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57739671c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57739671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57739671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57739671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f57739671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f57739671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57739671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57739671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57739671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57739671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57739671c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57739671c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57739671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57739671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57739671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57739671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57739671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57739671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Evaluation of Data Imbalance Solutions and Generalization</a:t>
            </a:r>
            <a:endParaRPr/>
          </a:p>
        </p:txBody>
      </p:sp>
      <p:sp>
        <p:nvSpPr>
          <p:cNvPr id="87" name="Google Shape;87;p13"/>
          <p:cNvSpPr txBox="1"/>
          <p:nvPr>
            <p:ph idx="1" type="subTitle"/>
          </p:nvPr>
        </p:nvSpPr>
        <p:spPr>
          <a:xfrm>
            <a:off x="729625" y="3172900"/>
            <a:ext cx="7688100" cy="145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Student: Eduardo Antônio de Lucena Lisboa</a:t>
            </a:r>
            <a:endParaRPr/>
          </a:p>
          <a:p>
            <a:pPr indent="0" lvl="0" marL="0" rtl="0" algn="l">
              <a:spcBef>
                <a:spcPts val="0"/>
              </a:spcBef>
              <a:spcAft>
                <a:spcPts val="0"/>
              </a:spcAft>
              <a:buNone/>
            </a:pPr>
            <a:r>
              <a:rPr lang="pt-BR"/>
              <a:t>Date: 11/04/2024</a:t>
            </a:r>
            <a:endParaRPr/>
          </a:p>
          <a:p>
            <a:pPr indent="0" lvl="0" marL="0" rtl="0" algn="l">
              <a:spcBef>
                <a:spcPts val="0"/>
              </a:spcBef>
              <a:spcAft>
                <a:spcPts val="0"/>
              </a:spcAft>
              <a:buNone/>
            </a:pPr>
            <a:r>
              <a:rPr lang="pt-BR"/>
              <a:t>Advisor: Profa. Dra. Fabiane da Silva Queiroz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References</a:t>
            </a:r>
            <a:endParaRPr/>
          </a:p>
        </p:txBody>
      </p:sp>
      <p:sp>
        <p:nvSpPr>
          <p:cNvPr id="141" name="Google Shape;14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ABDULLAH MARAŞ; EROL, Ç. </a:t>
            </a:r>
            <a:r>
              <a:rPr b="1" lang="pt-BR"/>
              <a:t>FuzzyCSampling: A Hybrid fuzzy c-means clustering sampling strategy for imbalanced datasets</a:t>
            </a:r>
            <a:r>
              <a:rPr lang="pt-BR"/>
              <a:t>. Turkish journal of electrical engineering and computer sciences/Elektrik, v. 31, n. 7, p. 1223–1236, 30 nov. 2023.</a:t>
            </a:r>
            <a:endParaRPr/>
          </a:p>
          <a:p>
            <a:pPr indent="0" lvl="0" marL="0" rtl="0" algn="l">
              <a:spcBef>
                <a:spcPts val="1200"/>
              </a:spcBef>
              <a:spcAft>
                <a:spcPts val="1200"/>
              </a:spcAft>
              <a:buNone/>
            </a:pPr>
            <a:r>
              <a:rPr lang="pt-BR"/>
              <a:t>HASSANAT, A. B. et al. </a:t>
            </a:r>
            <a:r>
              <a:rPr b="1" lang="pt-BR"/>
              <a:t>RDPVR: Random Data Partitioning with Voting Rule for Machine Learning from Class-Imbalanced Datasets</a:t>
            </a:r>
            <a:r>
              <a:rPr lang="pt-BR"/>
              <a:t>. Electronics, v. 11, n. 2, p. 228, 12 jan. 2022.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a:pPr>
            <a:r>
              <a:rPr lang="pt-BR"/>
              <a:t>Context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sz="1400"/>
              <a:t>	Data imbalance in classification problems is a complicated subject to deal with, as it hinders classifiers lowering their accuracy and </a:t>
            </a:r>
            <a:r>
              <a:rPr lang="pt-BR" sz="1400"/>
              <a:t>ability to predict on new data.</a:t>
            </a:r>
            <a:endParaRPr sz="1400"/>
          </a:p>
          <a:p>
            <a:pPr indent="0" lvl="0" marL="0" rtl="0" algn="just">
              <a:spcBef>
                <a:spcPts val="1200"/>
              </a:spcBef>
              <a:spcAft>
                <a:spcPts val="0"/>
              </a:spcAft>
              <a:buNone/>
            </a:pPr>
            <a:r>
              <a:rPr lang="pt-BR" sz="1400"/>
              <a:t>	Several methods have been developed to reduce this problem. Some deal with the algorithms that will handle the data and others deal with the data itself.</a:t>
            </a:r>
            <a:endParaRPr sz="1400"/>
          </a:p>
          <a:p>
            <a:pPr indent="0" lvl="0" marL="0" rtl="0" algn="just">
              <a:spcBef>
                <a:spcPts val="1200"/>
              </a:spcBef>
              <a:spcAft>
                <a:spcPts val="1200"/>
              </a:spcAft>
              <a:buNone/>
            </a:pPr>
            <a:r>
              <a:rPr lang="pt-BR" sz="1400"/>
              <a:t>	Some of these methods have proven to be quite successful in enhancing results with imbalanced data, but most of them only work in very specific datasets. A method or combination of methods that improves classification in a generalized scenario is essential.</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startAt="2"/>
            </a:pPr>
            <a:r>
              <a:rPr lang="pt-BR"/>
              <a:t>Motivation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sz="1400"/>
              <a:t>	This problem first appeared to me in a PPSUS research during graduation where we dealt with human visceral leishmaniasis. In it, the dataset had an imbalance ratio of approximately 1 to 100. The whole point of the research was to try an improvement method and this project ended up becoming my undergraduate thesis.</a:t>
            </a:r>
            <a:endParaRPr sz="1400"/>
          </a:p>
          <a:p>
            <a:pPr indent="0" lvl="0" marL="0" rtl="0" algn="just">
              <a:spcBef>
                <a:spcPts val="1200"/>
              </a:spcBef>
              <a:spcAft>
                <a:spcPts val="1200"/>
              </a:spcAft>
              <a:buNone/>
            </a:pPr>
            <a:r>
              <a:rPr lang="pt-BR" sz="1400"/>
              <a:t>	As the research aimed to create an application that would be used by the brazilian public health care system, it would greatly reduce the workload on the professionals that had to manually analyze and classify each sample and also reduce the time spent identifying the parasite.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startAt="3"/>
            </a:pPr>
            <a:r>
              <a:rPr lang="pt-BR"/>
              <a:t>Objective</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just">
              <a:lnSpc>
                <a:spcPct val="115000"/>
              </a:lnSpc>
              <a:spcBef>
                <a:spcPts val="0"/>
              </a:spcBef>
              <a:spcAft>
                <a:spcPts val="0"/>
              </a:spcAft>
              <a:buSzPts val="1400"/>
              <a:buChar char="●"/>
            </a:pPr>
            <a:r>
              <a:rPr lang="pt-BR" sz="1400"/>
              <a:t>Analyze data augmentation methods and classification algorithms to find the best combination that yields the best results in a generalized scenario, using multiple datasets of different areas.</a:t>
            </a:r>
            <a:endParaRPr sz="1400"/>
          </a:p>
          <a:p>
            <a:pPr indent="-317500" lvl="0" marL="457200" rtl="0" algn="just">
              <a:lnSpc>
                <a:spcPct val="115000"/>
              </a:lnSpc>
              <a:spcBef>
                <a:spcPts val="0"/>
              </a:spcBef>
              <a:spcAft>
                <a:spcPts val="0"/>
              </a:spcAft>
              <a:buSzPts val="1400"/>
              <a:buChar char="●"/>
            </a:pPr>
            <a:r>
              <a:rPr lang="pt-BR" sz="1400"/>
              <a:t>Goals:</a:t>
            </a:r>
            <a:endParaRPr sz="1400"/>
          </a:p>
          <a:p>
            <a:pPr indent="-304800" lvl="1" marL="914400" rtl="0" algn="just">
              <a:lnSpc>
                <a:spcPct val="115000"/>
              </a:lnSpc>
              <a:spcBef>
                <a:spcPts val="0"/>
              </a:spcBef>
              <a:spcAft>
                <a:spcPts val="0"/>
              </a:spcAft>
              <a:buSzPts val="1200"/>
              <a:buChar char="○"/>
            </a:pPr>
            <a:r>
              <a:rPr lang="pt-BR" sz="1200"/>
              <a:t>Find a combination of algorithms that can enhance classification results in imbalanced datasets and possibly create a framework for the best combination found</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startAt="4"/>
            </a:pPr>
            <a:r>
              <a:rPr lang="pt-BR"/>
              <a:t>Relevance</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1400"/>
              <a:t>	Currently there are many papers with new methods, but most of them only use specific datasets of the same type, or even a single dataset.</a:t>
            </a:r>
            <a:endParaRPr sz="1400"/>
          </a:p>
          <a:p>
            <a:pPr indent="0" lvl="0" marL="0" rtl="0" algn="l">
              <a:spcBef>
                <a:spcPts val="1200"/>
              </a:spcBef>
              <a:spcAft>
                <a:spcPts val="0"/>
              </a:spcAft>
              <a:buNone/>
            </a:pPr>
            <a:r>
              <a:rPr lang="pt-BR" sz="1400"/>
              <a:t>	This research aims to find good methods that can work well with different types of datasets, being able to enhance results where the current state-of-the-art methods aren’t good enough to aid professionals in their tasks.</a:t>
            </a:r>
            <a:endParaRPr sz="1400"/>
          </a:p>
          <a:p>
            <a:pPr indent="0" lvl="0" marL="0" rtl="0" algn="l">
              <a:spcBef>
                <a:spcPts val="1200"/>
              </a:spcBef>
              <a:spcAft>
                <a:spcPts val="1200"/>
              </a:spcAft>
              <a:buNone/>
            </a:pPr>
            <a:r>
              <a:rPr lang="pt-BR" sz="1400"/>
              <a:t>	It can also potentially be of use for those with data imbalance problems who don’t know where to start to solve their problem.</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startAt="5"/>
            </a:pPr>
            <a:r>
              <a:rPr lang="pt-BR"/>
              <a:t>Related Works</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pt-BR"/>
              <a:t>(ABDULLAH MARAŞ; EROL, 2023) propose a method that uses </a:t>
            </a:r>
            <a:r>
              <a:rPr i="1" lang="pt-BR"/>
              <a:t>CMeans clustering</a:t>
            </a:r>
            <a:r>
              <a:rPr lang="pt-BR"/>
              <a:t> along with data augmentation techniques to try to achieve better results, comparing it to classic data augmentation methods such as SMOTE.</a:t>
            </a:r>
            <a:endParaRPr/>
          </a:p>
          <a:p>
            <a:pPr indent="-311150" lvl="0" marL="457200" rtl="0" algn="just">
              <a:lnSpc>
                <a:spcPct val="150000"/>
              </a:lnSpc>
              <a:spcBef>
                <a:spcPts val="0"/>
              </a:spcBef>
              <a:spcAft>
                <a:spcPts val="0"/>
              </a:spcAft>
              <a:buSzPts val="1300"/>
              <a:buChar char="●"/>
            </a:pPr>
            <a:r>
              <a:rPr lang="pt-BR"/>
              <a:t>(HASSANAT et al., 2022) propose a method of data partitioning with voting rule for classification, where it evenly divides the majority class into the size of the minority class, trains classifiers and the majority of predictions will be the final prediction for new data.</a:t>
            </a:r>
            <a:endParaRPr/>
          </a:p>
          <a:p>
            <a:pPr indent="-311150" lvl="0" marL="457200" rtl="0" algn="just">
              <a:lnSpc>
                <a:spcPct val="150000"/>
              </a:lnSpc>
              <a:spcBef>
                <a:spcPts val="0"/>
              </a:spcBef>
              <a:spcAft>
                <a:spcPts val="0"/>
              </a:spcAft>
              <a:buSzPts val="1300"/>
              <a:buChar char="●"/>
            </a:pPr>
            <a:r>
              <a:rPr lang="pt-BR"/>
              <a:t>These studies suffer from the same problem exposed before, not generalizing enough.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startAt="6"/>
            </a:pPr>
            <a:r>
              <a:rPr lang="pt-BR"/>
              <a:t>Preliminary Results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pt-BR" sz="1400"/>
              <a:t>I have gathered six different imbalanced datasets of all sorts of areas and selected a few methods and algorithms, through a simplified systematic review, to try all sorts of combinations and evaluate their metrics.</a:t>
            </a:r>
            <a:endParaRPr sz="1400"/>
          </a:p>
          <a:p>
            <a:pPr indent="457200" lvl="0" marL="0" rtl="0" algn="l">
              <a:spcBef>
                <a:spcPts val="1200"/>
              </a:spcBef>
              <a:spcAft>
                <a:spcPts val="1200"/>
              </a:spcAft>
              <a:buNone/>
            </a:pPr>
            <a:r>
              <a:rPr lang="pt-BR" sz="1400"/>
              <a:t>At this moment, there are no results available.</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SzPct val="100000"/>
              <a:buAutoNum type="arabicPeriod" startAt="7"/>
            </a:pPr>
            <a:r>
              <a:rPr lang="pt-BR"/>
              <a:t>Conclusion</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pt-BR" sz="1400"/>
              <a:t>This </a:t>
            </a:r>
            <a:r>
              <a:rPr lang="pt-BR" sz="1400"/>
              <a:t>research aims to give a better understanding on methods for dealing with imbalanced datasets and present a good, effective, generalization method that can be used in many scenarios without much fiddling.</a:t>
            </a:r>
            <a:endParaRPr sz="1400"/>
          </a:p>
          <a:p>
            <a:pPr indent="457200" lvl="0" marL="0" rtl="0" algn="just">
              <a:spcBef>
                <a:spcPts val="1200"/>
              </a:spcBef>
              <a:spcAft>
                <a:spcPts val="0"/>
              </a:spcAft>
              <a:buNone/>
            </a:pPr>
            <a:r>
              <a:rPr lang="pt-BR" sz="1400"/>
              <a:t>Next steps are to implement the algorithms and methods selected and start the experiments phase.</a:t>
            </a:r>
            <a:endParaRPr sz="1400"/>
          </a:p>
          <a:p>
            <a:pPr indent="457200" lvl="0" marL="0" rtl="0" algn="just">
              <a:spcBef>
                <a:spcPts val="1200"/>
              </a:spcBef>
              <a:spcAft>
                <a:spcPts val="1200"/>
              </a:spcAft>
              <a:buNone/>
            </a:pPr>
            <a:r>
              <a:rPr lang="pt-BR" sz="1400"/>
              <a:t>I would like to acknowledge my advisor for her endless patience and support and CAPES for the master’s scholarship.</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ctrTitle"/>
          </p:nvPr>
        </p:nvSpPr>
        <p:spPr>
          <a:xfrm>
            <a:off x="729450" y="1676350"/>
            <a:ext cx="7688100" cy="166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pt-BR" sz="6000"/>
              <a:t>Thank You!</a:t>
            </a:r>
            <a:endParaRPr sz="6000"/>
          </a:p>
        </p:txBody>
      </p:sp>
      <p:sp>
        <p:nvSpPr>
          <p:cNvPr id="135" name="Google Shape;135;p21"/>
          <p:cNvSpPr txBox="1"/>
          <p:nvPr>
            <p:ph idx="1" type="subTitle"/>
          </p:nvPr>
        </p:nvSpPr>
        <p:spPr>
          <a:xfrm>
            <a:off x="729450" y="3762750"/>
            <a:ext cx="7688100" cy="145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sz="1800"/>
              <a:t>Eduardo Antônio de Lucena Lisboa</a:t>
            </a:r>
            <a:endParaRPr sz="1800"/>
          </a:p>
          <a:p>
            <a:pPr indent="0" lvl="0" marL="0" rtl="0" algn="ctr">
              <a:spcBef>
                <a:spcPts val="0"/>
              </a:spcBef>
              <a:spcAft>
                <a:spcPts val="0"/>
              </a:spcAft>
              <a:buNone/>
            </a:pPr>
            <a:r>
              <a:rPr lang="pt-BR" sz="1800"/>
              <a:t>eall@ic.ufal.br</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