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076" autoAdjust="0"/>
  </p:normalViewPr>
  <p:slideViewPr>
    <p:cSldViewPr snapToGrid="0">
      <p:cViewPr varScale="1">
        <p:scale>
          <a:sx n="88" d="100"/>
          <a:sy n="88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2C544-3827-4A3E-8DBB-47CBF72AADF5}" type="datetimeFigureOut">
              <a:rPr lang="pt-BR" smtClean="0"/>
              <a:t>07/08/2020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458B0-5BA9-4422-8202-DD190D7DF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14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Nome -&gt; Bolsista -&gt; LRG -&gt; Orientador -&gt; Título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58B0-5BA9-4422-8202-DD190D7DFD8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Embasamento Teórico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58B0-5BA9-4422-8202-DD190D7DFD8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852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Internet das Coisas: Conexão de objetos com a rede global com o objetivo de compartilhar as informações que eles podem oferecer.</a:t>
            </a:r>
          </a:p>
          <a:p>
            <a:pPr marL="171450" indent="-171450">
              <a:buFontTx/>
              <a:buChar char="-"/>
            </a:pPr>
            <a:r>
              <a:rPr lang="pt-BR" dirty="0"/>
              <a:t>Dificuldades: Processamento e Armazenamento -&gt; Alocar recursos da Cloud -&gt; Latência alta para aplicações sensíveis -&gt; Fog Computing -&gt; Utilizar os dois conceitos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58B0-5BA9-4422-8202-DD190D7DFD8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939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58B0-5BA9-4422-8202-DD190D7DFD8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025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[2]: Universidade de </a:t>
            </a:r>
            <a:r>
              <a:rPr lang="pt-BR" dirty="0" err="1"/>
              <a:t>Mewar</a:t>
            </a:r>
            <a:r>
              <a:rPr lang="pt-BR" dirty="0"/>
              <a:t> - Índia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58B0-5BA9-4422-8202-DD190D7DFD8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994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1- Tratar ataques </a:t>
            </a:r>
            <a:r>
              <a:rPr lang="pt-BR" dirty="0" err="1"/>
              <a:t>DoS</a:t>
            </a:r>
            <a:r>
              <a:rPr lang="pt-BR" dirty="0"/>
              <a:t> contra nós da Fog Computing que utilizam o protocolo de troca de mensagens 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Queue</a:t>
            </a:r>
            <a:r>
              <a:rPr lang="pt-BR" dirty="0"/>
              <a:t> </a:t>
            </a:r>
            <a:r>
              <a:rPr lang="pt-BR" dirty="0" err="1"/>
              <a:t>Telemetry</a:t>
            </a:r>
            <a:r>
              <a:rPr lang="pt-BR" dirty="0"/>
              <a:t> </a:t>
            </a:r>
            <a:r>
              <a:rPr lang="pt-BR" dirty="0" err="1"/>
              <a:t>Transport</a:t>
            </a:r>
            <a:r>
              <a:rPr lang="pt-BR" dirty="0"/>
              <a:t> (MQTT). Baseado em frequência dinâmica de envio de mensagens. São investigados adulteração de dados e espionagens utilizando criptografia de curva elíptica.</a:t>
            </a:r>
          </a:p>
          <a:p>
            <a:r>
              <a:rPr lang="pt-BR" dirty="0"/>
              <a:t>2- </a:t>
            </a:r>
            <a:r>
              <a:rPr lang="pt-BR" b="0" i="0" dirty="0">
                <a:effectLst/>
                <a:latin typeface="Arial" panose="020B0604020202020204" pitchFamily="34" charset="0"/>
              </a:rPr>
              <a:t>Um sistema de tratamento de ataques 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DDoS</a:t>
            </a:r>
            <a:r>
              <a:rPr lang="pt-BR" b="0" i="0" dirty="0">
                <a:effectLst/>
                <a:latin typeface="Arial" panose="020B0604020202020204" pitchFamily="34" charset="0"/>
              </a:rPr>
              <a:t> utilizando o conceito de Fog Computing em Industrial Internet 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of</a:t>
            </a:r>
            <a:r>
              <a:rPr lang="pt-BR" b="0" i="0" dirty="0">
                <a:effectLst/>
                <a:latin typeface="Arial" panose="020B0604020202020204" pitchFamily="34" charset="0"/>
              </a:rPr>
              <a:t> 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Things</a:t>
            </a:r>
            <a:r>
              <a:rPr lang="pt-BR" b="0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pt-BR" b="0" i="0" dirty="0">
                <a:effectLst/>
                <a:latin typeface="Arial" panose="020B0604020202020204" pitchFamily="34" charset="0"/>
              </a:rPr>
              <a:t>3- + Importante: Módulo de proteção contra ataques 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DoS</a:t>
            </a:r>
            <a:r>
              <a:rPr lang="pt-BR" b="0" i="0" dirty="0">
                <a:effectLst/>
                <a:latin typeface="Arial" panose="020B0604020202020204" pitchFamily="34" charset="0"/>
              </a:rPr>
              <a:t> para sistemas de automação residencial que operará na camada de Fog Computing analisando os pacotes TCP/IP.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58B0-5BA9-4422-8202-DD190D7DFD8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668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camada IoT é composta por um alarme de incêndio proposto por Sampaio et al. (2019) [27], um sistema de alimentação de animais domésticos e um dispositivo de controle de acesso RFID, que estão em comunicação com a camada Fog por meio de uma antena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Zigbee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O dispositivo Fog, que atuará como um servidor do logradouro inteligente, é um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Rasberry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3b, que possui um banco de dados e um servidor Web. O sistema possui uma Central IoT (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CIoT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que gerencia os serviços e as comunicações. O Serial IDS analisa os pacotes vindos das portas seriais e bloqueia o endereço caso encontre alguma anomalia. O nó Fog recebe os dados filtrados pelo Serial IDS, armazena do banco de dados e mostra a informação na aplicação Web.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58B0-5BA9-4422-8202-DD190D7DFD8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98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824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5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1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7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3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8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4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3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4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2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5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410DDB-5A0F-4319-A6E3-D7F0B13E8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35" b="769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9B2882-4A12-4C13-AA11-4A067B2DE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Aperfeiçoamentos do Gerenciamento de Identidade para Internet </a:t>
            </a:r>
            <a:r>
              <a:rPr lang="pt-BR" sz="3600" dirty="0" err="1">
                <a:solidFill>
                  <a:schemeClr val="bg1"/>
                </a:solidFill>
              </a:rPr>
              <a:t>of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r>
              <a:rPr lang="pt-BR" sz="3600" dirty="0" err="1">
                <a:solidFill>
                  <a:schemeClr val="bg1"/>
                </a:solidFill>
              </a:rPr>
              <a:t>Things</a:t>
            </a:r>
            <a:r>
              <a:rPr lang="pt-BR" sz="3600" dirty="0">
                <a:solidFill>
                  <a:schemeClr val="bg1"/>
                </a:solidFill>
              </a:rPr>
              <a:t> com Fog e Edge Computing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2D62E1-ED1C-47D1-8A22-C788A2FBB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Eduardo </a:t>
            </a:r>
            <a:r>
              <a:rPr lang="pt-BR" sz="1800" dirty="0" err="1">
                <a:solidFill>
                  <a:schemeClr val="bg1"/>
                </a:solidFill>
              </a:rPr>
              <a:t>Willwock</a:t>
            </a:r>
            <a:r>
              <a:rPr lang="pt-BR" sz="1800" dirty="0">
                <a:solidFill>
                  <a:schemeClr val="bg1"/>
                </a:solidFill>
              </a:rPr>
              <a:t> Lussi</a:t>
            </a:r>
          </a:p>
          <a:p>
            <a:pPr algn="ctr"/>
            <a:r>
              <a:rPr lang="pt-BR" sz="1800" dirty="0">
                <a:solidFill>
                  <a:schemeClr val="bg1"/>
                </a:solidFill>
              </a:rPr>
              <a:t>Dr. Carlos Becker </a:t>
            </a:r>
            <a:r>
              <a:rPr lang="pt-BR" sz="1800" dirty="0" err="1">
                <a:solidFill>
                  <a:schemeClr val="bg1"/>
                </a:solidFill>
              </a:rPr>
              <a:t>Westphall</a:t>
            </a:r>
            <a:endParaRPr lang="pt-BR" sz="1800" dirty="0">
              <a:solidFill>
                <a:schemeClr val="bg1"/>
              </a:solidFill>
            </a:endParaRPr>
          </a:p>
          <a:p>
            <a:pPr algn="ctr"/>
            <a:r>
              <a:rPr lang="pt-BR" sz="1800" dirty="0">
                <a:solidFill>
                  <a:schemeClr val="bg1"/>
                </a:solidFill>
              </a:rPr>
              <a:t>UFSC | INE | CCO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029E4F13-B8C3-4182-97FC-6793AF4A1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62" y="55760"/>
            <a:ext cx="645331" cy="88148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5F0ED6A-7D24-442A-B05E-B8ACFBA56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752" y="155857"/>
            <a:ext cx="1218077" cy="56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30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F1552-D493-4A78-A649-F163E9C3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07846C2-648C-4219-AD38-B0037F34EC5B}"/>
              </a:ext>
            </a:extLst>
          </p:cNvPr>
          <p:cNvSpPr txBox="1">
            <a:spLocks/>
          </p:cNvSpPr>
          <p:nvPr/>
        </p:nvSpPr>
        <p:spPr>
          <a:xfrm>
            <a:off x="3189213" y="5556481"/>
            <a:ext cx="1845579" cy="836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/>
              <a:t>Internet das Coisas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DFF944D-D8F5-40D9-B9FA-23DFD01097F5}"/>
              </a:ext>
            </a:extLst>
          </p:cNvPr>
          <p:cNvSpPr txBox="1">
            <a:spLocks/>
          </p:cNvSpPr>
          <p:nvPr/>
        </p:nvSpPr>
        <p:spPr>
          <a:xfrm>
            <a:off x="5315824" y="5556481"/>
            <a:ext cx="1560352" cy="836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/>
              <a:t>Fog Computing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92B41DF-CD93-42C4-A0CC-1DD4F89535CD}"/>
              </a:ext>
            </a:extLst>
          </p:cNvPr>
          <p:cNvSpPr txBox="1">
            <a:spLocks/>
          </p:cNvSpPr>
          <p:nvPr/>
        </p:nvSpPr>
        <p:spPr>
          <a:xfrm>
            <a:off x="7157208" y="5556481"/>
            <a:ext cx="2122416" cy="836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Segurança de Sistemas Fog e IoT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77F2155-4B15-48B1-9C8F-64ED00E8550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034792" y="5974896"/>
            <a:ext cx="281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F465F63-5331-4A46-A50A-BEAA5FBF648B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6876176" y="5974896"/>
            <a:ext cx="281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3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145204-C3AE-4917-8880-4C4A5BD0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Internet das Coisas (IoT) e Fog Computing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333E521-D399-435F-B997-E3E2D922A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874" y="2360578"/>
            <a:ext cx="4632252" cy="357832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8988EDA-A2CE-447C-8617-F5093506BAB3}"/>
              </a:ext>
            </a:extLst>
          </p:cNvPr>
          <p:cNvSpPr txBox="1"/>
          <p:nvPr/>
        </p:nvSpPr>
        <p:spPr>
          <a:xfrm>
            <a:off x="5723943" y="5938898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Fonte: [1]</a:t>
            </a:r>
          </a:p>
        </p:txBody>
      </p:sp>
    </p:spTree>
    <p:extLst>
      <p:ext uri="{BB962C8B-B14F-4D97-AF65-F5344CB8AC3E}">
        <p14:creationId xmlns:p14="http://schemas.microsoft.com/office/powerpoint/2010/main" val="240124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1469B-6FA1-4374-AED2-CFF0E2E5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Segurança de Sistemas Fog e IoT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0B2F565-1582-43E0-A7BE-EA82EA8CAFAD}"/>
              </a:ext>
            </a:extLst>
          </p:cNvPr>
          <p:cNvSpPr txBox="1"/>
          <p:nvPr/>
        </p:nvSpPr>
        <p:spPr>
          <a:xfrm>
            <a:off x="3370363" y="4295164"/>
            <a:ext cx="43316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/>
              <a:t>Ataques de Negação de Serviço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C39FF22-DBBC-4ABA-82BA-B4449E96E847}"/>
              </a:ext>
            </a:extLst>
          </p:cNvPr>
          <p:cNvSpPr txBox="1"/>
          <p:nvPr/>
        </p:nvSpPr>
        <p:spPr>
          <a:xfrm>
            <a:off x="2276442" y="5503029"/>
            <a:ext cx="2596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Denial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Service (</a:t>
            </a:r>
            <a:r>
              <a:rPr lang="pt-BR" dirty="0" err="1"/>
              <a:t>DoS</a:t>
            </a:r>
            <a:r>
              <a:rPr lang="pt-BR" dirty="0"/>
              <a:t>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30376FD-53B6-43A7-8864-E3CA4248BC44}"/>
              </a:ext>
            </a:extLst>
          </p:cNvPr>
          <p:cNvSpPr txBox="1"/>
          <p:nvPr/>
        </p:nvSpPr>
        <p:spPr>
          <a:xfrm>
            <a:off x="5581257" y="5503029"/>
            <a:ext cx="401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Distributed</a:t>
            </a:r>
            <a:r>
              <a:rPr lang="pt-BR" dirty="0"/>
              <a:t> </a:t>
            </a:r>
            <a:r>
              <a:rPr lang="pt-BR" dirty="0" err="1"/>
              <a:t>Denial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Service (</a:t>
            </a:r>
            <a:r>
              <a:rPr lang="pt-BR" dirty="0" err="1"/>
              <a:t>DDoS</a:t>
            </a:r>
            <a:r>
              <a:rPr lang="pt-BR" dirty="0"/>
              <a:t>)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A8C90AB-D30F-4AC8-80BE-7F5E1C49FBE1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536181" y="4726051"/>
            <a:ext cx="2051748" cy="77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CC8BA1C-633D-4B3E-9777-D1FD260DAFE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574586" y="4726051"/>
            <a:ext cx="1961595" cy="77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4BD3022-9764-46D4-BE21-5DFE48178DE6}"/>
              </a:ext>
            </a:extLst>
          </p:cNvPr>
          <p:cNvSpPr txBox="1"/>
          <p:nvPr/>
        </p:nvSpPr>
        <p:spPr>
          <a:xfrm>
            <a:off x="2557343" y="2650747"/>
            <a:ext cx="129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SYN </a:t>
            </a:r>
            <a:r>
              <a:rPr lang="pt-BR" dirty="0" err="1"/>
              <a:t>Flood</a:t>
            </a:r>
            <a:endParaRPr lang="pt-BR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4BECF7C-A123-43B3-9B22-2537FCF6AA46}"/>
              </a:ext>
            </a:extLst>
          </p:cNvPr>
          <p:cNvCxnSpPr>
            <a:cxnSpLocks/>
            <a:stCxn id="6" idx="0"/>
            <a:endCxn id="20" idx="2"/>
          </p:cNvCxnSpPr>
          <p:nvPr/>
        </p:nvCxnSpPr>
        <p:spPr>
          <a:xfrm flipH="1" flipV="1">
            <a:off x="3207169" y="3020079"/>
            <a:ext cx="2329012" cy="127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6BC5610-1BB0-4063-9FC3-503237C88F62}"/>
              </a:ext>
            </a:extLst>
          </p:cNvPr>
          <p:cNvSpPr txBox="1"/>
          <p:nvPr/>
        </p:nvSpPr>
        <p:spPr>
          <a:xfrm>
            <a:off x="4872730" y="2650747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Ping</a:t>
            </a:r>
            <a:r>
              <a:rPr lang="pt-BR" dirty="0"/>
              <a:t> </a:t>
            </a:r>
            <a:r>
              <a:rPr lang="pt-BR" dirty="0" err="1"/>
              <a:t>Flood</a:t>
            </a:r>
            <a:endParaRPr lang="pt-BR" dirty="0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2D2B12F-F318-4921-BB70-15C2D35B35EC}"/>
              </a:ext>
            </a:extLst>
          </p:cNvPr>
          <p:cNvCxnSpPr>
            <a:cxnSpLocks/>
            <a:stCxn id="6" idx="0"/>
            <a:endCxn id="25" idx="2"/>
          </p:cNvCxnSpPr>
          <p:nvPr/>
        </p:nvCxnSpPr>
        <p:spPr>
          <a:xfrm flipV="1">
            <a:off x="5536181" y="3020079"/>
            <a:ext cx="0" cy="127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E047AB5-2213-46DF-841F-4C3559FE3C46}"/>
              </a:ext>
            </a:extLst>
          </p:cNvPr>
          <p:cNvSpPr txBox="1"/>
          <p:nvPr/>
        </p:nvSpPr>
        <p:spPr>
          <a:xfrm>
            <a:off x="7212611" y="2650747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UDP </a:t>
            </a:r>
            <a:r>
              <a:rPr lang="pt-BR" dirty="0" err="1"/>
              <a:t>Flood</a:t>
            </a:r>
            <a:endParaRPr lang="pt-BR" dirty="0"/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4740A849-CCEA-4FFA-9B00-B6494E8C3A6C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flipV="1">
            <a:off x="5536181" y="3020079"/>
            <a:ext cx="2342638" cy="127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73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16058-923D-4168-A90F-A4925F1A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Segurança de Sistemas Fog e IoT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BA94D0-C192-4F70-BAC9-FAD48C1D2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011" y="3429000"/>
            <a:ext cx="6101978" cy="1978566"/>
          </a:xfr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dirty="0"/>
              <a:t>Sistemas de Detecção de Intrusão (IDS)</a:t>
            </a:r>
          </a:p>
          <a:p>
            <a:pPr marL="0" indent="0" algn="just">
              <a:buNone/>
            </a:pPr>
            <a:r>
              <a:rPr lang="pt-BR" sz="2000" dirty="0"/>
              <a:t>“softwares que monitoram continuamente o tráfego e as atividades da rede afim de encontrar um comportamento anormal ou violação de políticas” [2].</a:t>
            </a:r>
          </a:p>
        </p:txBody>
      </p:sp>
    </p:spTree>
    <p:extLst>
      <p:ext uri="{BB962C8B-B14F-4D97-AF65-F5344CB8AC3E}">
        <p14:creationId xmlns:p14="http://schemas.microsoft.com/office/powerpoint/2010/main" val="284642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F10EA-8427-420C-88BC-96C2B1B9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Bibliográfica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B3F29-70B8-446C-AACF-F3332BB8B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 Distributed  Mitigation  Strategy  against  DoS  attacks  in  Edge Computing [4].</a:t>
            </a:r>
          </a:p>
          <a:p>
            <a:pPr lvl="1"/>
            <a:r>
              <a:rPr lang="pt-BR" sz="1600" dirty="0"/>
              <a:t>Giuseppe </a:t>
            </a:r>
            <a:r>
              <a:rPr lang="pt-BR" sz="1600" dirty="0" err="1"/>
              <a:t>Potrino</a:t>
            </a:r>
            <a:r>
              <a:rPr lang="pt-BR" sz="1600" dirty="0"/>
              <a:t>, Floriano De Rango, </a:t>
            </a:r>
            <a:r>
              <a:rPr lang="pt-BR" sz="1600" dirty="0" err="1"/>
              <a:t>Peppino</a:t>
            </a:r>
            <a:r>
              <a:rPr lang="pt-BR" sz="1600" dirty="0"/>
              <a:t> </a:t>
            </a:r>
            <a:r>
              <a:rPr lang="pt-BR" sz="1600" dirty="0" err="1"/>
              <a:t>Fazio</a:t>
            </a:r>
            <a:r>
              <a:rPr lang="pt-BR" sz="1600" dirty="0"/>
              <a:t>.</a:t>
            </a:r>
          </a:p>
          <a:p>
            <a:pPr lvl="1"/>
            <a:endParaRPr lang="pt-BR" sz="1600" dirty="0"/>
          </a:p>
          <a:p>
            <a:r>
              <a:rPr lang="en-US" sz="2000" dirty="0"/>
              <a:t>A  fog  computing  based  approach  to  DDoS  mitigation  in  </a:t>
            </a:r>
            <a:r>
              <a:rPr lang="en-US" sz="2000" dirty="0" err="1"/>
              <a:t>IIoT</a:t>
            </a:r>
            <a:r>
              <a:rPr lang="en-US" sz="2000" dirty="0"/>
              <a:t> systems [5].</a:t>
            </a:r>
          </a:p>
          <a:p>
            <a:pPr lvl="1"/>
            <a:r>
              <a:rPr lang="pt-BR" sz="1600" dirty="0" err="1"/>
              <a:t>Luying</a:t>
            </a:r>
            <a:r>
              <a:rPr lang="pt-BR" sz="1600" dirty="0"/>
              <a:t> Zhou, </a:t>
            </a:r>
            <a:r>
              <a:rPr lang="pt-BR" sz="1600" dirty="0" err="1"/>
              <a:t>Huaqun</a:t>
            </a:r>
            <a:r>
              <a:rPr lang="pt-BR" sz="1600" dirty="0"/>
              <a:t> </a:t>
            </a:r>
            <a:r>
              <a:rPr lang="pt-BR" sz="1600" dirty="0" err="1"/>
              <a:t>Guo</a:t>
            </a:r>
            <a:r>
              <a:rPr lang="pt-BR" sz="1600" dirty="0"/>
              <a:t> , Gelei Deng.</a:t>
            </a:r>
          </a:p>
          <a:p>
            <a:endParaRPr lang="en-US" sz="2000" dirty="0"/>
          </a:p>
          <a:p>
            <a:r>
              <a:rPr lang="en-US" sz="2000" dirty="0"/>
              <a:t>DoS  Attack  Detection  and  Prevention  in  Fog-Based  Intelligent Environments [3].</a:t>
            </a:r>
          </a:p>
          <a:p>
            <a:pPr lvl="1"/>
            <a:r>
              <a:rPr lang="pt-BR" sz="1600" dirty="0"/>
              <a:t>João Vitor Cardoso, Hugo Vaz Sampaio, Cristiano </a:t>
            </a:r>
            <a:r>
              <a:rPr lang="pt-BR" sz="1600" dirty="0" err="1"/>
              <a:t>Antonio</a:t>
            </a:r>
            <a:r>
              <a:rPr lang="pt-BR" sz="1600" dirty="0"/>
              <a:t> de Souza, Carlos Becker </a:t>
            </a:r>
            <a:r>
              <a:rPr lang="pt-BR" sz="1600" dirty="0" err="1"/>
              <a:t>Westphall</a:t>
            </a:r>
            <a:r>
              <a:rPr lang="pt-BR" sz="1600" dirty="0"/>
              <a:t>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384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0187A-B362-415B-BF59-F26B927D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A2F997-7C9F-4BC0-B14F-DDC44FD67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248" y="2353223"/>
            <a:ext cx="5017609" cy="437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E4A1B92-7344-408D-9EF9-9C8FEE07044D}"/>
              </a:ext>
            </a:extLst>
          </p:cNvPr>
          <p:cNvSpPr txBox="1"/>
          <p:nvPr/>
        </p:nvSpPr>
        <p:spPr>
          <a:xfrm>
            <a:off x="4655890" y="2030058"/>
            <a:ext cx="22028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/>
              <a:t>Arquitetura do Sistema</a:t>
            </a:r>
          </a:p>
        </p:txBody>
      </p:sp>
    </p:spTree>
    <p:extLst>
      <p:ext uri="{BB962C8B-B14F-4D97-AF65-F5344CB8AC3E}">
        <p14:creationId xmlns:p14="http://schemas.microsoft.com/office/powerpoint/2010/main" val="137183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0187A-B362-415B-BF59-F26B927D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E4A1B92-7344-408D-9EF9-9C8FEE07044D}"/>
              </a:ext>
            </a:extLst>
          </p:cNvPr>
          <p:cNvSpPr txBox="1"/>
          <p:nvPr/>
        </p:nvSpPr>
        <p:spPr>
          <a:xfrm>
            <a:off x="4875536" y="2030058"/>
            <a:ext cx="19736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/>
              <a:t>Interface do Sistema</a:t>
            </a:r>
          </a:p>
        </p:txBody>
      </p:sp>
      <p:pic>
        <p:nvPicPr>
          <p:cNvPr id="2050" name="Imagem 1">
            <a:extLst>
              <a:ext uri="{FF2B5EF4-FFF2-40B4-BE49-F238E27FC236}">
                <a16:creationId xmlns:a16="http://schemas.microsoft.com/office/drawing/2014/main" id="{4688C7C6-6041-4C84-9CF3-3142695E0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" t="1888" r="2037" b="5630"/>
          <a:stretch>
            <a:fillRect/>
          </a:stretch>
        </p:blipFill>
        <p:spPr bwMode="auto">
          <a:xfrm>
            <a:off x="2429688" y="2429653"/>
            <a:ext cx="6865314" cy="4009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98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715D1-D68A-492D-BCC1-5B841CB2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E5FE26-F12A-4452-9AF3-5E1676B1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500" dirty="0"/>
              <a:t>[1] NADEEM, M. A.;  SAEED, M. A. Fog computing:  An emerging paradigm.2016  6</a:t>
            </a:r>
            <a:r>
              <a:rPr lang="en-US" sz="1500" baseline="30000" dirty="0"/>
              <a:t>th</a:t>
            </a:r>
            <a:r>
              <a:rPr lang="en-US" sz="1500" dirty="0"/>
              <a:t> International  Conference  on  Innovative  Computing  Technology,  INTECH  2016, p. 83–86,2017.</a:t>
            </a:r>
          </a:p>
          <a:p>
            <a:pPr algn="just"/>
            <a:r>
              <a:rPr lang="en-US" sz="1500" dirty="0"/>
              <a:t>[2] BASHIR, U.; CHACHOO, M. Intrusion detection and prevention system: Challenges &amp; opportunities. 2014 International Conference on Computing for Sustainable Global Development, </a:t>
            </a:r>
            <a:r>
              <a:rPr lang="en-US" sz="1500" dirty="0" err="1"/>
              <a:t>INDIACom</a:t>
            </a:r>
            <a:r>
              <a:rPr lang="en-US" sz="1500" dirty="0"/>
              <a:t> 2014, p. 806–809, 2014.</a:t>
            </a:r>
          </a:p>
          <a:p>
            <a:pPr algn="just"/>
            <a:r>
              <a:rPr lang="en-US" sz="1500" dirty="0"/>
              <a:t>[3] CARDOSO, J. V. et al. DoS attack detection and prevention in fog-based intelligent environments. Brazilian Journal of Development, v. 5, n. 11, p. 23934–23956, 2019.</a:t>
            </a:r>
          </a:p>
          <a:p>
            <a:pPr algn="just"/>
            <a:r>
              <a:rPr lang="en-US" sz="1500" dirty="0"/>
              <a:t>[4] POTRINO, G.; RANGO, F. D.; FAZIO, P. A Distributed Mitigation Strategy against DoS attacks in Edge Computing. Wireless Telecommunications Symposium, IEEE, v. 2019-April,p. 1–7, 2019.</a:t>
            </a:r>
          </a:p>
          <a:p>
            <a:pPr algn="just"/>
            <a:r>
              <a:rPr lang="en-US" sz="1500" dirty="0"/>
              <a:t>[5] ZHOU, L.; GUO, H.; DENG, G. A fog computing based approach to DDoS mitigation in </a:t>
            </a:r>
            <a:r>
              <a:rPr lang="en-US" sz="1500" dirty="0" err="1"/>
              <a:t>IIoT</a:t>
            </a:r>
            <a:r>
              <a:rPr lang="en-US" sz="1500" dirty="0"/>
              <a:t> systems. Computers and Security, Elsevier Ltd, v. 85, p. 51–62, 2019. </a:t>
            </a:r>
            <a:r>
              <a:rPr lang="en-US" sz="1500" dirty="0" err="1"/>
              <a:t>Disponível</a:t>
            </a:r>
            <a:r>
              <a:rPr lang="en-US" sz="1500" dirty="0"/>
              <a:t> </a:t>
            </a:r>
            <a:r>
              <a:rPr lang="en-US" sz="1500" dirty="0" err="1"/>
              <a:t>em</a:t>
            </a:r>
            <a:r>
              <a:rPr lang="en-US" sz="1500" dirty="0"/>
              <a:t>: &lt;https://doi.org/10.1016/j.cose.2019.04.017&gt;.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286790017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5E8E2"/>
      </a:lt2>
      <a:accent1>
        <a:srgbClr val="7D29E7"/>
      </a:accent1>
      <a:accent2>
        <a:srgbClr val="4440DC"/>
      </a:accent2>
      <a:accent3>
        <a:srgbClr val="2973E7"/>
      </a:accent3>
      <a:accent4>
        <a:srgbClr val="17B0D5"/>
      </a:accent4>
      <a:accent5>
        <a:srgbClr val="21B997"/>
      </a:accent5>
      <a:accent6>
        <a:srgbClr val="14BC51"/>
      </a:accent6>
      <a:hlink>
        <a:srgbClr val="30928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746</Words>
  <Application>Microsoft Office PowerPoint</Application>
  <PresentationFormat>Widescreen</PresentationFormat>
  <Paragraphs>55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Times New Roman</vt:lpstr>
      <vt:lpstr>AccentBoxVTI</vt:lpstr>
      <vt:lpstr>Aperfeiçoamentos do Gerenciamento de Identidade para Internet of Things com Fog e Edge Computing</vt:lpstr>
      <vt:lpstr>Conceitos Fundamentais</vt:lpstr>
      <vt:lpstr>Internet das Coisas (IoT) e Fog Computing</vt:lpstr>
      <vt:lpstr>Segurança de Sistemas Fog e IoT</vt:lpstr>
      <vt:lpstr>Segurança de Sistemas Fog e IoT</vt:lpstr>
      <vt:lpstr>Revisão Bibliográfica</vt:lpstr>
      <vt:lpstr>Proposta</vt:lpstr>
      <vt:lpstr>Proposta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Aperfeiçoamentos do Gerenciamento de Identidade para Internet of Things com Fog e Edge Computing</dc:title>
  <dc:creator>Eduardo Lussi</dc:creator>
  <cp:lastModifiedBy>Eduardo Lussi</cp:lastModifiedBy>
  <cp:revision>28</cp:revision>
  <dcterms:created xsi:type="dcterms:W3CDTF">2020-08-06T16:58:57Z</dcterms:created>
  <dcterms:modified xsi:type="dcterms:W3CDTF">2020-08-07T18:09:30Z</dcterms:modified>
</cp:coreProperties>
</file>