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/>
              <a:t>https://edumed.imss.gob.mx/EntDirecta/ServletControlador?accion=solicitud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/3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/>
              <a:t>https://edumed.imss.gob.mx/EntDirecta/ServletControlador?accion=solicitud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/3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/>
              <a:t>https://edumed.imss.gob.mx/EntDirecta/ServletControlador?accion=solicitud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/3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/>
              <a:t>https://edumed.imss.gob.mx/EntDirecta/ServletControlador?accion=solicitud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/3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/>
              <a:t>https://edumed.imss.gob.mx/EntDirecta/ServletControlador?accion=solicitud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/3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3254" y="9753599"/>
            <a:ext cx="31673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0"/>
              </a:lnSpc>
            </a:pPr>
            <a:r>
              <a:rPr dirty="0"/>
              <a:t>https://edumed.imss.gob.mx/EntDirecta/ServletControlador?accion=solicitud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8367" y="9753599"/>
            <a:ext cx="219075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"/>
              <a:t>/3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mailto:carlosaugusto110@gmail.com" TargetMode="External"/><Relationship Id="rId8" Type="http://schemas.openxmlformats.org/officeDocument/2006/relationships/hyperlink" Target="mailto:10@gmail.com" TargetMode="External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6654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20/</a:t>
            </a:r>
            <a:r>
              <a:rPr dirty="0" sz="800" spc="-3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1/22, 13:45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4615" y="165100"/>
            <a:ext cx="22472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Solicitud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de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inscripción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a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estudios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de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posgrado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|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IMSS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702" y="1575895"/>
          <a:ext cx="3361054" cy="116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1845"/>
              </a:tblGrid>
              <a:tr h="305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66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750" spc="-5">
                          <a:latin typeface="Times New Roman"/>
                          <a:cs typeface="Times New Roman"/>
                        </a:rPr>
                        <a:t>FF-IMSS-011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66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5702" y="2815257"/>
          <a:ext cx="3361054" cy="575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780"/>
                <a:gridCol w="662940"/>
                <a:gridCol w="168275"/>
                <a:gridCol w="180339"/>
                <a:gridCol w="348614"/>
                <a:gridCol w="158114"/>
                <a:gridCol w="1163955"/>
              </a:tblGrid>
              <a:tr h="305073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3810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6278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381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FBFBF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2434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5073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CURP: MUEC970204HTLXSR06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RFC: MUEC970204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Nombre(s):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CARLOS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AUGUSTO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Primer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apellido: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MUÑOZ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Segundo apellido:ESCOBAR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Sexo: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28575">
                      <a:solidFill>
                        <a:srgbClr val="CCCCCC"/>
                      </a:solidFill>
                      <a:prstDash val="solid"/>
                    </a:lnL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 marL="13398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H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 marR="11430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M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Fecha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nacimiento: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1997-02-04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Lugar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Nacimiento: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MEXICO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Estado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civil: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SOLTERO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hijos: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Nacionalidad: MEXICANO/A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Talla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pantalón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(28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46):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32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600" spc="-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alla de bata: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28575">
                      <a:solidFill>
                        <a:srgbClr val="CCCCCC"/>
                      </a:solidFill>
                      <a:prstDash val="solid"/>
                    </a:lnL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1305" marR="43815" indent="-48260">
                        <a:lnSpc>
                          <a:spcPct val="1877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(CH)Chica </a:t>
                      </a:r>
                      <a:r>
                        <a:rPr dirty="0" sz="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(X)Extra grande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(M)Mediana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(E)Especial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(G)Grande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Talla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calzado: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26.5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5073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Especialidad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solicitada: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CIRUGIA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Año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inicio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curso: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2023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5073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904">
                <a:tc gridSpan="7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Nombre(s),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primer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segundo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apellido: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ROSALIO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MUÑOZ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ZECUA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5437">
                <a:tc gridSpan="4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Parentesco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Teléfono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ﬁjo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(lada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número)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2461836807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87885" y="1585428"/>
          <a:ext cx="3355975" cy="114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0"/>
              </a:tblGrid>
              <a:tr h="295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66939"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391409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95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66939"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750" spc="-5">
                          <a:latin typeface="Times New Roman"/>
                          <a:cs typeface="Times New Roman"/>
                        </a:rPr>
                        <a:t>20/11/2022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13:28:18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952" y="1604496"/>
            <a:ext cx="3308144" cy="2478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6952" y="2166975"/>
            <a:ext cx="3308144" cy="2478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469" y="431868"/>
            <a:ext cx="6873695" cy="858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68948" y="1372524"/>
            <a:ext cx="1847214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Times New Roman"/>
                <a:cs typeface="Times New Roman"/>
              </a:rPr>
              <a:t>Solicitud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Inscripción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Estudios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Posgrado</a:t>
            </a:r>
            <a:endParaRPr sz="75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536" y="1594962"/>
            <a:ext cx="3308144" cy="2478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536" y="2166975"/>
            <a:ext cx="3308144" cy="24787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43445" y="2726289"/>
            <a:ext cx="499109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latin typeface="Times New Roman"/>
                <a:cs typeface="Times New Roman"/>
              </a:rPr>
              <a:t>(*) Datos opcionales</a:t>
            </a:r>
            <a:endParaRPr sz="45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978351" y="2815257"/>
          <a:ext cx="3365500" cy="526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520"/>
                <a:gridCol w="1715770"/>
              </a:tblGrid>
              <a:tr h="30507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Código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postal: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90820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1706">
                <a:tc gridSpan="2">
                  <a:txBody>
                    <a:bodyPr/>
                    <a:lstStyle/>
                    <a:p>
                      <a:pPr marL="4445">
                        <a:lnSpc>
                          <a:spcPts val="7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Calle: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00"/>
                        </a:lnSpc>
                      </a:pPr>
                      <a:r>
                        <a:rPr dirty="0" sz="600" spc="-8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VENIDA MALINTZI PONIENTE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540"/>
                        </a:lnSpc>
                        <a:spcBef>
                          <a:spcPts val="105"/>
                        </a:spcBef>
                      </a:pPr>
                      <a:r>
                        <a:rPr dirty="0" sz="450">
                          <a:latin typeface="Times New Roman"/>
                          <a:cs typeface="Times New Roman"/>
                        </a:rPr>
                        <a:t>(Por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ejemplo: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Avenida,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boulevard,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calle,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carretera,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camino,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privada,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entre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otros.)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5437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Exterior: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216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Número Interior: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76473">
                <a:tc gridSpan="2">
                  <a:txBody>
                    <a:bodyPr/>
                    <a:lstStyle/>
                    <a:p>
                      <a:pPr marL="4445">
                        <a:lnSpc>
                          <a:spcPts val="7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Colonia: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MUÑOZTLA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>
                          <a:latin typeface="Times New Roman"/>
                          <a:cs typeface="Times New Roman"/>
                        </a:rPr>
                        <a:t>(Por</a:t>
                      </a:r>
                      <a:r>
                        <a:rPr dirty="0" sz="4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ejemplo: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Colonia,</a:t>
                      </a:r>
                      <a:r>
                        <a:rPr dirty="0" sz="4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Privada,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Condominio,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Hacienda,</a:t>
                      </a:r>
                      <a:r>
                        <a:rPr dirty="0" sz="4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entre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otros.)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*Localidad: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Municipio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Delegación: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CHIAUTEMPAN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Estado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Distrito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Federal: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TLAXCALA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*Entre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que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calles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(tipo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nombre):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MAYO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MARZO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Calle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posterior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(tipo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nombre):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EMILIANO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ZAPATA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507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473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Tipo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administración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(marca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una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X):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  <a:tabLst>
                          <a:tab pos="767080" algn="l"/>
                          <a:tab pos="1289050" algn="l"/>
                        </a:tabLst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Federal	Estatal	Municipal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473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Derecho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tránsito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(marca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una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X):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  <a:tabLst>
                          <a:tab pos="703580" algn="l"/>
                        </a:tabLst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Libre	Cuota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Código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carretera: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5">
                          <a:latin typeface="Times New Roman"/>
                          <a:cs typeface="Times New Roman"/>
                        </a:rPr>
                        <a:t>Tramo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carretera: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904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Cadenamiento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Kilómetro: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5437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Teléfono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ﬁjo: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(lada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número)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2464167207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Teléfono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móvil: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2461067761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Correo electrónico: </a:t>
                      </a:r>
                      <a:r>
                        <a:rPr dirty="0" sz="600" spc="-5">
                          <a:latin typeface="Times New Roman"/>
                          <a:cs typeface="Times New Roman"/>
                          <a:hlinkClick r:id="rId7"/>
                        </a:rPr>
                        <a:t>carlosaugusto1</a:t>
                      </a:r>
                      <a:r>
                        <a:rPr dirty="0" sz="600" spc="-5">
                          <a:latin typeface="Times New Roman"/>
                          <a:cs typeface="Times New Roman"/>
                          <a:hlinkClick r:id="rId8"/>
                        </a:rPr>
                        <a:t>10@gmail.com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507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473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Término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genérico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(marca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una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X):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  <a:tabLst>
                          <a:tab pos="754380" algn="l"/>
                          <a:tab pos="1310005" algn="l"/>
                          <a:tab pos="1932939" algn="l"/>
                        </a:tabLst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Brecha	Camino	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Terraceria	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Vereda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5">
                          <a:latin typeface="Times New Roman"/>
                          <a:cs typeface="Times New Roman"/>
                        </a:rPr>
                        <a:t>Tramo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camino: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473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Times New Roman"/>
                          <a:cs typeface="Times New Roman"/>
                        </a:rPr>
                        <a:t>Margen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(Marcar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una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X):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  <a:tabLst>
                          <a:tab pos="1025525" algn="l"/>
                        </a:tabLst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Derecho	Izquierdo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Cadenamiento: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9536" y="2834324"/>
            <a:ext cx="3308144" cy="2478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167" y="3158465"/>
            <a:ext cx="152536" cy="1525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9536" y="4054619"/>
            <a:ext cx="3308144" cy="2478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23358" y="5341650"/>
            <a:ext cx="123936" cy="1239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90707" y="5341650"/>
            <a:ext cx="123936" cy="1239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94552" y="6676348"/>
            <a:ext cx="181137" cy="29554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52368" y="6676348"/>
            <a:ext cx="123936" cy="1239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48317" y="6676348"/>
            <a:ext cx="123936" cy="1239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62106" y="6847952"/>
            <a:ext cx="123936" cy="1239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9536" y="7200694"/>
            <a:ext cx="3308144" cy="24787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79536" y="7887110"/>
            <a:ext cx="3308144" cy="24787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97418" y="2834324"/>
            <a:ext cx="3308144" cy="24787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97418" y="5027043"/>
            <a:ext cx="3308144" cy="24787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64153" y="5446519"/>
            <a:ext cx="123936" cy="1239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98032" y="5446519"/>
            <a:ext cx="123936" cy="1239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22378" y="5446519"/>
            <a:ext cx="123936" cy="12393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64153" y="5722992"/>
            <a:ext cx="123936" cy="12393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40830" y="5722992"/>
            <a:ext cx="123936" cy="12393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97418" y="6838419"/>
            <a:ext cx="3308144" cy="24787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064153" y="7257894"/>
            <a:ext cx="123936" cy="12393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88498" y="7257894"/>
            <a:ext cx="123936" cy="12393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41445" y="7257894"/>
            <a:ext cx="123936" cy="12393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70660" y="7257894"/>
            <a:ext cx="123936" cy="12393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064153" y="7725039"/>
            <a:ext cx="123936" cy="12393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864972" y="7725039"/>
            <a:ext cx="123936" cy="12393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43002" y="8570359"/>
            <a:ext cx="502602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latin typeface="Times New Roman"/>
                <a:cs typeface="Times New Roman"/>
              </a:rPr>
              <a:t>De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conformidad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con los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artículos 4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y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69-M, fracción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V de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la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ley federal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de procedimientos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administrativos, los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formatos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para solicitar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trámites y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servicios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deberán publicarse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en el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Diario Oﬁcial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de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la Federación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sz="450">
                <a:latin typeface="Times New Roman"/>
                <a:cs typeface="Times New Roman"/>
              </a:rPr>
              <a:t>(DOF).</a:t>
            </a:r>
            <a:endParaRPr sz="45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60469" y="8706996"/>
            <a:ext cx="6864161" cy="695949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/>
              <a:t>https://edumed.imss.gob.mx/EntDirecta/ServletControlador?accion=solicitud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5"/>
              <a:t>1</a:t>
            </a:fld>
            <a:r>
              <a:rPr dirty="0" spc="-5"/>
              <a:t>/3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6654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20/</a:t>
            </a:r>
            <a:r>
              <a:rPr dirty="0" sz="800" spc="-3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1/22, 13:45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4615" y="165100"/>
            <a:ext cx="22472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Solicitud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de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inscripción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a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estudios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de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posgrado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|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IMSS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702" y="1299421"/>
          <a:ext cx="3351529" cy="535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275"/>
                <a:gridCol w="1630045"/>
              </a:tblGrid>
              <a:tr h="30507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473">
                <a:tc gridSpan="2">
                  <a:txBody>
                    <a:bodyPr/>
                    <a:lstStyle/>
                    <a:p>
                      <a:pPr marL="9525">
                        <a:lnSpc>
                          <a:spcPts val="7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Escuela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facultad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procedencia: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525" marR="89535">
                        <a:lnSpc>
                          <a:spcPts val="680"/>
                        </a:lnSpc>
                        <a:spcBef>
                          <a:spcPts val="20"/>
                        </a:spcBef>
                      </a:pPr>
                      <a:r>
                        <a:rPr dirty="0" sz="600" spc="-5">
                          <a:latin typeface="Times New Roman"/>
                          <a:cs typeface="Times New Roman"/>
                        </a:rPr>
                        <a:t>INSTITUTO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TECNOLOGICO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ESTUDIOS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SUPERIORES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MONTERREY,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CAMPUS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CIUDAD </a:t>
                      </a:r>
                      <a:r>
                        <a:rPr dirty="0" sz="6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MEXICO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Promedio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caliﬁcación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carrera: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94.73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>
                          <a:latin typeface="Times New Roman"/>
                          <a:cs typeface="Times New Roman"/>
                        </a:rPr>
                        <a:t>(Expresada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numérica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100.00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p.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ej.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9.86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debe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apuntarse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98.60)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 marR="1519555">
                        <a:lnSpc>
                          <a:spcPts val="680"/>
                        </a:lnSpc>
                        <a:spcBef>
                          <a:spcPts val="4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Institución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donde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realizó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internado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médico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pregrado: </a:t>
                      </a:r>
                      <a:r>
                        <a:rPr dirty="0" sz="6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CENTRO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MEDICO ABC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Promedio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caliﬁcaciones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internado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médico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pregrado: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100.0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>
                          <a:latin typeface="Times New Roman"/>
                          <a:cs typeface="Times New Roman"/>
                        </a:rPr>
                        <a:t>(Expresada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numérica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100.00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p.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ej.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9.86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debe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apuntarse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98.60)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ts val="7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Institución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donde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realizó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servicio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social: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700"/>
                        </a:lnSpc>
                      </a:pPr>
                      <a:r>
                        <a:rPr dirty="0" sz="600" spc="-5">
                          <a:latin typeface="Times New Roman"/>
                          <a:cs typeface="Times New Roman"/>
                        </a:rPr>
                        <a:t>INSTITUTO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TECNOLOGICO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ESTUDIOS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SUPERIORES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MONTERREY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Fecha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término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servicio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social: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2022-07-31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904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Fecha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examen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profesional: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2022-07-31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543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cédula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profesional: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12996684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Título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obtenido: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MEDICO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CIRUJANO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Caliﬁcación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obtenida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ENARM: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70,7317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años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profesor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escuela(s)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medicina: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publicaciones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cientíﬁcas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revistas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médicas: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3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1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Matrícula: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Tipo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contratación: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  <a:tabLst>
                          <a:tab pos="915035" algn="l"/>
                        </a:tabLst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Base	Conﬁanza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5904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Unidad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adscripción: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543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Categoría: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Fecha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ingreso: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0507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Nombre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padreo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madre: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Matrícula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padre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madre: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Unidad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adscripción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padre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madre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(solo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activo):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1055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92652" y="1299421"/>
          <a:ext cx="3351529" cy="524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025"/>
                <a:gridCol w="219710"/>
                <a:gridCol w="189230"/>
                <a:gridCol w="189230"/>
                <a:gridCol w="203835"/>
                <a:gridCol w="923289"/>
              </a:tblGrid>
              <a:tr h="30507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Código postal: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1706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Calle: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54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Times New Roman"/>
                          <a:cs typeface="Times New Roman"/>
                        </a:rPr>
                        <a:t>(Por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ejemplo: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Avenida,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boulevard,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calle,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carretera,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camino,</a:t>
                      </a:r>
                      <a:r>
                        <a:rPr dirty="0" sz="4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privada,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entre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otros.)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543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Número exterior: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Número interior: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473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Colonia: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Times New Roman"/>
                          <a:cs typeface="Times New Roman"/>
                        </a:rPr>
                        <a:t>(Por</a:t>
                      </a:r>
                      <a:r>
                        <a:rPr dirty="0" sz="4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ejemplo: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Colonia,</a:t>
                      </a:r>
                      <a:r>
                        <a:rPr dirty="0" sz="4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Privada,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Condominio,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Hacienda,</a:t>
                      </a:r>
                      <a:r>
                        <a:rPr dirty="0" sz="4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entre</a:t>
                      </a:r>
                      <a:r>
                        <a:rPr dirty="0" sz="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otros.)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*Localidad: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Municipio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Delegación: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Estado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Distrito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Federal: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*Entre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que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calles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(tipo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nombre):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*Calle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posterior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(tipo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nombre):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Teléfono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ﬁjo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(lada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numero):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6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pasaporte: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67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Constancia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solvencia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económica: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Marque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una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X: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28575">
                      <a:solidFill>
                        <a:srgbClr val="CCCCCC"/>
                      </a:solidFill>
                      <a:prstDash val="solid"/>
                    </a:lnL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Si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9067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Constancia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retorno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país: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Marque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una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X: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28575">
                      <a:solidFill>
                        <a:srgbClr val="CCCCCC"/>
                      </a:solidFill>
                      <a:prstDash val="solid"/>
                    </a:lnL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Si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38236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just" marL="9525" marR="6350">
                        <a:lnSpc>
                          <a:spcPct val="108400"/>
                        </a:lnSpc>
                      </a:pPr>
                      <a:r>
                        <a:rPr dirty="0" sz="750" spc="-15">
                          <a:latin typeface="Times New Roman"/>
                          <a:cs typeface="Times New Roman"/>
                        </a:rPr>
                        <a:t>NOTA: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Estoy enterado de que en caso de ser aceptado para cursar una especialidad 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médica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IMSS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través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concurso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especial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aspirantes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extranjeros;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por </a:t>
                      </a:r>
                      <a:r>
                        <a:rPr dirty="0" sz="75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lo que en caso de adquirir la nacionalidad mexicana y desear ejercer los derechos 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como tal deberé concursar nuevamente para obtener una plaza de residente nacional, 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igual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que cualquier mexicano.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just" marL="9525" marR="9525">
                        <a:lnSpc>
                          <a:spcPct val="10840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Me comprometo a realizar la aportación económica anual al Fondo de Fomento a la 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Educación, según las cuotas vigentes que establece el Instituto Mexicano del Seguro 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Social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 el mes de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febrero de cada año.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8662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just" marL="9525" marR="7620">
                        <a:lnSpc>
                          <a:spcPct val="10840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Para las especialidades de Anestesiología, Cirugía General, Ginecología y Obstetricia, </a:t>
                      </a:r>
                      <a:r>
                        <a:rPr dirty="0" sz="75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Medicina Interna y Pediatría, consulte el Sistema de Especialización Medica (página 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web) y anote en orden de preferencia las diez opciones de subsede en la que desee 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realizar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curso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especialización: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cada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una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deberá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corresponder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una</a:t>
                      </a:r>
                      <a:r>
                        <a:rPr dirty="0" sz="75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sede 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diferente.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5702" y="6704948"/>
          <a:ext cx="6888480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4451985"/>
                <a:gridCol w="1915794"/>
              </a:tblGrid>
              <a:tr h="28600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Opción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Sede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Subsede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Delegación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ZONA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IZTACALCO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CIUDAD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MEXICO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SURESTE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HOSPITAL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ZONA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2-A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FRANCISCO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PASO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TRONCOSO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CIUDAD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MEXICO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SURESTE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HOSPITAL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ZONA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27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TLATELOLCO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CIUDAD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MEXICO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NORESTE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ZONA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INSURGENTES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CIUDAD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MEXICO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NOROESTE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ZONA/ UMAA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MARGARITA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PUEBLA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ESPECIALIDADES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CMN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OCCIDENTE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JALISCO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HOSPITAL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REGIONAL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QUERETARO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QUERETARO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8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ZONA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TLAXCALA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TLAXCALA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69" y="355600"/>
            <a:ext cx="6873695" cy="85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536" y="1318489"/>
            <a:ext cx="3308144" cy="2478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536" y="3806747"/>
            <a:ext cx="3308144" cy="2478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33710" y="4226223"/>
            <a:ext cx="123936" cy="1239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0126" y="4226223"/>
            <a:ext cx="123936" cy="1239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536" y="4769636"/>
            <a:ext cx="3308144" cy="2478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16485" y="1318489"/>
            <a:ext cx="3308144" cy="2478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94596" y="3921149"/>
            <a:ext cx="123936" cy="1239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6404" y="3921149"/>
            <a:ext cx="123936" cy="1239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1592" y="4111821"/>
            <a:ext cx="123936" cy="1239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32934" y="4111821"/>
            <a:ext cx="123936" cy="1239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9536" y="6724016"/>
            <a:ext cx="6835560" cy="22880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0469" y="8764196"/>
            <a:ext cx="6864161" cy="69594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/>
              <a:t>https://edumed.imss.gob.mx/EntDirecta/ServletControlador?accion=solicitud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5"/>
              <a:t>1</a:t>
            </a:fld>
            <a:r>
              <a:rPr dirty="0" spc="-5"/>
              <a:t>/3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66548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20/</a:t>
            </a:r>
            <a:r>
              <a:rPr dirty="0" sz="800" spc="-3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1/22, 13:45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4615" y="165100"/>
            <a:ext cx="22472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Solicitud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de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inscripción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a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estudios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de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posgrado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|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IMSS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702" y="1394755"/>
          <a:ext cx="6888480" cy="381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4451985"/>
                <a:gridCol w="1915794"/>
              </a:tblGrid>
              <a:tr h="181137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 spc="-10">
                          <a:latin typeface="Times New Roman"/>
                          <a:cs typeface="Times New Roman"/>
                        </a:rPr>
                        <a:t>HOSPITAL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ZONA CON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MEDICINA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FAMILIAR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2 MONTERREY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NUEVO LEON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137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HGZ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48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/UMAA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SAN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PEDRO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XALPA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CIUDAD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MEXICO</a:t>
                      </a:r>
                      <a:r>
                        <a:rPr dirty="0" sz="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NOROESTE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5702" y="1871433"/>
          <a:ext cx="6888480" cy="144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9270"/>
              </a:tblGrid>
              <a:tr h="305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66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66939">
                <a:tc>
                  <a:txBody>
                    <a:bodyPr/>
                    <a:lstStyle/>
                    <a:p>
                      <a:pPr marL="9525" marR="13335">
                        <a:lnSpc>
                          <a:spcPct val="10840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ser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aceptado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IMSS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ingresar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curso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especialización,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comprometo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realizar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mi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especialidad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unidad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IMSS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que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dirty="0" sz="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asigne</a:t>
                      </a:r>
                      <a:r>
                        <a:rPr dirty="0" sz="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efectuar</a:t>
                      </a:r>
                      <a:r>
                        <a:rPr dirty="0" sz="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los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trámites </a:t>
                      </a:r>
                      <a:r>
                        <a:rPr dirty="0" sz="75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necesarios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para inscribirme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 la institución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educativa que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le 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otorgue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 el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reconocimiento. Acepto 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ser excluido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del sistema en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caso de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omitir datos o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falsear información.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79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Respetuosamente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Nombre</a:t>
                      </a:r>
                      <a:r>
                        <a:rPr dirty="0" sz="7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7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ﬁrma</a:t>
                      </a:r>
                      <a:r>
                        <a:rPr dirty="0" sz="7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solicitante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60469" y="3492138"/>
            <a:ext cx="6873875" cy="2002155"/>
            <a:chOff x="460469" y="3492138"/>
            <a:chExt cx="6873875" cy="2002155"/>
          </a:xfrm>
        </p:grpSpPr>
        <p:sp>
          <p:nvSpPr>
            <p:cNvPr id="7" name="object 7"/>
            <p:cNvSpPr/>
            <p:nvPr/>
          </p:nvSpPr>
          <p:spPr>
            <a:xfrm>
              <a:off x="465235" y="3496905"/>
              <a:ext cx="6864350" cy="1992630"/>
            </a:xfrm>
            <a:custGeom>
              <a:avLst/>
              <a:gdLst/>
              <a:ahLst/>
              <a:cxnLst/>
              <a:rect l="l" t="t" r="r" b="b"/>
              <a:pathLst>
                <a:path w="6864350" h="1992629">
                  <a:moveTo>
                    <a:pt x="0" y="0"/>
                  </a:moveTo>
                  <a:lnTo>
                    <a:pt x="6864160" y="0"/>
                  </a:lnTo>
                  <a:lnTo>
                    <a:pt x="6864160" y="1992513"/>
                  </a:lnTo>
                  <a:lnTo>
                    <a:pt x="0" y="1992513"/>
                  </a:lnTo>
                  <a:lnTo>
                    <a:pt x="0" y="0"/>
                  </a:lnTo>
                  <a:close/>
                </a:path>
                <a:path w="6864350" h="1992629">
                  <a:moveTo>
                    <a:pt x="9533" y="9533"/>
                  </a:moveTo>
                  <a:lnTo>
                    <a:pt x="6854627" y="9533"/>
                  </a:lnTo>
                  <a:lnTo>
                    <a:pt x="6854627" y="286006"/>
                  </a:lnTo>
                  <a:lnTo>
                    <a:pt x="9533" y="286006"/>
                  </a:lnTo>
                  <a:lnTo>
                    <a:pt x="9533" y="9533"/>
                  </a:lnTo>
                  <a:close/>
                </a:path>
                <a:path w="6864350" h="1992629">
                  <a:moveTo>
                    <a:pt x="9533" y="295540"/>
                  </a:moveTo>
                  <a:lnTo>
                    <a:pt x="6854627" y="295540"/>
                  </a:lnTo>
                  <a:lnTo>
                    <a:pt x="6854627" y="352741"/>
                  </a:lnTo>
                  <a:lnTo>
                    <a:pt x="9533" y="352741"/>
                  </a:lnTo>
                  <a:lnTo>
                    <a:pt x="9533" y="295540"/>
                  </a:lnTo>
                  <a:close/>
                </a:path>
                <a:path w="6864350" h="1992629">
                  <a:moveTo>
                    <a:pt x="9533" y="362275"/>
                  </a:moveTo>
                  <a:lnTo>
                    <a:pt x="6854627" y="362275"/>
                  </a:lnTo>
                  <a:lnTo>
                    <a:pt x="6854627" y="1982979"/>
                  </a:lnTo>
                  <a:lnTo>
                    <a:pt x="9533" y="1982979"/>
                  </a:lnTo>
                  <a:lnTo>
                    <a:pt x="9533" y="362275"/>
                  </a:lnTo>
                  <a:close/>
                </a:path>
              </a:pathLst>
            </a:custGeom>
            <a:ln w="9533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536" y="3511206"/>
              <a:ext cx="6835560" cy="228805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0469" y="5665789"/>
          <a:ext cx="6883400" cy="301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4825"/>
              </a:tblGrid>
              <a:tr h="305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66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621728">
                <a:tc>
                  <a:txBody>
                    <a:bodyPr/>
                    <a:lstStyle/>
                    <a:p>
                      <a:pPr marL="4445" marR="3467100">
                        <a:lnSpc>
                          <a:spcPct val="10840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Nombre y apellidos deben anotarse exactamente como están en su acta de nacimiento. 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Lugar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fecha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nacimiento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deberán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coincidir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los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escritos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acta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nacimiento.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445" marR="2973705">
                        <a:lnSpc>
                          <a:spcPct val="10840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CURP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Clave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Única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Registro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Poblacional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INDISPENSABLE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(incluyendo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médicos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extranjeros). </a:t>
                      </a:r>
                      <a:r>
                        <a:rPr dirty="0" sz="75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Fecha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 examen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profesional deberá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corresponder 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la anotada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 el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acta del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mismo.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cédula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profesional,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anote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otorgada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país.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445" marR="2926715">
                        <a:lnSpc>
                          <a:spcPct val="10840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Título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obtenido,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anote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nombre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completo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licenciatura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está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escrito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título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profesional. </a:t>
                      </a:r>
                      <a:r>
                        <a:rPr dirty="0" sz="75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ENARM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signiﬁca Examen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Nacional de Aspirantes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 Residencias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Médicas.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Firma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solicitante,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registre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ﬁrma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autógrafa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aparece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identiﬁcación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oﬁcial.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445" marR="4689475">
                        <a:lnSpc>
                          <a:spcPct val="21690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Homoclave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registro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federal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trámites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servicios. </a:t>
                      </a:r>
                      <a:r>
                        <a:rPr dirty="0" sz="75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IMSS-03-002-A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just" marL="4445" marR="6216650">
                        <a:lnSpc>
                          <a:spcPct val="10840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IMSS-03-002-B  IMSS-03-002-C  IMSS-03-003-A  IMSS-03-003-B  IMSS-03-007-A  IMSS-03-007-B  IMSS-03-007-C  IMSS-03-007-D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CCCCC"/>
                      </a:solidFill>
                      <a:prstDash val="solid"/>
                    </a:lnL>
                    <a:lnR w="28575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469" y="355599"/>
            <a:ext cx="6873695" cy="8580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536" y="1890501"/>
            <a:ext cx="6835560" cy="24787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201366" y="3158512"/>
            <a:ext cx="1382395" cy="0"/>
          </a:xfrm>
          <a:custGeom>
            <a:avLst/>
            <a:gdLst/>
            <a:ahLst/>
            <a:cxnLst/>
            <a:rect l="l" t="t" r="r" b="b"/>
            <a:pathLst>
              <a:path w="1382395" h="0">
                <a:moveTo>
                  <a:pt x="0" y="0"/>
                </a:moveTo>
                <a:lnTo>
                  <a:pt x="1382365" y="0"/>
                </a:lnTo>
              </a:path>
            </a:pathLst>
          </a:custGeom>
          <a:ln w="4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2069" y="3851247"/>
            <a:ext cx="411289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Times New Roman"/>
                <a:cs typeface="Times New Roman"/>
              </a:rPr>
              <a:t>Esta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solicitud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deberá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presentarse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con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la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siguiente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documentación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en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original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(solo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para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cotejo)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y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una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copia.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069" y="4089586"/>
            <a:ext cx="2723515" cy="1264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12115">
              <a:lnSpc>
                <a:spcPct val="108400"/>
              </a:lnSpc>
              <a:spcBef>
                <a:spcPts val="100"/>
              </a:spcBef>
            </a:pPr>
            <a:r>
              <a:rPr dirty="0" sz="750">
                <a:latin typeface="Times New Roman"/>
                <a:cs typeface="Times New Roman"/>
              </a:rPr>
              <a:t>Constancia de seleccionado de la ENARM (de la CIFRHS). </a:t>
            </a:r>
            <a:r>
              <a:rPr dirty="0" sz="750" spc="-17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Solicitud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inscripción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estudios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posgrado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(dos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tantos). </a:t>
            </a:r>
            <a:r>
              <a:rPr dirty="0" sz="750" spc="-17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Acta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 nacimiento.</a:t>
            </a:r>
            <a:endParaRPr sz="750">
              <a:latin typeface="Times New Roman"/>
              <a:cs typeface="Times New Roman"/>
            </a:endParaRPr>
          </a:p>
          <a:p>
            <a:pPr marL="12700" marR="841375">
              <a:lnSpc>
                <a:spcPct val="108400"/>
              </a:lnSpc>
            </a:pPr>
            <a:r>
              <a:rPr dirty="0" sz="750">
                <a:latin typeface="Times New Roman"/>
                <a:cs typeface="Times New Roman"/>
              </a:rPr>
              <a:t>Acta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Matrimonio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(en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el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caso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ser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casado/a). </a:t>
            </a:r>
            <a:r>
              <a:rPr dirty="0" sz="750" spc="-17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Acta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nacimiento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los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hijos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(si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existen).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50">
                <a:latin typeface="Times New Roman"/>
                <a:cs typeface="Times New Roman"/>
              </a:rPr>
              <a:t>Registro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Federal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Causantes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(RFC).</a:t>
            </a:r>
            <a:endParaRPr sz="750">
              <a:latin typeface="Times New Roman"/>
              <a:cs typeface="Times New Roman"/>
            </a:endParaRPr>
          </a:p>
          <a:p>
            <a:pPr marL="12700" marR="885825">
              <a:lnSpc>
                <a:spcPct val="108400"/>
              </a:lnSpc>
            </a:pPr>
            <a:r>
              <a:rPr dirty="0" sz="750">
                <a:latin typeface="Times New Roman"/>
                <a:cs typeface="Times New Roman"/>
              </a:rPr>
              <a:t>Cédula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Única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Registro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Poblacional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(CURP). </a:t>
            </a:r>
            <a:r>
              <a:rPr dirty="0" sz="750" spc="-17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Cédula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Profesional.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50">
                <a:latin typeface="Times New Roman"/>
                <a:cs typeface="Times New Roman"/>
              </a:rPr>
              <a:t>Certiﬁcado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caliﬁcaciones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la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carrera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con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promedio.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50">
                <a:latin typeface="Times New Roman"/>
                <a:cs typeface="Times New Roman"/>
              </a:rPr>
              <a:t>Constancia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internado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Pregrado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(con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promedio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caliﬁcaciones).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616" y="4146787"/>
            <a:ext cx="2855595" cy="114109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750">
                <a:latin typeface="Times New Roman"/>
                <a:cs typeface="Times New Roman"/>
              </a:rPr>
              <a:t>Constancia</a:t>
            </a:r>
            <a:r>
              <a:rPr dirty="0" sz="750" spc="-2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del</a:t>
            </a:r>
            <a:r>
              <a:rPr dirty="0" sz="750" spc="-2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servicio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Social.</a:t>
            </a:r>
            <a:endParaRPr sz="750">
              <a:latin typeface="Times New Roman"/>
              <a:cs typeface="Times New Roman"/>
            </a:endParaRPr>
          </a:p>
          <a:p>
            <a:pPr marL="12700" marR="5080">
              <a:lnSpc>
                <a:spcPct val="108400"/>
              </a:lnSpc>
            </a:pPr>
            <a:r>
              <a:rPr dirty="0" sz="750">
                <a:latin typeface="Times New Roman"/>
                <a:cs typeface="Times New Roman"/>
              </a:rPr>
              <a:t>Título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profesional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(o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acta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Examen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Profesional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no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más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18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meses). </a:t>
            </a:r>
            <a:r>
              <a:rPr dirty="0" sz="750" spc="-17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Comprobante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actividades docentes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en el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área médica.</a:t>
            </a:r>
            <a:endParaRPr sz="750">
              <a:latin typeface="Times New Roman"/>
              <a:cs typeface="Times New Roman"/>
            </a:endParaRPr>
          </a:p>
          <a:p>
            <a:pPr marL="12700" marR="838835">
              <a:lnSpc>
                <a:spcPct val="108400"/>
              </a:lnSpc>
            </a:pPr>
            <a:r>
              <a:rPr dirty="0" sz="750">
                <a:latin typeface="Times New Roman"/>
                <a:cs typeface="Times New Roman"/>
              </a:rPr>
              <a:t>Artículos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cientíﬁcos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publicados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en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revistas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medicas. </a:t>
            </a:r>
            <a:r>
              <a:rPr dirty="0" sz="750" spc="-17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3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fotografías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 color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tamaño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infantil.</a:t>
            </a:r>
            <a:endParaRPr sz="750">
              <a:latin typeface="Times New Roman"/>
              <a:cs typeface="Times New Roman"/>
            </a:endParaRPr>
          </a:p>
          <a:p>
            <a:pPr marL="12700" marR="465455">
              <a:lnSpc>
                <a:spcPct val="108400"/>
              </a:lnSpc>
            </a:pPr>
            <a:r>
              <a:rPr dirty="0" sz="750">
                <a:latin typeface="Times New Roman"/>
                <a:cs typeface="Times New Roman"/>
              </a:rPr>
              <a:t>Último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tarjetón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pago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(trabajadores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o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hijos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trabajadores). </a:t>
            </a:r>
            <a:r>
              <a:rPr dirty="0" sz="750" spc="-17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Constancia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solvencia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económica</a:t>
            </a:r>
            <a:r>
              <a:rPr dirty="0" sz="750" spc="-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(extranjeros).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50">
                <a:latin typeface="Times New Roman"/>
                <a:cs typeface="Times New Roman"/>
              </a:rPr>
              <a:t>Constancia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retorno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su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país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de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origen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(extranjeros).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50">
                <a:latin typeface="Times New Roman"/>
                <a:cs typeface="Times New Roman"/>
              </a:rPr>
              <a:t>Documentos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migratorios.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Pasaporte,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 spc="-15">
                <a:latin typeface="Times New Roman"/>
                <a:cs typeface="Times New Roman"/>
              </a:rPr>
              <a:t>Visa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y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Forma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FM3</a:t>
            </a:r>
            <a:r>
              <a:rPr dirty="0" sz="750" spc="-1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(extranjeros).</a:t>
            </a:r>
            <a:endParaRPr sz="75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536" y="5684857"/>
            <a:ext cx="6835560" cy="2478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0469" y="8878599"/>
            <a:ext cx="6864161" cy="69594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/>
              <a:t>https://edumed.imss.gob.mx/EntDirecta/ServletControlador?accion=solicitud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5"/>
              <a:t>1</a:t>
            </a:fld>
            <a:r>
              <a:rPr dirty="0" spc="-5"/>
              <a:t>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2022-11-21T06:39:28Z</dcterms:created>
  <dcterms:modified xsi:type="dcterms:W3CDTF">2022-11-21T06:39:28Z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2022-11-20T00:00:00Z</vt:filetime>
  </property>
  <property fmtid="{D5CDD505-2E9C-101B-9397-08002B2CF9AE}" pid="3" name="Creator">
    <vt:lpwstr>Mozilla/5.0 (Macintosh; Intel Mac OS X 10_15_7) AppleWebKit/537.36 (KHTML, like Gecko) Chrome/107.0.0.0 Safari/537.36</vt:lpwstr>
  </property>
  <property fmtid="{D5CDD505-2E9C-101B-9397-08002B2CF9AE}" pid="4" name="LastSaved">
    <vt:filetime>2022-11-21T00:00:00Z</vt:filetime>
  </property>
</Properties>
</file>