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88" r:id="rId3"/>
  </p:sldMasterIdLst>
  <p:notesMasterIdLst>
    <p:notesMasterId r:id="rId64"/>
  </p:notesMasterIdLst>
  <p:sldIdLst>
    <p:sldId id="346" r:id="rId4"/>
    <p:sldId id="341" r:id="rId5"/>
    <p:sldId id="265" r:id="rId6"/>
    <p:sldId id="256" r:id="rId7"/>
    <p:sldId id="260" r:id="rId8"/>
    <p:sldId id="354" r:id="rId9"/>
    <p:sldId id="353" r:id="rId10"/>
    <p:sldId id="342" r:id="rId11"/>
    <p:sldId id="343" r:id="rId12"/>
    <p:sldId id="344" r:id="rId13"/>
    <p:sldId id="261" r:id="rId14"/>
    <p:sldId id="274" r:id="rId15"/>
    <p:sldId id="301" r:id="rId16"/>
    <p:sldId id="275" r:id="rId17"/>
    <p:sldId id="266" r:id="rId18"/>
    <p:sldId id="302" r:id="rId19"/>
    <p:sldId id="324" r:id="rId20"/>
    <p:sldId id="348" r:id="rId21"/>
    <p:sldId id="303" r:id="rId22"/>
    <p:sldId id="281" r:id="rId23"/>
    <p:sldId id="283" r:id="rId24"/>
    <p:sldId id="304" r:id="rId25"/>
    <p:sldId id="307" r:id="rId26"/>
    <p:sldId id="284" r:id="rId27"/>
    <p:sldId id="280" r:id="rId28"/>
    <p:sldId id="349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50" r:id="rId37"/>
    <p:sldId id="317" r:id="rId38"/>
    <p:sldId id="316" r:id="rId39"/>
    <p:sldId id="319" r:id="rId40"/>
    <p:sldId id="320" r:id="rId41"/>
    <p:sldId id="321" r:id="rId42"/>
    <p:sldId id="322" r:id="rId43"/>
    <p:sldId id="323" r:id="rId44"/>
    <p:sldId id="351" r:id="rId45"/>
    <p:sldId id="326" r:id="rId46"/>
    <p:sldId id="327" r:id="rId47"/>
    <p:sldId id="328" r:id="rId48"/>
    <p:sldId id="329" r:id="rId49"/>
    <p:sldId id="330" r:id="rId50"/>
    <p:sldId id="331" r:id="rId51"/>
    <p:sldId id="332" r:id="rId52"/>
    <p:sldId id="352" r:id="rId53"/>
    <p:sldId id="334" r:id="rId54"/>
    <p:sldId id="335" r:id="rId55"/>
    <p:sldId id="336" r:id="rId56"/>
    <p:sldId id="337" r:id="rId57"/>
    <p:sldId id="338" r:id="rId58"/>
    <p:sldId id="339" r:id="rId59"/>
    <p:sldId id="340" r:id="rId60"/>
    <p:sldId id="356" r:id="rId61"/>
    <p:sldId id="355" r:id="rId62"/>
    <p:sldId id="345" r:id="rId63"/>
  </p:sldIdLst>
  <p:sldSz cx="7199313" cy="5400675"/>
  <p:notesSz cx="6797675" cy="9928225"/>
  <p:defaultTextStyle>
    <a:defPPr>
      <a:defRPr lang="es-MX"/>
    </a:defPPr>
    <a:lvl1pPr marL="0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1pPr>
    <a:lvl2pPr marL="215981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2pPr>
    <a:lvl3pPr marL="431963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3pPr>
    <a:lvl4pPr marL="647944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4pPr>
    <a:lvl5pPr marL="863925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5pPr>
    <a:lvl6pPr marL="1079906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6pPr>
    <a:lvl7pPr marL="1295888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7pPr>
    <a:lvl8pPr marL="1511869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8pPr>
    <a:lvl9pPr marL="1727850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FAF"/>
    <a:srgbClr val="C87700"/>
    <a:srgbClr val="5E292A"/>
    <a:srgbClr val="C47500"/>
    <a:srgbClr val="FF9900"/>
    <a:srgbClr val="60302A"/>
    <a:srgbClr val="6A2F30"/>
    <a:srgbClr val="FFFCEA"/>
    <a:srgbClr val="FFF3E1"/>
    <a:srgbClr val="FCE9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26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695ADDE-EADF-4B18-AA26-4B76B1D79713}" type="datetimeFigureOut">
              <a:rPr lang="es-MX" smtClean="0"/>
              <a:t>17/08/2016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768" y="4777961"/>
            <a:ext cx="5438140" cy="3909239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30095"/>
            <a:ext cx="2945659" cy="49813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430095"/>
            <a:ext cx="2945659" cy="49813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2F3A077-2B9E-4492-A16C-14D60B4CB6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9291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1963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1pPr>
    <a:lvl2pPr marL="215981" algn="l" defTabSz="431963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2pPr>
    <a:lvl3pPr marL="431963" algn="l" defTabSz="431963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3pPr>
    <a:lvl4pPr marL="647944" algn="l" defTabSz="431963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4pPr>
    <a:lvl5pPr marL="863925" algn="l" defTabSz="431963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5pPr>
    <a:lvl6pPr marL="1079906" algn="l" defTabSz="431963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6pPr>
    <a:lvl7pPr marL="1295888" algn="l" defTabSz="431963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7pPr>
    <a:lvl8pPr marL="1511869" algn="l" defTabSz="431963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8pPr>
    <a:lvl9pPr marL="1727850" algn="l" defTabSz="431963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32943" indent="-232943" defTabSz="931774">
              <a:defRPr/>
            </a:pPr>
            <a:endParaRPr lang="en-U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</p:spTree>
    <p:extLst>
      <p:ext uri="{BB962C8B-B14F-4D97-AF65-F5344CB8AC3E}">
        <p14:creationId xmlns:p14="http://schemas.microsoft.com/office/powerpoint/2010/main" val="3753518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32943" indent="-232943" defTabSz="931774">
              <a:defRPr/>
            </a:pPr>
            <a:endParaRPr lang="en-U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</p:spTree>
    <p:extLst>
      <p:ext uri="{BB962C8B-B14F-4D97-AF65-F5344CB8AC3E}">
        <p14:creationId xmlns:p14="http://schemas.microsoft.com/office/powerpoint/2010/main" val="3267513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32943" indent="-232943" defTabSz="931774">
              <a:defRPr/>
            </a:pPr>
            <a:endParaRPr lang="en-U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</p:spTree>
    <p:extLst>
      <p:ext uri="{BB962C8B-B14F-4D97-AF65-F5344CB8AC3E}">
        <p14:creationId xmlns:p14="http://schemas.microsoft.com/office/powerpoint/2010/main" val="38216839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32943" indent="-232943" defTabSz="931774">
              <a:defRPr/>
            </a:pPr>
            <a:endParaRPr lang="en-U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</p:spTree>
    <p:extLst>
      <p:ext uri="{BB962C8B-B14F-4D97-AF65-F5344CB8AC3E}">
        <p14:creationId xmlns:p14="http://schemas.microsoft.com/office/powerpoint/2010/main" val="1537588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32943" indent="-232943" defTabSz="931774">
              <a:defRPr/>
            </a:pPr>
            <a:endParaRPr lang="en-U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</p:spTree>
    <p:extLst>
      <p:ext uri="{BB962C8B-B14F-4D97-AF65-F5344CB8AC3E}">
        <p14:creationId xmlns:p14="http://schemas.microsoft.com/office/powerpoint/2010/main" val="1635134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3A077-2B9E-4492-A16C-14D60B4CB6B2}" type="slidenum">
              <a:rPr lang="es-MX" smtClean="0">
                <a:solidFill>
                  <a:prstClr val="black"/>
                </a:solidFill>
              </a:rPr>
              <a:pPr/>
              <a:t>8</a:t>
            </a:fld>
            <a:endParaRPr lang="es-MX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988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3A077-2B9E-4492-A16C-14D60B4CB6B2}" type="slidenum">
              <a:rPr lang="es-MX" smtClean="0">
                <a:solidFill>
                  <a:prstClr val="black"/>
                </a:solidFill>
              </a:rPr>
              <a:pPr/>
              <a:t>9</a:t>
            </a:fld>
            <a:endParaRPr lang="es-MX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264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32943" indent="-232943" defTabSz="931774">
              <a:defRPr/>
            </a:pPr>
            <a:endParaRPr lang="en-U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</p:spTree>
    <p:extLst>
      <p:ext uri="{BB962C8B-B14F-4D97-AF65-F5344CB8AC3E}">
        <p14:creationId xmlns:p14="http://schemas.microsoft.com/office/powerpoint/2010/main" val="3120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32943" indent="-232943" defTabSz="931774">
              <a:defRPr/>
            </a:pPr>
            <a:endParaRPr lang="en-U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</p:spTree>
    <p:extLst>
      <p:ext uri="{BB962C8B-B14F-4D97-AF65-F5344CB8AC3E}">
        <p14:creationId xmlns:p14="http://schemas.microsoft.com/office/powerpoint/2010/main" val="575595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32943" indent="-232943" defTabSz="931774">
              <a:defRPr/>
            </a:pPr>
            <a:endParaRPr lang="en-U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</p:spTree>
    <p:extLst>
      <p:ext uri="{BB962C8B-B14F-4D97-AF65-F5344CB8AC3E}">
        <p14:creationId xmlns:p14="http://schemas.microsoft.com/office/powerpoint/2010/main" val="3204207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32943" indent="-232943" defTabSz="931774">
              <a:defRPr/>
            </a:pPr>
            <a:endParaRPr lang="en-U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</p:spTree>
    <p:extLst>
      <p:ext uri="{BB962C8B-B14F-4D97-AF65-F5344CB8AC3E}">
        <p14:creationId xmlns:p14="http://schemas.microsoft.com/office/powerpoint/2010/main" val="3973515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32943" indent="-232943" defTabSz="931774">
              <a:defRPr/>
            </a:pPr>
            <a:endParaRPr lang="en-U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</p:spTree>
    <p:extLst>
      <p:ext uri="{BB962C8B-B14F-4D97-AF65-F5344CB8AC3E}">
        <p14:creationId xmlns:p14="http://schemas.microsoft.com/office/powerpoint/2010/main" val="1914566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883865"/>
            <a:ext cx="6119416" cy="1880235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6" y="2836609"/>
            <a:ext cx="5399485" cy="1303913"/>
          </a:xfrm>
        </p:spPr>
        <p:txBody>
          <a:bodyPr/>
          <a:lstStyle>
            <a:lvl1pPr marL="0" indent="0" algn="ctr">
              <a:buNone/>
              <a:defRPr sz="1889"/>
            </a:lvl1pPr>
            <a:lvl2pPr marL="359941" indent="0" algn="ctr">
              <a:buNone/>
              <a:defRPr sz="1575"/>
            </a:lvl2pPr>
            <a:lvl3pPr marL="719881" indent="0" algn="ctr">
              <a:buNone/>
              <a:defRPr sz="1417"/>
            </a:lvl3pPr>
            <a:lvl4pPr marL="1079822" indent="0" algn="ctr">
              <a:buNone/>
              <a:defRPr sz="1260"/>
            </a:lvl4pPr>
            <a:lvl5pPr marL="1439761" indent="0" algn="ctr">
              <a:buNone/>
              <a:defRPr sz="1260"/>
            </a:lvl5pPr>
            <a:lvl6pPr marL="1799702" indent="0" algn="ctr">
              <a:buNone/>
              <a:defRPr sz="1260"/>
            </a:lvl6pPr>
            <a:lvl7pPr marL="2159641" indent="0" algn="ctr">
              <a:buNone/>
              <a:defRPr sz="1260"/>
            </a:lvl7pPr>
            <a:lvl8pPr marL="2519582" indent="0" algn="ctr">
              <a:buNone/>
              <a:defRPr sz="1260"/>
            </a:lvl8pPr>
            <a:lvl9pPr marL="2879522" indent="0" algn="ctr">
              <a:buNone/>
              <a:defRPr sz="126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505CF-3A62-406E-997C-77E2D7C8C1A4}" type="datetime1">
              <a:rPr lang="es-MX" smtClean="0"/>
              <a:t>17/08/2016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CB60-D058-4E2D-8788-BAE4C2A3E4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472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F5DD-81FA-4E8C-AF62-ED0FE7F4D17F}" type="datetime1">
              <a:rPr lang="es-MX" smtClean="0"/>
              <a:t>17/08/2016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CB60-D058-4E2D-8788-BAE4C2A3E4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7821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287540"/>
            <a:ext cx="1552352" cy="457682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287540"/>
            <a:ext cx="4567064" cy="457682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AD10-BF41-46A5-A6F9-6FE31947BE6B}" type="datetime1">
              <a:rPr lang="es-MX" smtClean="0"/>
              <a:t>17/08/2016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CB60-D058-4E2D-8788-BAE4C2A3E4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7615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677714"/>
            <a:ext cx="6119416" cy="115764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9899" y="3060384"/>
            <a:ext cx="5039519" cy="138017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9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19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79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39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99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59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1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79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D9FF-6278-4A0A-9DC1-1E533AF0E6ED}" type="datetime1">
              <a:rPr lang="es-MX" smtClean="0">
                <a:solidFill>
                  <a:prstClr val="black">
                    <a:tint val="75000"/>
                  </a:prstClr>
                </a:solidFill>
              </a:rPr>
              <a:t>17/08/2016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A5C28-A9AF-48F7-A492-117CD84F551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72495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0466-C081-4A3E-BD13-AEDE94BD024C}" type="datetime1">
              <a:rPr lang="es-MX" smtClean="0">
                <a:solidFill>
                  <a:prstClr val="black">
                    <a:tint val="75000"/>
                  </a:prstClr>
                </a:solidFill>
              </a:rPr>
              <a:t>17/08/2016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A5C28-A9AF-48F7-A492-117CD84F55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80175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5A5B2-1D56-4E6E-9D3F-9708907BC6C2}" type="datetime1">
              <a:rPr lang="es-MX" smtClean="0"/>
              <a:t>17/08/2016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CB60-D058-4E2D-8788-BAE4C2A3E4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1002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677714"/>
            <a:ext cx="6119416" cy="115764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9899" y="3060384"/>
            <a:ext cx="5039519" cy="138017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9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19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79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39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99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59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1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79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D9FF-6278-4A0A-9DC1-1E533AF0E6ED}" type="datetime1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17/08/2016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A5C28-A9AF-48F7-A492-117CD84F551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80804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0466-C081-4A3E-BD13-AEDE94BD024C}" type="datetime1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17/08/2016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A5C28-A9AF-48F7-A492-117CD84F55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84064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5A5B2-1D56-4E6E-9D3F-9708907BC6C2}" type="datetime1">
              <a:rPr lang="es-MX" smtClean="0">
                <a:solidFill>
                  <a:prstClr val="white">
                    <a:tint val="75000"/>
                  </a:prstClr>
                </a:solidFill>
              </a:rPr>
              <a:pPr/>
              <a:t>17/08/2016</a:t>
            </a:fld>
            <a:endParaRPr lang="es-MX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CB60-D058-4E2D-8788-BAE4C2A3E4D2}" type="slidenum">
              <a:rPr lang="es-MX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812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AB086-BCA1-49E8-BA35-CCD1A806FBFB}" type="datetime1">
              <a:rPr lang="es-MX" smtClean="0"/>
              <a:t>17/08/2016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CB60-D058-4E2D-8788-BAE4C2A3E4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554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12" y="1346420"/>
            <a:ext cx="6209407" cy="2246530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12" y="3614205"/>
            <a:ext cx="6209407" cy="1181397"/>
          </a:xfrm>
        </p:spPr>
        <p:txBody>
          <a:bodyPr/>
          <a:lstStyle>
            <a:lvl1pPr marL="0" indent="0">
              <a:buNone/>
              <a:defRPr sz="1889">
                <a:solidFill>
                  <a:schemeClr val="tx1"/>
                </a:solidFill>
              </a:defRPr>
            </a:lvl1pPr>
            <a:lvl2pPr marL="35994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881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22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7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02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64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582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522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7EEA-65A5-4465-B4E0-2522E64F9D97}" type="datetime1">
              <a:rPr lang="es-MX" smtClean="0"/>
              <a:t>17/08/2016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CB60-D058-4E2D-8788-BAE4C2A3E4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272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437682"/>
            <a:ext cx="3059708" cy="34266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437682"/>
            <a:ext cx="3059708" cy="34266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DB15-889A-4C0A-91E2-A5D4B2FD3FFB}" type="datetime1">
              <a:rPr lang="es-MX" smtClean="0"/>
              <a:t>17/08/2016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CB60-D058-4E2D-8788-BAE4C2A3E4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7998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4" y="287539"/>
            <a:ext cx="6209407" cy="104388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323918"/>
            <a:ext cx="3045646" cy="648831"/>
          </a:xfrm>
        </p:spPr>
        <p:txBody>
          <a:bodyPr anchor="b"/>
          <a:lstStyle>
            <a:lvl1pPr marL="0" indent="0">
              <a:buNone/>
              <a:defRPr sz="1889" b="1"/>
            </a:lvl1pPr>
            <a:lvl2pPr marL="359941" indent="0">
              <a:buNone/>
              <a:defRPr sz="1575" b="1"/>
            </a:lvl2pPr>
            <a:lvl3pPr marL="719881" indent="0">
              <a:buNone/>
              <a:defRPr sz="1417" b="1"/>
            </a:lvl3pPr>
            <a:lvl4pPr marL="1079822" indent="0">
              <a:buNone/>
              <a:defRPr sz="1260" b="1"/>
            </a:lvl4pPr>
            <a:lvl5pPr marL="1439761" indent="0">
              <a:buNone/>
              <a:defRPr sz="1260" b="1"/>
            </a:lvl5pPr>
            <a:lvl6pPr marL="1799702" indent="0">
              <a:buNone/>
              <a:defRPr sz="1260" b="1"/>
            </a:lvl6pPr>
            <a:lvl7pPr marL="2159641" indent="0">
              <a:buNone/>
              <a:defRPr sz="1260" b="1"/>
            </a:lvl7pPr>
            <a:lvl8pPr marL="2519582" indent="0">
              <a:buNone/>
              <a:defRPr sz="1260" b="1"/>
            </a:lvl8pPr>
            <a:lvl9pPr marL="2879522" indent="0">
              <a:buNone/>
              <a:defRPr sz="126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972750"/>
            <a:ext cx="3045646" cy="29016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323918"/>
            <a:ext cx="3060646" cy="648831"/>
          </a:xfrm>
        </p:spPr>
        <p:txBody>
          <a:bodyPr anchor="b"/>
          <a:lstStyle>
            <a:lvl1pPr marL="0" indent="0">
              <a:buNone/>
              <a:defRPr sz="1889" b="1"/>
            </a:lvl1pPr>
            <a:lvl2pPr marL="359941" indent="0">
              <a:buNone/>
              <a:defRPr sz="1575" b="1"/>
            </a:lvl2pPr>
            <a:lvl3pPr marL="719881" indent="0">
              <a:buNone/>
              <a:defRPr sz="1417" b="1"/>
            </a:lvl3pPr>
            <a:lvl4pPr marL="1079822" indent="0">
              <a:buNone/>
              <a:defRPr sz="1260" b="1"/>
            </a:lvl4pPr>
            <a:lvl5pPr marL="1439761" indent="0">
              <a:buNone/>
              <a:defRPr sz="1260" b="1"/>
            </a:lvl5pPr>
            <a:lvl6pPr marL="1799702" indent="0">
              <a:buNone/>
              <a:defRPr sz="1260" b="1"/>
            </a:lvl6pPr>
            <a:lvl7pPr marL="2159641" indent="0">
              <a:buNone/>
              <a:defRPr sz="1260" b="1"/>
            </a:lvl7pPr>
            <a:lvl8pPr marL="2519582" indent="0">
              <a:buNone/>
              <a:defRPr sz="1260" b="1"/>
            </a:lvl8pPr>
            <a:lvl9pPr marL="2879522" indent="0">
              <a:buNone/>
              <a:defRPr sz="126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972750"/>
            <a:ext cx="3060646" cy="29016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7E7BD-6D0B-4F40-A1EE-4D19A447F117}" type="datetime1">
              <a:rPr lang="es-MX" smtClean="0"/>
              <a:t>17/08/2016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CB60-D058-4E2D-8788-BAE4C2A3E4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899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9463-A503-4447-969A-A1BAC9AFE55D}" type="datetime1">
              <a:rPr lang="es-MX" smtClean="0"/>
              <a:t>17/08/2016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CB60-D058-4E2D-8788-BAE4C2A3E4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3945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B15F-C373-46C5-A15A-8D2113EA9629}" type="datetime1">
              <a:rPr lang="es-MX" smtClean="0"/>
              <a:t>17/08/2016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CB60-D058-4E2D-8788-BAE4C2A3E4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134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360045"/>
            <a:ext cx="2321966" cy="1260158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777599"/>
            <a:ext cx="3644652" cy="3837980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89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620202"/>
            <a:ext cx="2321966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59941" indent="0">
              <a:buNone/>
              <a:defRPr sz="1102"/>
            </a:lvl2pPr>
            <a:lvl3pPr marL="719881" indent="0">
              <a:buNone/>
              <a:defRPr sz="945"/>
            </a:lvl3pPr>
            <a:lvl4pPr marL="1079822" indent="0">
              <a:buNone/>
              <a:defRPr sz="787"/>
            </a:lvl4pPr>
            <a:lvl5pPr marL="1439761" indent="0">
              <a:buNone/>
              <a:defRPr sz="787"/>
            </a:lvl5pPr>
            <a:lvl6pPr marL="1799702" indent="0">
              <a:buNone/>
              <a:defRPr sz="787"/>
            </a:lvl6pPr>
            <a:lvl7pPr marL="2159641" indent="0">
              <a:buNone/>
              <a:defRPr sz="787"/>
            </a:lvl7pPr>
            <a:lvl8pPr marL="2519582" indent="0">
              <a:buNone/>
              <a:defRPr sz="787"/>
            </a:lvl8pPr>
            <a:lvl9pPr marL="2879522" indent="0">
              <a:buNone/>
              <a:defRPr sz="787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09BD2-CA0A-47C5-8BCA-CC872D9D2A81}" type="datetime1">
              <a:rPr lang="es-MX" smtClean="0"/>
              <a:t>17/08/2016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CB60-D058-4E2D-8788-BAE4C2A3E4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619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360045"/>
            <a:ext cx="2321966" cy="1260158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777599"/>
            <a:ext cx="3644652" cy="3837980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41" indent="0">
              <a:buNone/>
              <a:defRPr sz="2204"/>
            </a:lvl2pPr>
            <a:lvl3pPr marL="719881" indent="0">
              <a:buNone/>
              <a:defRPr sz="1889"/>
            </a:lvl3pPr>
            <a:lvl4pPr marL="1079822" indent="0">
              <a:buNone/>
              <a:defRPr sz="1575"/>
            </a:lvl4pPr>
            <a:lvl5pPr marL="1439761" indent="0">
              <a:buNone/>
              <a:defRPr sz="1575"/>
            </a:lvl5pPr>
            <a:lvl6pPr marL="1799702" indent="0">
              <a:buNone/>
              <a:defRPr sz="1575"/>
            </a:lvl6pPr>
            <a:lvl7pPr marL="2159641" indent="0">
              <a:buNone/>
              <a:defRPr sz="1575"/>
            </a:lvl7pPr>
            <a:lvl8pPr marL="2519582" indent="0">
              <a:buNone/>
              <a:defRPr sz="1575"/>
            </a:lvl8pPr>
            <a:lvl9pPr marL="2879522" indent="0">
              <a:buNone/>
              <a:defRPr sz="1575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620202"/>
            <a:ext cx="2321966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59941" indent="0">
              <a:buNone/>
              <a:defRPr sz="1102"/>
            </a:lvl2pPr>
            <a:lvl3pPr marL="719881" indent="0">
              <a:buNone/>
              <a:defRPr sz="945"/>
            </a:lvl3pPr>
            <a:lvl4pPr marL="1079822" indent="0">
              <a:buNone/>
              <a:defRPr sz="787"/>
            </a:lvl4pPr>
            <a:lvl5pPr marL="1439761" indent="0">
              <a:buNone/>
              <a:defRPr sz="787"/>
            </a:lvl5pPr>
            <a:lvl6pPr marL="1799702" indent="0">
              <a:buNone/>
              <a:defRPr sz="787"/>
            </a:lvl6pPr>
            <a:lvl7pPr marL="2159641" indent="0">
              <a:buNone/>
              <a:defRPr sz="787"/>
            </a:lvl7pPr>
            <a:lvl8pPr marL="2519582" indent="0">
              <a:buNone/>
              <a:defRPr sz="787"/>
            </a:lvl8pPr>
            <a:lvl9pPr marL="2879522" indent="0">
              <a:buNone/>
              <a:defRPr sz="787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C33A-2297-4036-B97A-D4A07466E6DC}" type="datetime1">
              <a:rPr lang="es-MX" smtClean="0"/>
              <a:t>17/08/2016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CB60-D058-4E2D-8788-BAE4C2A3E4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0137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5" y="287539"/>
            <a:ext cx="6209407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5" y="1437682"/>
            <a:ext cx="6209407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61" y="5005629"/>
            <a:ext cx="161984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12032-853D-4C2C-BB28-AA4625775019}" type="datetime1">
              <a:rPr lang="es-MX" smtClean="0"/>
              <a:t>17/08/2016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5005629"/>
            <a:ext cx="242976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23" y="5005629"/>
            <a:ext cx="161984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3CB60-D058-4E2D-8788-BAE4C2A3E4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6034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719881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0" indent="-179970" algn="l" defTabSz="719881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10" indent="-179970" algn="l" defTabSz="71988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89" kern="1200">
          <a:solidFill>
            <a:schemeClr val="tx1"/>
          </a:solidFill>
          <a:latin typeface="+mn-lt"/>
          <a:ea typeface="+mn-ea"/>
          <a:cs typeface="+mn-cs"/>
        </a:defRPr>
      </a:lvl2pPr>
      <a:lvl3pPr marL="899851" indent="-179970" algn="l" defTabSz="71988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791" indent="-179970" algn="l" defTabSz="71988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31" indent="-179970" algn="l" defTabSz="71988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672" indent="-179970" algn="l" defTabSz="71988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12" indent="-179970" algn="l" defTabSz="71988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553" indent="-179970" algn="l" defTabSz="71988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493" indent="-179970" algn="l" defTabSz="71988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881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41" algn="l" defTabSz="719881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881" algn="l" defTabSz="719881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22" algn="l" defTabSz="719881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761" algn="l" defTabSz="719881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02" algn="l" defTabSz="719881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641" algn="l" defTabSz="719881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582" algn="l" defTabSz="719881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522" algn="l" defTabSz="719881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9966" y="216281"/>
            <a:ext cx="6479382" cy="900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966" y="1260158"/>
            <a:ext cx="6479382" cy="3564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9966" y="5005628"/>
            <a:ext cx="167984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19881"/>
            <a:fld id="{0ED82BF2-FA4E-49B2-8255-8BC8CBA1B9D3}" type="datetime1">
              <a:rPr lang="es-MX" smtClean="0">
                <a:solidFill>
                  <a:prstClr val="black">
                    <a:tint val="75000"/>
                  </a:prstClr>
                </a:solidFill>
              </a:rPr>
              <a:pPr defTabSz="719881"/>
              <a:t>17/08/2016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59766" y="5005628"/>
            <a:ext cx="227978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19881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59508" y="5005628"/>
            <a:ext cx="167984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19881"/>
            <a:fld id="{248A5C28-A9AF-48F7-A492-117CD84F55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19881"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151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transition>
    <p:fade/>
  </p:transition>
  <p:hf hdr="0" ftr="0" dt="0"/>
  <p:txStyles>
    <p:titleStyle>
      <a:lvl1pPr algn="ctr" defTabSz="719881" rtl="0" eaLnBrk="1" latinLnBrk="0" hangingPunct="1"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55" indent="-269955" algn="l" defTabSz="719881" rtl="0" eaLnBrk="1" latinLnBrk="0" hangingPunct="1">
        <a:spcBef>
          <a:spcPct val="20000"/>
        </a:spcBef>
        <a:buFont typeface="Arial" pitchFamily="34" charset="0"/>
        <a:buChar char="•"/>
        <a:defRPr sz="2519" kern="1200">
          <a:solidFill>
            <a:schemeClr val="tx1"/>
          </a:solidFill>
          <a:latin typeface="+mn-lt"/>
          <a:ea typeface="+mn-ea"/>
          <a:cs typeface="+mn-cs"/>
        </a:defRPr>
      </a:lvl1pPr>
      <a:lvl2pPr marL="584904" indent="-224963" algn="l" defTabSz="719881" rtl="0" eaLnBrk="1" latinLnBrk="0" hangingPunct="1">
        <a:spcBef>
          <a:spcPct val="20000"/>
        </a:spcBef>
        <a:buFont typeface="Arial" pitchFamily="34" charset="0"/>
        <a:buChar char="–"/>
        <a:defRPr sz="2204" kern="1200">
          <a:solidFill>
            <a:schemeClr val="tx1"/>
          </a:solidFill>
          <a:latin typeface="+mn-lt"/>
          <a:ea typeface="+mn-ea"/>
          <a:cs typeface="+mn-cs"/>
        </a:defRPr>
      </a:lvl2pPr>
      <a:lvl3pPr marL="899851" indent="-179970" algn="l" defTabSz="719881" rtl="0" eaLnBrk="1" latinLnBrk="0" hangingPunct="1">
        <a:spcBef>
          <a:spcPct val="20000"/>
        </a:spcBef>
        <a:buFont typeface="Arial" pitchFamily="34" charset="0"/>
        <a:buChar char="•"/>
        <a:defRPr sz="1889" kern="1200">
          <a:solidFill>
            <a:schemeClr val="tx1"/>
          </a:solidFill>
          <a:latin typeface="+mn-lt"/>
          <a:ea typeface="+mn-ea"/>
          <a:cs typeface="+mn-cs"/>
        </a:defRPr>
      </a:lvl3pPr>
      <a:lvl4pPr marL="1259791" indent="-179970" algn="l" defTabSz="719881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4pPr>
      <a:lvl5pPr marL="1619731" indent="-179970" algn="l" defTabSz="719881" rtl="0" eaLnBrk="1" latinLnBrk="0" hangingPunct="1">
        <a:spcBef>
          <a:spcPct val="20000"/>
        </a:spcBef>
        <a:buFont typeface="Arial" pitchFamily="34" charset="0"/>
        <a:buChar char="»"/>
        <a:defRPr sz="1575" kern="1200">
          <a:solidFill>
            <a:schemeClr val="tx1"/>
          </a:solidFill>
          <a:latin typeface="+mn-lt"/>
          <a:ea typeface="+mn-ea"/>
          <a:cs typeface="+mn-cs"/>
        </a:defRPr>
      </a:lvl5pPr>
      <a:lvl6pPr marL="1979672" indent="-179970" algn="l" defTabSz="719881" rtl="0" eaLnBrk="1" latinLnBrk="0" hangingPunct="1">
        <a:spcBef>
          <a:spcPct val="20000"/>
        </a:spcBef>
        <a:buFont typeface="Arial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6pPr>
      <a:lvl7pPr marL="2339612" indent="-179970" algn="l" defTabSz="719881" rtl="0" eaLnBrk="1" latinLnBrk="0" hangingPunct="1">
        <a:spcBef>
          <a:spcPct val="20000"/>
        </a:spcBef>
        <a:buFont typeface="Arial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7pPr>
      <a:lvl8pPr marL="2699553" indent="-179970" algn="l" defTabSz="719881" rtl="0" eaLnBrk="1" latinLnBrk="0" hangingPunct="1">
        <a:spcBef>
          <a:spcPct val="20000"/>
        </a:spcBef>
        <a:buFont typeface="Arial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8pPr>
      <a:lvl9pPr marL="3059493" indent="-179970" algn="l" defTabSz="719881" rtl="0" eaLnBrk="1" latinLnBrk="0" hangingPunct="1">
        <a:spcBef>
          <a:spcPct val="20000"/>
        </a:spcBef>
        <a:buFont typeface="Arial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881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41" algn="l" defTabSz="719881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881" algn="l" defTabSz="719881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22" algn="l" defTabSz="719881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761" algn="l" defTabSz="719881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02" algn="l" defTabSz="719881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641" algn="l" defTabSz="719881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582" algn="l" defTabSz="719881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522" algn="l" defTabSz="719881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9966" y="216281"/>
            <a:ext cx="6479382" cy="900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966" y="1260158"/>
            <a:ext cx="6479382" cy="3564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9966" y="5005628"/>
            <a:ext cx="167984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19881"/>
            <a:fld id="{0ED82BF2-FA4E-49B2-8255-8BC8CBA1B9D3}" type="datetime1">
              <a:rPr lang="es-MX" smtClean="0">
                <a:solidFill>
                  <a:prstClr val="black">
                    <a:tint val="75000"/>
                  </a:prstClr>
                </a:solidFill>
              </a:rPr>
              <a:pPr defTabSz="719881"/>
              <a:t>17/08/2016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59766" y="5005628"/>
            <a:ext cx="227978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19881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59508" y="5005628"/>
            <a:ext cx="167984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19881"/>
            <a:fld id="{248A5C28-A9AF-48F7-A492-117CD84F55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19881"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6900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</p:sldLayoutIdLst>
  <p:transition>
    <p:fade/>
  </p:transition>
  <p:hf hdr="0" ftr="0" dt="0"/>
  <p:txStyles>
    <p:titleStyle>
      <a:lvl1pPr algn="ctr" defTabSz="719881" rtl="0" eaLnBrk="1" latinLnBrk="0" hangingPunct="1"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55" indent="-269955" algn="l" defTabSz="719881" rtl="0" eaLnBrk="1" latinLnBrk="0" hangingPunct="1">
        <a:spcBef>
          <a:spcPct val="20000"/>
        </a:spcBef>
        <a:buFont typeface="Arial" pitchFamily="34" charset="0"/>
        <a:buChar char="•"/>
        <a:defRPr sz="2519" kern="1200">
          <a:solidFill>
            <a:schemeClr val="tx1"/>
          </a:solidFill>
          <a:latin typeface="+mn-lt"/>
          <a:ea typeface="+mn-ea"/>
          <a:cs typeface="+mn-cs"/>
        </a:defRPr>
      </a:lvl1pPr>
      <a:lvl2pPr marL="584904" indent="-224963" algn="l" defTabSz="719881" rtl="0" eaLnBrk="1" latinLnBrk="0" hangingPunct="1">
        <a:spcBef>
          <a:spcPct val="20000"/>
        </a:spcBef>
        <a:buFont typeface="Arial" pitchFamily="34" charset="0"/>
        <a:buChar char="–"/>
        <a:defRPr sz="2204" kern="1200">
          <a:solidFill>
            <a:schemeClr val="tx1"/>
          </a:solidFill>
          <a:latin typeface="+mn-lt"/>
          <a:ea typeface="+mn-ea"/>
          <a:cs typeface="+mn-cs"/>
        </a:defRPr>
      </a:lvl2pPr>
      <a:lvl3pPr marL="899851" indent="-179970" algn="l" defTabSz="719881" rtl="0" eaLnBrk="1" latinLnBrk="0" hangingPunct="1">
        <a:spcBef>
          <a:spcPct val="20000"/>
        </a:spcBef>
        <a:buFont typeface="Arial" pitchFamily="34" charset="0"/>
        <a:buChar char="•"/>
        <a:defRPr sz="1889" kern="1200">
          <a:solidFill>
            <a:schemeClr val="tx1"/>
          </a:solidFill>
          <a:latin typeface="+mn-lt"/>
          <a:ea typeface="+mn-ea"/>
          <a:cs typeface="+mn-cs"/>
        </a:defRPr>
      </a:lvl3pPr>
      <a:lvl4pPr marL="1259791" indent="-179970" algn="l" defTabSz="719881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4pPr>
      <a:lvl5pPr marL="1619731" indent="-179970" algn="l" defTabSz="719881" rtl="0" eaLnBrk="1" latinLnBrk="0" hangingPunct="1">
        <a:spcBef>
          <a:spcPct val="20000"/>
        </a:spcBef>
        <a:buFont typeface="Arial" pitchFamily="34" charset="0"/>
        <a:buChar char="»"/>
        <a:defRPr sz="1575" kern="1200">
          <a:solidFill>
            <a:schemeClr val="tx1"/>
          </a:solidFill>
          <a:latin typeface="+mn-lt"/>
          <a:ea typeface="+mn-ea"/>
          <a:cs typeface="+mn-cs"/>
        </a:defRPr>
      </a:lvl5pPr>
      <a:lvl6pPr marL="1979672" indent="-179970" algn="l" defTabSz="719881" rtl="0" eaLnBrk="1" latinLnBrk="0" hangingPunct="1">
        <a:spcBef>
          <a:spcPct val="20000"/>
        </a:spcBef>
        <a:buFont typeface="Arial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6pPr>
      <a:lvl7pPr marL="2339612" indent="-179970" algn="l" defTabSz="719881" rtl="0" eaLnBrk="1" latinLnBrk="0" hangingPunct="1">
        <a:spcBef>
          <a:spcPct val="20000"/>
        </a:spcBef>
        <a:buFont typeface="Arial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7pPr>
      <a:lvl8pPr marL="2699553" indent="-179970" algn="l" defTabSz="719881" rtl="0" eaLnBrk="1" latinLnBrk="0" hangingPunct="1">
        <a:spcBef>
          <a:spcPct val="20000"/>
        </a:spcBef>
        <a:buFont typeface="Arial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8pPr>
      <a:lvl9pPr marL="3059493" indent="-179970" algn="l" defTabSz="719881" rtl="0" eaLnBrk="1" latinLnBrk="0" hangingPunct="1">
        <a:spcBef>
          <a:spcPct val="20000"/>
        </a:spcBef>
        <a:buFont typeface="Arial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881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41" algn="l" defTabSz="719881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881" algn="l" defTabSz="719881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22" algn="l" defTabSz="719881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761" algn="l" defTabSz="719881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02" algn="l" defTabSz="719881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641" algn="l" defTabSz="719881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582" algn="l" defTabSz="719881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522" algn="l" defTabSz="719881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jp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jp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jp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-1" y="602"/>
            <a:ext cx="7199313" cy="2293527"/>
          </a:xfrm>
          <a:prstGeom prst="rect">
            <a:avLst/>
          </a:prstGeom>
          <a:solidFill>
            <a:srgbClr val="643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19881"/>
            <a:endParaRPr lang="es-MX" sz="1417">
              <a:solidFill>
                <a:prstClr val="white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991312" y="566044"/>
            <a:ext cx="5042019" cy="15813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defTabSz="719881"/>
            <a:endParaRPr lang="es-MX" sz="2834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-3102" y="2212603"/>
            <a:ext cx="7199313" cy="47336"/>
          </a:xfrm>
          <a:prstGeom prst="rect">
            <a:avLst/>
          </a:prstGeom>
          <a:solidFill>
            <a:srgbClr val="FFD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19881"/>
            <a:endParaRPr lang="es-MX" sz="1417">
              <a:solidFill>
                <a:prstClr val="white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465780" y="602673"/>
            <a:ext cx="2211058" cy="1185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19881"/>
            <a:endParaRPr lang="es-MX" sz="1417">
              <a:solidFill>
                <a:srgbClr val="5E292A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3516930" y="827953"/>
            <a:ext cx="2381140" cy="963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719881"/>
            <a:r>
              <a:rPr lang="es-MX" sz="3600" b="1" spc="236" dirty="0">
                <a:solidFill>
                  <a:srgbClr val="5E29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2016-1</a:t>
            </a:r>
          </a:p>
          <a:p>
            <a:pPr algn="r" defTabSz="719881"/>
            <a:endParaRPr lang="es-MX" sz="1200" dirty="0">
              <a:solidFill>
                <a:srgbClr val="5E292A"/>
              </a:solidFill>
            </a:endParaRPr>
          </a:p>
        </p:txBody>
      </p:sp>
      <p:sp>
        <p:nvSpPr>
          <p:cNvPr id="13" name="TextBox 5"/>
          <p:cNvSpPr txBox="1"/>
          <p:nvPr/>
        </p:nvSpPr>
        <p:spPr>
          <a:xfrm>
            <a:off x="0" y="2294122"/>
            <a:ext cx="7199312" cy="2275903"/>
          </a:xfrm>
          <a:prstGeom prst="rect">
            <a:avLst/>
          </a:prstGeom>
          <a:solidFill>
            <a:srgbClr val="60302A"/>
          </a:solidFill>
          <a:effectLst/>
          <a:scene3d>
            <a:camera prst="orthographicFront"/>
            <a:lightRig rig="threePt" dir="t"/>
          </a:scene3d>
          <a:sp3d prstMaterial="matte"/>
        </p:spPr>
        <p:txBody>
          <a:bodyPr wrap="square" rtlCol="0">
            <a:prstTxWarp prst="textCurveDown">
              <a:avLst>
                <a:gd name="adj" fmla="val 50485"/>
              </a:avLst>
            </a:prstTxWarp>
            <a:spAutoFit/>
            <a:sp3d/>
          </a:bodyPr>
          <a:lstStyle/>
          <a:p>
            <a:pPr algn="ctr" defTabSz="719881"/>
            <a:r>
              <a:rPr lang="es-ES_tradnl" sz="3936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  <a:alpha val="30000"/>
                      </a:prstClr>
                    </a:gs>
                    <a:gs pos="100000">
                      <a:prstClr val="black">
                        <a:alpha val="25000"/>
                      </a:prstClr>
                    </a:gs>
                  </a:gsLst>
                  <a:lin ang="10800000" scaled="1"/>
                  <a:tileRect/>
                </a:gradFill>
              </a:rPr>
              <a:t>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1170317" y="1290861"/>
            <a:ext cx="4787882" cy="963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719881"/>
            <a:r>
              <a:rPr lang="es-MX" sz="2000" b="1" spc="30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PRONTUARIO</a:t>
            </a:r>
            <a:r>
              <a:rPr lang="es-MX" sz="2000" b="1" spc="236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ESTADÍSTICO</a:t>
            </a:r>
          </a:p>
          <a:p>
            <a:pPr algn="ctr" defTabSz="719881"/>
            <a:endParaRPr lang="es-MX" sz="700" dirty="0"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-4533" y="467833"/>
            <a:ext cx="7199313" cy="47336"/>
          </a:xfrm>
          <a:prstGeom prst="rect">
            <a:avLst/>
          </a:prstGeom>
          <a:solidFill>
            <a:srgbClr val="FFD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19881"/>
            <a:endParaRPr lang="es-MX" sz="1417">
              <a:solidFill>
                <a:prstClr val="white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2973644" y="4771321"/>
            <a:ext cx="2672715" cy="383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1000" dirty="0">
                <a:solidFill>
                  <a:srgbClr val="80808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Secretaría General de Planeación</a:t>
            </a:r>
            <a:endParaRPr lang="es-MX" sz="1200" dirty="0">
              <a:solidFill>
                <a:prstClr val="white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/>
            <a:r>
              <a:rPr lang="es-MX" sz="1000" dirty="0">
                <a:solidFill>
                  <a:srgbClr val="80808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Abril 2016</a:t>
            </a:r>
            <a:endParaRPr lang="es-MX" sz="1200" dirty="0">
              <a:solidFill>
                <a:prstClr val="white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6" name="Imagen 25" descr="http://www.ues.mx/Docs/conocenos/identidad_UES/LogoUesFondoTransparente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544" y="4611936"/>
            <a:ext cx="1203960" cy="7004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66916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/>
          <p:cNvSpPr/>
          <p:nvPr/>
        </p:nvSpPr>
        <p:spPr>
          <a:xfrm>
            <a:off x="2" y="536616"/>
            <a:ext cx="7199312" cy="17101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prstClr val="white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0" y="7"/>
            <a:ext cx="7199312" cy="489279"/>
          </a:xfrm>
          <a:prstGeom prst="rect">
            <a:avLst/>
          </a:prstGeom>
          <a:solidFill>
            <a:srgbClr val="622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" y="2294124"/>
            <a:ext cx="7199313" cy="3106552"/>
          </a:xfrm>
          <a:prstGeom prst="rect">
            <a:avLst/>
          </a:prstGeom>
          <a:solidFill>
            <a:srgbClr val="662D2E"/>
          </a:solidFill>
          <a:effectLst/>
          <a:scene3d>
            <a:camera prst="orthographicFront"/>
            <a:lightRig rig="threePt" dir="t"/>
          </a:scene3d>
          <a:sp3d prstMaterial="matte"/>
        </p:spPr>
        <p:txBody>
          <a:bodyPr wrap="square" rtlCol="0">
            <a:prstTxWarp prst="textCurveDown">
              <a:avLst>
                <a:gd name="adj" fmla="val 50485"/>
              </a:avLst>
            </a:prstTxWarp>
            <a:spAutoFit/>
            <a:sp3d/>
          </a:bodyPr>
          <a:lstStyle/>
          <a:p>
            <a:pPr algn="ctr"/>
            <a:r>
              <a:rPr lang="es-ES_tradnl" sz="3936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  <a:alpha val="30000"/>
                      </a:prstClr>
                    </a:gs>
                    <a:gs pos="100000">
                      <a:prstClr val="black">
                        <a:alpha val="25000"/>
                      </a:prstClr>
                    </a:gs>
                  </a:gsLst>
                  <a:lin ang="10800000" scaled="1"/>
                  <a:tileRect/>
                </a:gradFill>
              </a:rPr>
              <a:t>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</a:t>
            </a:r>
          </a:p>
        </p:txBody>
      </p:sp>
      <p:sp>
        <p:nvSpPr>
          <p:cNvPr id="5" name="Rectángulo 4"/>
          <p:cNvSpPr/>
          <p:nvPr/>
        </p:nvSpPr>
        <p:spPr>
          <a:xfrm>
            <a:off x="-1" y="489280"/>
            <a:ext cx="7199313" cy="473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69">
              <a:solidFill>
                <a:prstClr val="white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-28747" y="2246786"/>
            <a:ext cx="7199313" cy="473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69">
              <a:solidFill>
                <a:prstClr val="white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465780" y="602673"/>
            <a:ext cx="2211058" cy="1185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69">
              <a:solidFill>
                <a:srgbClr val="5E292A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28575" y="1476375"/>
            <a:ext cx="5051733" cy="6251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sz="2200" b="1" spc="30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NUMERALIA INSTITUCIONAL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47" y="810579"/>
            <a:ext cx="1826968" cy="1063710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2656737" y="680594"/>
            <a:ext cx="2381140" cy="963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sz="3600" b="1" spc="236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2016-1</a:t>
            </a:r>
            <a:endParaRPr lang="es-MX" sz="3600" b="1" spc="236" dirty="0"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7373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2 CuadroTexto"/>
          <p:cNvSpPr txBox="1"/>
          <p:nvPr/>
        </p:nvSpPr>
        <p:spPr>
          <a:xfrm>
            <a:off x="2521913" y="1607145"/>
            <a:ext cx="4318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Maestría: </a:t>
            </a:r>
            <a:r>
              <a:rPr lang="es-MX" b="1" dirty="0">
                <a:solidFill>
                  <a:srgbClr val="C87700"/>
                </a:solidFill>
              </a:rPr>
              <a:t>1</a:t>
            </a:r>
          </a:p>
        </p:txBody>
      </p:sp>
      <p:sp>
        <p:nvSpPr>
          <p:cNvPr id="11" name="62 CuadroTexto"/>
          <p:cNvSpPr txBox="1"/>
          <p:nvPr/>
        </p:nvSpPr>
        <p:spPr>
          <a:xfrm>
            <a:off x="2521910" y="1279068"/>
            <a:ext cx="4318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Licenciaturas: </a:t>
            </a:r>
            <a:r>
              <a:rPr lang="es-MX" sz="1600" b="1" dirty="0">
                <a:solidFill>
                  <a:srgbClr val="C87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268034" y="903848"/>
            <a:ext cx="6645514" cy="341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b="1" dirty="0">
                <a:ln w="1905"/>
                <a:solidFill>
                  <a:srgbClr val="622B2C"/>
                </a:solidFill>
              </a:rPr>
              <a:t>Oferta Educativa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2497832" y="1965800"/>
            <a:ext cx="4299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Total: </a:t>
            </a:r>
            <a:r>
              <a:rPr lang="es-MX" b="1" dirty="0">
                <a:solidFill>
                  <a:srgbClr val="C87700"/>
                </a:solidFill>
              </a:rPr>
              <a:t>18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657533" y="5130201"/>
            <a:ext cx="540359" cy="270474"/>
          </a:xfrm>
          <a:prstGeom prst="rect">
            <a:avLst/>
          </a:prstGeom>
          <a:solidFill>
            <a:srgbClr val="A1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" y="5356798"/>
            <a:ext cx="6657526" cy="45719"/>
          </a:xfrm>
          <a:prstGeom prst="rect">
            <a:avLst/>
          </a:prstGeom>
          <a:solidFill>
            <a:srgbClr val="5E2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22 CuadroTexto"/>
          <p:cNvSpPr txBox="1"/>
          <p:nvPr/>
        </p:nvSpPr>
        <p:spPr>
          <a:xfrm>
            <a:off x="802800" y="320400"/>
            <a:ext cx="5806800" cy="400110"/>
          </a:xfrm>
          <a:custGeom>
            <a:avLst/>
            <a:gdLst>
              <a:gd name="connsiteX0" fmla="*/ 0 w 2304256"/>
              <a:gd name="connsiteY0" fmla="*/ 0 h 707886"/>
              <a:gd name="connsiteX1" fmla="*/ 2304256 w 2304256"/>
              <a:gd name="connsiteY1" fmla="*/ 0 h 707886"/>
              <a:gd name="connsiteX2" fmla="*/ 2304256 w 2304256"/>
              <a:gd name="connsiteY2" fmla="*/ 707886 h 707886"/>
              <a:gd name="connsiteX3" fmla="*/ 0 w 2304256"/>
              <a:gd name="connsiteY3" fmla="*/ 707886 h 707886"/>
              <a:gd name="connsiteX4" fmla="*/ 0 w 2304256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4256" h="707886">
                <a:moveTo>
                  <a:pt x="0" y="0"/>
                </a:moveTo>
                <a:lnTo>
                  <a:pt x="2304256" y="0"/>
                </a:lnTo>
                <a:lnTo>
                  <a:pt x="2304256" y="707886"/>
                </a:lnTo>
                <a:lnTo>
                  <a:pt x="0" y="707886"/>
                </a:lnTo>
                <a:lnTo>
                  <a:pt x="0" y="0"/>
                </a:lnTo>
                <a:close/>
              </a:path>
            </a:pathLst>
          </a:custGeom>
          <a:solidFill>
            <a:srgbClr val="A1A1A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 sz="20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s-MX" dirty="0"/>
              <a:t>Numeralia Institucional 2016</a:t>
            </a:r>
          </a:p>
        </p:txBody>
      </p:sp>
      <p:sp>
        <p:nvSpPr>
          <p:cNvPr id="18" name="12 CuadroTexto"/>
          <p:cNvSpPr txBox="1"/>
          <p:nvPr/>
        </p:nvSpPr>
        <p:spPr>
          <a:xfrm>
            <a:off x="2519938" y="3747551"/>
            <a:ext cx="4318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Maestría: </a:t>
            </a:r>
            <a:r>
              <a:rPr lang="es-MX" b="1" dirty="0">
                <a:solidFill>
                  <a:srgbClr val="C87700"/>
                </a:solidFill>
              </a:rPr>
              <a:t>15 alumnos</a:t>
            </a:r>
          </a:p>
        </p:txBody>
      </p:sp>
      <p:sp>
        <p:nvSpPr>
          <p:cNvPr id="27" name="62 CuadroTexto"/>
          <p:cNvSpPr txBox="1"/>
          <p:nvPr/>
        </p:nvSpPr>
        <p:spPr>
          <a:xfrm>
            <a:off x="2519935" y="3390900"/>
            <a:ext cx="4318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Licenciatura: </a:t>
            </a:r>
            <a:r>
              <a:rPr lang="es-MX" sz="1600" b="1" dirty="0">
                <a:solidFill>
                  <a:srgbClr val="C87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7,986 alumnos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266059" y="3015680"/>
            <a:ext cx="6645514" cy="341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b="1" dirty="0">
                <a:ln w="1905"/>
                <a:solidFill>
                  <a:srgbClr val="622B2C"/>
                </a:solidFill>
              </a:rPr>
              <a:t>Matrícula por Nivel de Estudios</a:t>
            </a:r>
          </a:p>
        </p:txBody>
      </p:sp>
      <p:sp>
        <p:nvSpPr>
          <p:cNvPr id="29" name="12 CuadroTexto"/>
          <p:cNvSpPr txBox="1"/>
          <p:nvPr/>
        </p:nvSpPr>
        <p:spPr>
          <a:xfrm>
            <a:off x="2495857" y="4142302"/>
            <a:ext cx="4299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Total: </a:t>
            </a:r>
            <a:r>
              <a:rPr lang="es-MX" b="1" dirty="0">
                <a:solidFill>
                  <a:srgbClr val="C87700"/>
                </a:solidFill>
              </a:rPr>
              <a:t>8,001 alumnos</a:t>
            </a:r>
          </a:p>
        </p:txBody>
      </p:sp>
      <p:pic>
        <p:nvPicPr>
          <p:cNvPr id="30" name="Imagen 29"/>
          <p:cNvPicPr>
            <a:picLocks noChangeAspect="1"/>
          </p:cNvPicPr>
          <p:nvPr/>
        </p:nvPicPr>
        <p:blipFill>
          <a:blip r:embed="rId2">
            <a:duotone>
              <a:srgbClr val="F79646">
                <a:shade val="45000"/>
                <a:satMod val="135000"/>
              </a:srgb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56" y="3605433"/>
            <a:ext cx="1131270" cy="82530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F79646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22" y="1369914"/>
            <a:ext cx="945349" cy="98036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5458991" y="5121849"/>
            <a:ext cx="1619845" cy="287536"/>
          </a:xfrm>
        </p:spPr>
        <p:txBody>
          <a:bodyPr vert="horz" lIns="91440" tIns="45720" rIns="91440" bIns="45720" rtlCol="0" anchor="ctr"/>
          <a:lstStyle/>
          <a:p>
            <a:fld id="{9EF3CB60-D058-4E2D-8788-BAE4C2A3E4D2}" type="slidenum">
              <a:rPr lang="es-MX" sz="105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11</a:t>
            </a:fld>
            <a:endParaRPr lang="es-MX" sz="105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64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2 CuadroTexto"/>
          <p:cNvSpPr txBox="1"/>
          <p:nvPr/>
        </p:nvSpPr>
        <p:spPr>
          <a:xfrm>
            <a:off x="2557543" y="1394913"/>
            <a:ext cx="4318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UA San Luis Río Colorado: </a:t>
            </a:r>
            <a:r>
              <a:rPr lang="es-MX" b="1" dirty="0">
                <a:solidFill>
                  <a:srgbClr val="C87700"/>
                </a:solidFill>
              </a:rPr>
              <a:t>1,609 alumnos</a:t>
            </a:r>
          </a:p>
        </p:txBody>
      </p:sp>
      <p:sp>
        <p:nvSpPr>
          <p:cNvPr id="11" name="62 CuadroTexto"/>
          <p:cNvSpPr txBox="1"/>
          <p:nvPr/>
        </p:nvSpPr>
        <p:spPr>
          <a:xfrm>
            <a:off x="2557388" y="2043689"/>
            <a:ext cx="4318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 Hermosillo: </a:t>
            </a:r>
            <a:r>
              <a:rPr lang="es-MX" sz="1600" b="1" dirty="0">
                <a:solidFill>
                  <a:srgbClr val="C87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4,475 alumnos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268041" y="903848"/>
            <a:ext cx="6584321" cy="341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b="1" dirty="0">
                <a:ln w="1905"/>
                <a:solidFill>
                  <a:srgbClr val="622B2C"/>
                </a:solidFill>
              </a:rPr>
              <a:t>Matrícula por Unidad Académica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2556258" y="2680220"/>
            <a:ext cx="4299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UA Navojoa: </a:t>
            </a:r>
            <a:r>
              <a:rPr lang="es-MX" b="1" dirty="0">
                <a:solidFill>
                  <a:srgbClr val="C87700"/>
                </a:solidFill>
              </a:rPr>
              <a:t>961 alumnos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657533" y="5130201"/>
            <a:ext cx="540359" cy="270474"/>
          </a:xfrm>
          <a:prstGeom prst="rect">
            <a:avLst/>
          </a:prstGeom>
          <a:solidFill>
            <a:srgbClr val="A1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" y="5356798"/>
            <a:ext cx="6657526" cy="45719"/>
          </a:xfrm>
          <a:prstGeom prst="rect">
            <a:avLst/>
          </a:prstGeom>
          <a:solidFill>
            <a:srgbClr val="5E2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22 CuadroTexto"/>
          <p:cNvSpPr txBox="1"/>
          <p:nvPr/>
        </p:nvSpPr>
        <p:spPr>
          <a:xfrm>
            <a:off x="802800" y="320400"/>
            <a:ext cx="5806800" cy="400110"/>
          </a:xfrm>
          <a:custGeom>
            <a:avLst/>
            <a:gdLst>
              <a:gd name="connsiteX0" fmla="*/ 0 w 2304256"/>
              <a:gd name="connsiteY0" fmla="*/ 0 h 707886"/>
              <a:gd name="connsiteX1" fmla="*/ 2304256 w 2304256"/>
              <a:gd name="connsiteY1" fmla="*/ 0 h 707886"/>
              <a:gd name="connsiteX2" fmla="*/ 2304256 w 2304256"/>
              <a:gd name="connsiteY2" fmla="*/ 707886 h 707886"/>
              <a:gd name="connsiteX3" fmla="*/ 0 w 2304256"/>
              <a:gd name="connsiteY3" fmla="*/ 707886 h 707886"/>
              <a:gd name="connsiteX4" fmla="*/ 0 w 2304256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4256" h="707886">
                <a:moveTo>
                  <a:pt x="0" y="0"/>
                </a:moveTo>
                <a:lnTo>
                  <a:pt x="2304256" y="0"/>
                </a:lnTo>
                <a:lnTo>
                  <a:pt x="2304256" y="707886"/>
                </a:lnTo>
                <a:lnTo>
                  <a:pt x="0" y="707886"/>
                </a:lnTo>
                <a:lnTo>
                  <a:pt x="0" y="0"/>
                </a:lnTo>
                <a:close/>
              </a:path>
            </a:pathLst>
          </a:custGeom>
          <a:solidFill>
            <a:srgbClr val="A1A1A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 sz="20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s-MX" dirty="0"/>
              <a:t>Numeralia Institucional 2016</a:t>
            </a:r>
          </a:p>
        </p:txBody>
      </p:sp>
      <p:sp>
        <p:nvSpPr>
          <p:cNvPr id="22" name="12 CuadroTexto"/>
          <p:cNvSpPr txBox="1"/>
          <p:nvPr/>
        </p:nvSpPr>
        <p:spPr>
          <a:xfrm>
            <a:off x="2550184" y="2361122"/>
            <a:ext cx="4312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UA </a:t>
            </a:r>
            <a:r>
              <a:rPr lang="es-MX" dirty="0"/>
              <a:t>Benito Juárez: </a:t>
            </a:r>
            <a:r>
              <a:rPr lang="es-MX" b="1" dirty="0">
                <a:solidFill>
                  <a:srgbClr val="C87700"/>
                </a:solidFill>
              </a:rPr>
              <a:t>452 alumnos</a:t>
            </a:r>
          </a:p>
        </p:txBody>
      </p:sp>
      <p:sp>
        <p:nvSpPr>
          <p:cNvPr id="23" name="62 CuadroTexto"/>
          <p:cNvSpPr txBox="1"/>
          <p:nvPr/>
        </p:nvSpPr>
        <p:spPr>
          <a:xfrm>
            <a:off x="2563183" y="1733816"/>
            <a:ext cx="4318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 Magdalena: </a:t>
            </a:r>
            <a:r>
              <a:rPr lang="es-MX" sz="1600" b="1" dirty="0">
                <a:solidFill>
                  <a:srgbClr val="C87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504 alumnos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8E2"/>
              </a:clrFrom>
              <a:clrTo>
                <a:srgbClr val="FFF8E2">
                  <a:alpha val="0"/>
                </a:srgbClr>
              </a:clrTo>
            </a:clrChange>
            <a:duotone>
              <a:srgbClr val="F79646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53" y="1555956"/>
            <a:ext cx="1395802" cy="119244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0" name="12 CuadroTexto"/>
          <p:cNvSpPr txBox="1"/>
          <p:nvPr/>
        </p:nvSpPr>
        <p:spPr>
          <a:xfrm>
            <a:off x="2523032" y="4110433"/>
            <a:ext cx="4318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Egresados Titulados: </a:t>
            </a:r>
            <a:r>
              <a:rPr lang="es-MX" b="1" dirty="0">
                <a:solidFill>
                  <a:srgbClr val="C87700"/>
                </a:solidFill>
              </a:rPr>
              <a:t>598</a:t>
            </a:r>
          </a:p>
        </p:txBody>
      </p:sp>
      <p:sp>
        <p:nvSpPr>
          <p:cNvPr id="21" name="62 CuadroTexto"/>
          <p:cNvSpPr txBox="1"/>
          <p:nvPr/>
        </p:nvSpPr>
        <p:spPr>
          <a:xfrm>
            <a:off x="2533785" y="3799464"/>
            <a:ext cx="4318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Alumnos Egresados: </a:t>
            </a:r>
            <a:r>
              <a:rPr lang="es-MX" sz="1600" b="1" dirty="0">
                <a:solidFill>
                  <a:srgbClr val="C87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774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270006" y="3263225"/>
            <a:ext cx="6751687" cy="341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b="1" dirty="0">
                <a:ln w="1905"/>
                <a:solidFill>
                  <a:srgbClr val="622B2C"/>
                </a:solidFill>
              </a:rPr>
              <a:t>Egresados y Titulados</a:t>
            </a:r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F79646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45" y="3719746"/>
            <a:ext cx="802263" cy="104496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5453894" y="5121849"/>
            <a:ext cx="1619845" cy="287536"/>
          </a:xfrm>
        </p:spPr>
        <p:txBody>
          <a:bodyPr vert="horz" lIns="91440" tIns="45720" rIns="91440" bIns="45720" rtlCol="0" anchor="ctr"/>
          <a:lstStyle/>
          <a:p>
            <a:fld id="{9EF3CB60-D058-4E2D-8788-BAE4C2A3E4D2}" type="slidenum">
              <a:rPr lang="es-MX" sz="105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12</a:t>
            </a:fld>
            <a:endParaRPr lang="es-MX" sz="105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71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268041" y="903848"/>
            <a:ext cx="6584321" cy="341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b="1" dirty="0">
                <a:ln w="1905"/>
                <a:solidFill>
                  <a:srgbClr val="622B2C"/>
                </a:solidFill>
              </a:rPr>
              <a:t>Profesores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657533" y="5130201"/>
            <a:ext cx="540359" cy="270474"/>
          </a:xfrm>
          <a:prstGeom prst="rect">
            <a:avLst/>
          </a:prstGeom>
          <a:solidFill>
            <a:srgbClr val="A1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" y="5356798"/>
            <a:ext cx="6657526" cy="45719"/>
          </a:xfrm>
          <a:prstGeom prst="rect">
            <a:avLst/>
          </a:prstGeom>
          <a:solidFill>
            <a:srgbClr val="5E2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22 CuadroTexto"/>
          <p:cNvSpPr txBox="1"/>
          <p:nvPr/>
        </p:nvSpPr>
        <p:spPr>
          <a:xfrm>
            <a:off x="802800" y="320400"/>
            <a:ext cx="5806800" cy="400110"/>
          </a:xfrm>
          <a:custGeom>
            <a:avLst/>
            <a:gdLst>
              <a:gd name="connsiteX0" fmla="*/ 0 w 2304256"/>
              <a:gd name="connsiteY0" fmla="*/ 0 h 707886"/>
              <a:gd name="connsiteX1" fmla="*/ 2304256 w 2304256"/>
              <a:gd name="connsiteY1" fmla="*/ 0 h 707886"/>
              <a:gd name="connsiteX2" fmla="*/ 2304256 w 2304256"/>
              <a:gd name="connsiteY2" fmla="*/ 707886 h 707886"/>
              <a:gd name="connsiteX3" fmla="*/ 0 w 2304256"/>
              <a:gd name="connsiteY3" fmla="*/ 707886 h 707886"/>
              <a:gd name="connsiteX4" fmla="*/ 0 w 2304256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4256" h="707886">
                <a:moveTo>
                  <a:pt x="0" y="0"/>
                </a:moveTo>
                <a:lnTo>
                  <a:pt x="2304256" y="0"/>
                </a:lnTo>
                <a:lnTo>
                  <a:pt x="2304256" y="707886"/>
                </a:lnTo>
                <a:lnTo>
                  <a:pt x="0" y="707886"/>
                </a:lnTo>
                <a:lnTo>
                  <a:pt x="0" y="0"/>
                </a:lnTo>
                <a:close/>
              </a:path>
            </a:pathLst>
          </a:custGeom>
          <a:solidFill>
            <a:srgbClr val="A1A1A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 sz="20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s-MX" dirty="0"/>
              <a:t>Numeralia Institucional 2016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268035" y="2978459"/>
            <a:ext cx="6584320" cy="650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b="1" dirty="0">
                <a:ln w="1905"/>
                <a:solidFill>
                  <a:srgbClr val="622B2C"/>
                </a:solidFill>
              </a:rPr>
              <a:t>Profesores de Tiempo Completo por Nivel de Escolaridad</a:t>
            </a:r>
          </a:p>
        </p:txBody>
      </p:sp>
      <p:sp>
        <p:nvSpPr>
          <p:cNvPr id="27" name="12 CuadroTexto"/>
          <p:cNvSpPr txBox="1"/>
          <p:nvPr/>
        </p:nvSpPr>
        <p:spPr>
          <a:xfrm>
            <a:off x="2539426" y="1604312"/>
            <a:ext cx="4312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Profesores de Medio Tiempo (PMT): </a:t>
            </a:r>
            <a:r>
              <a:rPr lang="es-MX" b="1" dirty="0">
                <a:solidFill>
                  <a:srgbClr val="C87700"/>
                </a:solidFill>
              </a:rPr>
              <a:t>42</a:t>
            </a:r>
          </a:p>
        </p:txBody>
      </p:sp>
      <p:sp>
        <p:nvSpPr>
          <p:cNvPr id="28" name="62 CuadroTexto"/>
          <p:cNvSpPr txBox="1"/>
          <p:nvPr/>
        </p:nvSpPr>
        <p:spPr>
          <a:xfrm>
            <a:off x="2539428" y="1273397"/>
            <a:ext cx="4318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Profesores de Tiempo Completo (PTC): </a:t>
            </a:r>
            <a:r>
              <a:rPr lang="es-MX" sz="1600" b="1" dirty="0">
                <a:solidFill>
                  <a:srgbClr val="C87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339</a:t>
            </a:r>
          </a:p>
        </p:txBody>
      </p:sp>
      <p:sp>
        <p:nvSpPr>
          <p:cNvPr id="29" name="12 CuadroTexto"/>
          <p:cNvSpPr txBox="1"/>
          <p:nvPr/>
        </p:nvSpPr>
        <p:spPr>
          <a:xfrm>
            <a:off x="2558389" y="1956630"/>
            <a:ext cx="4214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Profesores por Asignatura (PA): </a:t>
            </a:r>
            <a:r>
              <a:rPr lang="es-MX" b="1" dirty="0">
                <a:solidFill>
                  <a:srgbClr val="C87700"/>
                </a:solidFill>
              </a:rPr>
              <a:t>220</a:t>
            </a:r>
          </a:p>
        </p:txBody>
      </p:sp>
      <p:pic>
        <p:nvPicPr>
          <p:cNvPr id="30" name="Imagen 29"/>
          <p:cNvPicPr>
            <a:picLocks noChangeAspect="1"/>
          </p:cNvPicPr>
          <p:nvPr/>
        </p:nvPicPr>
        <p:blipFill>
          <a:blip r:embed="rId2">
            <a:duotone>
              <a:srgbClr val="F79646">
                <a:shade val="45000"/>
                <a:satMod val="135000"/>
              </a:srgb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06" y="1455520"/>
            <a:ext cx="866587" cy="102996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1" name="12 CuadroTexto"/>
          <p:cNvSpPr txBox="1"/>
          <p:nvPr/>
        </p:nvSpPr>
        <p:spPr>
          <a:xfrm>
            <a:off x="2531227" y="2282860"/>
            <a:ext cx="4220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Total: </a:t>
            </a:r>
            <a:r>
              <a:rPr lang="es-MX" b="1" dirty="0">
                <a:solidFill>
                  <a:srgbClr val="C87700"/>
                </a:solidFill>
              </a:rPr>
              <a:t>601</a:t>
            </a:r>
          </a:p>
        </p:txBody>
      </p:sp>
      <p:sp>
        <p:nvSpPr>
          <p:cNvPr id="20" name="12 CuadroTexto"/>
          <p:cNvSpPr txBox="1"/>
          <p:nvPr/>
        </p:nvSpPr>
        <p:spPr>
          <a:xfrm>
            <a:off x="2533788" y="4052051"/>
            <a:ext cx="4318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PTC con Maestría: </a:t>
            </a:r>
            <a:r>
              <a:rPr lang="es-MX" b="1" dirty="0">
                <a:solidFill>
                  <a:srgbClr val="C87700"/>
                </a:solidFill>
              </a:rPr>
              <a:t>205</a:t>
            </a:r>
          </a:p>
        </p:txBody>
      </p:sp>
      <p:sp>
        <p:nvSpPr>
          <p:cNvPr id="21" name="62 CuadroTexto"/>
          <p:cNvSpPr txBox="1"/>
          <p:nvPr/>
        </p:nvSpPr>
        <p:spPr>
          <a:xfrm>
            <a:off x="2533785" y="3721054"/>
            <a:ext cx="4318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PTC con Doctorado: </a:t>
            </a:r>
            <a:r>
              <a:rPr lang="es-MX" sz="1600" b="1" dirty="0">
                <a:solidFill>
                  <a:srgbClr val="C87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74</a:t>
            </a:r>
          </a:p>
        </p:txBody>
      </p:sp>
      <p:sp>
        <p:nvSpPr>
          <p:cNvPr id="24" name="12 CuadroTexto"/>
          <p:cNvSpPr txBox="1"/>
          <p:nvPr/>
        </p:nvSpPr>
        <p:spPr>
          <a:xfrm>
            <a:off x="2552739" y="4412013"/>
            <a:ext cx="4299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PTC con Licenciatura: </a:t>
            </a:r>
            <a:r>
              <a:rPr lang="es-MX" b="1" dirty="0">
                <a:solidFill>
                  <a:srgbClr val="C87700"/>
                </a:solidFill>
              </a:rPr>
              <a:t>59</a:t>
            </a:r>
          </a:p>
        </p:txBody>
      </p:sp>
      <p:pic>
        <p:nvPicPr>
          <p:cNvPr id="26" name="Imagen 2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F79646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95" y="3951155"/>
            <a:ext cx="1362075" cy="7715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2" name="12 CuadroTexto"/>
          <p:cNvSpPr txBox="1"/>
          <p:nvPr/>
        </p:nvSpPr>
        <p:spPr>
          <a:xfrm>
            <a:off x="2552739" y="4716813"/>
            <a:ext cx="4299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PTC Pasante de Licenciatura: </a:t>
            </a:r>
            <a:r>
              <a:rPr lang="es-MX" b="1" dirty="0">
                <a:solidFill>
                  <a:srgbClr val="C87700"/>
                </a:solidFill>
              </a:rPr>
              <a:t>1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5452508" y="5127388"/>
            <a:ext cx="1619845" cy="287536"/>
          </a:xfrm>
        </p:spPr>
        <p:txBody>
          <a:bodyPr vert="horz" lIns="91440" tIns="45720" rIns="91440" bIns="45720" rtlCol="0" anchor="ctr"/>
          <a:lstStyle/>
          <a:p>
            <a:fld id="{9EF3CB60-D058-4E2D-8788-BAE4C2A3E4D2}" type="slidenum">
              <a:rPr lang="es-MX" sz="105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13</a:t>
            </a:fld>
            <a:endParaRPr lang="es-MX" sz="105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48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/>
          <p:cNvSpPr/>
          <p:nvPr/>
        </p:nvSpPr>
        <p:spPr>
          <a:xfrm>
            <a:off x="6657533" y="5130201"/>
            <a:ext cx="540359" cy="270474"/>
          </a:xfrm>
          <a:prstGeom prst="rect">
            <a:avLst/>
          </a:prstGeom>
          <a:solidFill>
            <a:srgbClr val="A1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" y="5356798"/>
            <a:ext cx="6657526" cy="45719"/>
          </a:xfrm>
          <a:prstGeom prst="rect">
            <a:avLst/>
          </a:prstGeom>
          <a:solidFill>
            <a:srgbClr val="5E2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22 CuadroTexto"/>
          <p:cNvSpPr txBox="1"/>
          <p:nvPr/>
        </p:nvSpPr>
        <p:spPr>
          <a:xfrm>
            <a:off x="802800" y="320400"/>
            <a:ext cx="5806800" cy="400110"/>
          </a:xfrm>
          <a:custGeom>
            <a:avLst/>
            <a:gdLst>
              <a:gd name="connsiteX0" fmla="*/ 0 w 2304256"/>
              <a:gd name="connsiteY0" fmla="*/ 0 h 707886"/>
              <a:gd name="connsiteX1" fmla="*/ 2304256 w 2304256"/>
              <a:gd name="connsiteY1" fmla="*/ 0 h 707886"/>
              <a:gd name="connsiteX2" fmla="*/ 2304256 w 2304256"/>
              <a:gd name="connsiteY2" fmla="*/ 707886 h 707886"/>
              <a:gd name="connsiteX3" fmla="*/ 0 w 2304256"/>
              <a:gd name="connsiteY3" fmla="*/ 707886 h 707886"/>
              <a:gd name="connsiteX4" fmla="*/ 0 w 2304256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4256" h="707886">
                <a:moveTo>
                  <a:pt x="0" y="0"/>
                </a:moveTo>
                <a:lnTo>
                  <a:pt x="2304256" y="0"/>
                </a:lnTo>
                <a:lnTo>
                  <a:pt x="2304256" y="707886"/>
                </a:lnTo>
                <a:lnTo>
                  <a:pt x="0" y="707886"/>
                </a:lnTo>
                <a:lnTo>
                  <a:pt x="0" y="0"/>
                </a:lnTo>
                <a:close/>
              </a:path>
            </a:pathLst>
          </a:custGeom>
          <a:solidFill>
            <a:srgbClr val="A1A1A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 sz="20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s-MX" dirty="0"/>
              <a:t>Numeralia Institucional 2016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268041" y="903848"/>
            <a:ext cx="6929851" cy="341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b="1" dirty="0">
                <a:ln w="1905"/>
                <a:solidFill>
                  <a:srgbClr val="622B2C"/>
                </a:solidFill>
              </a:rPr>
              <a:t>Profesores con Reconocimiento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268041" y="2801135"/>
            <a:ext cx="5297387" cy="341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b="1" dirty="0">
                <a:ln w="1905"/>
                <a:solidFill>
                  <a:srgbClr val="622B2C"/>
                </a:solidFill>
              </a:rPr>
              <a:t>Personal No Docente</a:t>
            </a:r>
          </a:p>
        </p:txBody>
      </p:sp>
      <p:sp>
        <p:nvSpPr>
          <p:cNvPr id="33" name="12 CuadroTexto"/>
          <p:cNvSpPr txBox="1"/>
          <p:nvPr/>
        </p:nvSpPr>
        <p:spPr>
          <a:xfrm>
            <a:off x="2539426" y="1686658"/>
            <a:ext cx="4312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Profesores reconocidos por el PRODEP: </a:t>
            </a:r>
            <a:r>
              <a:rPr lang="es-MX" b="1" dirty="0">
                <a:solidFill>
                  <a:srgbClr val="C87700"/>
                </a:solidFill>
              </a:rPr>
              <a:t>118</a:t>
            </a:r>
          </a:p>
        </p:txBody>
      </p:sp>
      <p:sp>
        <p:nvSpPr>
          <p:cNvPr id="34" name="62 CuadroTexto"/>
          <p:cNvSpPr txBox="1"/>
          <p:nvPr/>
        </p:nvSpPr>
        <p:spPr>
          <a:xfrm>
            <a:off x="2539428" y="1355745"/>
            <a:ext cx="4318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Profesores incorporados al SNI: </a:t>
            </a:r>
            <a:r>
              <a:rPr lang="es-MX" sz="1600" b="1" dirty="0">
                <a:solidFill>
                  <a:srgbClr val="C87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</a:p>
        </p:txBody>
      </p:sp>
      <p:grpSp>
        <p:nvGrpSpPr>
          <p:cNvPr id="37" name="Grupo 36"/>
          <p:cNvGrpSpPr/>
          <p:nvPr/>
        </p:nvGrpSpPr>
        <p:grpSpPr>
          <a:xfrm>
            <a:off x="691774" y="1316523"/>
            <a:ext cx="1150085" cy="1016404"/>
            <a:chOff x="379506" y="1031869"/>
            <a:chExt cx="972643" cy="899409"/>
          </a:xfrm>
        </p:grpSpPr>
        <p:pic>
          <p:nvPicPr>
            <p:cNvPr id="38" name="Imagen 37"/>
            <p:cNvPicPr>
              <a:picLocks noChangeAspect="1"/>
            </p:cNvPicPr>
            <p:nvPr/>
          </p:nvPicPr>
          <p:blipFill>
            <a:blip r:embed="rId2">
              <a:duotone>
                <a:srgbClr val="F79646">
                  <a:shade val="45000"/>
                  <a:satMod val="135000"/>
                </a:srgbClr>
                <a:prstClr val="white"/>
              </a:duotone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440" y="1116156"/>
              <a:ext cx="825709" cy="815122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39" name="Imagen 38"/>
            <p:cNvPicPr>
              <a:picLocks noChangeAspect="1"/>
            </p:cNvPicPr>
            <p:nvPr/>
          </p:nvPicPr>
          <p:blipFill>
            <a:blip r:embed="rId3">
              <a:duotone>
                <a:srgbClr val="F79646">
                  <a:shade val="45000"/>
                  <a:satMod val="135000"/>
                </a:srgbClr>
                <a:prstClr val="white"/>
              </a:duotone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506" y="1031869"/>
              <a:ext cx="371475" cy="533400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sp>
        <p:nvSpPr>
          <p:cNvPr id="20" name="12 CuadroTexto"/>
          <p:cNvSpPr txBox="1"/>
          <p:nvPr/>
        </p:nvSpPr>
        <p:spPr>
          <a:xfrm>
            <a:off x="2533788" y="3531574"/>
            <a:ext cx="4318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Personal Administrativo: </a:t>
            </a:r>
            <a:r>
              <a:rPr lang="es-MX" b="1" dirty="0">
                <a:solidFill>
                  <a:srgbClr val="C87700"/>
                </a:solidFill>
              </a:rPr>
              <a:t>338</a:t>
            </a:r>
          </a:p>
        </p:txBody>
      </p:sp>
      <p:sp>
        <p:nvSpPr>
          <p:cNvPr id="21" name="62 CuadroTexto"/>
          <p:cNvSpPr txBox="1"/>
          <p:nvPr/>
        </p:nvSpPr>
        <p:spPr>
          <a:xfrm>
            <a:off x="2533785" y="3226201"/>
            <a:ext cx="4318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Personal Directivo: </a:t>
            </a:r>
            <a:r>
              <a:rPr lang="es-MX" sz="1600" b="1" dirty="0">
                <a:solidFill>
                  <a:srgbClr val="C87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</p:txBody>
      </p:sp>
      <p:sp>
        <p:nvSpPr>
          <p:cNvPr id="22" name="12 CuadroTexto"/>
          <p:cNvSpPr txBox="1"/>
          <p:nvPr/>
        </p:nvSpPr>
        <p:spPr>
          <a:xfrm>
            <a:off x="2535580" y="3882919"/>
            <a:ext cx="3979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Personal de Servicios: </a:t>
            </a:r>
            <a:r>
              <a:rPr lang="es-MX" b="1" dirty="0">
                <a:solidFill>
                  <a:srgbClr val="C87700"/>
                </a:solidFill>
              </a:rPr>
              <a:t>93</a:t>
            </a:r>
          </a:p>
        </p:txBody>
      </p:sp>
      <p:sp>
        <p:nvSpPr>
          <p:cNvPr id="23" name="12 CuadroTexto"/>
          <p:cNvSpPr txBox="1"/>
          <p:nvPr/>
        </p:nvSpPr>
        <p:spPr>
          <a:xfrm>
            <a:off x="2537375" y="4228959"/>
            <a:ext cx="3979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Personal de Apoyo a la Docencia: </a:t>
            </a:r>
            <a:r>
              <a:rPr lang="es-MX" b="1" dirty="0">
                <a:solidFill>
                  <a:srgbClr val="C87700"/>
                </a:solidFill>
              </a:rPr>
              <a:t>96</a:t>
            </a:r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4">
            <a:duotone>
              <a:srgbClr val="F79646">
                <a:shade val="45000"/>
                <a:satMod val="135000"/>
              </a:srgb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45" y="3374096"/>
            <a:ext cx="904875" cy="1085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5" name="12 CuadroTexto"/>
          <p:cNvSpPr txBox="1"/>
          <p:nvPr/>
        </p:nvSpPr>
        <p:spPr>
          <a:xfrm>
            <a:off x="2528409" y="4564240"/>
            <a:ext cx="3979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Total: </a:t>
            </a:r>
            <a:r>
              <a:rPr lang="es-MX" b="1" dirty="0">
                <a:solidFill>
                  <a:srgbClr val="C87700"/>
                </a:solidFill>
              </a:rPr>
              <a:t>548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5451092" y="5127388"/>
            <a:ext cx="1619845" cy="287536"/>
          </a:xfrm>
        </p:spPr>
        <p:txBody>
          <a:bodyPr vert="horz" lIns="91440" tIns="45720" rIns="91440" bIns="45720" rtlCol="0" anchor="ctr"/>
          <a:lstStyle/>
          <a:p>
            <a:fld id="{9EF3CB60-D058-4E2D-8788-BAE4C2A3E4D2}" type="slidenum">
              <a:rPr lang="es-MX" sz="105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14</a:t>
            </a:fld>
            <a:endParaRPr lang="es-MX" sz="105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08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2 CuadroTexto"/>
          <p:cNvSpPr txBox="1"/>
          <p:nvPr/>
        </p:nvSpPr>
        <p:spPr>
          <a:xfrm>
            <a:off x="2533789" y="2213578"/>
            <a:ext cx="4487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Porcentaje de Matrícula en Programas Educativos de Calidad: </a:t>
            </a:r>
            <a:r>
              <a:rPr lang="es-MX" b="1" dirty="0">
                <a:solidFill>
                  <a:srgbClr val="C87700"/>
                </a:solidFill>
              </a:rPr>
              <a:t>77.7%</a:t>
            </a:r>
          </a:p>
        </p:txBody>
      </p:sp>
      <p:sp>
        <p:nvSpPr>
          <p:cNvPr id="11" name="62 CuadroTexto"/>
          <p:cNvSpPr txBox="1"/>
          <p:nvPr/>
        </p:nvSpPr>
        <p:spPr>
          <a:xfrm>
            <a:off x="2533790" y="1279075"/>
            <a:ext cx="4487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Porcentaje de Programas Educativos Acreditados por el COPAES o Evaluados por CIEES en el Nivel 1: </a:t>
            </a:r>
            <a:r>
              <a:rPr lang="es-MX" sz="1600" b="1" dirty="0">
                <a:solidFill>
                  <a:srgbClr val="C87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70.8%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270000" y="903848"/>
            <a:ext cx="6582356" cy="341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b="1" dirty="0">
                <a:ln w="1905"/>
                <a:solidFill>
                  <a:srgbClr val="622B2C"/>
                </a:solidFill>
              </a:rPr>
              <a:t>Oferta Educativa de Calidad Reconocida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657533" y="5130201"/>
            <a:ext cx="540359" cy="270474"/>
          </a:xfrm>
          <a:prstGeom prst="rect">
            <a:avLst/>
          </a:prstGeom>
          <a:solidFill>
            <a:srgbClr val="A1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" y="5356798"/>
            <a:ext cx="6657526" cy="45719"/>
          </a:xfrm>
          <a:prstGeom prst="rect">
            <a:avLst/>
          </a:prstGeom>
          <a:solidFill>
            <a:srgbClr val="5E2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22 CuadroTexto"/>
          <p:cNvSpPr txBox="1"/>
          <p:nvPr/>
        </p:nvSpPr>
        <p:spPr>
          <a:xfrm>
            <a:off x="802800" y="320400"/>
            <a:ext cx="5806800" cy="400110"/>
          </a:xfrm>
          <a:custGeom>
            <a:avLst/>
            <a:gdLst>
              <a:gd name="connsiteX0" fmla="*/ 0 w 2304256"/>
              <a:gd name="connsiteY0" fmla="*/ 0 h 707886"/>
              <a:gd name="connsiteX1" fmla="*/ 2304256 w 2304256"/>
              <a:gd name="connsiteY1" fmla="*/ 0 h 707886"/>
              <a:gd name="connsiteX2" fmla="*/ 2304256 w 2304256"/>
              <a:gd name="connsiteY2" fmla="*/ 707886 h 707886"/>
              <a:gd name="connsiteX3" fmla="*/ 0 w 2304256"/>
              <a:gd name="connsiteY3" fmla="*/ 707886 h 707886"/>
              <a:gd name="connsiteX4" fmla="*/ 0 w 2304256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4256" h="707886">
                <a:moveTo>
                  <a:pt x="0" y="0"/>
                </a:moveTo>
                <a:lnTo>
                  <a:pt x="2304256" y="0"/>
                </a:lnTo>
                <a:lnTo>
                  <a:pt x="2304256" y="707886"/>
                </a:lnTo>
                <a:lnTo>
                  <a:pt x="0" y="707886"/>
                </a:lnTo>
                <a:lnTo>
                  <a:pt x="0" y="0"/>
                </a:lnTo>
                <a:close/>
              </a:path>
            </a:pathLst>
          </a:custGeom>
          <a:solidFill>
            <a:srgbClr val="A1A1A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 sz="20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s-MX" dirty="0"/>
              <a:t>Numeralia Institucional 2016</a:t>
            </a: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2">
            <a:duotone>
              <a:srgbClr val="F79646">
                <a:shade val="45000"/>
                <a:satMod val="135000"/>
              </a:srgb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75" y="1472278"/>
            <a:ext cx="904875" cy="11334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3" name="Rectángulo 12"/>
          <p:cNvSpPr/>
          <p:nvPr/>
        </p:nvSpPr>
        <p:spPr>
          <a:xfrm>
            <a:off x="270000" y="3123513"/>
            <a:ext cx="5622800" cy="341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b="1" dirty="0">
                <a:ln w="1905"/>
                <a:solidFill>
                  <a:srgbClr val="622B2C"/>
                </a:solidFill>
              </a:rPr>
              <a:t>Movilidad Académica</a:t>
            </a:r>
          </a:p>
        </p:txBody>
      </p:sp>
      <p:sp>
        <p:nvSpPr>
          <p:cNvPr id="14" name="12 CuadroTexto"/>
          <p:cNvSpPr txBox="1"/>
          <p:nvPr/>
        </p:nvSpPr>
        <p:spPr>
          <a:xfrm>
            <a:off x="2533786" y="3859620"/>
            <a:ext cx="3979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Estudiantes en Movilidad Nacional: </a:t>
            </a:r>
            <a:r>
              <a:rPr lang="es-MX" b="1" dirty="0">
                <a:solidFill>
                  <a:srgbClr val="C87700"/>
                </a:solidFill>
              </a:rPr>
              <a:t>115</a:t>
            </a:r>
          </a:p>
        </p:txBody>
      </p:sp>
      <p:sp>
        <p:nvSpPr>
          <p:cNvPr id="15" name="62 CuadroTexto"/>
          <p:cNvSpPr txBox="1"/>
          <p:nvPr/>
        </p:nvSpPr>
        <p:spPr>
          <a:xfrm>
            <a:off x="2533781" y="3507895"/>
            <a:ext cx="4318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Estudiantes en Movilidad Internacional: </a:t>
            </a:r>
            <a:r>
              <a:rPr lang="es-MX" sz="1600" b="1" dirty="0">
                <a:solidFill>
                  <a:srgbClr val="C87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151</a:t>
            </a:r>
          </a:p>
        </p:txBody>
      </p:sp>
      <p:sp>
        <p:nvSpPr>
          <p:cNvPr id="21" name="12 CuadroTexto"/>
          <p:cNvSpPr txBox="1"/>
          <p:nvPr/>
        </p:nvSpPr>
        <p:spPr>
          <a:xfrm>
            <a:off x="2552743" y="4213470"/>
            <a:ext cx="3960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Profesores en Movilidad Internacional: </a:t>
            </a:r>
            <a:r>
              <a:rPr lang="es-MX" b="1" dirty="0">
                <a:solidFill>
                  <a:srgbClr val="C87700"/>
                </a:solidFill>
              </a:rPr>
              <a:t>5</a:t>
            </a:r>
          </a:p>
        </p:txBody>
      </p:sp>
      <p:sp>
        <p:nvSpPr>
          <p:cNvPr id="22" name="12 CuadroTexto"/>
          <p:cNvSpPr txBox="1"/>
          <p:nvPr/>
        </p:nvSpPr>
        <p:spPr>
          <a:xfrm>
            <a:off x="2547090" y="4572787"/>
            <a:ext cx="4062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Profesores en Movilidad Nacional: </a:t>
            </a:r>
            <a:r>
              <a:rPr lang="es-MX" b="1" dirty="0">
                <a:solidFill>
                  <a:srgbClr val="C87700"/>
                </a:solidFill>
              </a:rPr>
              <a:t>2</a:t>
            </a: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F79646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63" y="3617997"/>
            <a:ext cx="1285875" cy="11715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5450930" y="5127388"/>
            <a:ext cx="1619845" cy="287536"/>
          </a:xfrm>
        </p:spPr>
        <p:txBody>
          <a:bodyPr vert="horz" lIns="91440" tIns="45720" rIns="91440" bIns="45720" rtlCol="0" anchor="ctr"/>
          <a:lstStyle/>
          <a:p>
            <a:fld id="{9EF3CB60-D058-4E2D-8788-BAE4C2A3E4D2}" type="slidenum">
              <a:rPr lang="es-MX" sz="105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15</a:t>
            </a:fld>
            <a:endParaRPr lang="es-MX" sz="105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26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2 CuadroTexto"/>
          <p:cNvSpPr txBox="1"/>
          <p:nvPr/>
        </p:nvSpPr>
        <p:spPr>
          <a:xfrm>
            <a:off x="2533788" y="1874904"/>
            <a:ext cx="4318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Aprovechamiento: </a:t>
            </a:r>
            <a:r>
              <a:rPr lang="es-MX" b="1" dirty="0">
                <a:solidFill>
                  <a:srgbClr val="C87700"/>
                </a:solidFill>
              </a:rPr>
              <a:t>8.30 puntos</a:t>
            </a:r>
          </a:p>
        </p:txBody>
      </p:sp>
      <p:sp>
        <p:nvSpPr>
          <p:cNvPr id="11" name="62 CuadroTexto"/>
          <p:cNvSpPr txBox="1"/>
          <p:nvPr/>
        </p:nvSpPr>
        <p:spPr>
          <a:xfrm>
            <a:off x="2533785" y="1279074"/>
            <a:ext cx="4318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Deserción Escolar del periodo 2015-2 al 2016-1: </a:t>
            </a:r>
            <a:r>
              <a:rPr lang="es-MX" sz="1600" b="1" dirty="0">
                <a:solidFill>
                  <a:srgbClr val="C87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13.4%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270006" y="903848"/>
            <a:ext cx="6706533" cy="341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b="1" dirty="0">
                <a:ln w="1905"/>
                <a:solidFill>
                  <a:srgbClr val="622B2C"/>
                </a:solidFill>
              </a:rPr>
              <a:t>Indicadores de Rendimiento Académico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657533" y="5130201"/>
            <a:ext cx="540359" cy="270474"/>
          </a:xfrm>
          <a:prstGeom prst="rect">
            <a:avLst/>
          </a:prstGeom>
          <a:solidFill>
            <a:srgbClr val="A1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" y="5356798"/>
            <a:ext cx="6657526" cy="45719"/>
          </a:xfrm>
          <a:prstGeom prst="rect">
            <a:avLst/>
          </a:prstGeom>
          <a:solidFill>
            <a:srgbClr val="5E2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22 CuadroTexto"/>
          <p:cNvSpPr txBox="1"/>
          <p:nvPr/>
        </p:nvSpPr>
        <p:spPr>
          <a:xfrm>
            <a:off x="802800" y="320400"/>
            <a:ext cx="5806800" cy="400110"/>
          </a:xfrm>
          <a:custGeom>
            <a:avLst/>
            <a:gdLst>
              <a:gd name="connsiteX0" fmla="*/ 0 w 2304256"/>
              <a:gd name="connsiteY0" fmla="*/ 0 h 707886"/>
              <a:gd name="connsiteX1" fmla="*/ 2304256 w 2304256"/>
              <a:gd name="connsiteY1" fmla="*/ 0 h 707886"/>
              <a:gd name="connsiteX2" fmla="*/ 2304256 w 2304256"/>
              <a:gd name="connsiteY2" fmla="*/ 707886 h 707886"/>
              <a:gd name="connsiteX3" fmla="*/ 0 w 2304256"/>
              <a:gd name="connsiteY3" fmla="*/ 707886 h 707886"/>
              <a:gd name="connsiteX4" fmla="*/ 0 w 2304256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4256" h="707886">
                <a:moveTo>
                  <a:pt x="0" y="0"/>
                </a:moveTo>
                <a:lnTo>
                  <a:pt x="2304256" y="0"/>
                </a:lnTo>
                <a:lnTo>
                  <a:pt x="2304256" y="707886"/>
                </a:lnTo>
                <a:lnTo>
                  <a:pt x="0" y="707886"/>
                </a:lnTo>
                <a:lnTo>
                  <a:pt x="0" y="0"/>
                </a:lnTo>
                <a:close/>
              </a:path>
            </a:pathLst>
          </a:custGeom>
          <a:solidFill>
            <a:srgbClr val="A1A1A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 sz="20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s-MX" dirty="0"/>
              <a:t>Numeralia Institucional 2016</a:t>
            </a: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07" y="1472277"/>
            <a:ext cx="923692" cy="101367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8" name="12 CuadroTexto"/>
          <p:cNvSpPr txBox="1"/>
          <p:nvPr/>
        </p:nvSpPr>
        <p:spPr>
          <a:xfrm>
            <a:off x="2539431" y="2207934"/>
            <a:ext cx="4318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Porcentaje de Alumnos con una o más materias reprobadas en el 2015-2: </a:t>
            </a:r>
            <a:r>
              <a:rPr lang="es-MX" b="1" dirty="0">
                <a:solidFill>
                  <a:srgbClr val="C87700"/>
                </a:solidFill>
              </a:rPr>
              <a:t>35.3%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5450938" y="5127388"/>
            <a:ext cx="1619845" cy="287536"/>
          </a:xfrm>
        </p:spPr>
        <p:txBody>
          <a:bodyPr vert="horz" lIns="91440" tIns="45720" rIns="91440" bIns="45720" rtlCol="0" anchor="ctr"/>
          <a:lstStyle/>
          <a:p>
            <a:fld id="{9EF3CB60-D058-4E2D-8788-BAE4C2A3E4D2}" type="slidenum">
              <a:rPr lang="es-MX" sz="105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16</a:t>
            </a:fld>
            <a:endParaRPr lang="es-MX" sz="105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7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269999" y="903848"/>
            <a:ext cx="6834956" cy="341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b="1" dirty="0">
                <a:ln w="1905"/>
                <a:solidFill>
                  <a:srgbClr val="622B2C"/>
                </a:solidFill>
              </a:rPr>
              <a:t>Matrícula Total por Campo de Formación Académica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657533" y="5130201"/>
            <a:ext cx="540359" cy="270474"/>
          </a:xfrm>
          <a:prstGeom prst="rect">
            <a:avLst/>
          </a:prstGeom>
          <a:solidFill>
            <a:srgbClr val="A1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" y="5356798"/>
            <a:ext cx="6657526" cy="45719"/>
          </a:xfrm>
          <a:prstGeom prst="rect">
            <a:avLst/>
          </a:prstGeom>
          <a:solidFill>
            <a:srgbClr val="5E2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22 CuadroTexto"/>
          <p:cNvSpPr txBox="1"/>
          <p:nvPr/>
        </p:nvSpPr>
        <p:spPr>
          <a:xfrm>
            <a:off x="802800" y="320400"/>
            <a:ext cx="5806800" cy="400110"/>
          </a:xfrm>
          <a:custGeom>
            <a:avLst/>
            <a:gdLst>
              <a:gd name="connsiteX0" fmla="*/ 0 w 2304256"/>
              <a:gd name="connsiteY0" fmla="*/ 0 h 707886"/>
              <a:gd name="connsiteX1" fmla="*/ 2304256 w 2304256"/>
              <a:gd name="connsiteY1" fmla="*/ 0 h 707886"/>
              <a:gd name="connsiteX2" fmla="*/ 2304256 w 2304256"/>
              <a:gd name="connsiteY2" fmla="*/ 707886 h 707886"/>
              <a:gd name="connsiteX3" fmla="*/ 0 w 2304256"/>
              <a:gd name="connsiteY3" fmla="*/ 707886 h 707886"/>
              <a:gd name="connsiteX4" fmla="*/ 0 w 2304256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4256" h="707886">
                <a:moveTo>
                  <a:pt x="0" y="0"/>
                </a:moveTo>
                <a:lnTo>
                  <a:pt x="2304256" y="0"/>
                </a:lnTo>
                <a:lnTo>
                  <a:pt x="2304256" y="707886"/>
                </a:lnTo>
                <a:lnTo>
                  <a:pt x="0" y="707886"/>
                </a:lnTo>
                <a:lnTo>
                  <a:pt x="0" y="0"/>
                </a:lnTo>
                <a:close/>
              </a:path>
            </a:pathLst>
          </a:custGeom>
          <a:solidFill>
            <a:srgbClr val="A1A1A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 sz="20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s-MX" dirty="0"/>
              <a:t>Numeralia Institucional 2016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2533788" y="1904522"/>
            <a:ext cx="4318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Ingeniería, Manufactura y Construcción: </a:t>
            </a:r>
            <a:r>
              <a:rPr lang="es-MX" b="1" dirty="0">
                <a:solidFill>
                  <a:srgbClr val="C87700"/>
                </a:solidFill>
              </a:rPr>
              <a:t>1,136 alumnos</a:t>
            </a:r>
          </a:p>
        </p:txBody>
      </p:sp>
      <p:sp>
        <p:nvSpPr>
          <p:cNvPr id="14" name="62 CuadroTexto"/>
          <p:cNvSpPr txBox="1"/>
          <p:nvPr/>
        </p:nvSpPr>
        <p:spPr>
          <a:xfrm>
            <a:off x="2533785" y="1279074"/>
            <a:ext cx="4318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Ciencias Sociales, Administración y Derecho: </a:t>
            </a:r>
            <a:r>
              <a:rPr lang="es-MX" sz="1600" b="1" dirty="0">
                <a:solidFill>
                  <a:srgbClr val="C87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3,442 alumnos</a:t>
            </a:r>
          </a:p>
        </p:txBody>
      </p:sp>
      <p:sp>
        <p:nvSpPr>
          <p:cNvPr id="20" name="12 CuadroTexto"/>
          <p:cNvSpPr txBox="1"/>
          <p:nvPr/>
        </p:nvSpPr>
        <p:spPr>
          <a:xfrm>
            <a:off x="2552739" y="2633916"/>
            <a:ext cx="4299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Ciencias Naturales, Exactas y de la Computación: </a:t>
            </a:r>
            <a:r>
              <a:rPr lang="es-MX" b="1" dirty="0">
                <a:solidFill>
                  <a:srgbClr val="C87700"/>
                </a:solidFill>
              </a:rPr>
              <a:t>979 alumnos</a:t>
            </a:r>
          </a:p>
        </p:txBody>
      </p:sp>
      <p:sp>
        <p:nvSpPr>
          <p:cNvPr id="21" name="12 CuadroTexto"/>
          <p:cNvSpPr txBox="1"/>
          <p:nvPr/>
        </p:nvSpPr>
        <p:spPr>
          <a:xfrm>
            <a:off x="2550763" y="3358086"/>
            <a:ext cx="4299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Servicios: </a:t>
            </a:r>
            <a:r>
              <a:rPr lang="es-MX" b="1" dirty="0">
                <a:solidFill>
                  <a:srgbClr val="C87700"/>
                </a:solidFill>
              </a:rPr>
              <a:t>941 alumnos</a:t>
            </a:r>
          </a:p>
        </p:txBody>
      </p:sp>
      <p:sp>
        <p:nvSpPr>
          <p:cNvPr id="22" name="12 CuadroTexto"/>
          <p:cNvSpPr txBox="1"/>
          <p:nvPr/>
        </p:nvSpPr>
        <p:spPr>
          <a:xfrm>
            <a:off x="2543687" y="3800239"/>
            <a:ext cx="4318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Salud: </a:t>
            </a:r>
            <a:r>
              <a:rPr lang="es-MX" b="1" dirty="0">
                <a:solidFill>
                  <a:srgbClr val="C87700"/>
                </a:solidFill>
              </a:rPr>
              <a:t>881 alumnos</a:t>
            </a:r>
          </a:p>
        </p:txBody>
      </p:sp>
      <p:sp>
        <p:nvSpPr>
          <p:cNvPr id="23" name="12 CuadroTexto"/>
          <p:cNvSpPr txBox="1"/>
          <p:nvPr/>
        </p:nvSpPr>
        <p:spPr>
          <a:xfrm>
            <a:off x="2562637" y="4268968"/>
            <a:ext cx="4299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Agronomía y Veterinaria: </a:t>
            </a:r>
            <a:r>
              <a:rPr lang="es-MX" b="1" dirty="0">
                <a:solidFill>
                  <a:srgbClr val="C87700"/>
                </a:solidFill>
              </a:rPr>
              <a:t>355 alumnos</a:t>
            </a:r>
          </a:p>
        </p:txBody>
      </p:sp>
      <p:sp>
        <p:nvSpPr>
          <p:cNvPr id="24" name="12 CuadroTexto"/>
          <p:cNvSpPr txBox="1"/>
          <p:nvPr/>
        </p:nvSpPr>
        <p:spPr>
          <a:xfrm>
            <a:off x="2560658" y="4727785"/>
            <a:ext cx="4299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Educación: </a:t>
            </a:r>
            <a:r>
              <a:rPr lang="es-MX" b="1" dirty="0">
                <a:solidFill>
                  <a:srgbClr val="C87700"/>
                </a:solidFill>
              </a:rPr>
              <a:t>267 alumnos</a:t>
            </a:r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2">
            <a:duotone>
              <a:srgbClr val="F79646">
                <a:shade val="45000"/>
                <a:satMod val="135000"/>
              </a:srgb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19" y="1472278"/>
            <a:ext cx="631498" cy="64966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F79646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69" y="2477580"/>
            <a:ext cx="770075" cy="69811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64" y="4408703"/>
            <a:ext cx="709554" cy="6381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13" y="3488598"/>
            <a:ext cx="704611" cy="69166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5450932" y="5127386"/>
            <a:ext cx="1619845" cy="287536"/>
          </a:xfrm>
        </p:spPr>
        <p:txBody>
          <a:bodyPr vert="horz" lIns="91440" tIns="45720" rIns="91440" bIns="45720" rtlCol="0" anchor="ctr"/>
          <a:lstStyle/>
          <a:p>
            <a:fld id="{9EF3CB60-D058-4E2D-8788-BAE4C2A3E4D2}" type="slidenum">
              <a:rPr lang="es-MX" sz="105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17</a:t>
            </a:fld>
            <a:endParaRPr lang="es-MX" sz="105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2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/>
          <p:cNvSpPr/>
          <p:nvPr/>
        </p:nvSpPr>
        <p:spPr>
          <a:xfrm>
            <a:off x="2" y="536616"/>
            <a:ext cx="7199312" cy="17101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prstClr val="white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0" y="7"/>
            <a:ext cx="7199312" cy="489279"/>
          </a:xfrm>
          <a:prstGeom prst="rect">
            <a:avLst/>
          </a:prstGeom>
          <a:solidFill>
            <a:srgbClr val="622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" y="2294124"/>
            <a:ext cx="7199313" cy="3106552"/>
          </a:xfrm>
          <a:prstGeom prst="rect">
            <a:avLst/>
          </a:prstGeom>
          <a:solidFill>
            <a:srgbClr val="662D2E"/>
          </a:solidFill>
          <a:effectLst/>
          <a:scene3d>
            <a:camera prst="orthographicFront"/>
            <a:lightRig rig="threePt" dir="t"/>
          </a:scene3d>
          <a:sp3d prstMaterial="matte"/>
        </p:spPr>
        <p:txBody>
          <a:bodyPr wrap="square" rtlCol="0">
            <a:prstTxWarp prst="textCurveDown">
              <a:avLst>
                <a:gd name="adj" fmla="val 50485"/>
              </a:avLst>
            </a:prstTxWarp>
            <a:spAutoFit/>
            <a:sp3d/>
          </a:bodyPr>
          <a:lstStyle/>
          <a:p>
            <a:pPr algn="ctr"/>
            <a:r>
              <a:rPr lang="es-ES_tradnl" sz="3936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  <a:alpha val="30000"/>
                      </a:prstClr>
                    </a:gs>
                    <a:gs pos="100000">
                      <a:prstClr val="black">
                        <a:alpha val="25000"/>
                      </a:prstClr>
                    </a:gs>
                  </a:gsLst>
                  <a:lin ang="10800000" scaled="1"/>
                  <a:tileRect/>
                </a:gradFill>
              </a:rPr>
              <a:t>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</a:t>
            </a:r>
          </a:p>
        </p:txBody>
      </p:sp>
      <p:sp>
        <p:nvSpPr>
          <p:cNvPr id="5" name="Rectángulo 4"/>
          <p:cNvSpPr/>
          <p:nvPr/>
        </p:nvSpPr>
        <p:spPr>
          <a:xfrm>
            <a:off x="-1" y="489280"/>
            <a:ext cx="7199313" cy="473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69">
              <a:solidFill>
                <a:prstClr val="white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-28747" y="2246786"/>
            <a:ext cx="7199313" cy="473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69">
              <a:solidFill>
                <a:prstClr val="white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465780" y="602673"/>
            <a:ext cx="2211058" cy="1185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69">
              <a:solidFill>
                <a:srgbClr val="5E292A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28575" y="1476375"/>
            <a:ext cx="5051733" cy="6251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sz="2200" b="1" spc="30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UNIDAD ACADÉMICA</a:t>
            </a:r>
          </a:p>
          <a:p>
            <a:pPr algn="r"/>
            <a:r>
              <a:rPr lang="es-MX" sz="2200" b="1" spc="30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SAN LUIS RÍO COLORADO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47" y="810579"/>
            <a:ext cx="1826968" cy="1063710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2656737" y="680594"/>
            <a:ext cx="2381140" cy="963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sz="3600" b="1" spc="236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2016-1</a:t>
            </a:r>
            <a:endParaRPr lang="es-MX" sz="3600" b="1" spc="236" dirty="0"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276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2 CuadroTexto"/>
          <p:cNvSpPr txBox="1"/>
          <p:nvPr/>
        </p:nvSpPr>
        <p:spPr>
          <a:xfrm>
            <a:off x="2521913" y="1607145"/>
            <a:ext cx="4318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>
                <a:solidFill>
                  <a:prstClr val="black">
                    <a:lumMod val="50000"/>
                    <a:lumOff val="50000"/>
                  </a:prstClr>
                </a:solidFill>
              </a:rPr>
              <a:t>Maestría: </a:t>
            </a:r>
            <a:r>
              <a:rPr lang="es-MX" b="1" dirty="0">
                <a:solidFill>
                  <a:srgbClr val="C87700"/>
                </a:solidFill>
              </a:rPr>
              <a:t>1</a:t>
            </a:r>
          </a:p>
        </p:txBody>
      </p:sp>
      <p:sp>
        <p:nvSpPr>
          <p:cNvPr id="11" name="62 CuadroTexto"/>
          <p:cNvSpPr txBox="1"/>
          <p:nvPr/>
        </p:nvSpPr>
        <p:spPr>
          <a:xfrm>
            <a:off x="2521910" y="1279068"/>
            <a:ext cx="4318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Licenciaturas: </a:t>
            </a:r>
            <a:r>
              <a:rPr lang="es-MX" sz="1600" b="1" dirty="0">
                <a:solidFill>
                  <a:srgbClr val="C87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268034" y="903848"/>
            <a:ext cx="6645514" cy="341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b="1" dirty="0">
                <a:ln w="1905"/>
                <a:solidFill>
                  <a:srgbClr val="622B2C"/>
                </a:solidFill>
              </a:rPr>
              <a:t>Oferta Educativa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2497832" y="1965800"/>
            <a:ext cx="4299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s-MX" dirty="0">
                <a:solidFill>
                  <a:prstClr val="black">
                    <a:lumMod val="50000"/>
                    <a:lumOff val="50000"/>
                  </a:prstClr>
                </a:solidFill>
              </a:rPr>
              <a:t>Total: </a:t>
            </a:r>
            <a:r>
              <a:rPr lang="es-MX" b="1" dirty="0">
                <a:solidFill>
                  <a:srgbClr val="C87700"/>
                </a:solidFill>
              </a:rPr>
              <a:t>15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657533" y="5130201"/>
            <a:ext cx="540359" cy="270474"/>
          </a:xfrm>
          <a:prstGeom prst="rect">
            <a:avLst/>
          </a:prstGeom>
          <a:solidFill>
            <a:srgbClr val="A1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" y="5356798"/>
            <a:ext cx="6657526" cy="45719"/>
          </a:xfrm>
          <a:prstGeom prst="rect">
            <a:avLst/>
          </a:prstGeom>
          <a:solidFill>
            <a:srgbClr val="5E2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22 CuadroTexto"/>
          <p:cNvSpPr txBox="1"/>
          <p:nvPr/>
        </p:nvSpPr>
        <p:spPr>
          <a:xfrm>
            <a:off x="802800" y="320400"/>
            <a:ext cx="5806800" cy="400110"/>
          </a:xfrm>
          <a:custGeom>
            <a:avLst/>
            <a:gdLst>
              <a:gd name="connsiteX0" fmla="*/ 0 w 2304256"/>
              <a:gd name="connsiteY0" fmla="*/ 0 h 707886"/>
              <a:gd name="connsiteX1" fmla="*/ 2304256 w 2304256"/>
              <a:gd name="connsiteY1" fmla="*/ 0 h 707886"/>
              <a:gd name="connsiteX2" fmla="*/ 2304256 w 2304256"/>
              <a:gd name="connsiteY2" fmla="*/ 707886 h 707886"/>
              <a:gd name="connsiteX3" fmla="*/ 0 w 2304256"/>
              <a:gd name="connsiteY3" fmla="*/ 707886 h 707886"/>
              <a:gd name="connsiteX4" fmla="*/ 0 w 2304256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4256" h="707886">
                <a:moveTo>
                  <a:pt x="0" y="0"/>
                </a:moveTo>
                <a:lnTo>
                  <a:pt x="2304256" y="0"/>
                </a:lnTo>
                <a:lnTo>
                  <a:pt x="2304256" y="707886"/>
                </a:lnTo>
                <a:lnTo>
                  <a:pt x="0" y="707886"/>
                </a:lnTo>
                <a:lnTo>
                  <a:pt x="0" y="0"/>
                </a:lnTo>
                <a:close/>
              </a:path>
            </a:pathLst>
          </a:custGeom>
          <a:solidFill>
            <a:srgbClr val="A1A1A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 sz="20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s-MX" dirty="0">
                <a:solidFill>
                  <a:prstClr val="white">
                    <a:lumMod val="95000"/>
                  </a:prstClr>
                </a:solidFill>
              </a:rPr>
              <a:t>Unidad Académica San Luis Río Colorado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266059" y="3015680"/>
            <a:ext cx="6645514" cy="341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b="1" dirty="0">
                <a:ln w="1905"/>
                <a:solidFill>
                  <a:srgbClr val="622B2C"/>
                </a:solidFill>
              </a:rPr>
              <a:t>Matrícula por Nivel de Estudios</a:t>
            </a:r>
          </a:p>
        </p:txBody>
      </p:sp>
      <p:pic>
        <p:nvPicPr>
          <p:cNvPr id="31" name="Imagen 3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F79646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22" y="1369914"/>
            <a:ext cx="945349" cy="98036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5" name="12 CuadroTexto"/>
          <p:cNvSpPr txBox="1"/>
          <p:nvPr/>
        </p:nvSpPr>
        <p:spPr>
          <a:xfrm>
            <a:off x="2519938" y="3747551"/>
            <a:ext cx="4318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Maestría: </a:t>
            </a:r>
            <a:r>
              <a:rPr lang="es-MX" b="1" dirty="0">
                <a:solidFill>
                  <a:srgbClr val="C87700"/>
                </a:solidFill>
              </a:rPr>
              <a:t>8 alumnos</a:t>
            </a:r>
          </a:p>
        </p:txBody>
      </p:sp>
      <p:sp>
        <p:nvSpPr>
          <p:cNvPr id="20" name="62 CuadroTexto"/>
          <p:cNvSpPr txBox="1"/>
          <p:nvPr/>
        </p:nvSpPr>
        <p:spPr>
          <a:xfrm>
            <a:off x="2519935" y="3390900"/>
            <a:ext cx="4318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Licenciatura: </a:t>
            </a:r>
            <a:r>
              <a:rPr lang="es-MX" sz="1600" b="1" dirty="0">
                <a:solidFill>
                  <a:srgbClr val="C87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1,601 alumnos</a:t>
            </a:r>
          </a:p>
        </p:txBody>
      </p:sp>
      <p:sp>
        <p:nvSpPr>
          <p:cNvPr id="21" name="12 CuadroTexto"/>
          <p:cNvSpPr txBox="1"/>
          <p:nvPr/>
        </p:nvSpPr>
        <p:spPr>
          <a:xfrm>
            <a:off x="2495857" y="4142302"/>
            <a:ext cx="4299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Total: </a:t>
            </a:r>
            <a:r>
              <a:rPr lang="es-MX" b="1" dirty="0">
                <a:solidFill>
                  <a:srgbClr val="C87700"/>
                </a:solidFill>
              </a:rPr>
              <a:t>1,609 alumnos</a:t>
            </a: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3">
            <a:duotone>
              <a:srgbClr val="F79646">
                <a:shade val="45000"/>
                <a:satMod val="135000"/>
              </a:srgb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56" y="3605433"/>
            <a:ext cx="1131270" cy="8253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5485117" y="5118839"/>
            <a:ext cx="1619845" cy="287536"/>
          </a:xfrm>
        </p:spPr>
        <p:txBody>
          <a:bodyPr vert="horz" lIns="91440" tIns="45720" rIns="91440" bIns="45720" rtlCol="0" anchor="ctr"/>
          <a:lstStyle/>
          <a:p>
            <a:fld id="{9EF3CB60-D058-4E2D-8788-BAE4C2A3E4D2}" type="slidenum">
              <a:rPr lang="es-MX" sz="105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19</a:t>
            </a:fld>
            <a:endParaRPr lang="es-MX" sz="105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5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384561" y="566044"/>
            <a:ext cx="6452076" cy="15813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defTabSz="719881"/>
            <a:endParaRPr lang="es-MX" sz="2834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465780" y="602673"/>
            <a:ext cx="2211058" cy="1185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19881"/>
            <a:endParaRPr lang="es-MX" sz="1417">
              <a:solidFill>
                <a:srgbClr val="5E292A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3516930" y="827953"/>
            <a:ext cx="2381140" cy="963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719881"/>
            <a:r>
              <a:rPr lang="es-MX" sz="3600" b="1" spc="236" dirty="0">
                <a:solidFill>
                  <a:srgbClr val="5E29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2016-1</a:t>
            </a:r>
          </a:p>
          <a:p>
            <a:pPr algn="r" defTabSz="719881"/>
            <a:endParaRPr lang="es-MX" sz="1200" dirty="0">
              <a:solidFill>
                <a:srgbClr val="5E292A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1170317" y="1290861"/>
            <a:ext cx="4787882" cy="963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719881"/>
            <a:r>
              <a:rPr lang="es-MX" sz="2000" b="1" spc="30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PRONTUARIO</a:t>
            </a:r>
            <a:r>
              <a:rPr lang="es-MX" sz="2000" b="1" spc="236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ESTADÍSTICO</a:t>
            </a:r>
          </a:p>
          <a:p>
            <a:pPr algn="ctr" defTabSz="719881"/>
            <a:endParaRPr lang="es-MX" sz="700" dirty="0"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37051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268041" y="903848"/>
            <a:ext cx="6584321" cy="341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b="1" dirty="0">
                <a:ln w="1905"/>
                <a:solidFill>
                  <a:srgbClr val="622B2C"/>
                </a:solidFill>
              </a:rPr>
              <a:t>Matrícula por Programa Educativo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657533" y="5130201"/>
            <a:ext cx="540359" cy="270474"/>
          </a:xfrm>
          <a:prstGeom prst="rect">
            <a:avLst/>
          </a:prstGeom>
          <a:solidFill>
            <a:srgbClr val="A1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" y="5356798"/>
            <a:ext cx="6657526" cy="45719"/>
          </a:xfrm>
          <a:prstGeom prst="rect">
            <a:avLst/>
          </a:prstGeom>
          <a:solidFill>
            <a:srgbClr val="5E2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22 CuadroTexto"/>
          <p:cNvSpPr txBox="1"/>
          <p:nvPr/>
        </p:nvSpPr>
        <p:spPr>
          <a:xfrm>
            <a:off x="802800" y="320400"/>
            <a:ext cx="5806800" cy="400110"/>
          </a:xfrm>
          <a:custGeom>
            <a:avLst/>
            <a:gdLst>
              <a:gd name="connsiteX0" fmla="*/ 0 w 2304256"/>
              <a:gd name="connsiteY0" fmla="*/ 0 h 707886"/>
              <a:gd name="connsiteX1" fmla="*/ 2304256 w 2304256"/>
              <a:gd name="connsiteY1" fmla="*/ 0 h 707886"/>
              <a:gd name="connsiteX2" fmla="*/ 2304256 w 2304256"/>
              <a:gd name="connsiteY2" fmla="*/ 707886 h 707886"/>
              <a:gd name="connsiteX3" fmla="*/ 0 w 2304256"/>
              <a:gd name="connsiteY3" fmla="*/ 707886 h 707886"/>
              <a:gd name="connsiteX4" fmla="*/ 0 w 2304256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4256" h="707886">
                <a:moveTo>
                  <a:pt x="0" y="0"/>
                </a:moveTo>
                <a:lnTo>
                  <a:pt x="2304256" y="0"/>
                </a:lnTo>
                <a:lnTo>
                  <a:pt x="2304256" y="707886"/>
                </a:lnTo>
                <a:lnTo>
                  <a:pt x="0" y="707886"/>
                </a:lnTo>
                <a:lnTo>
                  <a:pt x="0" y="0"/>
                </a:lnTo>
                <a:close/>
              </a:path>
            </a:pathLst>
          </a:custGeom>
          <a:solidFill>
            <a:srgbClr val="A1A1A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 sz="20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s-MX" dirty="0">
                <a:solidFill>
                  <a:prstClr val="white">
                    <a:lumMod val="95000"/>
                  </a:prstClr>
                </a:solidFill>
              </a:rPr>
              <a:t>Unidad Académica San Luis Río Colorado</a:t>
            </a:r>
          </a:p>
        </p:txBody>
      </p:sp>
      <p:sp>
        <p:nvSpPr>
          <p:cNvPr id="9" name="Rectángulo 8"/>
          <p:cNvSpPr/>
          <p:nvPr/>
        </p:nvSpPr>
        <p:spPr>
          <a:xfrm>
            <a:off x="268040" y="1329904"/>
            <a:ext cx="778713" cy="407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b="1" dirty="0">
                <a:solidFill>
                  <a:srgbClr val="C87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UASLRC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3E1"/>
              </a:clrFrom>
              <a:clrTo>
                <a:srgbClr val="FFF3E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9256" y="1848095"/>
            <a:ext cx="1342194" cy="1453119"/>
          </a:xfrm>
          <a:prstGeom prst="rect">
            <a:avLst/>
          </a:prstGeom>
          <a:noFill/>
        </p:spPr>
      </p:pic>
      <p:cxnSp>
        <p:nvCxnSpPr>
          <p:cNvPr id="15" name="Conector recto de flecha 14"/>
          <p:cNvCxnSpPr/>
          <p:nvPr/>
        </p:nvCxnSpPr>
        <p:spPr>
          <a:xfrm>
            <a:off x="589256" y="1627743"/>
            <a:ext cx="76914" cy="187238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Rectángulo 33"/>
          <p:cNvSpPr/>
          <p:nvPr/>
        </p:nvSpPr>
        <p:spPr>
          <a:xfrm>
            <a:off x="4652475" y="4758922"/>
            <a:ext cx="21691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MX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*Programa educativo en transición.</a:t>
            </a: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454623"/>
              </p:ext>
            </p:extLst>
          </p:nvPr>
        </p:nvGraphicFramePr>
        <p:xfrm>
          <a:off x="2430000" y="1393393"/>
          <a:ext cx="4385470" cy="33595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5844"/>
                <a:gridCol w="3316288"/>
                <a:gridCol w="753338"/>
              </a:tblGrid>
              <a:tr h="2623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719907" rtl="0" eaLnBrk="1" fontAlgn="ctr" latinLnBrk="0" hangingPunct="1"/>
                      <a:r>
                        <a:rPr lang="es-MX" sz="1100" b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Programa Educativo</a:t>
                      </a:r>
                    </a:p>
                  </a:txBody>
                  <a:tcPr marL="857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719907" rtl="0" eaLnBrk="1" fontAlgn="ctr" latinLnBrk="0" hangingPunct="1"/>
                      <a:r>
                        <a:rPr lang="es-MX" sz="1100" b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Alumnos</a:t>
                      </a:r>
                      <a:endParaRPr lang="es-MX" sz="11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Lic. en Administración de Empresas</a:t>
                      </a:r>
                    </a:p>
                  </a:txBody>
                  <a:tcPr marL="857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1" kern="1200" dirty="0">
                          <a:solidFill>
                            <a:srgbClr val="C877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344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Lic. en Comercio Internacional</a:t>
                      </a:r>
                    </a:p>
                  </a:txBody>
                  <a:tcPr marL="857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1" kern="1200" dirty="0">
                          <a:solidFill>
                            <a:srgbClr val="C877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225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Lic. en Contaduría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1" kern="1200" dirty="0">
                          <a:solidFill>
                            <a:srgbClr val="C877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197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Lic. en Entrenamiento Deportivo</a:t>
                      </a:r>
                    </a:p>
                  </a:txBody>
                  <a:tcPr marL="857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1" kern="1200" dirty="0">
                          <a:solidFill>
                            <a:srgbClr val="C877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Lic. en Enseñanza del Inglés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1" kern="1200" dirty="0">
                          <a:solidFill>
                            <a:srgbClr val="C877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Lic. en Gestión turística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1" kern="1200" dirty="0">
                          <a:solidFill>
                            <a:srgbClr val="C877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Ing. en Software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1" kern="1200" dirty="0">
                          <a:solidFill>
                            <a:srgbClr val="C877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Ing. Industrial*</a:t>
                      </a:r>
                    </a:p>
                  </a:txBody>
                  <a:tcPr marL="857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1" kern="1200" dirty="0">
                          <a:solidFill>
                            <a:srgbClr val="C877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Ing. Industrial en manufactura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1" kern="1200" dirty="0">
                          <a:solidFill>
                            <a:srgbClr val="C877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Ing. Ambiental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1" kern="1200" dirty="0">
                          <a:solidFill>
                            <a:srgbClr val="C877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Ing. en Mecatrónica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1" kern="1200" dirty="0">
                          <a:solidFill>
                            <a:srgbClr val="C877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Ing. Industrial en Electrónica*</a:t>
                      </a:r>
                    </a:p>
                  </a:txBody>
                  <a:tcPr marL="857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1" kern="1200" dirty="0">
                          <a:solidFill>
                            <a:srgbClr val="C877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Ing. Horticultura</a:t>
                      </a:r>
                    </a:p>
                  </a:txBody>
                  <a:tcPr marL="857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1" kern="1200" dirty="0">
                          <a:solidFill>
                            <a:srgbClr val="C877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77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Lic. en Sistemas Computacionales Administrativos*</a:t>
                      </a:r>
                    </a:p>
                  </a:txBody>
                  <a:tcPr marL="857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1" kern="1200" dirty="0">
                          <a:solidFill>
                            <a:srgbClr val="C877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Mtría. En Sistemas de Producción Biosustentables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1" kern="1200" dirty="0">
                          <a:solidFill>
                            <a:srgbClr val="C877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857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1" kern="1200" dirty="0">
                          <a:solidFill>
                            <a:srgbClr val="C877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1,609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5485122" y="5118841"/>
            <a:ext cx="1619845" cy="287536"/>
          </a:xfrm>
        </p:spPr>
        <p:txBody>
          <a:bodyPr vert="horz" lIns="91440" tIns="45720" rIns="91440" bIns="45720" rtlCol="0" anchor="ctr"/>
          <a:lstStyle/>
          <a:p>
            <a:fld id="{9EF3CB60-D058-4E2D-8788-BAE4C2A3E4D2}" type="slidenum">
              <a:rPr lang="es-MX" sz="105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</a:t>
            </a:fld>
            <a:endParaRPr lang="es-MX" sz="105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84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270000" y="903848"/>
            <a:ext cx="6582356" cy="341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b="1" dirty="0">
                <a:ln w="1905"/>
                <a:solidFill>
                  <a:srgbClr val="622B2C"/>
                </a:solidFill>
              </a:rPr>
              <a:t>Egresados y Titulados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657533" y="5130201"/>
            <a:ext cx="540359" cy="270474"/>
          </a:xfrm>
          <a:prstGeom prst="rect">
            <a:avLst/>
          </a:prstGeom>
          <a:solidFill>
            <a:srgbClr val="A1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" y="5356798"/>
            <a:ext cx="6657526" cy="45719"/>
          </a:xfrm>
          <a:prstGeom prst="rect">
            <a:avLst/>
          </a:prstGeom>
          <a:solidFill>
            <a:srgbClr val="5E2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270006" y="2962009"/>
            <a:ext cx="6751687" cy="341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b="1" dirty="0">
                <a:ln w="1905"/>
                <a:solidFill>
                  <a:srgbClr val="622B2C"/>
                </a:solidFill>
              </a:rPr>
              <a:t>Profesores</a:t>
            </a:r>
          </a:p>
        </p:txBody>
      </p:sp>
      <p:sp>
        <p:nvSpPr>
          <p:cNvPr id="13" name="22 CuadroTexto"/>
          <p:cNvSpPr txBox="1"/>
          <p:nvPr/>
        </p:nvSpPr>
        <p:spPr>
          <a:xfrm>
            <a:off x="802800" y="320400"/>
            <a:ext cx="5806800" cy="400110"/>
          </a:xfrm>
          <a:custGeom>
            <a:avLst/>
            <a:gdLst>
              <a:gd name="connsiteX0" fmla="*/ 0 w 2304256"/>
              <a:gd name="connsiteY0" fmla="*/ 0 h 707886"/>
              <a:gd name="connsiteX1" fmla="*/ 2304256 w 2304256"/>
              <a:gd name="connsiteY1" fmla="*/ 0 h 707886"/>
              <a:gd name="connsiteX2" fmla="*/ 2304256 w 2304256"/>
              <a:gd name="connsiteY2" fmla="*/ 707886 h 707886"/>
              <a:gd name="connsiteX3" fmla="*/ 0 w 2304256"/>
              <a:gd name="connsiteY3" fmla="*/ 707886 h 707886"/>
              <a:gd name="connsiteX4" fmla="*/ 0 w 2304256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4256" h="707886">
                <a:moveTo>
                  <a:pt x="0" y="0"/>
                </a:moveTo>
                <a:lnTo>
                  <a:pt x="2304256" y="0"/>
                </a:lnTo>
                <a:lnTo>
                  <a:pt x="2304256" y="707886"/>
                </a:lnTo>
                <a:lnTo>
                  <a:pt x="0" y="707886"/>
                </a:lnTo>
                <a:lnTo>
                  <a:pt x="0" y="0"/>
                </a:lnTo>
                <a:close/>
              </a:path>
            </a:pathLst>
          </a:custGeom>
          <a:solidFill>
            <a:srgbClr val="A1A1A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 sz="20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s-MX" dirty="0">
                <a:solidFill>
                  <a:prstClr val="white">
                    <a:lumMod val="95000"/>
                  </a:prstClr>
                </a:solidFill>
              </a:rPr>
              <a:t>Unidad Académica San Luis Río Colorado</a:t>
            </a:r>
          </a:p>
        </p:txBody>
      </p:sp>
      <p:sp>
        <p:nvSpPr>
          <p:cNvPr id="14" name="12 CuadroTexto"/>
          <p:cNvSpPr txBox="1"/>
          <p:nvPr/>
        </p:nvSpPr>
        <p:spPr>
          <a:xfrm>
            <a:off x="2533788" y="1803140"/>
            <a:ext cx="4318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Egresados Titulados: </a:t>
            </a:r>
            <a:r>
              <a:rPr lang="es-MX" b="1" dirty="0">
                <a:solidFill>
                  <a:srgbClr val="C87700"/>
                </a:solidFill>
              </a:rPr>
              <a:t>169</a:t>
            </a:r>
          </a:p>
        </p:txBody>
      </p:sp>
      <p:sp>
        <p:nvSpPr>
          <p:cNvPr id="15" name="62 CuadroTexto"/>
          <p:cNvSpPr txBox="1"/>
          <p:nvPr/>
        </p:nvSpPr>
        <p:spPr>
          <a:xfrm>
            <a:off x="2533785" y="1472145"/>
            <a:ext cx="4318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Alumnos Egresados: </a:t>
            </a:r>
            <a:r>
              <a:rPr lang="es-MX" sz="1600" b="1" dirty="0">
                <a:solidFill>
                  <a:srgbClr val="C87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237</a:t>
            </a:r>
          </a:p>
        </p:txBody>
      </p:sp>
      <p:sp>
        <p:nvSpPr>
          <p:cNvPr id="18" name="12 CuadroTexto"/>
          <p:cNvSpPr txBox="1"/>
          <p:nvPr/>
        </p:nvSpPr>
        <p:spPr>
          <a:xfrm>
            <a:off x="2539426" y="3713466"/>
            <a:ext cx="4312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Profesores de Medio Tiempo (PMT): </a:t>
            </a:r>
            <a:r>
              <a:rPr lang="es-MX" b="1" dirty="0">
                <a:solidFill>
                  <a:srgbClr val="C87700"/>
                </a:solidFill>
              </a:rPr>
              <a:t>6</a:t>
            </a:r>
          </a:p>
        </p:txBody>
      </p:sp>
      <p:sp>
        <p:nvSpPr>
          <p:cNvPr id="19" name="62 CuadroTexto"/>
          <p:cNvSpPr txBox="1"/>
          <p:nvPr/>
        </p:nvSpPr>
        <p:spPr>
          <a:xfrm>
            <a:off x="2539428" y="3382552"/>
            <a:ext cx="4318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Profesores de Tiempo Completo (PTC): </a:t>
            </a:r>
            <a:r>
              <a:rPr lang="es-MX" sz="1600" b="1" dirty="0">
                <a:solidFill>
                  <a:srgbClr val="C87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96</a:t>
            </a:r>
          </a:p>
        </p:txBody>
      </p:sp>
      <p:sp>
        <p:nvSpPr>
          <p:cNvPr id="20" name="12 CuadroTexto"/>
          <p:cNvSpPr txBox="1"/>
          <p:nvPr/>
        </p:nvSpPr>
        <p:spPr>
          <a:xfrm>
            <a:off x="2558389" y="4065784"/>
            <a:ext cx="4214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Profesores por Asignatura (PA): </a:t>
            </a:r>
            <a:r>
              <a:rPr lang="es-MX" b="1" dirty="0">
                <a:solidFill>
                  <a:srgbClr val="C87700"/>
                </a:solidFill>
              </a:rPr>
              <a:t>26</a:t>
            </a:r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2">
            <a:duotone>
              <a:srgbClr val="F79646">
                <a:shade val="45000"/>
                <a:satMod val="135000"/>
              </a:srgb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06" y="3552305"/>
            <a:ext cx="866587" cy="102996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8" name="12 CuadroTexto"/>
          <p:cNvSpPr txBox="1"/>
          <p:nvPr/>
        </p:nvSpPr>
        <p:spPr>
          <a:xfrm>
            <a:off x="2552742" y="4445799"/>
            <a:ext cx="4220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Total: </a:t>
            </a:r>
            <a:r>
              <a:rPr lang="es-MX" b="1" dirty="0">
                <a:solidFill>
                  <a:srgbClr val="C87700"/>
                </a:solidFill>
              </a:rPr>
              <a:t>128</a:t>
            </a:r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52" y="1297744"/>
            <a:ext cx="917736" cy="115732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5488936" y="5111839"/>
            <a:ext cx="1619845" cy="287536"/>
          </a:xfrm>
        </p:spPr>
        <p:txBody>
          <a:bodyPr vert="horz" lIns="91440" tIns="45720" rIns="91440" bIns="45720" rtlCol="0" anchor="ctr"/>
          <a:lstStyle/>
          <a:p>
            <a:fld id="{9EF3CB60-D058-4E2D-8788-BAE4C2A3E4D2}" type="slidenum">
              <a:rPr lang="es-MX" sz="105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21</a:t>
            </a:fld>
            <a:endParaRPr lang="es-MX" sz="105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50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270000" y="903848"/>
            <a:ext cx="6582356" cy="683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b="1" dirty="0">
                <a:ln w="1905"/>
                <a:solidFill>
                  <a:srgbClr val="622B2C"/>
                </a:solidFill>
              </a:rPr>
              <a:t>Profesores de Tiempo Completo por Nivel de Escolaridad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657533" y="5130201"/>
            <a:ext cx="540359" cy="270474"/>
          </a:xfrm>
          <a:prstGeom prst="rect">
            <a:avLst/>
          </a:prstGeom>
          <a:solidFill>
            <a:srgbClr val="A1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" y="5356798"/>
            <a:ext cx="6657526" cy="45719"/>
          </a:xfrm>
          <a:prstGeom prst="rect">
            <a:avLst/>
          </a:prstGeom>
          <a:solidFill>
            <a:srgbClr val="5E2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22 CuadroTexto"/>
          <p:cNvSpPr txBox="1"/>
          <p:nvPr/>
        </p:nvSpPr>
        <p:spPr>
          <a:xfrm>
            <a:off x="802800" y="320400"/>
            <a:ext cx="5806800" cy="400110"/>
          </a:xfrm>
          <a:custGeom>
            <a:avLst/>
            <a:gdLst>
              <a:gd name="connsiteX0" fmla="*/ 0 w 2304256"/>
              <a:gd name="connsiteY0" fmla="*/ 0 h 707886"/>
              <a:gd name="connsiteX1" fmla="*/ 2304256 w 2304256"/>
              <a:gd name="connsiteY1" fmla="*/ 0 h 707886"/>
              <a:gd name="connsiteX2" fmla="*/ 2304256 w 2304256"/>
              <a:gd name="connsiteY2" fmla="*/ 707886 h 707886"/>
              <a:gd name="connsiteX3" fmla="*/ 0 w 2304256"/>
              <a:gd name="connsiteY3" fmla="*/ 707886 h 707886"/>
              <a:gd name="connsiteX4" fmla="*/ 0 w 2304256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4256" h="707886">
                <a:moveTo>
                  <a:pt x="0" y="0"/>
                </a:moveTo>
                <a:lnTo>
                  <a:pt x="2304256" y="0"/>
                </a:lnTo>
                <a:lnTo>
                  <a:pt x="2304256" y="707886"/>
                </a:lnTo>
                <a:lnTo>
                  <a:pt x="0" y="707886"/>
                </a:lnTo>
                <a:lnTo>
                  <a:pt x="0" y="0"/>
                </a:lnTo>
                <a:close/>
              </a:path>
            </a:pathLst>
          </a:custGeom>
          <a:solidFill>
            <a:srgbClr val="A1A1A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 sz="20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s-MX" dirty="0">
                <a:solidFill>
                  <a:prstClr val="white">
                    <a:lumMod val="95000"/>
                  </a:prstClr>
                </a:solidFill>
              </a:rPr>
              <a:t>Unidad Académica San Luis Río Colorado</a:t>
            </a:r>
          </a:p>
        </p:txBody>
      </p:sp>
      <p:sp>
        <p:nvSpPr>
          <p:cNvPr id="18" name="12 CuadroTexto"/>
          <p:cNvSpPr txBox="1"/>
          <p:nvPr/>
        </p:nvSpPr>
        <p:spPr>
          <a:xfrm>
            <a:off x="2533788" y="1986917"/>
            <a:ext cx="4318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PTC con Maestría: </a:t>
            </a:r>
            <a:r>
              <a:rPr lang="es-MX" b="1" dirty="0">
                <a:solidFill>
                  <a:srgbClr val="C87700"/>
                </a:solidFill>
              </a:rPr>
              <a:t>65</a:t>
            </a:r>
          </a:p>
        </p:txBody>
      </p:sp>
      <p:sp>
        <p:nvSpPr>
          <p:cNvPr id="19" name="62 CuadroTexto"/>
          <p:cNvSpPr txBox="1"/>
          <p:nvPr/>
        </p:nvSpPr>
        <p:spPr>
          <a:xfrm>
            <a:off x="2533785" y="1655920"/>
            <a:ext cx="4318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PTC con Doctorado: </a:t>
            </a:r>
            <a:r>
              <a:rPr lang="es-MX" sz="1600" b="1" dirty="0">
                <a:solidFill>
                  <a:srgbClr val="C87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20" name="12 CuadroTexto"/>
          <p:cNvSpPr txBox="1"/>
          <p:nvPr/>
        </p:nvSpPr>
        <p:spPr>
          <a:xfrm>
            <a:off x="2552739" y="2346879"/>
            <a:ext cx="4299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PTC con Licenciatura: </a:t>
            </a:r>
            <a:r>
              <a:rPr lang="es-MX" b="1" dirty="0">
                <a:solidFill>
                  <a:srgbClr val="C87700"/>
                </a:solidFill>
              </a:rPr>
              <a:t>11</a:t>
            </a:r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F79646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95" y="1833800"/>
            <a:ext cx="1362075" cy="7715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8" name="12 CuadroTexto"/>
          <p:cNvSpPr txBox="1"/>
          <p:nvPr/>
        </p:nvSpPr>
        <p:spPr>
          <a:xfrm>
            <a:off x="2533788" y="3935240"/>
            <a:ext cx="4318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Profesores reconocidos por el PRODEP: </a:t>
            </a:r>
            <a:r>
              <a:rPr lang="es-MX" b="1" dirty="0">
                <a:solidFill>
                  <a:srgbClr val="C87700"/>
                </a:solidFill>
              </a:rPr>
              <a:t>19</a:t>
            </a:r>
          </a:p>
        </p:txBody>
      </p:sp>
      <p:sp>
        <p:nvSpPr>
          <p:cNvPr id="29" name="62 CuadroTexto"/>
          <p:cNvSpPr txBox="1"/>
          <p:nvPr/>
        </p:nvSpPr>
        <p:spPr>
          <a:xfrm>
            <a:off x="2533785" y="3596685"/>
            <a:ext cx="4318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Profesores incorporados al SNI: </a:t>
            </a:r>
            <a:r>
              <a:rPr lang="es-MX" sz="1600" b="1" dirty="0">
                <a:solidFill>
                  <a:srgbClr val="C87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268041" y="2962800"/>
            <a:ext cx="6929851" cy="341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b="1" dirty="0">
                <a:ln w="1905"/>
                <a:solidFill>
                  <a:srgbClr val="622B2C"/>
                </a:solidFill>
              </a:rPr>
              <a:t>Profesores con Reconocimiento</a:t>
            </a:r>
          </a:p>
        </p:txBody>
      </p:sp>
      <p:grpSp>
        <p:nvGrpSpPr>
          <p:cNvPr id="31" name="Grupo 30"/>
          <p:cNvGrpSpPr/>
          <p:nvPr/>
        </p:nvGrpSpPr>
        <p:grpSpPr>
          <a:xfrm>
            <a:off x="627229" y="3318790"/>
            <a:ext cx="1117811" cy="1156253"/>
            <a:chOff x="406800" y="1298416"/>
            <a:chExt cx="945349" cy="1023162"/>
          </a:xfrm>
        </p:grpSpPr>
        <p:pic>
          <p:nvPicPr>
            <p:cNvPr id="32" name="Imagen 31"/>
            <p:cNvPicPr>
              <a:picLocks noChangeAspect="1"/>
            </p:cNvPicPr>
            <p:nvPr/>
          </p:nvPicPr>
          <p:blipFill>
            <a:blip r:embed="rId3">
              <a:duotone>
                <a:srgbClr val="F79646">
                  <a:shade val="45000"/>
                  <a:satMod val="135000"/>
                </a:srgbClr>
                <a:prstClr val="white"/>
              </a:duotone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440" y="1506455"/>
              <a:ext cx="825709" cy="815123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33" name="Imagen 32"/>
            <p:cNvPicPr>
              <a:picLocks noChangeAspect="1"/>
            </p:cNvPicPr>
            <p:nvPr/>
          </p:nvPicPr>
          <p:blipFill>
            <a:blip r:embed="rId4">
              <a:duotone>
                <a:srgbClr val="F79646">
                  <a:shade val="45000"/>
                  <a:satMod val="135000"/>
                </a:srgbClr>
                <a:prstClr val="white"/>
              </a:duotone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800" y="1298416"/>
              <a:ext cx="371475" cy="533400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5488561" y="5121481"/>
            <a:ext cx="1619845" cy="287536"/>
          </a:xfrm>
        </p:spPr>
        <p:txBody>
          <a:bodyPr vert="horz" lIns="91440" tIns="45720" rIns="91440" bIns="45720" rtlCol="0" anchor="ctr"/>
          <a:lstStyle/>
          <a:p>
            <a:fld id="{9EF3CB60-D058-4E2D-8788-BAE4C2A3E4D2}" type="slidenum">
              <a:rPr lang="es-MX" sz="105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22</a:t>
            </a:fld>
            <a:endParaRPr lang="es-MX" sz="105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13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270006" y="903848"/>
            <a:ext cx="6706533" cy="341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b="1" dirty="0">
                <a:ln w="1905"/>
                <a:solidFill>
                  <a:srgbClr val="622B2C"/>
                </a:solidFill>
              </a:rPr>
              <a:t>Personal No Docente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657533" y="5130201"/>
            <a:ext cx="540359" cy="270474"/>
          </a:xfrm>
          <a:prstGeom prst="rect">
            <a:avLst/>
          </a:prstGeom>
          <a:solidFill>
            <a:srgbClr val="A1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" y="5356798"/>
            <a:ext cx="6657526" cy="45719"/>
          </a:xfrm>
          <a:prstGeom prst="rect">
            <a:avLst/>
          </a:prstGeom>
          <a:solidFill>
            <a:srgbClr val="5E2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Estrella de 6 puntas 9"/>
          <p:cNvSpPr/>
          <p:nvPr/>
        </p:nvSpPr>
        <p:spPr>
          <a:xfrm>
            <a:off x="595263" y="3998861"/>
            <a:ext cx="183181" cy="207899"/>
          </a:xfrm>
          <a:prstGeom prst="star6">
            <a:avLst/>
          </a:prstGeom>
          <a:solidFill>
            <a:srgbClr val="FFF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12 CuadroTexto"/>
          <p:cNvSpPr txBox="1"/>
          <p:nvPr/>
        </p:nvSpPr>
        <p:spPr>
          <a:xfrm>
            <a:off x="2533786" y="1582844"/>
            <a:ext cx="3979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Personal Administrativo: </a:t>
            </a:r>
            <a:r>
              <a:rPr lang="es-MX" b="1" dirty="0">
                <a:solidFill>
                  <a:srgbClr val="C87700"/>
                </a:solidFill>
              </a:rPr>
              <a:t>65</a:t>
            </a:r>
          </a:p>
        </p:txBody>
      </p:sp>
      <p:sp>
        <p:nvSpPr>
          <p:cNvPr id="25" name="62 CuadroTexto"/>
          <p:cNvSpPr txBox="1"/>
          <p:nvPr/>
        </p:nvSpPr>
        <p:spPr>
          <a:xfrm>
            <a:off x="2533781" y="1273775"/>
            <a:ext cx="4318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Personal Directivo: </a:t>
            </a:r>
            <a:r>
              <a:rPr lang="es-MX" sz="1600" b="1" dirty="0">
                <a:solidFill>
                  <a:srgbClr val="C87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1" name="22 CuadroTexto"/>
          <p:cNvSpPr txBox="1"/>
          <p:nvPr/>
        </p:nvSpPr>
        <p:spPr>
          <a:xfrm>
            <a:off x="802800" y="320400"/>
            <a:ext cx="5806800" cy="400110"/>
          </a:xfrm>
          <a:custGeom>
            <a:avLst/>
            <a:gdLst>
              <a:gd name="connsiteX0" fmla="*/ 0 w 2304256"/>
              <a:gd name="connsiteY0" fmla="*/ 0 h 707886"/>
              <a:gd name="connsiteX1" fmla="*/ 2304256 w 2304256"/>
              <a:gd name="connsiteY1" fmla="*/ 0 h 707886"/>
              <a:gd name="connsiteX2" fmla="*/ 2304256 w 2304256"/>
              <a:gd name="connsiteY2" fmla="*/ 707886 h 707886"/>
              <a:gd name="connsiteX3" fmla="*/ 0 w 2304256"/>
              <a:gd name="connsiteY3" fmla="*/ 707886 h 707886"/>
              <a:gd name="connsiteX4" fmla="*/ 0 w 2304256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4256" h="707886">
                <a:moveTo>
                  <a:pt x="0" y="0"/>
                </a:moveTo>
                <a:lnTo>
                  <a:pt x="2304256" y="0"/>
                </a:lnTo>
                <a:lnTo>
                  <a:pt x="2304256" y="707886"/>
                </a:lnTo>
                <a:lnTo>
                  <a:pt x="0" y="707886"/>
                </a:lnTo>
                <a:lnTo>
                  <a:pt x="0" y="0"/>
                </a:lnTo>
                <a:close/>
              </a:path>
            </a:pathLst>
          </a:custGeom>
          <a:solidFill>
            <a:srgbClr val="A1A1A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 sz="20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s-MX" dirty="0">
                <a:solidFill>
                  <a:prstClr val="white">
                    <a:lumMod val="95000"/>
                  </a:prstClr>
                </a:solidFill>
              </a:rPr>
              <a:t>Unidad Académica San Luis Río Colorado</a:t>
            </a:r>
          </a:p>
        </p:txBody>
      </p:sp>
      <p:sp>
        <p:nvSpPr>
          <p:cNvPr id="23" name="12 CuadroTexto"/>
          <p:cNvSpPr txBox="1"/>
          <p:nvPr/>
        </p:nvSpPr>
        <p:spPr>
          <a:xfrm>
            <a:off x="2535580" y="1918124"/>
            <a:ext cx="3979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Personal de Servicios: </a:t>
            </a:r>
            <a:r>
              <a:rPr lang="es-MX" b="1" dirty="0">
                <a:solidFill>
                  <a:srgbClr val="C87700"/>
                </a:solidFill>
              </a:rPr>
              <a:t>14</a:t>
            </a:r>
          </a:p>
        </p:txBody>
      </p:sp>
      <p:sp>
        <p:nvSpPr>
          <p:cNvPr id="29" name="12 CuadroTexto"/>
          <p:cNvSpPr txBox="1"/>
          <p:nvPr/>
        </p:nvSpPr>
        <p:spPr>
          <a:xfrm>
            <a:off x="2537375" y="2253781"/>
            <a:ext cx="3979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Personal de Apoyo a la Docencia: </a:t>
            </a:r>
            <a:r>
              <a:rPr lang="es-MX" b="1" dirty="0">
                <a:solidFill>
                  <a:srgbClr val="C87700"/>
                </a:solidFill>
              </a:rPr>
              <a:t>29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duotone>
              <a:srgbClr val="F79646">
                <a:shade val="45000"/>
                <a:satMod val="135000"/>
              </a:srgb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45" y="1494082"/>
            <a:ext cx="904875" cy="1085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8" name="Rectángulo 17"/>
          <p:cNvSpPr/>
          <p:nvPr/>
        </p:nvSpPr>
        <p:spPr>
          <a:xfrm>
            <a:off x="268041" y="3092304"/>
            <a:ext cx="5297387" cy="341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b="1" dirty="0">
                <a:ln w="1905"/>
                <a:solidFill>
                  <a:srgbClr val="622B2C"/>
                </a:solidFill>
              </a:rPr>
              <a:t>Oferta Educativa de Calidad Reconocida</a:t>
            </a:r>
          </a:p>
        </p:txBody>
      </p:sp>
      <p:sp>
        <p:nvSpPr>
          <p:cNvPr id="19" name="62 CuadroTexto"/>
          <p:cNvSpPr txBox="1"/>
          <p:nvPr/>
        </p:nvSpPr>
        <p:spPr>
          <a:xfrm>
            <a:off x="2539428" y="3464246"/>
            <a:ext cx="4318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Porcentaje de Programas Educativos Acreditados por el COPAES o Evaluados por CIEES en el Nivel 1: </a:t>
            </a:r>
            <a:r>
              <a:rPr lang="es-MX" sz="1600" b="1" dirty="0">
                <a:solidFill>
                  <a:srgbClr val="C87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71.4%</a:t>
            </a:r>
          </a:p>
        </p:txBody>
      </p:sp>
      <p:sp>
        <p:nvSpPr>
          <p:cNvPr id="22" name="12 CuadroTexto"/>
          <p:cNvSpPr txBox="1"/>
          <p:nvPr/>
        </p:nvSpPr>
        <p:spPr>
          <a:xfrm>
            <a:off x="2533789" y="4332835"/>
            <a:ext cx="4487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Porcentaje de Matrícula en Programas Educativos de Calidad: </a:t>
            </a:r>
            <a:r>
              <a:rPr lang="es-MX" b="1" dirty="0">
                <a:solidFill>
                  <a:srgbClr val="C87700"/>
                </a:solidFill>
              </a:rPr>
              <a:t>81.2%</a:t>
            </a:r>
          </a:p>
        </p:txBody>
      </p:sp>
      <p:pic>
        <p:nvPicPr>
          <p:cNvPr id="26" name="Imagen 25"/>
          <p:cNvPicPr>
            <a:picLocks noChangeAspect="1"/>
          </p:cNvPicPr>
          <p:nvPr/>
        </p:nvPicPr>
        <p:blipFill>
          <a:blip r:embed="rId3">
            <a:duotone>
              <a:srgbClr val="F79646">
                <a:shade val="45000"/>
                <a:satMod val="135000"/>
              </a:srgb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75" y="3548508"/>
            <a:ext cx="904875" cy="11334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7" name="12 CuadroTexto"/>
          <p:cNvSpPr txBox="1"/>
          <p:nvPr/>
        </p:nvSpPr>
        <p:spPr>
          <a:xfrm>
            <a:off x="2530285" y="2562868"/>
            <a:ext cx="3979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Total: </a:t>
            </a:r>
            <a:r>
              <a:rPr lang="es-MX" b="1" dirty="0">
                <a:solidFill>
                  <a:srgbClr val="C87700"/>
                </a:solidFill>
              </a:rPr>
              <a:t>111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>
          <a:xfrm>
            <a:off x="5490998" y="5122664"/>
            <a:ext cx="1619845" cy="287536"/>
          </a:xfrm>
        </p:spPr>
        <p:txBody>
          <a:bodyPr vert="horz" lIns="91440" tIns="45720" rIns="91440" bIns="45720" rtlCol="0" anchor="ctr"/>
          <a:lstStyle/>
          <a:p>
            <a:fld id="{9EF3CB60-D058-4E2D-8788-BAE4C2A3E4D2}" type="slidenum">
              <a:rPr lang="es-MX" sz="105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23</a:t>
            </a:fld>
            <a:endParaRPr lang="es-MX" sz="105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70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2 CuadroTexto"/>
          <p:cNvSpPr txBox="1"/>
          <p:nvPr/>
        </p:nvSpPr>
        <p:spPr>
          <a:xfrm>
            <a:off x="2533788" y="1709148"/>
            <a:ext cx="4318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Estudiantes en Movilidad Nacional: </a:t>
            </a:r>
            <a:r>
              <a:rPr lang="es-MX" b="1" dirty="0">
                <a:solidFill>
                  <a:srgbClr val="C87700"/>
                </a:solidFill>
              </a:rPr>
              <a:t>33</a:t>
            </a:r>
          </a:p>
        </p:txBody>
      </p:sp>
      <p:sp>
        <p:nvSpPr>
          <p:cNvPr id="11" name="62 CuadroTexto"/>
          <p:cNvSpPr txBox="1"/>
          <p:nvPr/>
        </p:nvSpPr>
        <p:spPr>
          <a:xfrm>
            <a:off x="2533785" y="1366005"/>
            <a:ext cx="4318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Estudiantes en Movilidad Internacional: </a:t>
            </a:r>
            <a:r>
              <a:rPr lang="es-MX" sz="1600" b="1" dirty="0">
                <a:solidFill>
                  <a:srgbClr val="C87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270006" y="903848"/>
            <a:ext cx="6706533" cy="341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b="1" dirty="0">
                <a:ln w="1905"/>
                <a:solidFill>
                  <a:srgbClr val="622B2C"/>
                </a:solidFill>
              </a:rPr>
              <a:t>Movilidad Académica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657533" y="5130201"/>
            <a:ext cx="540359" cy="270474"/>
          </a:xfrm>
          <a:prstGeom prst="rect">
            <a:avLst/>
          </a:prstGeom>
          <a:solidFill>
            <a:srgbClr val="A1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" y="5356798"/>
            <a:ext cx="6657526" cy="45719"/>
          </a:xfrm>
          <a:prstGeom prst="rect">
            <a:avLst/>
          </a:prstGeom>
          <a:solidFill>
            <a:srgbClr val="5E2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Estrella de 6 puntas 9"/>
          <p:cNvSpPr/>
          <p:nvPr/>
        </p:nvSpPr>
        <p:spPr>
          <a:xfrm>
            <a:off x="595263" y="3998861"/>
            <a:ext cx="183181" cy="207899"/>
          </a:xfrm>
          <a:prstGeom prst="star6">
            <a:avLst/>
          </a:prstGeom>
          <a:solidFill>
            <a:srgbClr val="FFF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F79646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63" y="1283587"/>
            <a:ext cx="1285875" cy="11715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1" name="22 CuadroTexto"/>
          <p:cNvSpPr txBox="1"/>
          <p:nvPr/>
        </p:nvSpPr>
        <p:spPr>
          <a:xfrm>
            <a:off x="802800" y="320400"/>
            <a:ext cx="5806800" cy="400110"/>
          </a:xfrm>
          <a:custGeom>
            <a:avLst/>
            <a:gdLst>
              <a:gd name="connsiteX0" fmla="*/ 0 w 2304256"/>
              <a:gd name="connsiteY0" fmla="*/ 0 h 707886"/>
              <a:gd name="connsiteX1" fmla="*/ 2304256 w 2304256"/>
              <a:gd name="connsiteY1" fmla="*/ 0 h 707886"/>
              <a:gd name="connsiteX2" fmla="*/ 2304256 w 2304256"/>
              <a:gd name="connsiteY2" fmla="*/ 707886 h 707886"/>
              <a:gd name="connsiteX3" fmla="*/ 0 w 2304256"/>
              <a:gd name="connsiteY3" fmla="*/ 707886 h 707886"/>
              <a:gd name="connsiteX4" fmla="*/ 0 w 2304256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4256" h="707886">
                <a:moveTo>
                  <a:pt x="0" y="0"/>
                </a:moveTo>
                <a:lnTo>
                  <a:pt x="2304256" y="0"/>
                </a:lnTo>
                <a:lnTo>
                  <a:pt x="2304256" y="707886"/>
                </a:lnTo>
                <a:lnTo>
                  <a:pt x="0" y="707886"/>
                </a:lnTo>
                <a:lnTo>
                  <a:pt x="0" y="0"/>
                </a:lnTo>
                <a:close/>
              </a:path>
            </a:pathLst>
          </a:custGeom>
          <a:solidFill>
            <a:srgbClr val="A1A1A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 sz="20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s-MX" dirty="0">
                <a:solidFill>
                  <a:prstClr val="white">
                    <a:lumMod val="95000"/>
                  </a:prstClr>
                </a:solidFill>
              </a:rPr>
              <a:t>Unidad Académica San Luis Río Colorado</a:t>
            </a:r>
          </a:p>
        </p:txBody>
      </p:sp>
      <p:sp>
        <p:nvSpPr>
          <p:cNvPr id="22" name="62 CuadroTexto"/>
          <p:cNvSpPr txBox="1"/>
          <p:nvPr/>
        </p:nvSpPr>
        <p:spPr>
          <a:xfrm>
            <a:off x="2544417" y="3358808"/>
            <a:ext cx="4318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Deserción Escolar del periodo 2015-2 al 2016-1: </a:t>
            </a:r>
            <a:r>
              <a:rPr lang="es-MX" sz="1600" b="1" dirty="0">
                <a:solidFill>
                  <a:srgbClr val="C87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12.4%</a:t>
            </a:r>
          </a:p>
        </p:txBody>
      </p:sp>
      <p:sp>
        <p:nvSpPr>
          <p:cNvPr id="26" name="12 CuadroTexto"/>
          <p:cNvSpPr txBox="1"/>
          <p:nvPr/>
        </p:nvSpPr>
        <p:spPr>
          <a:xfrm>
            <a:off x="2544422" y="3978145"/>
            <a:ext cx="4318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Aprovechamiento</a:t>
            </a:r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s-MX" b="1" dirty="0">
                <a:solidFill>
                  <a:srgbClr val="C87700"/>
                </a:solidFill>
              </a:rPr>
              <a:t>8.35 puntos</a:t>
            </a:r>
          </a:p>
        </p:txBody>
      </p:sp>
      <p:sp>
        <p:nvSpPr>
          <p:cNvPr id="27" name="12 CuadroTexto"/>
          <p:cNvSpPr txBox="1"/>
          <p:nvPr/>
        </p:nvSpPr>
        <p:spPr>
          <a:xfrm>
            <a:off x="2550065" y="4343448"/>
            <a:ext cx="4318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Porcentaje de Alumnos con una o más materias reprobadas en el 2015-2: </a:t>
            </a:r>
            <a:r>
              <a:rPr lang="es-MX" b="1" dirty="0">
                <a:solidFill>
                  <a:srgbClr val="C87700"/>
                </a:solidFill>
              </a:rPr>
              <a:t>28.6%</a:t>
            </a:r>
          </a:p>
        </p:txBody>
      </p:sp>
      <p:pic>
        <p:nvPicPr>
          <p:cNvPr id="30" name="Imagen 2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40" y="3543252"/>
            <a:ext cx="923692" cy="101367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1" name="Rectángulo 30"/>
          <p:cNvSpPr/>
          <p:nvPr/>
        </p:nvSpPr>
        <p:spPr>
          <a:xfrm>
            <a:off x="270000" y="2984400"/>
            <a:ext cx="6582356" cy="341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b="1" dirty="0">
                <a:ln w="1905"/>
                <a:solidFill>
                  <a:srgbClr val="622B2C"/>
                </a:solidFill>
              </a:rPr>
              <a:t>Indicadores de Rendimiento Académico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5488560" y="5120433"/>
            <a:ext cx="1619845" cy="287536"/>
          </a:xfrm>
        </p:spPr>
        <p:txBody>
          <a:bodyPr vert="horz" lIns="91440" tIns="45720" rIns="91440" bIns="45720" rtlCol="0" anchor="ctr"/>
          <a:lstStyle/>
          <a:p>
            <a:fld id="{9EF3CB60-D058-4E2D-8788-BAE4C2A3E4D2}" type="slidenum">
              <a:rPr lang="es-MX" sz="105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24</a:t>
            </a:fld>
            <a:endParaRPr lang="es-MX" sz="105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99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2 CuadroTexto"/>
          <p:cNvSpPr txBox="1"/>
          <p:nvPr/>
        </p:nvSpPr>
        <p:spPr>
          <a:xfrm>
            <a:off x="2533788" y="2033615"/>
            <a:ext cx="4318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Ingeniería, manufactura y construcción: </a:t>
            </a:r>
            <a:r>
              <a:rPr lang="es-MX" b="1" dirty="0">
                <a:solidFill>
                  <a:srgbClr val="C87700"/>
                </a:solidFill>
              </a:rPr>
              <a:t>330  alumnos</a:t>
            </a:r>
          </a:p>
        </p:txBody>
      </p:sp>
      <p:sp>
        <p:nvSpPr>
          <p:cNvPr id="11" name="62 CuadroTexto"/>
          <p:cNvSpPr txBox="1"/>
          <p:nvPr/>
        </p:nvSpPr>
        <p:spPr>
          <a:xfrm>
            <a:off x="2533785" y="1408168"/>
            <a:ext cx="4318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Ciencias sociales, administración y derecho: </a:t>
            </a:r>
            <a:r>
              <a:rPr lang="es-MX" sz="1600" b="1" dirty="0">
                <a:solidFill>
                  <a:srgbClr val="C87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872 alumnos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268041" y="903848"/>
            <a:ext cx="6584321" cy="341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b="1" dirty="0">
                <a:ln w="1905"/>
                <a:solidFill>
                  <a:srgbClr val="622B2C"/>
                </a:solidFill>
              </a:rPr>
              <a:t>Matrícula por Campo de Formación Académica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2552739" y="2763009"/>
            <a:ext cx="4299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Ciencias naturales, exactas y de la computación: </a:t>
            </a:r>
            <a:r>
              <a:rPr lang="es-MX" b="1" dirty="0">
                <a:solidFill>
                  <a:srgbClr val="C87700"/>
                </a:solidFill>
              </a:rPr>
              <a:t>119 alumnos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657533" y="5130201"/>
            <a:ext cx="540359" cy="270474"/>
          </a:xfrm>
          <a:prstGeom prst="rect">
            <a:avLst/>
          </a:prstGeom>
          <a:solidFill>
            <a:srgbClr val="A1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" y="5356798"/>
            <a:ext cx="6657526" cy="45719"/>
          </a:xfrm>
          <a:prstGeom prst="rect">
            <a:avLst/>
          </a:prstGeom>
          <a:solidFill>
            <a:srgbClr val="5E2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12 CuadroTexto"/>
          <p:cNvSpPr txBox="1"/>
          <p:nvPr/>
        </p:nvSpPr>
        <p:spPr>
          <a:xfrm>
            <a:off x="2550763" y="3433388"/>
            <a:ext cx="4299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Servicios: </a:t>
            </a:r>
            <a:r>
              <a:rPr lang="es-MX" b="1" dirty="0">
                <a:solidFill>
                  <a:srgbClr val="C87700"/>
                </a:solidFill>
              </a:rPr>
              <a:t>155 alumnos</a:t>
            </a:r>
          </a:p>
        </p:txBody>
      </p:sp>
      <p:sp>
        <p:nvSpPr>
          <p:cNvPr id="28" name="12 CuadroTexto"/>
          <p:cNvSpPr txBox="1"/>
          <p:nvPr/>
        </p:nvSpPr>
        <p:spPr>
          <a:xfrm>
            <a:off x="2562637" y="3881689"/>
            <a:ext cx="4299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Agronomía y veterinaria: </a:t>
            </a:r>
            <a:r>
              <a:rPr lang="es-MX" b="1" dirty="0">
                <a:solidFill>
                  <a:srgbClr val="C87700"/>
                </a:solidFill>
              </a:rPr>
              <a:t>27 alumnos</a:t>
            </a:r>
          </a:p>
        </p:txBody>
      </p:sp>
      <p:sp>
        <p:nvSpPr>
          <p:cNvPr id="30" name="12 CuadroTexto"/>
          <p:cNvSpPr txBox="1"/>
          <p:nvPr/>
        </p:nvSpPr>
        <p:spPr>
          <a:xfrm>
            <a:off x="2560658" y="4340506"/>
            <a:ext cx="4299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Educación: </a:t>
            </a:r>
            <a:r>
              <a:rPr lang="es-MX" b="1" dirty="0">
                <a:solidFill>
                  <a:srgbClr val="C87700"/>
                </a:solidFill>
              </a:rPr>
              <a:t>106 alumnos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duotone>
              <a:srgbClr val="F79646">
                <a:shade val="45000"/>
                <a:satMod val="135000"/>
              </a:srgb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19" y="1579856"/>
            <a:ext cx="631498" cy="64966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F79646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69" y="2585159"/>
            <a:ext cx="770075" cy="69811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64" y="3752482"/>
            <a:ext cx="709554" cy="6381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0" name="22 CuadroTexto"/>
          <p:cNvSpPr txBox="1"/>
          <p:nvPr/>
        </p:nvSpPr>
        <p:spPr>
          <a:xfrm>
            <a:off x="802800" y="320400"/>
            <a:ext cx="5806800" cy="400110"/>
          </a:xfrm>
          <a:custGeom>
            <a:avLst/>
            <a:gdLst>
              <a:gd name="connsiteX0" fmla="*/ 0 w 2304256"/>
              <a:gd name="connsiteY0" fmla="*/ 0 h 707886"/>
              <a:gd name="connsiteX1" fmla="*/ 2304256 w 2304256"/>
              <a:gd name="connsiteY1" fmla="*/ 0 h 707886"/>
              <a:gd name="connsiteX2" fmla="*/ 2304256 w 2304256"/>
              <a:gd name="connsiteY2" fmla="*/ 707886 h 707886"/>
              <a:gd name="connsiteX3" fmla="*/ 0 w 2304256"/>
              <a:gd name="connsiteY3" fmla="*/ 707886 h 707886"/>
              <a:gd name="connsiteX4" fmla="*/ 0 w 2304256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4256" h="707886">
                <a:moveTo>
                  <a:pt x="0" y="0"/>
                </a:moveTo>
                <a:lnTo>
                  <a:pt x="2304256" y="0"/>
                </a:lnTo>
                <a:lnTo>
                  <a:pt x="2304256" y="707886"/>
                </a:lnTo>
                <a:lnTo>
                  <a:pt x="0" y="707886"/>
                </a:lnTo>
                <a:lnTo>
                  <a:pt x="0" y="0"/>
                </a:lnTo>
                <a:close/>
              </a:path>
            </a:pathLst>
          </a:custGeom>
          <a:solidFill>
            <a:srgbClr val="A1A1A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 sz="20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s-MX" dirty="0">
                <a:solidFill>
                  <a:prstClr val="white">
                    <a:lumMod val="95000"/>
                  </a:prstClr>
                </a:solidFill>
              </a:rPr>
              <a:t>Unidad Académica San Luis Río Colorado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5488559" y="5120562"/>
            <a:ext cx="1619845" cy="287536"/>
          </a:xfrm>
        </p:spPr>
        <p:txBody>
          <a:bodyPr vert="horz" lIns="91440" tIns="45720" rIns="91440" bIns="45720" rtlCol="0" anchor="ctr"/>
          <a:lstStyle/>
          <a:p>
            <a:fld id="{9EF3CB60-D058-4E2D-8788-BAE4C2A3E4D2}" type="slidenum">
              <a:rPr lang="es-MX" sz="105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25</a:t>
            </a:fld>
            <a:endParaRPr lang="es-MX" sz="105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49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/>
          <p:cNvSpPr/>
          <p:nvPr/>
        </p:nvSpPr>
        <p:spPr>
          <a:xfrm>
            <a:off x="2" y="536616"/>
            <a:ext cx="7199312" cy="17101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prstClr val="white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0" y="7"/>
            <a:ext cx="7199312" cy="489279"/>
          </a:xfrm>
          <a:prstGeom prst="rect">
            <a:avLst/>
          </a:prstGeom>
          <a:solidFill>
            <a:srgbClr val="622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" y="2294124"/>
            <a:ext cx="7199313" cy="3106552"/>
          </a:xfrm>
          <a:prstGeom prst="rect">
            <a:avLst/>
          </a:prstGeom>
          <a:solidFill>
            <a:srgbClr val="662D2E"/>
          </a:solidFill>
          <a:effectLst/>
          <a:scene3d>
            <a:camera prst="orthographicFront"/>
            <a:lightRig rig="threePt" dir="t"/>
          </a:scene3d>
          <a:sp3d prstMaterial="matte"/>
        </p:spPr>
        <p:txBody>
          <a:bodyPr wrap="square" rtlCol="0">
            <a:prstTxWarp prst="textCurveDown">
              <a:avLst>
                <a:gd name="adj" fmla="val 50485"/>
              </a:avLst>
            </a:prstTxWarp>
            <a:spAutoFit/>
            <a:sp3d/>
          </a:bodyPr>
          <a:lstStyle/>
          <a:p>
            <a:pPr algn="ctr"/>
            <a:r>
              <a:rPr lang="es-ES_tradnl" sz="3936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  <a:alpha val="30000"/>
                      </a:prstClr>
                    </a:gs>
                    <a:gs pos="100000">
                      <a:prstClr val="black">
                        <a:alpha val="25000"/>
                      </a:prstClr>
                    </a:gs>
                  </a:gsLst>
                  <a:lin ang="10800000" scaled="1"/>
                  <a:tileRect/>
                </a:gradFill>
              </a:rPr>
              <a:t>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</a:t>
            </a:r>
          </a:p>
        </p:txBody>
      </p:sp>
      <p:sp>
        <p:nvSpPr>
          <p:cNvPr id="5" name="Rectángulo 4"/>
          <p:cNvSpPr/>
          <p:nvPr/>
        </p:nvSpPr>
        <p:spPr>
          <a:xfrm>
            <a:off x="-1" y="489280"/>
            <a:ext cx="7199313" cy="473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69">
              <a:solidFill>
                <a:prstClr val="white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-28747" y="2246786"/>
            <a:ext cx="7199313" cy="473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69">
              <a:solidFill>
                <a:prstClr val="white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465780" y="602673"/>
            <a:ext cx="2211058" cy="1185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69">
              <a:solidFill>
                <a:srgbClr val="5E292A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28575" y="1476375"/>
            <a:ext cx="5051733" cy="6251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sz="2200" b="1" spc="30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UNIDAD ACADÉMICA</a:t>
            </a:r>
          </a:p>
          <a:p>
            <a:pPr algn="r"/>
            <a:r>
              <a:rPr lang="es-MX" sz="2200" b="1" spc="30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MAGDALENA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47" y="810579"/>
            <a:ext cx="1826968" cy="1063710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2656737" y="680594"/>
            <a:ext cx="2381140" cy="963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sz="3600" b="1" spc="236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2016-1</a:t>
            </a:r>
            <a:endParaRPr lang="es-MX" sz="3600" b="1" spc="236" dirty="0"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1426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62 CuadroTexto"/>
          <p:cNvSpPr txBox="1"/>
          <p:nvPr/>
        </p:nvSpPr>
        <p:spPr>
          <a:xfrm>
            <a:off x="2521910" y="1650700"/>
            <a:ext cx="4318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Licenciaturas: </a:t>
            </a:r>
            <a:r>
              <a:rPr lang="es-MX" sz="1600" b="1" dirty="0">
                <a:solidFill>
                  <a:srgbClr val="C87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268034" y="903848"/>
            <a:ext cx="6645514" cy="341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b="1" dirty="0">
                <a:ln w="1905"/>
                <a:solidFill>
                  <a:srgbClr val="622B2C"/>
                </a:solidFill>
              </a:rPr>
              <a:t>Oferta Educativa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657533" y="5130201"/>
            <a:ext cx="540359" cy="270474"/>
          </a:xfrm>
          <a:prstGeom prst="rect">
            <a:avLst/>
          </a:prstGeom>
          <a:solidFill>
            <a:srgbClr val="A1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" y="5356798"/>
            <a:ext cx="6657526" cy="45719"/>
          </a:xfrm>
          <a:prstGeom prst="rect">
            <a:avLst/>
          </a:prstGeom>
          <a:solidFill>
            <a:srgbClr val="5E2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22 CuadroTexto"/>
          <p:cNvSpPr txBox="1"/>
          <p:nvPr/>
        </p:nvSpPr>
        <p:spPr>
          <a:xfrm>
            <a:off x="802800" y="320400"/>
            <a:ext cx="5806800" cy="400110"/>
          </a:xfrm>
          <a:custGeom>
            <a:avLst/>
            <a:gdLst>
              <a:gd name="connsiteX0" fmla="*/ 0 w 2304256"/>
              <a:gd name="connsiteY0" fmla="*/ 0 h 707886"/>
              <a:gd name="connsiteX1" fmla="*/ 2304256 w 2304256"/>
              <a:gd name="connsiteY1" fmla="*/ 0 h 707886"/>
              <a:gd name="connsiteX2" fmla="*/ 2304256 w 2304256"/>
              <a:gd name="connsiteY2" fmla="*/ 707886 h 707886"/>
              <a:gd name="connsiteX3" fmla="*/ 0 w 2304256"/>
              <a:gd name="connsiteY3" fmla="*/ 707886 h 707886"/>
              <a:gd name="connsiteX4" fmla="*/ 0 w 2304256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4256" h="707886">
                <a:moveTo>
                  <a:pt x="0" y="0"/>
                </a:moveTo>
                <a:lnTo>
                  <a:pt x="2304256" y="0"/>
                </a:lnTo>
                <a:lnTo>
                  <a:pt x="2304256" y="707886"/>
                </a:lnTo>
                <a:lnTo>
                  <a:pt x="0" y="707886"/>
                </a:lnTo>
                <a:lnTo>
                  <a:pt x="0" y="0"/>
                </a:lnTo>
                <a:close/>
              </a:path>
            </a:pathLst>
          </a:custGeom>
          <a:solidFill>
            <a:srgbClr val="A1A1A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 sz="20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s-MX" dirty="0">
                <a:solidFill>
                  <a:prstClr val="white">
                    <a:lumMod val="95000"/>
                  </a:prstClr>
                </a:solidFill>
              </a:rPr>
              <a:t>Unidad Académica Magdalena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266059" y="3015680"/>
            <a:ext cx="6645514" cy="341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b="1" dirty="0">
                <a:ln w="1905"/>
                <a:solidFill>
                  <a:srgbClr val="622B2C"/>
                </a:solidFill>
              </a:rPr>
              <a:t>Matrícula por Nivel de Estudios</a:t>
            </a:r>
          </a:p>
        </p:txBody>
      </p:sp>
      <p:pic>
        <p:nvPicPr>
          <p:cNvPr id="31" name="Imagen 3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F79646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22" y="1369914"/>
            <a:ext cx="945349" cy="98036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0" name="62 CuadroTexto"/>
          <p:cNvSpPr txBox="1"/>
          <p:nvPr/>
        </p:nvSpPr>
        <p:spPr>
          <a:xfrm>
            <a:off x="2519935" y="3786594"/>
            <a:ext cx="4318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Licenciatura: </a:t>
            </a:r>
            <a:r>
              <a:rPr lang="es-MX" sz="1600" b="1" dirty="0">
                <a:solidFill>
                  <a:srgbClr val="C87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504 alumnos</a:t>
            </a: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3">
            <a:duotone>
              <a:srgbClr val="F79646">
                <a:shade val="45000"/>
                <a:satMod val="135000"/>
              </a:srgb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56" y="3605433"/>
            <a:ext cx="1131270" cy="8253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5488559" y="5125425"/>
            <a:ext cx="1619845" cy="287536"/>
          </a:xfrm>
        </p:spPr>
        <p:txBody>
          <a:bodyPr vert="horz" lIns="91440" tIns="45720" rIns="91440" bIns="45720" rtlCol="0" anchor="ctr"/>
          <a:lstStyle/>
          <a:p>
            <a:fld id="{9EF3CB60-D058-4E2D-8788-BAE4C2A3E4D2}" type="slidenum">
              <a:rPr lang="es-MX" sz="105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27</a:t>
            </a:fld>
            <a:endParaRPr lang="es-MX" sz="105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44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3E1"/>
              </a:clrFrom>
              <a:clrTo>
                <a:srgbClr val="FFF3E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9256" y="1848095"/>
            <a:ext cx="1342194" cy="1453119"/>
          </a:xfrm>
          <a:prstGeom prst="rect">
            <a:avLst/>
          </a:prstGeom>
          <a:noFill/>
        </p:spPr>
      </p:pic>
      <p:sp>
        <p:nvSpPr>
          <p:cNvPr id="12" name="Rectángulo 11"/>
          <p:cNvSpPr/>
          <p:nvPr/>
        </p:nvSpPr>
        <p:spPr>
          <a:xfrm>
            <a:off x="268041" y="903848"/>
            <a:ext cx="6584321" cy="341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b="1" dirty="0">
                <a:ln w="1905"/>
                <a:solidFill>
                  <a:srgbClr val="622B2C"/>
                </a:solidFill>
              </a:rPr>
              <a:t>Matrícula por Programa Educativo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657533" y="5130201"/>
            <a:ext cx="540359" cy="270474"/>
          </a:xfrm>
          <a:prstGeom prst="rect">
            <a:avLst/>
          </a:prstGeom>
          <a:solidFill>
            <a:srgbClr val="A1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" y="5356798"/>
            <a:ext cx="6657526" cy="45719"/>
          </a:xfrm>
          <a:prstGeom prst="rect">
            <a:avLst/>
          </a:prstGeom>
          <a:solidFill>
            <a:srgbClr val="5E2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22 CuadroTexto"/>
          <p:cNvSpPr txBox="1"/>
          <p:nvPr/>
        </p:nvSpPr>
        <p:spPr>
          <a:xfrm>
            <a:off x="802800" y="320400"/>
            <a:ext cx="5806800" cy="400110"/>
          </a:xfrm>
          <a:custGeom>
            <a:avLst/>
            <a:gdLst>
              <a:gd name="connsiteX0" fmla="*/ 0 w 2304256"/>
              <a:gd name="connsiteY0" fmla="*/ 0 h 707886"/>
              <a:gd name="connsiteX1" fmla="*/ 2304256 w 2304256"/>
              <a:gd name="connsiteY1" fmla="*/ 0 h 707886"/>
              <a:gd name="connsiteX2" fmla="*/ 2304256 w 2304256"/>
              <a:gd name="connsiteY2" fmla="*/ 707886 h 707886"/>
              <a:gd name="connsiteX3" fmla="*/ 0 w 2304256"/>
              <a:gd name="connsiteY3" fmla="*/ 707886 h 707886"/>
              <a:gd name="connsiteX4" fmla="*/ 0 w 2304256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4256" h="707886">
                <a:moveTo>
                  <a:pt x="0" y="0"/>
                </a:moveTo>
                <a:lnTo>
                  <a:pt x="2304256" y="0"/>
                </a:lnTo>
                <a:lnTo>
                  <a:pt x="2304256" y="707886"/>
                </a:lnTo>
                <a:lnTo>
                  <a:pt x="0" y="707886"/>
                </a:lnTo>
                <a:lnTo>
                  <a:pt x="0" y="0"/>
                </a:lnTo>
                <a:close/>
              </a:path>
            </a:pathLst>
          </a:custGeom>
          <a:solidFill>
            <a:srgbClr val="A1A1A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 sz="20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s-MX" dirty="0">
                <a:solidFill>
                  <a:prstClr val="white">
                    <a:lumMod val="95000"/>
                  </a:prstClr>
                </a:solidFill>
              </a:rPr>
              <a:t>Unidad Académica Magdalena</a:t>
            </a:r>
          </a:p>
        </p:txBody>
      </p:sp>
      <p:sp>
        <p:nvSpPr>
          <p:cNvPr id="9" name="Rectángulo 8"/>
          <p:cNvSpPr/>
          <p:nvPr/>
        </p:nvSpPr>
        <p:spPr>
          <a:xfrm>
            <a:off x="1289946" y="1441520"/>
            <a:ext cx="687287" cy="407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b="1" dirty="0">
                <a:solidFill>
                  <a:srgbClr val="C87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UAM</a:t>
            </a:r>
          </a:p>
        </p:txBody>
      </p:sp>
      <p:cxnSp>
        <p:nvCxnSpPr>
          <p:cNvPr id="15" name="Conector recto de flecha 14"/>
          <p:cNvCxnSpPr/>
          <p:nvPr/>
        </p:nvCxnSpPr>
        <p:spPr>
          <a:xfrm flipH="1">
            <a:off x="1415922" y="1784924"/>
            <a:ext cx="118232" cy="19085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967262"/>
              </p:ext>
            </p:extLst>
          </p:nvPr>
        </p:nvGraphicFramePr>
        <p:xfrm>
          <a:off x="2430000" y="1393392"/>
          <a:ext cx="4385470" cy="16260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5844"/>
                <a:gridCol w="3316288"/>
                <a:gridCol w="753338"/>
              </a:tblGrid>
              <a:tr h="2623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719907" rtl="0" eaLnBrk="1" fontAlgn="ctr" latinLnBrk="0" hangingPunct="1"/>
                      <a:r>
                        <a:rPr lang="es-MX" sz="1100" b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Programa Educativo</a:t>
                      </a:r>
                    </a:p>
                  </a:txBody>
                  <a:tcPr marL="857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719907" rtl="0" eaLnBrk="1" fontAlgn="ctr" latinLnBrk="0" hangingPunct="1"/>
                      <a:r>
                        <a:rPr lang="es-MX" sz="1100" b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Alumnos</a:t>
                      </a:r>
                      <a:endParaRPr lang="es-MX" sz="11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Lic. en Comercio Internacional</a:t>
                      </a:r>
                    </a:p>
                  </a:txBody>
                  <a:tcPr marL="857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1" kern="1200" dirty="0">
                          <a:solidFill>
                            <a:srgbClr val="C877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184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Ing. Industrial en Manufactura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1" kern="1200" dirty="0">
                          <a:solidFill>
                            <a:srgbClr val="C877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0" i="0" u="none" strike="noStrike" kern="12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Lic. en Administración de Empresas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1" kern="1200" dirty="0">
                          <a:solidFill>
                            <a:srgbClr val="C877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Ing. en Software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1" kern="1200" dirty="0">
                          <a:solidFill>
                            <a:srgbClr val="C877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Lic. en Enseñanza del Inglés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1" kern="1200" dirty="0">
                          <a:solidFill>
                            <a:srgbClr val="C877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7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Lic. en Sistemas Computacionales Administrativos*</a:t>
                      </a:r>
                    </a:p>
                  </a:txBody>
                  <a:tcPr marL="857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1" kern="1200" dirty="0">
                          <a:solidFill>
                            <a:srgbClr val="C877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857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1" kern="1200" dirty="0" smtClean="0">
                          <a:solidFill>
                            <a:srgbClr val="C877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504</a:t>
                      </a:r>
                      <a:endParaRPr lang="es-MX" sz="1100" b="1" kern="1200" dirty="0">
                        <a:solidFill>
                          <a:srgbClr val="C877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Rectángulo 13"/>
          <p:cNvSpPr/>
          <p:nvPr/>
        </p:nvSpPr>
        <p:spPr>
          <a:xfrm>
            <a:off x="4652579" y="3038718"/>
            <a:ext cx="21691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MX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*Programa educativo en transición.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5488559" y="5119765"/>
            <a:ext cx="1619845" cy="287536"/>
          </a:xfrm>
        </p:spPr>
        <p:txBody>
          <a:bodyPr vert="horz" lIns="91440" tIns="45720" rIns="91440" bIns="45720" rtlCol="0" anchor="ctr"/>
          <a:lstStyle/>
          <a:p>
            <a:fld id="{9EF3CB60-D058-4E2D-8788-BAE4C2A3E4D2}" type="slidenum">
              <a:rPr lang="es-MX" sz="105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28</a:t>
            </a:fld>
            <a:endParaRPr lang="es-MX" sz="105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82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270000" y="903848"/>
            <a:ext cx="6582356" cy="341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b="1" dirty="0">
                <a:ln w="1905"/>
                <a:solidFill>
                  <a:srgbClr val="622B2C"/>
                </a:solidFill>
              </a:rPr>
              <a:t>Egresados y Titulados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657533" y="5130201"/>
            <a:ext cx="540359" cy="270474"/>
          </a:xfrm>
          <a:prstGeom prst="rect">
            <a:avLst/>
          </a:prstGeom>
          <a:solidFill>
            <a:srgbClr val="A1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" y="5356798"/>
            <a:ext cx="6657526" cy="45719"/>
          </a:xfrm>
          <a:prstGeom prst="rect">
            <a:avLst/>
          </a:prstGeom>
          <a:solidFill>
            <a:srgbClr val="5E2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270006" y="2962009"/>
            <a:ext cx="6751687" cy="341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b="1" dirty="0">
                <a:ln w="1905"/>
                <a:solidFill>
                  <a:srgbClr val="622B2C"/>
                </a:solidFill>
              </a:rPr>
              <a:t>Profesores</a:t>
            </a:r>
          </a:p>
        </p:txBody>
      </p:sp>
      <p:sp>
        <p:nvSpPr>
          <p:cNvPr id="13" name="22 CuadroTexto"/>
          <p:cNvSpPr txBox="1"/>
          <p:nvPr/>
        </p:nvSpPr>
        <p:spPr>
          <a:xfrm>
            <a:off x="802800" y="320400"/>
            <a:ext cx="5806800" cy="400110"/>
          </a:xfrm>
          <a:custGeom>
            <a:avLst/>
            <a:gdLst>
              <a:gd name="connsiteX0" fmla="*/ 0 w 2304256"/>
              <a:gd name="connsiteY0" fmla="*/ 0 h 707886"/>
              <a:gd name="connsiteX1" fmla="*/ 2304256 w 2304256"/>
              <a:gd name="connsiteY1" fmla="*/ 0 h 707886"/>
              <a:gd name="connsiteX2" fmla="*/ 2304256 w 2304256"/>
              <a:gd name="connsiteY2" fmla="*/ 707886 h 707886"/>
              <a:gd name="connsiteX3" fmla="*/ 0 w 2304256"/>
              <a:gd name="connsiteY3" fmla="*/ 707886 h 707886"/>
              <a:gd name="connsiteX4" fmla="*/ 0 w 2304256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4256" h="707886">
                <a:moveTo>
                  <a:pt x="0" y="0"/>
                </a:moveTo>
                <a:lnTo>
                  <a:pt x="2304256" y="0"/>
                </a:lnTo>
                <a:lnTo>
                  <a:pt x="2304256" y="707886"/>
                </a:lnTo>
                <a:lnTo>
                  <a:pt x="0" y="707886"/>
                </a:lnTo>
                <a:lnTo>
                  <a:pt x="0" y="0"/>
                </a:lnTo>
                <a:close/>
              </a:path>
            </a:pathLst>
          </a:custGeom>
          <a:solidFill>
            <a:srgbClr val="A1A1A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 sz="20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s-MX" dirty="0">
                <a:solidFill>
                  <a:prstClr val="white">
                    <a:lumMod val="95000"/>
                  </a:prstClr>
                </a:solidFill>
              </a:rPr>
              <a:t>Unidad Académica Magdalena</a:t>
            </a:r>
          </a:p>
        </p:txBody>
      </p:sp>
      <p:sp>
        <p:nvSpPr>
          <p:cNvPr id="14" name="12 CuadroTexto"/>
          <p:cNvSpPr txBox="1"/>
          <p:nvPr/>
        </p:nvSpPr>
        <p:spPr>
          <a:xfrm>
            <a:off x="2533788" y="1803142"/>
            <a:ext cx="4318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>
                <a:solidFill>
                  <a:prstClr val="black">
                    <a:lumMod val="50000"/>
                    <a:lumOff val="50000"/>
                  </a:prstClr>
                </a:solidFill>
              </a:rPr>
              <a:t>Egresados Titulados: </a:t>
            </a:r>
            <a:r>
              <a:rPr lang="es-MX" b="1" dirty="0">
                <a:solidFill>
                  <a:srgbClr val="C87700"/>
                </a:solidFill>
              </a:rPr>
              <a:t>56</a:t>
            </a:r>
          </a:p>
        </p:txBody>
      </p:sp>
      <p:sp>
        <p:nvSpPr>
          <p:cNvPr id="15" name="62 CuadroTexto"/>
          <p:cNvSpPr txBox="1"/>
          <p:nvPr/>
        </p:nvSpPr>
        <p:spPr>
          <a:xfrm>
            <a:off x="2533785" y="1472147"/>
            <a:ext cx="4318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Alumnos Egresados: </a:t>
            </a:r>
            <a:r>
              <a:rPr lang="es-MX" sz="1600" b="1" dirty="0">
                <a:solidFill>
                  <a:srgbClr val="C87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</a:p>
        </p:txBody>
      </p:sp>
      <p:sp>
        <p:nvSpPr>
          <p:cNvPr id="18" name="12 CuadroTexto"/>
          <p:cNvSpPr txBox="1"/>
          <p:nvPr/>
        </p:nvSpPr>
        <p:spPr>
          <a:xfrm>
            <a:off x="2539426" y="3713466"/>
            <a:ext cx="4312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>
                <a:solidFill>
                  <a:prstClr val="white">
                    <a:lumMod val="50000"/>
                  </a:prstClr>
                </a:solidFill>
              </a:rPr>
              <a:t>Profesores de Medio Tiempo (PMT): </a:t>
            </a:r>
            <a:r>
              <a:rPr lang="es-MX" b="1" dirty="0">
                <a:solidFill>
                  <a:srgbClr val="C87700"/>
                </a:solidFill>
              </a:rPr>
              <a:t>7</a:t>
            </a:r>
          </a:p>
        </p:txBody>
      </p:sp>
      <p:sp>
        <p:nvSpPr>
          <p:cNvPr id="19" name="62 CuadroTexto"/>
          <p:cNvSpPr txBox="1"/>
          <p:nvPr/>
        </p:nvSpPr>
        <p:spPr>
          <a:xfrm>
            <a:off x="2539428" y="3382552"/>
            <a:ext cx="4318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Profesores de Tiempo Completo (PTC): </a:t>
            </a:r>
            <a:r>
              <a:rPr lang="es-MX" sz="1600" b="1" dirty="0">
                <a:solidFill>
                  <a:srgbClr val="C87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20" name="12 CuadroTexto"/>
          <p:cNvSpPr txBox="1"/>
          <p:nvPr/>
        </p:nvSpPr>
        <p:spPr>
          <a:xfrm>
            <a:off x="2558389" y="4065784"/>
            <a:ext cx="4214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>
                <a:solidFill>
                  <a:prstClr val="white">
                    <a:lumMod val="50000"/>
                  </a:prstClr>
                </a:solidFill>
              </a:rPr>
              <a:t>Profesores por Asignatura (PA): </a:t>
            </a:r>
            <a:r>
              <a:rPr lang="es-MX" b="1" dirty="0">
                <a:solidFill>
                  <a:srgbClr val="C87700"/>
                </a:solidFill>
              </a:rPr>
              <a:t>22</a:t>
            </a:r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2">
            <a:duotone>
              <a:srgbClr val="F79646">
                <a:shade val="45000"/>
                <a:satMod val="135000"/>
              </a:srgb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06" y="3552305"/>
            <a:ext cx="866587" cy="102996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8" name="12 CuadroTexto"/>
          <p:cNvSpPr txBox="1"/>
          <p:nvPr/>
        </p:nvSpPr>
        <p:spPr>
          <a:xfrm>
            <a:off x="2552742" y="4445799"/>
            <a:ext cx="4220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>
                <a:solidFill>
                  <a:prstClr val="white">
                    <a:lumMod val="50000"/>
                  </a:prstClr>
                </a:solidFill>
              </a:rPr>
              <a:t>Total: </a:t>
            </a:r>
            <a:r>
              <a:rPr lang="es-MX" b="1" dirty="0">
                <a:solidFill>
                  <a:srgbClr val="C87700"/>
                </a:solidFill>
              </a:rPr>
              <a:t>43</a:t>
            </a:r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52" y="1297744"/>
            <a:ext cx="917736" cy="115732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5488560" y="5120562"/>
            <a:ext cx="1619845" cy="287536"/>
          </a:xfrm>
        </p:spPr>
        <p:txBody>
          <a:bodyPr vert="horz" lIns="91440" tIns="45720" rIns="91440" bIns="45720" rtlCol="0" anchor="ctr"/>
          <a:lstStyle/>
          <a:p>
            <a:fld id="{9EF3CB60-D058-4E2D-8788-BAE4C2A3E4D2}" type="slidenum">
              <a:rPr lang="es-MX" sz="105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29</a:t>
            </a:fld>
            <a:endParaRPr lang="es-MX" sz="105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24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ctrTitle"/>
          </p:nvPr>
        </p:nvSpPr>
        <p:spPr>
          <a:xfrm>
            <a:off x="74142" y="2172851"/>
            <a:ext cx="7043350" cy="514241"/>
          </a:xfrm>
        </p:spPr>
        <p:txBody>
          <a:bodyPr>
            <a:noAutofit/>
          </a:bodyPr>
          <a:lstStyle/>
          <a:p>
            <a:r>
              <a:rPr lang="es-MX" sz="2800" dirty="0">
                <a:solidFill>
                  <a:srgbClr val="5E29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UNIVERSIDAD ESTATAL DE SONORA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417607" y="2652094"/>
            <a:ext cx="6353899" cy="45719"/>
          </a:xfrm>
          <a:prstGeom prst="rect">
            <a:avLst/>
          </a:prstGeom>
          <a:solidFill>
            <a:srgbClr val="F3A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350"/>
          </a:p>
        </p:txBody>
      </p:sp>
    </p:spTree>
    <p:extLst>
      <p:ext uri="{BB962C8B-B14F-4D97-AF65-F5344CB8AC3E}">
        <p14:creationId xmlns:p14="http://schemas.microsoft.com/office/powerpoint/2010/main" val="89241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270000" y="903848"/>
            <a:ext cx="6582356" cy="683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b="1" dirty="0">
                <a:ln w="1905"/>
                <a:solidFill>
                  <a:srgbClr val="622B2C"/>
                </a:solidFill>
              </a:rPr>
              <a:t>Profesores de Tiempo Completo por Nivel de Escolaridad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657533" y="5130201"/>
            <a:ext cx="540359" cy="270474"/>
          </a:xfrm>
          <a:prstGeom prst="rect">
            <a:avLst/>
          </a:prstGeom>
          <a:solidFill>
            <a:srgbClr val="A1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" y="5356798"/>
            <a:ext cx="6657526" cy="45719"/>
          </a:xfrm>
          <a:prstGeom prst="rect">
            <a:avLst/>
          </a:prstGeom>
          <a:solidFill>
            <a:srgbClr val="5E2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22 CuadroTexto"/>
          <p:cNvSpPr txBox="1"/>
          <p:nvPr/>
        </p:nvSpPr>
        <p:spPr>
          <a:xfrm>
            <a:off x="802800" y="320400"/>
            <a:ext cx="5806800" cy="400110"/>
          </a:xfrm>
          <a:custGeom>
            <a:avLst/>
            <a:gdLst>
              <a:gd name="connsiteX0" fmla="*/ 0 w 2304256"/>
              <a:gd name="connsiteY0" fmla="*/ 0 h 707886"/>
              <a:gd name="connsiteX1" fmla="*/ 2304256 w 2304256"/>
              <a:gd name="connsiteY1" fmla="*/ 0 h 707886"/>
              <a:gd name="connsiteX2" fmla="*/ 2304256 w 2304256"/>
              <a:gd name="connsiteY2" fmla="*/ 707886 h 707886"/>
              <a:gd name="connsiteX3" fmla="*/ 0 w 2304256"/>
              <a:gd name="connsiteY3" fmla="*/ 707886 h 707886"/>
              <a:gd name="connsiteX4" fmla="*/ 0 w 2304256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4256" h="707886">
                <a:moveTo>
                  <a:pt x="0" y="0"/>
                </a:moveTo>
                <a:lnTo>
                  <a:pt x="2304256" y="0"/>
                </a:lnTo>
                <a:lnTo>
                  <a:pt x="2304256" y="707886"/>
                </a:lnTo>
                <a:lnTo>
                  <a:pt x="0" y="707886"/>
                </a:lnTo>
                <a:lnTo>
                  <a:pt x="0" y="0"/>
                </a:lnTo>
                <a:close/>
              </a:path>
            </a:pathLst>
          </a:custGeom>
          <a:solidFill>
            <a:srgbClr val="A1A1A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 sz="20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s-MX" dirty="0">
                <a:solidFill>
                  <a:prstClr val="white">
                    <a:lumMod val="95000"/>
                  </a:prstClr>
                </a:solidFill>
              </a:rPr>
              <a:t>Unidad Académica Magdalena</a:t>
            </a:r>
          </a:p>
        </p:txBody>
      </p:sp>
      <p:sp>
        <p:nvSpPr>
          <p:cNvPr id="18" name="12 CuadroTexto"/>
          <p:cNvSpPr txBox="1"/>
          <p:nvPr/>
        </p:nvSpPr>
        <p:spPr>
          <a:xfrm>
            <a:off x="2533788" y="1986917"/>
            <a:ext cx="4318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>
                <a:solidFill>
                  <a:prstClr val="black">
                    <a:lumMod val="50000"/>
                    <a:lumOff val="50000"/>
                  </a:prstClr>
                </a:solidFill>
              </a:rPr>
              <a:t>PTC con Maestría: </a:t>
            </a:r>
            <a:r>
              <a:rPr lang="es-MX" b="1" dirty="0">
                <a:solidFill>
                  <a:srgbClr val="C87700"/>
                </a:solidFill>
              </a:rPr>
              <a:t>7</a:t>
            </a:r>
          </a:p>
        </p:txBody>
      </p:sp>
      <p:sp>
        <p:nvSpPr>
          <p:cNvPr id="19" name="62 CuadroTexto"/>
          <p:cNvSpPr txBox="1"/>
          <p:nvPr/>
        </p:nvSpPr>
        <p:spPr>
          <a:xfrm>
            <a:off x="2533785" y="1655920"/>
            <a:ext cx="4318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PTC con Doctorado: </a:t>
            </a:r>
            <a:r>
              <a:rPr lang="es-MX" sz="1600" b="1" dirty="0">
                <a:solidFill>
                  <a:srgbClr val="C87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0" name="12 CuadroTexto"/>
          <p:cNvSpPr txBox="1"/>
          <p:nvPr/>
        </p:nvSpPr>
        <p:spPr>
          <a:xfrm>
            <a:off x="2552739" y="2346879"/>
            <a:ext cx="4299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>
                <a:solidFill>
                  <a:prstClr val="black">
                    <a:lumMod val="50000"/>
                    <a:lumOff val="50000"/>
                  </a:prstClr>
                </a:solidFill>
              </a:rPr>
              <a:t>PTC con Licenciatura: </a:t>
            </a:r>
            <a:r>
              <a:rPr lang="es-MX" b="1" dirty="0">
                <a:solidFill>
                  <a:srgbClr val="C87700"/>
                </a:solidFill>
              </a:rPr>
              <a:t>5</a:t>
            </a:r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F79646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95" y="1833800"/>
            <a:ext cx="1362075" cy="7715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8" name="12 CuadroTexto"/>
          <p:cNvSpPr txBox="1"/>
          <p:nvPr/>
        </p:nvSpPr>
        <p:spPr>
          <a:xfrm>
            <a:off x="2533788" y="3937640"/>
            <a:ext cx="4318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>
                <a:solidFill>
                  <a:prstClr val="white">
                    <a:lumMod val="50000"/>
                  </a:prstClr>
                </a:solidFill>
              </a:rPr>
              <a:t>Profesores reconocidos por el PRODEP: </a:t>
            </a:r>
            <a:r>
              <a:rPr lang="es-MX" b="1" dirty="0">
                <a:solidFill>
                  <a:srgbClr val="C87700"/>
                </a:solidFill>
              </a:rPr>
              <a:t>8</a:t>
            </a:r>
          </a:p>
        </p:txBody>
      </p:sp>
      <p:sp>
        <p:nvSpPr>
          <p:cNvPr id="29" name="62 CuadroTexto"/>
          <p:cNvSpPr txBox="1"/>
          <p:nvPr/>
        </p:nvSpPr>
        <p:spPr>
          <a:xfrm>
            <a:off x="2533785" y="3590377"/>
            <a:ext cx="4318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Profesores incorporados al SNI: </a:t>
            </a:r>
            <a:r>
              <a:rPr lang="es-MX" sz="1600" b="1" dirty="0">
                <a:solidFill>
                  <a:srgbClr val="C87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268041" y="2962800"/>
            <a:ext cx="6929851" cy="341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b="1" dirty="0">
                <a:ln w="1905"/>
                <a:solidFill>
                  <a:srgbClr val="622B2C"/>
                </a:solidFill>
              </a:rPr>
              <a:t>Profesores con Reconocimiento</a:t>
            </a:r>
          </a:p>
        </p:txBody>
      </p:sp>
      <p:grpSp>
        <p:nvGrpSpPr>
          <p:cNvPr id="31" name="Grupo 30"/>
          <p:cNvGrpSpPr/>
          <p:nvPr/>
        </p:nvGrpSpPr>
        <p:grpSpPr>
          <a:xfrm>
            <a:off x="627229" y="3319247"/>
            <a:ext cx="1117811" cy="1156253"/>
            <a:chOff x="406800" y="1298416"/>
            <a:chExt cx="945349" cy="1023162"/>
          </a:xfrm>
        </p:grpSpPr>
        <p:pic>
          <p:nvPicPr>
            <p:cNvPr id="32" name="Imagen 31"/>
            <p:cNvPicPr>
              <a:picLocks noChangeAspect="1"/>
            </p:cNvPicPr>
            <p:nvPr/>
          </p:nvPicPr>
          <p:blipFill>
            <a:blip r:embed="rId3">
              <a:duotone>
                <a:srgbClr val="F79646">
                  <a:shade val="45000"/>
                  <a:satMod val="135000"/>
                </a:srgbClr>
                <a:prstClr val="white"/>
              </a:duotone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440" y="1506455"/>
              <a:ext cx="825709" cy="815123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33" name="Imagen 32"/>
            <p:cNvPicPr>
              <a:picLocks noChangeAspect="1"/>
            </p:cNvPicPr>
            <p:nvPr/>
          </p:nvPicPr>
          <p:blipFill>
            <a:blip r:embed="rId4">
              <a:duotone>
                <a:srgbClr val="F79646">
                  <a:shade val="45000"/>
                  <a:satMod val="135000"/>
                </a:srgbClr>
                <a:prstClr val="white"/>
              </a:duotone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800" y="1298416"/>
              <a:ext cx="371475" cy="533400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5488559" y="5120562"/>
            <a:ext cx="1619845" cy="287536"/>
          </a:xfrm>
        </p:spPr>
        <p:txBody>
          <a:bodyPr vert="horz" lIns="91440" tIns="45720" rIns="91440" bIns="45720" rtlCol="0" anchor="ctr"/>
          <a:lstStyle/>
          <a:p>
            <a:fld id="{9EF3CB60-D058-4E2D-8788-BAE4C2A3E4D2}" type="slidenum">
              <a:rPr lang="es-MX" sz="105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30</a:t>
            </a:fld>
            <a:endParaRPr lang="es-MX" sz="105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40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270006" y="903848"/>
            <a:ext cx="6706533" cy="341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b="1" dirty="0">
                <a:ln w="1905"/>
                <a:solidFill>
                  <a:srgbClr val="622B2C"/>
                </a:solidFill>
              </a:rPr>
              <a:t>Personal No Docente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657533" y="5130201"/>
            <a:ext cx="540359" cy="270474"/>
          </a:xfrm>
          <a:prstGeom prst="rect">
            <a:avLst/>
          </a:prstGeom>
          <a:solidFill>
            <a:srgbClr val="A1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" y="5356798"/>
            <a:ext cx="6657526" cy="45719"/>
          </a:xfrm>
          <a:prstGeom prst="rect">
            <a:avLst/>
          </a:prstGeom>
          <a:solidFill>
            <a:srgbClr val="5E2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Estrella de 6 puntas 9"/>
          <p:cNvSpPr/>
          <p:nvPr/>
        </p:nvSpPr>
        <p:spPr>
          <a:xfrm>
            <a:off x="595263" y="3998861"/>
            <a:ext cx="183181" cy="207899"/>
          </a:xfrm>
          <a:prstGeom prst="star6">
            <a:avLst/>
          </a:prstGeom>
          <a:solidFill>
            <a:srgbClr val="FFF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prstClr val="white"/>
              </a:solidFill>
            </a:endParaRPr>
          </a:p>
        </p:txBody>
      </p:sp>
      <p:sp>
        <p:nvSpPr>
          <p:cNvPr id="24" name="12 CuadroTexto"/>
          <p:cNvSpPr txBox="1"/>
          <p:nvPr/>
        </p:nvSpPr>
        <p:spPr>
          <a:xfrm>
            <a:off x="2533786" y="1582844"/>
            <a:ext cx="3979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>
                <a:solidFill>
                  <a:prstClr val="white">
                    <a:lumMod val="50000"/>
                  </a:prstClr>
                </a:solidFill>
              </a:rPr>
              <a:t>Personal Administrativo: </a:t>
            </a:r>
            <a:r>
              <a:rPr lang="es-MX" b="1" dirty="0">
                <a:solidFill>
                  <a:srgbClr val="C87700"/>
                </a:solidFill>
              </a:rPr>
              <a:t>31</a:t>
            </a:r>
          </a:p>
        </p:txBody>
      </p:sp>
      <p:sp>
        <p:nvSpPr>
          <p:cNvPr id="25" name="62 CuadroTexto"/>
          <p:cNvSpPr txBox="1"/>
          <p:nvPr/>
        </p:nvSpPr>
        <p:spPr>
          <a:xfrm>
            <a:off x="2533781" y="1273775"/>
            <a:ext cx="4318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Personal Directivo: </a:t>
            </a:r>
            <a:r>
              <a:rPr lang="es-MX" sz="1600" b="1" dirty="0">
                <a:solidFill>
                  <a:srgbClr val="C87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1" name="22 CuadroTexto"/>
          <p:cNvSpPr txBox="1"/>
          <p:nvPr/>
        </p:nvSpPr>
        <p:spPr>
          <a:xfrm>
            <a:off x="802800" y="320400"/>
            <a:ext cx="5806800" cy="400110"/>
          </a:xfrm>
          <a:custGeom>
            <a:avLst/>
            <a:gdLst>
              <a:gd name="connsiteX0" fmla="*/ 0 w 2304256"/>
              <a:gd name="connsiteY0" fmla="*/ 0 h 707886"/>
              <a:gd name="connsiteX1" fmla="*/ 2304256 w 2304256"/>
              <a:gd name="connsiteY1" fmla="*/ 0 h 707886"/>
              <a:gd name="connsiteX2" fmla="*/ 2304256 w 2304256"/>
              <a:gd name="connsiteY2" fmla="*/ 707886 h 707886"/>
              <a:gd name="connsiteX3" fmla="*/ 0 w 2304256"/>
              <a:gd name="connsiteY3" fmla="*/ 707886 h 707886"/>
              <a:gd name="connsiteX4" fmla="*/ 0 w 2304256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4256" h="707886">
                <a:moveTo>
                  <a:pt x="0" y="0"/>
                </a:moveTo>
                <a:lnTo>
                  <a:pt x="2304256" y="0"/>
                </a:lnTo>
                <a:lnTo>
                  <a:pt x="2304256" y="707886"/>
                </a:lnTo>
                <a:lnTo>
                  <a:pt x="0" y="707886"/>
                </a:lnTo>
                <a:lnTo>
                  <a:pt x="0" y="0"/>
                </a:lnTo>
                <a:close/>
              </a:path>
            </a:pathLst>
          </a:custGeom>
          <a:solidFill>
            <a:srgbClr val="A1A1A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 sz="20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s-MX" dirty="0">
                <a:solidFill>
                  <a:prstClr val="white">
                    <a:lumMod val="95000"/>
                  </a:prstClr>
                </a:solidFill>
              </a:rPr>
              <a:t>Unidad Académica Magdalena</a:t>
            </a:r>
          </a:p>
        </p:txBody>
      </p:sp>
      <p:sp>
        <p:nvSpPr>
          <p:cNvPr id="23" name="12 CuadroTexto"/>
          <p:cNvSpPr txBox="1"/>
          <p:nvPr/>
        </p:nvSpPr>
        <p:spPr>
          <a:xfrm>
            <a:off x="2535580" y="1918124"/>
            <a:ext cx="3979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>
                <a:solidFill>
                  <a:prstClr val="white">
                    <a:lumMod val="50000"/>
                  </a:prstClr>
                </a:solidFill>
              </a:rPr>
              <a:t>Personal de Servicios: </a:t>
            </a:r>
            <a:r>
              <a:rPr lang="es-MX" b="1" dirty="0">
                <a:solidFill>
                  <a:srgbClr val="C87700"/>
                </a:solidFill>
              </a:rPr>
              <a:t>4</a:t>
            </a:r>
          </a:p>
        </p:txBody>
      </p:sp>
      <p:sp>
        <p:nvSpPr>
          <p:cNvPr id="29" name="12 CuadroTexto"/>
          <p:cNvSpPr txBox="1"/>
          <p:nvPr/>
        </p:nvSpPr>
        <p:spPr>
          <a:xfrm>
            <a:off x="2537375" y="2253781"/>
            <a:ext cx="3979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>
                <a:solidFill>
                  <a:prstClr val="white">
                    <a:lumMod val="50000"/>
                  </a:prstClr>
                </a:solidFill>
              </a:rPr>
              <a:t>Personal de Apoyo a la Docencia: </a:t>
            </a:r>
            <a:r>
              <a:rPr lang="es-MX" b="1" dirty="0">
                <a:solidFill>
                  <a:srgbClr val="C87700"/>
                </a:solidFill>
              </a:rPr>
              <a:t>8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duotone>
              <a:srgbClr val="F79646">
                <a:shade val="45000"/>
                <a:satMod val="135000"/>
              </a:srgb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45" y="1494082"/>
            <a:ext cx="904875" cy="1085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8" name="Rectángulo 17"/>
          <p:cNvSpPr/>
          <p:nvPr/>
        </p:nvSpPr>
        <p:spPr>
          <a:xfrm>
            <a:off x="268041" y="3092304"/>
            <a:ext cx="5297387" cy="341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b="1" dirty="0">
                <a:ln w="1905"/>
                <a:solidFill>
                  <a:srgbClr val="622B2C"/>
                </a:solidFill>
              </a:rPr>
              <a:t>Oferta Educativa de Calidad Reconocida</a:t>
            </a:r>
          </a:p>
        </p:txBody>
      </p:sp>
      <p:sp>
        <p:nvSpPr>
          <p:cNvPr id="19" name="62 CuadroTexto"/>
          <p:cNvSpPr txBox="1"/>
          <p:nvPr/>
        </p:nvSpPr>
        <p:spPr>
          <a:xfrm>
            <a:off x="2539428" y="3464246"/>
            <a:ext cx="4318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Porcentaje de Programas Educativos Acreditados por el COPAES o Evaluados por CIEES en el Nivel 1: </a:t>
            </a:r>
            <a:r>
              <a:rPr lang="es-MX" sz="1600" b="1" dirty="0">
                <a:solidFill>
                  <a:srgbClr val="C87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100%</a:t>
            </a:r>
          </a:p>
        </p:txBody>
      </p:sp>
      <p:sp>
        <p:nvSpPr>
          <p:cNvPr id="22" name="12 CuadroTexto"/>
          <p:cNvSpPr txBox="1"/>
          <p:nvPr/>
        </p:nvSpPr>
        <p:spPr>
          <a:xfrm>
            <a:off x="2533789" y="4332835"/>
            <a:ext cx="4487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>
                <a:solidFill>
                  <a:prstClr val="black">
                    <a:lumMod val="50000"/>
                    <a:lumOff val="50000"/>
                  </a:prstClr>
                </a:solidFill>
              </a:rPr>
              <a:t>Porcentaje de Matrícula en Programas Educativos de Calidad: </a:t>
            </a:r>
            <a:r>
              <a:rPr lang="es-MX" b="1" dirty="0">
                <a:solidFill>
                  <a:srgbClr val="C87700"/>
                </a:solidFill>
              </a:rPr>
              <a:t>100.0%</a:t>
            </a:r>
          </a:p>
        </p:txBody>
      </p:sp>
      <p:pic>
        <p:nvPicPr>
          <p:cNvPr id="26" name="Imagen 25"/>
          <p:cNvPicPr>
            <a:picLocks noChangeAspect="1"/>
          </p:cNvPicPr>
          <p:nvPr/>
        </p:nvPicPr>
        <p:blipFill>
          <a:blip r:embed="rId3">
            <a:duotone>
              <a:srgbClr val="F79646">
                <a:shade val="45000"/>
                <a:satMod val="135000"/>
              </a:srgb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75" y="3548508"/>
            <a:ext cx="904875" cy="11334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7" name="12 CuadroTexto"/>
          <p:cNvSpPr txBox="1"/>
          <p:nvPr/>
        </p:nvSpPr>
        <p:spPr>
          <a:xfrm>
            <a:off x="2530285" y="2562868"/>
            <a:ext cx="3979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>
                <a:solidFill>
                  <a:prstClr val="white">
                    <a:lumMod val="50000"/>
                  </a:prstClr>
                </a:solidFill>
              </a:rPr>
              <a:t>Total: </a:t>
            </a:r>
            <a:r>
              <a:rPr lang="es-MX" b="1" dirty="0">
                <a:solidFill>
                  <a:srgbClr val="C87700"/>
                </a:solidFill>
              </a:rPr>
              <a:t>46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>
          <a:xfrm>
            <a:off x="5488560" y="5125172"/>
            <a:ext cx="1619845" cy="287536"/>
          </a:xfrm>
        </p:spPr>
        <p:txBody>
          <a:bodyPr vert="horz" lIns="91440" tIns="45720" rIns="91440" bIns="45720" rtlCol="0" anchor="ctr"/>
          <a:lstStyle/>
          <a:p>
            <a:fld id="{9EF3CB60-D058-4E2D-8788-BAE4C2A3E4D2}" type="slidenum">
              <a:rPr lang="es-MX" sz="105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31</a:t>
            </a:fld>
            <a:endParaRPr lang="es-MX" sz="105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11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2 CuadroTexto"/>
          <p:cNvSpPr txBox="1"/>
          <p:nvPr/>
        </p:nvSpPr>
        <p:spPr>
          <a:xfrm>
            <a:off x="2533788" y="1693793"/>
            <a:ext cx="4318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>
                <a:solidFill>
                  <a:prstClr val="white">
                    <a:lumMod val="50000"/>
                  </a:prstClr>
                </a:solidFill>
              </a:rPr>
              <a:t>Estudiantes en Movilidad Nacional: </a:t>
            </a:r>
            <a:r>
              <a:rPr lang="es-MX" b="1" dirty="0">
                <a:solidFill>
                  <a:srgbClr val="C87700"/>
                </a:solidFill>
              </a:rPr>
              <a:t>6</a:t>
            </a:r>
          </a:p>
        </p:txBody>
      </p:sp>
      <p:sp>
        <p:nvSpPr>
          <p:cNvPr id="11" name="62 CuadroTexto"/>
          <p:cNvSpPr txBox="1"/>
          <p:nvPr/>
        </p:nvSpPr>
        <p:spPr>
          <a:xfrm>
            <a:off x="2533785" y="1366005"/>
            <a:ext cx="4318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Estudiantes en Movilidad Internacional: </a:t>
            </a:r>
            <a:r>
              <a:rPr lang="es-MX" sz="1600" b="1" dirty="0">
                <a:solidFill>
                  <a:srgbClr val="C87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270006" y="903848"/>
            <a:ext cx="6706533" cy="341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b="1" dirty="0">
                <a:ln w="1905"/>
                <a:solidFill>
                  <a:srgbClr val="622B2C"/>
                </a:solidFill>
              </a:rPr>
              <a:t>Movilidad Académica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657533" y="5130201"/>
            <a:ext cx="540359" cy="270474"/>
          </a:xfrm>
          <a:prstGeom prst="rect">
            <a:avLst/>
          </a:prstGeom>
          <a:solidFill>
            <a:srgbClr val="A1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" y="5356798"/>
            <a:ext cx="6657526" cy="45719"/>
          </a:xfrm>
          <a:prstGeom prst="rect">
            <a:avLst/>
          </a:prstGeom>
          <a:solidFill>
            <a:srgbClr val="5E2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Estrella de 6 puntas 9"/>
          <p:cNvSpPr/>
          <p:nvPr/>
        </p:nvSpPr>
        <p:spPr>
          <a:xfrm>
            <a:off x="595263" y="3998861"/>
            <a:ext cx="183181" cy="207899"/>
          </a:xfrm>
          <a:prstGeom prst="star6">
            <a:avLst/>
          </a:prstGeom>
          <a:solidFill>
            <a:srgbClr val="FFF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prstClr val="white"/>
              </a:solidFill>
            </a:endParaRPr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F79646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63" y="1283587"/>
            <a:ext cx="1285875" cy="11715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1" name="22 CuadroTexto"/>
          <p:cNvSpPr txBox="1"/>
          <p:nvPr/>
        </p:nvSpPr>
        <p:spPr>
          <a:xfrm>
            <a:off x="802800" y="320400"/>
            <a:ext cx="5806800" cy="400110"/>
          </a:xfrm>
          <a:custGeom>
            <a:avLst/>
            <a:gdLst>
              <a:gd name="connsiteX0" fmla="*/ 0 w 2304256"/>
              <a:gd name="connsiteY0" fmla="*/ 0 h 707886"/>
              <a:gd name="connsiteX1" fmla="*/ 2304256 w 2304256"/>
              <a:gd name="connsiteY1" fmla="*/ 0 h 707886"/>
              <a:gd name="connsiteX2" fmla="*/ 2304256 w 2304256"/>
              <a:gd name="connsiteY2" fmla="*/ 707886 h 707886"/>
              <a:gd name="connsiteX3" fmla="*/ 0 w 2304256"/>
              <a:gd name="connsiteY3" fmla="*/ 707886 h 707886"/>
              <a:gd name="connsiteX4" fmla="*/ 0 w 2304256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4256" h="707886">
                <a:moveTo>
                  <a:pt x="0" y="0"/>
                </a:moveTo>
                <a:lnTo>
                  <a:pt x="2304256" y="0"/>
                </a:lnTo>
                <a:lnTo>
                  <a:pt x="2304256" y="707886"/>
                </a:lnTo>
                <a:lnTo>
                  <a:pt x="0" y="707886"/>
                </a:lnTo>
                <a:lnTo>
                  <a:pt x="0" y="0"/>
                </a:lnTo>
                <a:close/>
              </a:path>
            </a:pathLst>
          </a:custGeom>
          <a:solidFill>
            <a:srgbClr val="A1A1A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 sz="20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s-MX" dirty="0">
                <a:solidFill>
                  <a:prstClr val="white">
                    <a:lumMod val="95000"/>
                  </a:prstClr>
                </a:solidFill>
              </a:rPr>
              <a:t>Unidad Académica Magdalena</a:t>
            </a:r>
          </a:p>
        </p:txBody>
      </p:sp>
      <p:sp>
        <p:nvSpPr>
          <p:cNvPr id="22" name="62 CuadroTexto"/>
          <p:cNvSpPr txBox="1"/>
          <p:nvPr/>
        </p:nvSpPr>
        <p:spPr>
          <a:xfrm>
            <a:off x="2544417" y="3358808"/>
            <a:ext cx="4318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Deserción Escolar del periodo 2015-2 al 2016-1: </a:t>
            </a:r>
            <a:r>
              <a:rPr lang="es-MX" sz="1600" b="1" dirty="0">
                <a:solidFill>
                  <a:srgbClr val="C87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16.1%</a:t>
            </a:r>
          </a:p>
        </p:txBody>
      </p:sp>
      <p:sp>
        <p:nvSpPr>
          <p:cNvPr id="26" name="12 CuadroTexto"/>
          <p:cNvSpPr txBox="1"/>
          <p:nvPr/>
        </p:nvSpPr>
        <p:spPr>
          <a:xfrm>
            <a:off x="2544422" y="3978145"/>
            <a:ext cx="4318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>
                <a:solidFill>
                  <a:prstClr val="white">
                    <a:lumMod val="50000"/>
                  </a:prstClr>
                </a:solidFill>
              </a:rPr>
              <a:t>Aprovechamiento</a:t>
            </a:r>
            <a:r>
              <a:rPr lang="es-MX" dirty="0">
                <a:solidFill>
                  <a:prstClr val="black">
                    <a:lumMod val="50000"/>
                    <a:lumOff val="50000"/>
                  </a:prstClr>
                </a:solidFill>
              </a:rPr>
              <a:t>: </a:t>
            </a:r>
            <a:r>
              <a:rPr lang="es-MX" b="1" dirty="0">
                <a:solidFill>
                  <a:srgbClr val="C87700"/>
                </a:solidFill>
              </a:rPr>
              <a:t>8.28 puntos</a:t>
            </a:r>
          </a:p>
        </p:txBody>
      </p:sp>
      <p:sp>
        <p:nvSpPr>
          <p:cNvPr id="27" name="12 CuadroTexto"/>
          <p:cNvSpPr txBox="1"/>
          <p:nvPr/>
        </p:nvSpPr>
        <p:spPr>
          <a:xfrm>
            <a:off x="2550065" y="4343448"/>
            <a:ext cx="4318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>
                <a:solidFill>
                  <a:prstClr val="white">
                    <a:lumMod val="50000"/>
                  </a:prstClr>
                </a:solidFill>
              </a:rPr>
              <a:t>Porcentaje de Alumnos con una o más materias reprobadas en el 2015-2: </a:t>
            </a:r>
            <a:r>
              <a:rPr lang="es-MX" b="1" dirty="0">
                <a:solidFill>
                  <a:srgbClr val="C87700"/>
                </a:solidFill>
              </a:rPr>
              <a:t>33.9%</a:t>
            </a:r>
          </a:p>
        </p:txBody>
      </p:sp>
      <p:pic>
        <p:nvPicPr>
          <p:cNvPr id="30" name="Imagen 2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40" y="3543252"/>
            <a:ext cx="923692" cy="101367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1" name="Rectángulo 30"/>
          <p:cNvSpPr/>
          <p:nvPr/>
        </p:nvSpPr>
        <p:spPr>
          <a:xfrm>
            <a:off x="270000" y="2984400"/>
            <a:ext cx="6582356" cy="341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b="1" dirty="0">
                <a:ln w="1905"/>
                <a:solidFill>
                  <a:srgbClr val="622B2C"/>
                </a:solidFill>
              </a:rPr>
              <a:t>Indicadores de Rendimiento Académico</a:t>
            </a:r>
          </a:p>
        </p:txBody>
      </p:sp>
      <p:sp>
        <p:nvSpPr>
          <p:cNvPr id="18" name="12 CuadroTexto"/>
          <p:cNvSpPr txBox="1"/>
          <p:nvPr/>
        </p:nvSpPr>
        <p:spPr>
          <a:xfrm>
            <a:off x="2540711" y="2011688"/>
            <a:ext cx="3960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Profesores en Movilidad Internacional: </a:t>
            </a:r>
            <a:r>
              <a:rPr lang="es-MX" b="1" dirty="0">
                <a:solidFill>
                  <a:srgbClr val="C87700"/>
                </a:solidFill>
              </a:rPr>
              <a:t>1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5488558" y="5120562"/>
            <a:ext cx="1619845" cy="287536"/>
          </a:xfrm>
        </p:spPr>
        <p:txBody>
          <a:bodyPr vert="horz" lIns="91440" tIns="45720" rIns="91440" bIns="45720" rtlCol="0" anchor="ctr"/>
          <a:lstStyle/>
          <a:p>
            <a:fld id="{9EF3CB60-D058-4E2D-8788-BAE4C2A3E4D2}" type="slidenum">
              <a:rPr lang="es-MX" sz="105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32</a:t>
            </a:fld>
            <a:endParaRPr lang="es-MX" sz="105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20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2 CuadroTexto"/>
          <p:cNvSpPr txBox="1"/>
          <p:nvPr/>
        </p:nvSpPr>
        <p:spPr>
          <a:xfrm>
            <a:off x="2533788" y="2033615"/>
            <a:ext cx="4318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>
                <a:solidFill>
                  <a:prstClr val="black">
                    <a:lumMod val="50000"/>
                    <a:lumOff val="50000"/>
                  </a:prstClr>
                </a:solidFill>
              </a:rPr>
              <a:t>Ingeniería, manufactura y construcción: </a:t>
            </a:r>
            <a:r>
              <a:rPr lang="es-MX" b="1" dirty="0">
                <a:solidFill>
                  <a:srgbClr val="C87700"/>
                </a:solidFill>
              </a:rPr>
              <a:t>114  alumnos</a:t>
            </a:r>
          </a:p>
        </p:txBody>
      </p:sp>
      <p:sp>
        <p:nvSpPr>
          <p:cNvPr id="11" name="62 CuadroTexto"/>
          <p:cNvSpPr txBox="1"/>
          <p:nvPr/>
        </p:nvSpPr>
        <p:spPr>
          <a:xfrm>
            <a:off x="2533785" y="1408168"/>
            <a:ext cx="4318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Ciencias sociales, administración y derecho: </a:t>
            </a:r>
            <a:r>
              <a:rPr lang="es-MX" sz="1600" b="1" dirty="0">
                <a:solidFill>
                  <a:srgbClr val="C87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279 alumnos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268041" y="903848"/>
            <a:ext cx="6584321" cy="341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b="1" dirty="0">
                <a:ln w="1905"/>
                <a:solidFill>
                  <a:srgbClr val="622B2C"/>
                </a:solidFill>
              </a:rPr>
              <a:t>Matrícula por Campo de Formación Académica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2552739" y="2738945"/>
            <a:ext cx="4299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>
                <a:solidFill>
                  <a:prstClr val="black">
                    <a:lumMod val="50000"/>
                    <a:lumOff val="50000"/>
                  </a:prstClr>
                </a:solidFill>
              </a:rPr>
              <a:t>Ciencias naturales, exactas y de la computación: </a:t>
            </a:r>
            <a:r>
              <a:rPr lang="es-MX" b="1" dirty="0">
                <a:solidFill>
                  <a:srgbClr val="C87700"/>
                </a:solidFill>
              </a:rPr>
              <a:t>82 alumnos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657533" y="5130201"/>
            <a:ext cx="540359" cy="270474"/>
          </a:xfrm>
          <a:prstGeom prst="rect">
            <a:avLst/>
          </a:prstGeom>
          <a:solidFill>
            <a:srgbClr val="A1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" y="5356798"/>
            <a:ext cx="6657526" cy="45719"/>
          </a:xfrm>
          <a:prstGeom prst="rect">
            <a:avLst/>
          </a:prstGeom>
          <a:solidFill>
            <a:srgbClr val="5E2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12 CuadroTexto"/>
          <p:cNvSpPr txBox="1"/>
          <p:nvPr/>
        </p:nvSpPr>
        <p:spPr>
          <a:xfrm>
            <a:off x="2550763" y="3433388"/>
            <a:ext cx="4299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s-MX" dirty="0">
                <a:solidFill>
                  <a:prstClr val="black">
                    <a:lumMod val="50000"/>
                    <a:lumOff val="50000"/>
                  </a:prstClr>
                </a:solidFill>
              </a:rPr>
              <a:t>Educación: </a:t>
            </a:r>
            <a:r>
              <a:rPr lang="es-MX" b="1" dirty="0">
                <a:solidFill>
                  <a:srgbClr val="C87700"/>
                </a:solidFill>
              </a:rPr>
              <a:t>29 alumnos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duotone>
              <a:srgbClr val="F79646">
                <a:shade val="45000"/>
                <a:satMod val="135000"/>
              </a:srgb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19" y="1447511"/>
            <a:ext cx="631498" cy="64966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F79646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36" y="2262073"/>
            <a:ext cx="770075" cy="69811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64" y="3172869"/>
            <a:ext cx="709554" cy="6381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0" name="22 CuadroTexto"/>
          <p:cNvSpPr txBox="1"/>
          <p:nvPr/>
        </p:nvSpPr>
        <p:spPr>
          <a:xfrm>
            <a:off x="802800" y="320400"/>
            <a:ext cx="5806800" cy="400110"/>
          </a:xfrm>
          <a:custGeom>
            <a:avLst/>
            <a:gdLst>
              <a:gd name="connsiteX0" fmla="*/ 0 w 2304256"/>
              <a:gd name="connsiteY0" fmla="*/ 0 h 707886"/>
              <a:gd name="connsiteX1" fmla="*/ 2304256 w 2304256"/>
              <a:gd name="connsiteY1" fmla="*/ 0 h 707886"/>
              <a:gd name="connsiteX2" fmla="*/ 2304256 w 2304256"/>
              <a:gd name="connsiteY2" fmla="*/ 707886 h 707886"/>
              <a:gd name="connsiteX3" fmla="*/ 0 w 2304256"/>
              <a:gd name="connsiteY3" fmla="*/ 707886 h 707886"/>
              <a:gd name="connsiteX4" fmla="*/ 0 w 2304256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4256" h="707886">
                <a:moveTo>
                  <a:pt x="0" y="0"/>
                </a:moveTo>
                <a:lnTo>
                  <a:pt x="2304256" y="0"/>
                </a:lnTo>
                <a:lnTo>
                  <a:pt x="2304256" y="707886"/>
                </a:lnTo>
                <a:lnTo>
                  <a:pt x="0" y="707886"/>
                </a:lnTo>
                <a:lnTo>
                  <a:pt x="0" y="0"/>
                </a:lnTo>
                <a:close/>
              </a:path>
            </a:pathLst>
          </a:custGeom>
          <a:solidFill>
            <a:srgbClr val="A1A1A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 sz="20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s-MX" dirty="0">
                <a:solidFill>
                  <a:prstClr val="white">
                    <a:lumMod val="95000"/>
                  </a:prstClr>
                </a:solidFill>
              </a:rPr>
              <a:t>Unidad Académica Magdalena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5489960" y="5120562"/>
            <a:ext cx="1619845" cy="287536"/>
          </a:xfrm>
        </p:spPr>
        <p:txBody>
          <a:bodyPr vert="horz" lIns="91440" tIns="45720" rIns="91440" bIns="45720" rtlCol="0" anchor="ctr"/>
          <a:lstStyle/>
          <a:p>
            <a:fld id="{9EF3CB60-D058-4E2D-8788-BAE4C2A3E4D2}" type="slidenum">
              <a:rPr lang="es-MX" sz="105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33</a:t>
            </a:fld>
            <a:endParaRPr lang="es-MX" sz="105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7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/>
          <p:cNvSpPr/>
          <p:nvPr/>
        </p:nvSpPr>
        <p:spPr>
          <a:xfrm>
            <a:off x="2" y="536616"/>
            <a:ext cx="7199312" cy="17101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prstClr val="white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0" y="7"/>
            <a:ext cx="7199312" cy="489279"/>
          </a:xfrm>
          <a:prstGeom prst="rect">
            <a:avLst/>
          </a:prstGeom>
          <a:solidFill>
            <a:srgbClr val="622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" y="2294124"/>
            <a:ext cx="7199313" cy="3106552"/>
          </a:xfrm>
          <a:prstGeom prst="rect">
            <a:avLst/>
          </a:prstGeom>
          <a:solidFill>
            <a:srgbClr val="662D2E"/>
          </a:solidFill>
          <a:effectLst/>
          <a:scene3d>
            <a:camera prst="orthographicFront"/>
            <a:lightRig rig="threePt" dir="t"/>
          </a:scene3d>
          <a:sp3d prstMaterial="matte"/>
        </p:spPr>
        <p:txBody>
          <a:bodyPr wrap="square" rtlCol="0">
            <a:prstTxWarp prst="textCurveDown">
              <a:avLst>
                <a:gd name="adj" fmla="val 50485"/>
              </a:avLst>
            </a:prstTxWarp>
            <a:spAutoFit/>
            <a:sp3d/>
          </a:bodyPr>
          <a:lstStyle/>
          <a:p>
            <a:pPr algn="ctr"/>
            <a:r>
              <a:rPr lang="es-ES_tradnl" sz="3936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  <a:alpha val="30000"/>
                      </a:prstClr>
                    </a:gs>
                    <a:gs pos="100000">
                      <a:prstClr val="black">
                        <a:alpha val="25000"/>
                      </a:prstClr>
                    </a:gs>
                  </a:gsLst>
                  <a:lin ang="10800000" scaled="1"/>
                  <a:tileRect/>
                </a:gradFill>
              </a:rPr>
              <a:t>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</a:t>
            </a:r>
          </a:p>
        </p:txBody>
      </p:sp>
      <p:sp>
        <p:nvSpPr>
          <p:cNvPr id="5" name="Rectángulo 4"/>
          <p:cNvSpPr/>
          <p:nvPr/>
        </p:nvSpPr>
        <p:spPr>
          <a:xfrm>
            <a:off x="-1" y="489280"/>
            <a:ext cx="7199313" cy="473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69">
              <a:solidFill>
                <a:prstClr val="white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-28747" y="2246786"/>
            <a:ext cx="7199313" cy="473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69">
              <a:solidFill>
                <a:prstClr val="white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465780" y="602673"/>
            <a:ext cx="2211058" cy="1185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69">
              <a:solidFill>
                <a:srgbClr val="5E292A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28575" y="1476375"/>
            <a:ext cx="5051733" cy="6251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sz="2200" b="1" spc="30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UNIDAD ACADÉMICA</a:t>
            </a:r>
          </a:p>
          <a:p>
            <a:pPr algn="r"/>
            <a:r>
              <a:rPr lang="es-MX" sz="2200" b="1" spc="30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HERMOSILLO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47" y="810579"/>
            <a:ext cx="1826968" cy="1063710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2656737" y="680594"/>
            <a:ext cx="2381140" cy="963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sz="3600" b="1" spc="236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2016-1</a:t>
            </a:r>
            <a:endParaRPr lang="es-MX" sz="3600" b="1" spc="236" dirty="0"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6638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268034" y="903848"/>
            <a:ext cx="6645514" cy="341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b="1" dirty="0">
                <a:ln w="1905"/>
                <a:solidFill>
                  <a:srgbClr val="622B2C"/>
                </a:solidFill>
              </a:rPr>
              <a:t>Oferta Educativa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657533" y="5130201"/>
            <a:ext cx="540359" cy="270474"/>
          </a:xfrm>
          <a:prstGeom prst="rect">
            <a:avLst/>
          </a:prstGeom>
          <a:solidFill>
            <a:srgbClr val="A1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" y="5356798"/>
            <a:ext cx="6657526" cy="45719"/>
          </a:xfrm>
          <a:prstGeom prst="rect">
            <a:avLst/>
          </a:prstGeom>
          <a:solidFill>
            <a:srgbClr val="5E2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22 CuadroTexto"/>
          <p:cNvSpPr txBox="1"/>
          <p:nvPr/>
        </p:nvSpPr>
        <p:spPr>
          <a:xfrm>
            <a:off x="802800" y="320400"/>
            <a:ext cx="5806800" cy="400110"/>
          </a:xfrm>
          <a:custGeom>
            <a:avLst/>
            <a:gdLst>
              <a:gd name="connsiteX0" fmla="*/ 0 w 2304256"/>
              <a:gd name="connsiteY0" fmla="*/ 0 h 707886"/>
              <a:gd name="connsiteX1" fmla="*/ 2304256 w 2304256"/>
              <a:gd name="connsiteY1" fmla="*/ 0 h 707886"/>
              <a:gd name="connsiteX2" fmla="*/ 2304256 w 2304256"/>
              <a:gd name="connsiteY2" fmla="*/ 707886 h 707886"/>
              <a:gd name="connsiteX3" fmla="*/ 0 w 2304256"/>
              <a:gd name="connsiteY3" fmla="*/ 707886 h 707886"/>
              <a:gd name="connsiteX4" fmla="*/ 0 w 2304256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4256" h="707886">
                <a:moveTo>
                  <a:pt x="0" y="0"/>
                </a:moveTo>
                <a:lnTo>
                  <a:pt x="2304256" y="0"/>
                </a:lnTo>
                <a:lnTo>
                  <a:pt x="2304256" y="707886"/>
                </a:lnTo>
                <a:lnTo>
                  <a:pt x="0" y="707886"/>
                </a:lnTo>
                <a:lnTo>
                  <a:pt x="0" y="0"/>
                </a:lnTo>
                <a:close/>
              </a:path>
            </a:pathLst>
          </a:custGeom>
          <a:solidFill>
            <a:srgbClr val="A1A1A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 sz="20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s-MX" dirty="0">
                <a:solidFill>
                  <a:prstClr val="white">
                    <a:lumMod val="95000"/>
                  </a:prstClr>
                </a:solidFill>
              </a:rPr>
              <a:t>Unidad Académica Hermosillo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266059" y="3015680"/>
            <a:ext cx="6645514" cy="341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b="1" dirty="0">
                <a:ln w="1905"/>
                <a:solidFill>
                  <a:srgbClr val="622B2C"/>
                </a:solidFill>
              </a:rPr>
              <a:t>Matrícula por Nivel de Estudios</a:t>
            </a:r>
          </a:p>
        </p:txBody>
      </p:sp>
      <p:pic>
        <p:nvPicPr>
          <p:cNvPr id="31" name="Imagen 3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F79646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22" y="1369914"/>
            <a:ext cx="945349" cy="98036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3" name="12 CuadroTexto"/>
          <p:cNvSpPr txBox="1"/>
          <p:nvPr/>
        </p:nvSpPr>
        <p:spPr>
          <a:xfrm>
            <a:off x="2521913" y="1607145"/>
            <a:ext cx="4318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>
                <a:solidFill>
                  <a:prstClr val="black">
                    <a:lumMod val="50000"/>
                    <a:lumOff val="50000"/>
                  </a:prstClr>
                </a:solidFill>
              </a:rPr>
              <a:t>Maestría: </a:t>
            </a:r>
            <a:r>
              <a:rPr lang="es-MX" b="1" dirty="0">
                <a:solidFill>
                  <a:srgbClr val="C87700"/>
                </a:solidFill>
              </a:rPr>
              <a:t>1</a:t>
            </a:r>
          </a:p>
        </p:txBody>
      </p:sp>
      <p:sp>
        <p:nvSpPr>
          <p:cNvPr id="14" name="62 CuadroTexto"/>
          <p:cNvSpPr txBox="1"/>
          <p:nvPr/>
        </p:nvSpPr>
        <p:spPr>
          <a:xfrm>
            <a:off x="2521910" y="1279068"/>
            <a:ext cx="4318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Licenciaturas: </a:t>
            </a:r>
            <a:r>
              <a:rPr lang="es-MX" sz="1600" b="1" dirty="0">
                <a:solidFill>
                  <a:srgbClr val="C87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18" name="12 CuadroTexto"/>
          <p:cNvSpPr txBox="1"/>
          <p:nvPr/>
        </p:nvSpPr>
        <p:spPr>
          <a:xfrm>
            <a:off x="2497832" y="1965800"/>
            <a:ext cx="4299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s-MX" dirty="0">
                <a:solidFill>
                  <a:prstClr val="black">
                    <a:lumMod val="50000"/>
                    <a:lumOff val="50000"/>
                  </a:prstClr>
                </a:solidFill>
              </a:rPr>
              <a:t>Total: </a:t>
            </a:r>
            <a:r>
              <a:rPr lang="es-MX" b="1" dirty="0">
                <a:solidFill>
                  <a:srgbClr val="C87700"/>
                </a:solidFill>
              </a:rPr>
              <a:t>16</a:t>
            </a:r>
          </a:p>
        </p:txBody>
      </p:sp>
      <p:sp>
        <p:nvSpPr>
          <p:cNvPr id="21" name="12 CuadroTexto"/>
          <p:cNvSpPr txBox="1"/>
          <p:nvPr/>
        </p:nvSpPr>
        <p:spPr>
          <a:xfrm>
            <a:off x="2519938" y="3747551"/>
            <a:ext cx="4318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Maestría: </a:t>
            </a:r>
            <a:r>
              <a:rPr lang="es-MX" b="1" dirty="0">
                <a:solidFill>
                  <a:srgbClr val="C87700"/>
                </a:solidFill>
              </a:rPr>
              <a:t>4 alumnos</a:t>
            </a:r>
          </a:p>
        </p:txBody>
      </p:sp>
      <p:sp>
        <p:nvSpPr>
          <p:cNvPr id="22" name="62 CuadroTexto"/>
          <p:cNvSpPr txBox="1"/>
          <p:nvPr/>
        </p:nvSpPr>
        <p:spPr>
          <a:xfrm>
            <a:off x="2519935" y="3390900"/>
            <a:ext cx="4318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Licenciatura: </a:t>
            </a:r>
            <a:r>
              <a:rPr lang="es-MX" sz="1600" b="1" dirty="0">
                <a:solidFill>
                  <a:srgbClr val="C87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4,471 alumnos</a:t>
            </a:r>
          </a:p>
        </p:txBody>
      </p:sp>
      <p:sp>
        <p:nvSpPr>
          <p:cNvPr id="23" name="12 CuadroTexto"/>
          <p:cNvSpPr txBox="1"/>
          <p:nvPr/>
        </p:nvSpPr>
        <p:spPr>
          <a:xfrm>
            <a:off x="2495857" y="4142302"/>
            <a:ext cx="4299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Total: </a:t>
            </a:r>
            <a:r>
              <a:rPr lang="es-MX" b="1" dirty="0">
                <a:solidFill>
                  <a:srgbClr val="C87700"/>
                </a:solidFill>
              </a:rPr>
              <a:t>4,475 alumnos</a:t>
            </a:r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3">
            <a:duotone>
              <a:srgbClr val="F79646">
                <a:shade val="45000"/>
                <a:satMod val="135000"/>
              </a:srgb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56" y="3605433"/>
            <a:ext cx="1131270" cy="8253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5477926" y="5120562"/>
            <a:ext cx="1619845" cy="287536"/>
          </a:xfrm>
        </p:spPr>
        <p:txBody>
          <a:bodyPr vert="horz" lIns="91440" tIns="45720" rIns="91440" bIns="45720" rtlCol="0" anchor="ctr"/>
          <a:lstStyle/>
          <a:p>
            <a:fld id="{9EF3CB60-D058-4E2D-8788-BAE4C2A3E4D2}" type="slidenum">
              <a:rPr lang="es-MX" sz="105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35</a:t>
            </a:fld>
            <a:endParaRPr lang="es-MX" sz="105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81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268041" y="903848"/>
            <a:ext cx="6584321" cy="341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b="1" dirty="0">
                <a:ln w="1905"/>
                <a:solidFill>
                  <a:srgbClr val="622B2C"/>
                </a:solidFill>
              </a:rPr>
              <a:t>Matrícula por Programa Educativo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657533" y="5130201"/>
            <a:ext cx="540359" cy="270474"/>
          </a:xfrm>
          <a:prstGeom prst="rect">
            <a:avLst/>
          </a:prstGeom>
          <a:solidFill>
            <a:srgbClr val="A1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" y="5356798"/>
            <a:ext cx="6657526" cy="45719"/>
          </a:xfrm>
          <a:prstGeom prst="rect">
            <a:avLst/>
          </a:prstGeom>
          <a:solidFill>
            <a:srgbClr val="5E2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22 CuadroTexto"/>
          <p:cNvSpPr txBox="1"/>
          <p:nvPr/>
        </p:nvSpPr>
        <p:spPr>
          <a:xfrm>
            <a:off x="802800" y="320400"/>
            <a:ext cx="5806800" cy="400110"/>
          </a:xfrm>
          <a:custGeom>
            <a:avLst/>
            <a:gdLst>
              <a:gd name="connsiteX0" fmla="*/ 0 w 2304256"/>
              <a:gd name="connsiteY0" fmla="*/ 0 h 707886"/>
              <a:gd name="connsiteX1" fmla="*/ 2304256 w 2304256"/>
              <a:gd name="connsiteY1" fmla="*/ 0 h 707886"/>
              <a:gd name="connsiteX2" fmla="*/ 2304256 w 2304256"/>
              <a:gd name="connsiteY2" fmla="*/ 707886 h 707886"/>
              <a:gd name="connsiteX3" fmla="*/ 0 w 2304256"/>
              <a:gd name="connsiteY3" fmla="*/ 707886 h 707886"/>
              <a:gd name="connsiteX4" fmla="*/ 0 w 2304256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4256" h="707886">
                <a:moveTo>
                  <a:pt x="0" y="0"/>
                </a:moveTo>
                <a:lnTo>
                  <a:pt x="2304256" y="0"/>
                </a:lnTo>
                <a:lnTo>
                  <a:pt x="2304256" y="707886"/>
                </a:lnTo>
                <a:lnTo>
                  <a:pt x="0" y="707886"/>
                </a:lnTo>
                <a:lnTo>
                  <a:pt x="0" y="0"/>
                </a:lnTo>
                <a:close/>
              </a:path>
            </a:pathLst>
          </a:custGeom>
          <a:solidFill>
            <a:srgbClr val="A1A1A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 sz="20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s-MX" dirty="0">
                <a:solidFill>
                  <a:prstClr val="white">
                    <a:lumMod val="95000"/>
                  </a:prstClr>
                </a:solidFill>
              </a:rPr>
              <a:t>Unidad Académica Hermosillo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4728779" y="4600372"/>
            <a:ext cx="21691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MX" sz="10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</a:rPr>
              <a:t>*Programa educativo en transición.</a:t>
            </a: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977157"/>
              </p:ext>
            </p:extLst>
          </p:nvPr>
        </p:nvGraphicFramePr>
        <p:xfrm>
          <a:off x="2430000" y="1390872"/>
          <a:ext cx="4385470" cy="35008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5844"/>
                <a:gridCol w="3316288"/>
                <a:gridCol w="753338"/>
              </a:tblGrid>
              <a:tr h="2623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719907" rtl="0" eaLnBrk="1" fontAlgn="ctr" latinLnBrk="0" hangingPunct="1"/>
                      <a:r>
                        <a:rPr lang="es-MX" sz="1100" b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Programa Educativo</a:t>
                      </a:r>
                    </a:p>
                  </a:txBody>
                  <a:tcPr marL="857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719907" rtl="0" eaLnBrk="1" fontAlgn="ctr" latinLnBrk="0" hangingPunct="1"/>
                      <a:r>
                        <a:rPr lang="es-MX" sz="1100" b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Alumnos</a:t>
                      </a:r>
                      <a:endParaRPr lang="es-MX" sz="11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19907" rtl="0" eaLnBrk="1" fontAlgn="ctr" latinLnBrk="0" hangingPunct="1"/>
                      <a:r>
                        <a:rPr lang="es-MX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Lic. en Comercio Internacional</a:t>
                      </a:r>
                    </a:p>
                  </a:txBody>
                  <a:tcPr marL="857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719907" rtl="0" eaLnBrk="1" fontAlgn="ctr" latinLnBrk="0" hangingPunct="1"/>
                      <a:r>
                        <a:rPr lang="es-MX" sz="1100" b="1" kern="1200" dirty="0">
                          <a:solidFill>
                            <a:srgbClr val="C877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584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19907" rtl="0" eaLnBrk="1" fontAlgn="ctr" latinLnBrk="0" hangingPunct="1"/>
                      <a:r>
                        <a:rPr lang="es-MX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Lic. en Nutrición Humana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719907" rtl="0" eaLnBrk="1" fontAlgn="ctr" latinLnBrk="0" hangingPunct="1"/>
                      <a:r>
                        <a:rPr lang="es-MX" sz="1100" b="1" kern="1200" dirty="0">
                          <a:solidFill>
                            <a:srgbClr val="C877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582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19907" rtl="0" eaLnBrk="1" fontAlgn="ctr" latinLnBrk="0" hangingPunct="1"/>
                      <a:r>
                        <a:rPr lang="es-MX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Lic. en Entrenamiento Deportivo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719907" rtl="0" eaLnBrk="1" fontAlgn="ctr" latinLnBrk="0" hangingPunct="1"/>
                      <a:r>
                        <a:rPr lang="es-MX" sz="1100" b="1" kern="1200" dirty="0">
                          <a:solidFill>
                            <a:srgbClr val="C877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564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19907" rtl="0" eaLnBrk="1" fontAlgn="ctr" latinLnBrk="0" hangingPunct="1"/>
                      <a:r>
                        <a:rPr lang="es-MX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Lic. en Gestión Turística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719907" rtl="0" eaLnBrk="1" fontAlgn="ctr" latinLnBrk="0" hangingPunct="1"/>
                      <a:r>
                        <a:rPr lang="es-MX" sz="1100" b="1" kern="1200" dirty="0">
                          <a:solidFill>
                            <a:srgbClr val="C877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524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19907" rtl="0" eaLnBrk="1" fontAlgn="ctr" latinLnBrk="0" hangingPunct="1"/>
                      <a:r>
                        <a:rPr lang="es-MX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Lic. en Administración de Empresas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719907" rtl="0" eaLnBrk="1" fontAlgn="ctr" latinLnBrk="0" hangingPunct="1"/>
                      <a:r>
                        <a:rPr lang="es-MX" sz="1100" b="1" kern="1200" dirty="0">
                          <a:solidFill>
                            <a:srgbClr val="C877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500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19907" rtl="0" eaLnBrk="1" fontAlgn="ctr" latinLnBrk="0" hangingPunct="1"/>
                      <a:r>
                        <a:rPr lang="es-MX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Ing. Ambiental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719907" rtl="0" eaLnBrk="1" fontAlgn="ctr" latinLnBrk="0" hangingPunct="1"/>
                      <a:r>
                        <a:rPr lang="es-MX" sz="1100" b="1" kern="1200" dirty="0">
                          <a:solidFill>
                            <a:srgbClr val="C877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315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19907" rtl="0" eaLnBrk="1" fontAlgn="ctr" latinLnBrk="0" hangingPunct="1"/>
                      <a:r>
                        <a:rPr lang="es-MX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Ing. en Geociencias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719907" rtl="0" eaLnBrk="1" fontAlgn="ctr" latinLnBrk="0" hangingPunct="1"/>
                      <a:r>
                        <a:rPr lang="es-MX" sz="1100" b="1" kern="1200" dirty="0">
                          <a:solidFill>
                            <a:srgbClr val="C877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300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19907" rtl="0" eaLnBrk="1" fontAlgn="ctr" latinLnBrk="0" hangingPunct="1"/>
                      <a:r>
                        <a:rPr lang="es-MX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Lic. en Contaduría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719907" rtl="0" eaLnBrk="1" fontAlgn="ctr" latinLnBrk="0" hangingPunct="1"/>
                      <a:r>
                        <a:rPr lang="es-MX" sz="1100" b="1" kern="1200" dirty="0">
                          <a:solidFill>
                            <a:srgbClr val="C877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274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19907" rtl="0" eaLnBrk="1" fontAlgn="ctr" latinLnBrk="0" hangingPunct="1"/>
                      <a:r>
                        <a:rPr lang="es-MX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Lic. en Ecología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719907" rtl="0" eaLnBrk="1" fontAlgn="ctr" latinLnBrk="0" hangingPunct="1"/>
                      <a:r>
                        <a:rPr lang="es-MX" sz="1100" b="1" kern="1200" dirty="0">
                          <a:solidFill>
                            <a:srgbClr val="C877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178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19907" rtl="0" eaLnBrk="1" fontAlgn="ctr" latinLnBrk="0" hangingPunct="1"/>
                      <a:r>
                        <a:rPr lang="es-MX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Ing. en Horticultura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719907" rtl="0" eaLnBrk="1" fontAlgn="ctr" latinLnBrk="0" hangingPunct="1"/>
                      <a:r>
                        <a:rPr lang="es-MX" sz="1100" b="1" kern="1200" dirty="0">
                          <a:solidFill>
                            <a:srgbClr val="C877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19907" rtl="0" eaLnBrk="1" fontAlgn="ctr" latinLnBrk="0" hangingPunct="1"/>
                      <a:r>
                        <a:rPr lang="es-MX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Lic. en Enseñanza del Inglés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719907" rtl="0" eaLnBrk="1" fontAlgn="ctr" latinLnBrk="0" hangingPunct="1"/>
                      <a:r>
                        <a:rPr lang="es-MX" sz="1100" b="1" kern="1200" dirty="0">
                          <a:solidFill>
                            <a:srgbClr val="C877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132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19907" rtl="0" eaLnBrk="1" fontAlgn="ctr" latinLnBrk="0" hangingPunct="1"/>
                      <a:r>
                        <a:rPr lang="es-MX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Ing. en Mecatrónica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719907" rtl="0" eaLnBrk="1" fontAlgn="ctr" latinLnBrk="0" hangingPunct="1"/>
                      <a:r>
                        <a:rPr lang="es-MX" sz="1100" b="1" kern="1200" dirty="0">
                          <a:solidFill>
                            <a:srgbClr val="C877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19907" rtl="0" eaLnBrk="1" fontAlgn="ctr" latinLnBrk="0" hangingPunct="1"/>
                      <a:r>
                        <a:rPr lang="es-MX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Ing. Software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719907" rtl="0" eaLnBrk="1" fontAlgn="ctr" latinLnBrk="0" hangingPunct="1"/>
                      <a:r>
                        <a:rPr lang="es-MX" sz="1100" b="1" kern="1200" dirty="0">
                          <a:solidFill>
                            <a:srgbClr val="C877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0" i="0" u="none" strike="noStrike" kern="12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19907" rtl="0" eaLnBrk="1" fontAlgn="ctr" latinLnBrk="0" hangingPunct="1"/>
                      <a:r>
                        <a:rPr lang="es-MX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Ing. Industrial en Manufactura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719907" rtl="0" eaLnBrk="1" fontAlgn="ctr" latinLnBrk="0" hangingPunct="1"/>
                      <a:r>
                        <a:rPr lang="es-MX" sz="1100" b="1" kern="1200" dirty="0">
                          <a:solidFill>
                            <a:srgbClr val="C877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19907" rtl="0" eaLnBrk="1" fontAlgn="ctr" latinLnBrk="0" hangingPunct="1"/>
                      <a:r>
                        <a:rPr lang="es-MX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Ing. en Tecnología de Alimentos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719907" rtl="0" eaLnBrk="1" fontAlgn="ctr" latinLnBrk="0" hangingPunct="1"/>
                      <a:r>
                        <a:rPr lang="es-MX" sz="1100" b="1" kern="1200" dirty="0">
                          <a:solidFill>
                            <a:srgbClr val="C877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16</a:t>
                      </a:r>
                      <a:endParaRPr lang="es-MX" sz="11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19907" rtl="0" eaLnBrk="1" fontAlgn="ctr" latinLnBrk="0" hangingPunct="1"/>
                      <a:r>
                        <a:rPr lang="es-MX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Mtría. en Sistemas de Producción Biosustentables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719907" rtl="0" eaLnBrk="1" fontAlgn="ctr" latinLnBrk="0" hangingPunct="1"/>
                      <a:r>
                        <a:rPr lang="es-MX" sz="1100" b="1" kern="1200" dirty="0">
                          <a:solidFill>
                            <a:srgbClr val="C877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857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1" kern="1200" dirty="0" smtClean="0">
                          <a:solidFill>
                            <a:srgbClr val="C877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4,475</a:t>
                      </a:r>
                      <a:endParaRPr lang="es-MX" sz="1100" b="1" kern="1200" dirty="0">
                        <a:solidFill>
                          <a:srgbClr val="C877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3E1"/>
              </a:clrFrom>
              <a:clrTo>
                <a:srgbClr val="FFF3E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9256" y="1848095"/>
            <a:ext cx="1342194" cy="1453119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573073" y="2938445"/>
            <a:ext cx="687287" cy="407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b="1" dirty="0">
                <a:solidFill>
                  <a:srgbClr val="C87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UAH</a:t>
            </a:r>
          </a:p>
        </p:txBody>
      </p:sp>
      <p:cxnSp>
        <p:nvCxnSpPr>
          <p:cNvPr id="14" name="Conector recto de flecha 13"/>
          <p:cNvCxnSpPr/>
          <p:nvPr/>
        </p:nvCxnSpPr>
        <p:spPr>
          <a:xfrm flipV="1">
            <a:off x="1002825" y="2773210"/>
            <a:ext cx="87949" cy="210111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5477927" y="5125172"/>
            <a:ext cx="1619845" cy="287536"/>
          </a:xfrm>
        </p:spPr>
        <p:txBody>
          <a:bodyPr vert="horz" lIns="91440" tIns="45720" rIns="91440" bIns="45720" rtlCol="0" anchor="ctr"/>
          <a:lstStyle/>
          <a:p>
            <a:fld id="{9EF3CB60-D058-4E2D-8788-BAE4C2A3E4D2}" type="slidenum">
              <a:rPr lang="es-MX" sz="105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36</a:t>
            </a:fld>
            <a:endParaRPr lang="es-MX" sz="105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77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270000" y="903848"/>
            <a:ext cx="6582356" cy="341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b="1" dirty="0">
                <a:ln w="1905"/>
                <a:solidFill>
                  <a:srgbClr val="622B2C"/>
                </a:solidFill>
              </a:rPr>
              <a:t>Egresados y Titulados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657533" y="5130201"/>
            <a:ext cx="540359" cy="270474"/>
          </a:xfrm>
          <a:prstGeom prst="rect">
            <a:avLst/>
          </a:prstGeom>
          <a:solidFill>
            <a:srgbClr val="A1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" y="5356798"/>
            <a:ext cx="6657526" cy="45719"/>
          </a:xfrm>
          <a:prstGeom prst="rect">
            <a:avLst/>
          </a:prstGeom>
          <a:solidFill>
            <a:srgbClr val="5E2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270006" y="2962009"/>
            <a:ext cx="6751687" cy="341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b="1" dirty="0">
                <a:ln w="1905"/>
                <a:solidFill>
                  <a:srgbClr val="622B2C"/>
                </a:solidFill>
              </a:rPr>
              <a:t>Profesores</a:t>
            </a:r>
          </a:p>
        </p:txBody>
      </p:sp>
      <p:sp>
        <p:nvSpPr>
          <p:cNvPr id="13" name="22 CuadroTexto"/>
          <p:cNvSpPr txBox="1"/>
          <p:nvPr/>
        </p:nvSpPr>
        <p:spPr>
          <a:xfrm>
            <a:off x="802800" y="320400"/>
            <a:ext cx="5806800" cy="400110"/>
          </a:xfrm>
          <a:custGeom>
            <a:avLst/>
            <a:gdLst>
              <a:gd name="connsiteX0" fmla="*/ 0 w 2304256"/>
              <a:gd name="connsiteY0" fmla="*/ 0 h 707886"/>
              <a:gd name="connsiteX1" fmla="*/ 2304256 w 2304256"/>
              <a:gd name="connsiteY1" fmla="*/ 0 h 707886"/>
              <a:gd name="connsiteX2" fmla="*/ 2304256 w 2304256"/>
              <a:gd name="connsiteY2" fmla="*/ 707886 h 707886"/>
              <a:gd name="connsiteX3" fmla="*/ 0 w 2304256"/>
              <a:gd name="connsiteY3" fmla="*/ 707886 h 707886"/>
              <a:gd name="connsiteX4" fmla="*/ 0 w 2304256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4256" h="707886">
                <a:moveTo>
                  <a:pt x="0" y="0"/>
                </a:moveTo>
                <a:lnTo>
                  <a:pt x="2304256" y="0"/>
                </a:lnTo>
                <a:lnTo>
                  <a:pt x="2304256" y="707886"/>
                </a:lnTo>
                <a:lnTo>
                  <a:pt x="0" y="707886"/>
                </a:lnTo>
                <a:lnTo>
                  <a:pt x="0" y="0"/>
                </a:lnTo>
                <a:close/>
              </a:path>
            </a:pathLst>
          </a:custGeom>
          <a:solidFill>
            <a:srgbClr val="A1A1A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 sz="20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s-MX" dirty="0">
                <a:solidFill>
                  <a:prstClr val="white">
                    <a:lumMod val="95000"/>
                  </a:prstClr>
                </a:solidFill>
              </a:rPr>
              <a:t>Unidad Académica Hermosillo</a:t>
            </a:r>
          </a:p>
        </p:txBody>
      </p:sp>
      <p:sp>
        <p:nvSpPr>
          <p:cNvPr id="14" name="12 CuadroTexto"/>
          <p:cNvSpPr txBox="1"/>
          <p:nvPr/>
        </p:nvSpPr>
        <p:spPr>
          <a:xfrm>
            <a:off x="2533788" y="1803142"/>
            <a:ext cx="4318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>
                <a:solidFill>
                  <a:prstClr val="black">
                    <a:lumMod val="50000"/>
                    <a:lumOff val="50000"/>
                  </a:prstClr>
                </a:solidFill>
              </a:rPr>
              <a:t>Egresados Titulados: </a:t>
            </a:r>
            <a:r>
              <a:rPr lang="es-MX" b="1" dirty="0">
                <a:solidFill>
                  <a:srgbClr val="C87700"/>
                </a:solidFill>
              </a:rPr>
              <a:t>266</a:t>
            </a:r>
          </a:p>
        </p:txBody>
      </p:sp>
      <p:sp>
        <p:nvSpPr>
          <p:cNvPr id="15" name="62 CuadroTexto"/>
          <p:cNvSpPr txBox="1"/>
          <p:nvPr/>
        </p:nvSpPr>
        <p:spPr>
          <a:xfrm>
            <a:off x="2533785" y="1472147"/>
            <a:ext cx="4318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Alumnos Egresados: </a:t>
            </a:r>
            <a:r>
              <a:rPr lang="es-MX" sz="1600" b="1" dirty="0">
                <a:solidFill>
                  <a:srgbClr val="C87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346</a:t>
            </a:r>
          </a:p>
        </p:txBody>
      </p:sp>
      <p:sp>
        <p:nvSpPr>
          <p:cNvPr id="18" name="12 CuadroTexto"/>
          <p:cNvSpPr txBox="1"/>
          <p:nvPr/>
        </p:nvSpPr>
        <p:spPr>
          <a:xfrm>
            <a:off x="2539426" y="3713466"/>
            <a:ext cx="4312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>
                <a:solidFill>
                  <a:prstClr val="white">
                    <a:lumMod val="50000"/>
                  </a:prstClr>
                </a:solidFill>
              </a:rPr>
              <a:t>Profesores de Medio Tiempo (PMT): </a:t>
            </a:r>
            <a:r>
              <a:rPr lang="es-MX" b="1" dirty="0">
                <a:solidFill>
                  <a:srgbClr val="C87700"/>
                </a:solidFill>
              </a:rPr>
              <a:t>23</a:t>
            </a:r>
          </a:p>
        </p:txBody>
      </p:sp>
      <p:sp>
        <p:nvSpPr>
          <p:cNvPr id="19" name="62 CuadroTexto"/>
          <p:cNvSpPr txBox="1"/>
          <p:nvPr/>
        </p:nvSpPr>
        <p:spPr>
          <a:xfrm>
            <a:off x="2539428" y="3382552"/>
            <a:ext cx="4318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Profesores de Tiempo Completo (PTC): </a:t>
            </a:r>
            <a:r>
              <a:rPr lang="es-MX" sz="1600" b="1" dirty="0">
                <a:solidFill>
                  <a:srgbClr val="C87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181</a:t>
            </a:r>
          </a:p>
        </p:txBody>
      </p:sp>
      <p:sp>
        <p:nvSpPr>
          <p:cNvPr id="20" name="12 CuadroTexto"/>
          <p:cNvSpPr txBox="1"/>
          <p:nvPr/>
        </p:nvSpPr>
        <p:spPr>
          <a:xfrm>
            <a:off x="2558389" y="4065784"/>
            <a:ext cx="4214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>
                <a:solidFill>
                  <a:prstClr val="white">
                    <a:lumMod val="50000"/>
                  </a:prstClr>
                </a:solidFill>
              </a:rPr>
              <a:t>Profesores por Asignatura (PA): </a:t>
            </a:r>
            <a:r>
              <a:rPr lang="es-MX" b="1" dirty="0">
                <a:solidFill>
                  <a:srgbClr val="C87700"/>
                </a:solidFill>
              </a:rPr>
              <a:t>121</a:t>
            </a:r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2">
            <a:duotone>
              <a:srgbClr val="F79646">
                <a:shade val="45000"/>
                <a:satMod val="135000"/>
              </a:srgb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06" y="3552305"/>
            <a:ext cx="866587" cy="102996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8" name="12 CuadroTexto"/>
          <p:cNvSpPr txBox="1"/>
          <p:nvPr/>
        </p:nvSpPr>
        <p:spPr>
          <a:xfrm>
            <a:off x="2552742" y="4445799"/>
            <a:ext cx="4220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>
                <a:solidFill>
                  <a:prstClr val="white">
                    <a:lumMod val="50000"/>
                  </a:prstClr>
                </a:solidFill>
              </a:rPr>
              <a:t>Total: </a:t>
            </a:r>
            <a:r>
              <a:rPr lang="es-MX" b="1" dirty="0">
                <a:solidFill>
                  <a:srgbClr val="C87700"/>
                </a:solidFill>
              </a:rPr>
              <a:t>325</a:t>
            </a:r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52" y="1297744"/>
            <a:ext cx="917736" cy="115732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5477926" y="5120562"/>
            <a:ext cx="1619845" cy="287536"/>
          </a:xfrm>
        </p:spPr>
        <p:txBody>
          <a:bodyPr vert="horz" lIns="91440" tIns="45720" rIns="91440" bIns="45720" rtlCol="0" anchor="ctr"/>
          <a:lstStyle/>
          <a:p>
            <a:fld id="{9EF3CB60-D058-4E2D-8788-BAE4C2A3E4D2}" type="slidenum">
              <a:rPr lang="es-MX" sz="105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37</a:t>
            </a:fld>
            <a:endParaRPr lang="es-MX" sz="105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58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270000" y="903848"/>
            <a:ext cx="6582356" cy="683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b="1" dirty="0">
                <a:ln w="1905"/>
                <a:solidFill>
                  <a:srgbClr val="622B2C"/>
                </a:solidFill>
              </a:rPr>
              <a:t>Profesores de Tiempo Completo por Nivel de Escolaridad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657533" y="5130201"/>
            <a:ext cx="540359" cy="270474"/>
          </a:xfrm>
          <a:prstGeom prst="rect">
            <a:avLst/>
          </a:prstGeom>
          <a:solidFill>
            <a:srgbClr val="A1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" y="5356798"/>
            <a:ext cx="6657526" cy="45719"/>
          </a:xfrm>
          <a:prstGeom prst="rect">
            <a:avLst/>
          </a:prstGeom>
          <a:solidFill>
            <a:srgbClr val="5E2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22 CuadroTexto"/>
          <p:cNvSpPr txBox="1"/>
          <p:nvPr/>
        </p:nvSpPr>
        <p:spPr>
          <a:xfrm>
            <a:off x="802800" y="320400"/>
            <a:ext cx="5806800" cy="400110"/>
          </a:xfrm>
          <a:custGeom>
            <a:avLst/>
            <a:gdLst>
              <a:gd name="connsiteX0" fmla="*/ 0 w 2304256"/>
              <a:gd name="connsiteY0" fmla="*/ 0 h 707886"/>
              <a:gd name="connsiteX1" fmla="*/ 2304256 w 2304256"/>
              <a:gd name="connsiteY1" fmla="*/ 0 h 707886"/>
              <a:gd name="connsiteX2" fmla="*/ 2304256 w 2304256"/>
              <a:gd name="connsiteY2" fmla="*/ 707886 h 707886"/>
              <a:gd name="connsiteX3" fmla="*/ 0 w 2304256"/>
              <a:gd name="connsiteY3" fmla="*/ 707886 h 707886"/>
              <a:gd name="connsiteX4" fmla="*/ 0 w 2304256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4256" h="707886">
                <a:moveTo>
                  <a:pt x="0" y="0"/>
                </a:moveTo>
                <a:lnTo>
                  <a:pt x="2304256" y="0"/>
                </a:lnTo>
                <a:lnTo>
                  <a:pt x="2304256" y="707886"/>
                </a:lnTo>
                <a:lnTo>
                  <a:pt x="0" y="707886"/>
                </a:lnTo>
                <a:lnTo>
                  <a:pt x="0" y="0"/>
                </a:lnTo>
                <a:close/>
              </a:path>
            </a:pathLst>
          </a:custGeom>
          <a:solidFill>
            <a:srgbClr val="A1A1A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 sz="20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s-MX" dirty="0">
                <a:solidFill>
                  <a:prstClr val="white">
                    <a:lumMod val="95000"/>
                  </a:prstClr>
                </a:solidFill>
              </a:rPr>
              <a:t>Unidad Académica Hermosillo</a:t>
            </a:r>
          </a:p>
        </p:txBody>
      </p:sp>
      <p:sp>
        <p:nvSpPr>
          <p:cNvPr id="18" name="12 CuadroTexto"/>
          <p:cNvSpPr txBox="1"/>
          <p:nvPr/>
        </p:nvSpPr>
        <p:spPr>
          <a:xfrm>
            <a:off x="2533788" y="1912776"/>
            <a:ext cx="4318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>
                <a:solidFill>
                  <a:prstClr val="black">
                    <a:lumMod val="50000"/>
                    <a:lumOff val="50000"/>
                  </a:prstClr>
                </a:solidFill>
              </a:rPr>
              <a:t>PTC con Maestría: </a:t>
            </a:r>
            <a:r>
              <a:rPr lang="es-MX" b="1" dirty="0">
                <a:solidFill>
                  <a:srgbClr val="C87700"/>
                </a:solidFill>
              </a:rPr>
              <a:t>100</a:t>
            </a:r>
          </a:p>
        </p:txBody>
      </p:sp>
      <p:sp>
        <p:nvSpPr>
          <p:cNvPr id="19" name="62 CuadroTexto"/>
          <p:cNvSpPr txBox="1"/>
          <p:nvPr/>
        </p:nvSpPr>
        <p:spPr>
          <a:xfrm>
            <a:off x="2533785" y="1581781"/>
            <a:ext cx="4318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PTC con Doctorado: </a:t>
            </a:r>
            <a:r>
              <a:rPr lang="es-MX" sz="1600" b="1" dirty="0">
                <a:solidFill>
                  <a:srgbClr val="C87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43</a:t>
            </a:r>
          </a:p>
        </p:txBody>
      </p:sp>
      <p:sp>
        <p:nvSpPr>
          <p:cNvPr id="20" name="12 CuadroTexto"/>
          <p:cNvSpPr txBox="1"/>
          <p:nvPr/>
        </p:nvSpPr>
        <p:spPr>
          <a:xfrm>
            <a:off x="2552739" y="2235668"/>
            <a:ext cx="4299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>
                <a:solidFill>
                  <a:prstClr val="black">
                    <a:lumMod val="50000"/>
                    <a:lumOff val="50000"/>
                  </a:prstClr>
                </a:solidFill>
              </a:rPr>
              <a:t>PTC con Licenciatura: </a:t>
            </a:r>
            <a:r>
              <a:rPr lang="es-MX" b="1" dirty="0">
                <a:solidFill>
                  <a:srgbClr val="C87700"/>
                </a:solidFill>
              </a:rPr>
              <a:t>37</a:t>
            </a:r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F79646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95" y="1833800"/>
            <a:ext cx="1362075" cy="7715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8" name="12 CuadroTexto"/>
          <p:cNvSpPr txBox="1"/>
          <p:nvPr/>
        </p:nvSpPr>
        <p:spPr>
          <a:xfrm>
            <a:off x="2533788" y="3947052"/>
            <a:ext cx="4318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>
                <a:solidFill>
                  <a:prstClr val="white">
                    <a:lumMod val="50000"/>
                  </a:prstClr>
                </a:solidFill>
              </a:rPr>
              <a:t>Profesores reconocidos por el PRODEP: </a:t>
            </a:r>
            <a:r>
              <a:rPr lang="es-MX" b="1" dirty="0">
                <a:solidFill>
                  <a:srgbClr val="C87700"/>
                </a:solidFill>
              </a:rPr>
              <a:t>51</a:t>
            </a:r>
          </a:p>
        </p:txBody>
      </p:sp>
      <p:sp>
        <p:nvSpPr>
          <p:cNvPr id="29" name="62 CuadroTexto"/>
          <p:cNvSpPr txBox="1"/>
          <p:nvPr/>
        </p:nvSpPr>
        <p:spPr>
          <a:xfrm>
            <a:off x="2533785" y="3608499"/>
            <a:ext cx="4318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Profesores incorporados al SNI: </a:t>
            </a:r>
            <a:r>
              <a:rPr lang="es-MX" sz="1600" b="1" dirty="0">
                <a:solidFill>
                  <a:srgbClr val="C87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22" name="12 CuadroTexto"/>
          <p:cNvSpPr txBox="1"/>
          <p:nvPr/>
        </p:nvSpPr>
        <p:spPr>
          <a:xfrm>
            <a:off x="2556855" y="2573420"/>
            <a:ext cx="4299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>
                <a:solidFill>
                  <a:prstClr val="black">
                    <a:lumMod val="50000"/>
                    <a:lumOff val="50000"/>
                  </a:prstClr>
                </a:solidFill>
              </a:rPr>
              <a:t>Pasante de Licenciatura: </a:t>
            </a:r>
            <a:r>
              <a:rPr lang="es-MX" b="1" dirty="0">
                <a:solidFill>
                  <a:srgbClr val="C87700"/>
                </a:solidFill>
              </a:rPr>
              <a:t>1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268041" y="2962800"/>
            <a:ext cx="6929851" cy="341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b="1" dirty="0">
                <a:ln w="1905"/>
                <a:solidFill>
                  <a:srgbClr val="622B2C"/>
                </a:solidFill>
              </a:rPr>
              <a:t>Profesores con Reconocimiento</a:t>
            </a:r>
          </a:p>
        </p:txBody>
      </p:sp>
      <p:grpSp>
        <p:nvGrpSpPr>
          <p:cNvPr id="27" name="Grupo 26"/>
          <p:cNvGrpSpPr/>
          <p:nvPr/>
        </p:nvGrpSpPr>
        <p:grpSpPr>
          <a:xfrm>
            <a:off x="627229" y="3319247"/>
            <a:ext cx="1117811" cy="1156253"/>
            <a:chOff x="406800" y="1298416"/>
            <a:chExt cx="945349" cy="1023162"/>
          </a:xfrm>
        </p:grpSpPr>
        <p:pic>
          <p:nvPicPr>
            <p:cNvPr id="34" name="Imagen 33"/>
            <p:cNvPicPr>
              <a:picLocks noChangeAspect="1"/>
            </p:cNvPicPr>
            <p:nvPr/>
          </p:nvPicPr>
          <p:blipFill>
            <a:blip r:embed="rId3">
              <a:duotone>
                <a:srgbClr val="F79646">
                  <a:shade val="45000"/>
                  <a:satMod val="135000"/>
                </a:srgbClr>
                <a:prstClr val="white"/>
              </a:duotone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440" y="1506455"/>
              <a:ext cx="825709" cy="815123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35" name="Imagen 34"/>
            <p:cNvPicPr>
              <a:picLocks noChangeAspect="1"/>
            </p:cNvPicPr>
            <p:nvPr/>
          </p:nvPicPr>
          <p:blipFill>
            <a:blip r:embed="rId4">
              <a:duotone>
                <a:srgbClr val="F79646">
                  <a:shade val="45000"/>
                  <a:satMod val="135000"/>
                </a:srgbClr>
                <a:prstClr val="white"/>
              </a:duotone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800" y="1298416"/>
              <a:ext cx="371475" cy="533400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5477926" y="5119568"/>
            <a:ext cx="1619845" cy="287536"/>
          </a:xfrm>
        </p:spPr>
        <p:txBody>
          <a:bodyPr vert="horz" lIns="91440" tIns="45720" rIns="91440" bIns="45720" rtlCol="0" anchor="ctr"/>
          <a:lstStyle/>
          <a:p>
            <a:fld id="{9EF3CB60-D058-4E2D-8788-BAE4C2A3E4D2}" type="slidenum">
              <a:rPr lang="es-MX" sz="105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38</a:t>
            </a:fld>
            <a:endParaRPr lang="es-MX" sz="105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55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270006" y="903848"/>
            <a:ext cx="6706533" cy="341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b="1" dirty="0">
                <a:ln w="1905"/>
                <a:solidFill>
                  <a:srgbClr val="622B2C"/>
                </a:solidFill>
              </a:rPr>
              <a:t>Personal No Docente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657533" y="5130201"/>
            <a:ext cx="540359" cy="270474"/>
          </a:xfrm>
          <a:prstGeom prst="rect">
            <a:avLst/>
          </a:prstGeom>
          <a:solidFill>
            <a:srgbClr val="A1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" y="5356798"/>
            <a:ext cx="6657526" cy="45719"/>
          </a:xfrm>
          <a:prstGeom prst="rect">
            <a:avLst/>
          </a:prstGeom>
          <a:solidFill>
            <a:srgbClr val="5E2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Estrella de 6 puntas 9"/>
          <p:cNvSpPr/>
          <p:nvPr/>
        </p:nvSpPr>
        <p:spPr>
          <a:xfrm>
            <a:off x="595263" y="3998861"/>
            <a:ext cx="183181" cy="207899"/>
          </a:xfrm>
          <a:prstGeom prst="star6">
            <a:avLst/>
          </a:prstGeom>
          <a:solidFill>
            <a:srgbClr val="FFF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prstClr val="white"/>
              </a:solidFill>
            </a:endParaRPr>
          </a:p>
        </p:txBody>
      </p:sp>
      <p:sp>
        <p:nvSpPr>
          <p:cNvPr id="24" name="12 CuadroTexto"/>
          <p:cNvSpPr txBox="1"/>
          <p:nvPr/>
        </p:nvSpPr>
        <p:spPr>
          <a:xfrm>
            <a:off x="2533786" y="1582844"/>
            <a:ext cx="3979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>
                <a:solidFill>
                  <a:prstClr val="white">
                    <a:lumMod val="50000"/>
                  </a:prstClr>
                </a:solidFill>
              </a:rPr>
              <a:t>Personal Administrativo: </a:t>
            </a:r>
            <a:r>
              <a:rPr lang="es-MX" b="1" dirty="0">
                <a:solidFill>
                  <a:srgbClr val="C87700"/>
                </a:solidFill>
              </a:rPr>
              <a:t>107</a:t>
            </a:r>
          </a:p>
        </p:txBody>
      </p:sp>
      <p:sp>
        <p:nvSpPr>
          <p:cNvPr id="25" name="62 CuadroTexto"/>
          <p:cNvSpPr txBox="1"/>
          <p:nvPr/>
        </p:nvSpPr>
        <p:spPr>
          <a:xfrm>
            <a:off x="2533781" y="1273775"/>
            <a:ext cx="4318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Personal Directivo: </a:t>
            </a:r>
            <a:r>
              <a:rPr lang="es-MX" sz="1600" b="1" dirty="0">
                <a:solidFill>
                  <a:srgbClr val="C87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1" name="22 CuadroTexto"/>
          <p:cNvSpPr txBox="1"/>
          <p:nvPr/>
        </p:nvSpPr>
        <p:spPr>
          <a:xfrm>
            <a:off x="802800" y="320400"/>
            <a:ext cx="5806800" cy="400110"/>
          </a:xfrm>
          <a:custGeom>
            <a:avLst/>
            <a:gdLst>
              <a:gd name="connsiteX0" fmla="*/ 0 w 2304256"/>
              <a:gd name="connsiteY0" fmla="*/ 0 h 707886"/>
              <a:gd name="connsiteX1" fmla="*/ 2304256 w 2304256"/>
              <a:gd name="connsiteY1" fmla="*/ 0 h 707886"/>
              <a:gd name="connsiteX2" fmla="*/ 2304256 w 2304256"/>
              <a:gd name="connsiteY2" fmla="*/ 707886 h 707886"/>
              <a:gd name="connsiteX3" fmla="*/ 0 w 2304256"/>
              <a:gd name="connsiteY3" fmla="*/ 707886 h 707886"/>
              <a:gd name="connsiteX4" fmla="*/ 0 w 2304256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4256" h="707886">
                <a:moveTo>
                  <a:pt x="0" y="0"/>
                </a:moveTo>
                <a:lnTo>
                  <a:pt x="2304256" y="0"/>
                </a:lnTo>
                <a:lnTo>
                  <a:pt x="2304256" y="707886"/>
                </a:lnTo>
                <a:lnTo>
                  <a:pt x="0" y="707886"/>
                </a:lnTo>
                <a:lnTo>
                  <a:pt x="0" y="0"/>
                </a:lnTo>
                <a:close/>
              </a:path>
            </a:pathLst>
          </a:custGeom>
          <a:solidFill>
            <a:srgbClr val="A1A1A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 sz="20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s-MX" dirty="0">
                <a:solidFill>
                  <a:prstClr val="white">
                    <a:lumMod val="95000"/>
                  </a:prstClr>
                </a:solidFill>
              </a:rPr>
              <a:t>Unidad Académica Hermosillo</a:t>
            </a:r>
          </a:p>
        </p:txBody>
      </p:sp>
      <p:sp>
        <p:nvSpPr>
          <p:cNvPr id="23" name="12 CuadroTexto"/>
          <p:cNvSpPr txBox="1"/>
          <p:nvPr/>
        </p:nvSpPr>
        <p:spPr>
          <a:xfrm>
            <a:off x="2535580" y="1918124"/>
            <a:ext cx="3979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>
                <a:solidFill>
                  <a:prstClr val="white">
                    <a:lumMod val="50000"/>
                  </a:prstClr>
                </a:solidFill>
              </a:rPr>
              <a:t>Personal de Servicios: </a:t>
            </a:r>
            <a:r>
              <a:rPr lang="es-MX" b="1" dirty="0">
                <a:solidFill>
                  <a:srgbClr val="C87700"/>
                </a:solidFill>
              </a:rPr>
              <a:t>49</a:t>
            </a:r>
          </a:p>
        </p:txBody>
      </p:sp>
      <p:sp>
        <p:nvSpPr>
          <p:cNvPr id="29" name="12 CuadroTexto"/>
          <p:cNvSpPr txBox="1"/>
          <p:nvPr/>
        </p:nvSpPr>
        <p:spPr>
          <a:xfrm>
            <a:off x="2537375" y="2253781"/>
            <a:ext cx="3979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>
                <a:solidFill>
                  <a:prstClr val="white">
                    <a:lumMod val="50000"/>
                  </a:prstClr>
                </a:solidFill>
              </a:rPr>
              <a:t>Personal de Apoyo a la Docencia: </a:t>
            </a:r>
            <a:r>
              <a:rPr lang="es-MX" b="1" dirty="0">
                <a:solidFill>
                  <a:srgbClr val="C87700"/>
                </a:solidFill>
              </a:rPr>
              <a:t>32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duotone>
              <a:srgbClr val="F79646">
                <a:shade val="45000"/>
                <a:satMod val="135000"/>
              </a:srgb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45" y="1494082"/>
            <a:ext cx="904875" cy="1085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8" name="Rectángulo 17"/>
          <p:cNvSpPr/>
          <p:nvPr/>
        </p:nvSpPr>
        <p:spPr>
          <a:xfrm>
            <a:off x="268041" y="3092304"/>
            <a:ext cx="5297387" cy="341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b="1" dirty="0">
                <a:ln w="1905"/>
                <a:solidFill>
                  <a:srgbClr val="622B2C"/>
                </a:solidFill>
              </a:rPr>
              <a:t>Oferta Educativa de Calidad Reconocida</a:t>
            </a:r>
          </a:p>
        </p:txBody>
      </p:sp>
      <p:sp>
        <p:nvSpPr>
          <p:cNvPr id="19" name="62 CuadroTexto"/>
          <p:cNvSpPr txBox="1"/>
          <p:nvPr/>
        </p:nvSpPr>
        <p:spPr>
          <a:xfrm>
            <a:off x="2539428" y="3464246"/>
            <a:ext cx="4318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Porcentaje de Programas Educativos Acreditados por el COPAES o Evaluados por CIEES en el Nivel 1: </a:t>
            </a:r>
            <a:r>
              <a:rPr lang="es-MX" sz="1600" b="1" dirty="0">
                <a:solidFill>
                  <a:srgbClr val="C87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60.0%</a:t>
            </a:r>
          </a:p>
        </p:txBody>
      </p:sp>
      <p:sp>
        <p:nvSpPr>
          <p:cNvPr id="22" name="12 CuadroTexto"/>
          <p:cNvSpPr txBox="1"/>
          <p:nvPr/>
        </p:nvSpPr>
        <p:spPr>
          <a:xfrm>
            <a:off x="2533789" y="4332835"/>
            <a:ext cx="4487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>
                <a:solidFill>
                  <a:prstClr val="black">
                    <a:lumMod val="50000"/>
                    <a:lumOff val="50000"/>
                  </a:prstClr>
                </a:solidFill>
              </a:rPr>
              <a:t>Porcentaje de Matrícula en Programas Educativos de Calidad: </a:t>
            </a:r>
            <a:r>
              <a:rPr lang="es-MX" b="1" dirty="0">
                <a:solidFill>
                  <a:srgbClr val="C87700"/>
                </a:solidFill>
              </a:rPr>
              <a:t>83.8%</a:t>
            </a:r>
          </a:p>
        </p:txBody>
      </p:sp>
      <p:pic>
        <p:nvPicPr>
          <p:cNvPr id="26" name="Imagen 25"/>
          <p:cNvPicPr>
            <a:picLocks noChangeAspect="1"/>
          </p:cNvPicPr>
          <p:nvPr/>
        </p:nvPicPr>
        <p:blipFill>
          <a:blip r:embed="rId3">
            <a:duotone>
              <a:srgbClr val="F79646">
                <a:shade val="45000"/>
                <a:satMod val="135000"/>
              </a:srgb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75" y="3548508"/>
            <a:ext cx="904875" cy="11334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7" name="12 CuadroTexto"/>
          <p:cNvSpPr txBox="1"/>
          <p:nvPr/>
        </p:nvSpPr>
        <p:spPr>
          <a:xfrm>
            <a:off x="2530285" y="2562868"/>
            <a:ext cx="3979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>
                <a:solidFill>
                  <a:prstClr val="white">
                    <a:lumMod val="50000"/>
                  </a:prstClr>
                </a:solidFill>
              </a:rPr>
              <a:t>Total: </a:t>
            </a:r>
            <a:r>
              <a:rPr lang="es-MX" b="1" dirty="0">
                <a:solidFill>
                  <a:srgbClr val="C87700"/>
                </a:solidFill>
              </a:rPr>
              <a:t>191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>
          <a:xfrm>
            <a:off x="5477926" y="5125172"/>
            <a:ext cx="1619845" cy="287536"/>
          </a:xfrm>
        </p:spPr>
        <p:txBody>
          <a:bodyPr vert="horz" lIns="91440" tIns="45720" rIns="91440" bIns="45720" rtlCol="0" anchor="ctr"/>
          <a:lstStyle/>
          <a:p>
            <a:fld id="{9EF3CB60-D058-4E2D-8788-BAE4C2A3E4D2}" type="slidenum">
              <a:rPr lang="es-MX" sz="105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39</a:t>
            </a:fld>
            <a:endParaRPr lang="es-MX" sz="105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01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7630"/>
          <a:stretch/>
        </p:blipFill>
        <p:spPr>
          <a:xfrm>
            <a:off x="2136447" y="836717"/>
            <a:ext cx="3381864" cy="4220402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02428" y="1215793"/>
            <a:ext cx="198644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MX" sz="1400" dirty="0">
                <a:solidFill>
                  <a:srgbClr val="5E29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 Luis Río Colorado</a:t>
            </a:r>
          </a:p>
          <a:p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Fundación 1983 </a:t>
            </a:r>
          </a:p>
        </p:txBody>
      </p:sp>
      <p:sp>
        <p:nvSpPr>
          <p:cNvPr id="7" name="Rectángulo 6"/>
          <p:cNvSpPr/>
          <p:nvPr/>
        </p:nvSpPr>
        <p:spPr>
          <a:xfrm>
            <a:off x="2000915" y="3105725"/>
            <a:ext cx="151676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MX" sz="1400" dirty="0">
                <a:solidFill>
                  <a:srgbClr val="5E29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Hermosillo</a:t>
            </a:r>
          </a:p>
          <a:p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Fundación 1984 </a:t>
            </a:r>
          </a:p>
        </p:txBody>
      </p:sp>
      <p:sp>
        <p:nvSpPr>
          <p:cNvPr id="8" name="Rectángulo 7"/>
          <p:cNvSpPr/>
          <p:nvPr/>
        </p:nvSpPr>
        <p:spPr>
          <a:xfrm>
            <a:off x="4337944" y="1215793"/>
            <a:ext cx="151676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MX" sz="1400" dirty="0">
                <a:solidFill>
                  <a:srgbClr val="5E29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Magdalena</a:t>
            </a:r>
          </a:p>
          <a:p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Fundación 1998 </a:t>
            </a:r>
          </a:p>
        </p:txBody>
      </p:sp>
      <p:sp>
        <p:nvSpPr>
          <p:cNvPr id="9" name="Rectángulo 8"/>
          <p:cNvSpPr/>
          <p:nvPr/>
        </p:nvSpPr>
        <p:spPr>
          <a:xfrm>
            <a:off x="5382197" y="3751830"/>
            <a:ext cx="151676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MX" sz="1400" dirty="0">
                <a:solidFill>
                  <a:srgbClr val="5E29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Navojoa</a:t>
            </a:r>
          </a:p>
          <a:p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Fundación 1984 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3093882" y="4268264"/>
            <a:ext cx="151676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MX" sz="1400" dirty="0">
                <a:solidFill>
                  <a:srgbClr val="5E29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Benito Juárez</a:t>
            </a:r>
          </a:p>
          <a:p>
            <a:pPr algn="ctr"/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Fundación 2001 </a:t>
            </a:r>
          </a:p>
        </p:txBody>
      </p:sp>
      <p:sp>
        <p:nvSpPr>
          <p:cNvPr id="20" name="22 CuadroTexto"/>
          <p:cNvSpPr txBox="1"/>
          <p:nvPr/>
        </p:nvSpPr>
        <p:spPr>
          <a:xfrm>
            <a:off x="801510" y="321970"/>
            <a:ext cx="5805792" cy="400110"/>
          </a:xfrm>
          <a:custGeom>
            <a:avLst/>
            <a:gdLst>
              <a:gd name="connsiteX0" fmla="*/ 0 w 2304256"/>
              <a:gd name="connsiteY0" fmla="*/ 0 h 707886"/>
              <a:gd name="connsiteX1" fmla="*/ 2304256 w 2304256"/>
              <a:gd name="connsiteY1" fmla="*/ 0 h 707886"/>
              <a:gd name="connsiteX2" fmla="*/ 2304256 w 2304256"/>
              <a:gd name="connsiteY2" fmla="*/ 707886 h 707886"/>
              <a:gd name="connsiteX3" fmla="*/ 0 w 2304256"/>
              <a:gd name="connsiteY3" fmla="*/ 707886 h 707886"/>
              <a:gd name="connsiteX4" fmla="*/ 0 w 2304256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4256" h="707886">
                <a:moveTo>
                  <a:pt x="0" y="0"/>
                </a:moveTo>
                <a:lnTo>
                  <a:pt x="2304256" y="0"/>
                </a:lnTo>
                <a:lnTo>
                  <a:pt x="2304256" y="707886"/>
                </a:lnTo>
                <a:lnTo>
                  <a:pt x="0" y="707886"/>
                </a:lnTo>
                <a:lnTo>
                  <a:pt x="0" y="0"/>
                </a:lnTo>
                <a:close/>
              </a:path>
            </a:pathLst>
          </a:custGeom>
          <a:solidFill>
            <a:srgbClr val="A1A1A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solidFill>
                  <a:schemeClr val="bg1">
                    <a:lumMod val="95000"/>
                  </a:schemeClr>
                </a:solidFill>
              </a:rPr>
              <a:t>Unidades Académicas: año de fundación y ubicación</a:t>
            </a:r>
          </a:p>
        </p:txBody>
      </p:sp>
      <p:cxnSp>
        <p:nvCxnSpPr>
          <p:cNvPr id="11" name="Conector recto de flecha 10"/>
          <p:cNvCxnSpPr/>
          <p:nvPr/>
        </p:nvCxnSpPr>
        <p:spPr>
          <a:xfrm flipV="1">
            <a:off x="4130229" y="1739014"/>
            <a:ext cx="296492" cy="409786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 flipV="1">
            <a:off x="4888201" y="4084890"/>
            <a:ext cx="494003" cy="85458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H="1">
            <a:off x="4329405" y="4315627"/>
            <a:ext cx="208419" cy="78856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H="1">
            <a:off x="3093883" y="3185398"/>
            <a:ext cx="423794" cy="44912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 flipH="1">
            <a:off x="2029669" y="1311290"/>
            <a:ext cx="181472" cy="41764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/>
        </p:nvSpPr>
        <p:spPr>
          <a:xfrm>
            <a:off x="-1" y="5356798"/>
            <a:ext cx="7199313" cy="45719"/>
          </a:xfrm>
          <a:prstGeom prst="rect">
            <a:avLst/>
          </a:prstGeom>
          <a:solidFill>
            <a:srgbClr val="5E2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20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2 CuadroTexto"/>
          <p:cNvSpPr txBox="1"/>
          <p:nvPr/>
        </p:nvSpPr>
        <p:spPr>
          <a:xfrm>
            <a:off x="2533788" y="1693793"/>
            <a:ext cx="4318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>
                <a:solidFill>
                  <a:prstClr val="white">
                    <a:lumMod val="50000"/>
                  </a:prstClr>
                </a:solidFill>
              </a:rPr>
              <a:t>Estudiantes en Movilidad Nacional: </a:t>
            </a:r>
            <a:r>
              <a:rPr lang="es-MX" b="1" dirty="0">
                <a:solidFill>
                  <a:srgbClr val="C87700"/>
                </a:solidFill>
              </a:rPr>
              <a:t>56</a:t>
            </a:r>
          </a:p>
        </p:txBody>
      </p:sp>
      <p:sp>
        <p:nvSpPr>
          <p:cNvPr id="11" name="62 CuadroTexto"/>
          <p:cNvSpPr txBox="1"/>
          <p:nvPr/>
        </p:nvSpPr>
        <p:spPr>
          <a:xfrm>
            <a:off x="2533785" y="1366005"/>
            <a:ext cx="4318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Estudiantes en Movilidad Internacional: </a:t>
            </a:r>
            <a:r>
              <a:rPr lang="es-MX" sz="1600" b="1" dirty="0">
                <a:solidFill>
                  <a:srgbClr val="C87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88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270006" y="903848"/>
            <a:ext cx="6706533" cy="341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b="1" dirty="0">
                <a:ln w="1905"/>
                <a:solidFill>
                  <a:srgbClr val="622B2C"/>
                </a:solidFill>
              </a:rPr>
              <a:t>Movilidad Académica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657533" y="5130201"/>
            <a:ext cx="540359" cy="270474"/>
          </a:xfrm>
          <a:prstGeom prst="rect">
            <a:avLst/>
          </a:prstGeom>
          <a:solidFill>
            <a:srgbClr val="A1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" y="5356798"/>
            <a:ext cx="6657526" cy="45719"/>
          </a:xfrm>
          <a:prstGeom prst="rect">
            <a:avLst/>
          </a:prstGeom>
          <a:solidFill>
            <a:srgbClr val="5E2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Estrella de 6 puntas 9"/>
          <p:cNvSpPr/>
          <p:nvPr/>
        </p:nvSpPr>
        <p:spPr>
          <a:xfrm>
            <a:off x="595263" y="3998861"/>
            <a:ext cx="183181" cy="207899"/>
          </a:xfrm>
          <a:prstGeom prst="star6">
            <a:avLst/>
          </a:prstGeom>
          <a:solidFill>
            <a:srgbClr val="FFF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prstClr val="white"/>
              </a:solidFill>
            </a:endParaRPr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F79646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63" y="1283587"/>
            <a:ext cx="1285875" cy="11715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1" name="22 CuadroTexto"/>
          <p:cNvSpPr txBox="1"/>
          <p:nvPr/>
        </p:nvSpPr>
        <p:spPr>
          <a:xfrm>
            <a:off x="802800" y="320400"/>
            <a:ext cx="5806800" cy="400110"/>
          </a:xfrm>
          <a:custGeom>
            <a:avLst/>
            <a:gdLst>
              <a:gd name="connsiteX0" fmla="*/ 0 w 2304256"/>
              <a:gd name="connsiteY0" fmla="*/ 0 h 707886"/>
              <a:gd name="connsiteX1" fmla="*/ 2304256 w 2304256"/>
              <a:gd name="connsiteY1" fmla="*/ 0 h 707886"/>
              <a:gd name="connsiteX2" fmla="*/ 2304256 w 2304256"/>
              <a:gd name="connsiteY2" fmla="*/ 707886 h 707886"/>
              <a:gd name="connsiteX3" fmla="*/ 0 w 2304256"/>
              <a:gd name="connsiteY3" fmla="*/ 707886 h 707886"/>
              <a:gd name="connsiteX4" fmla="*/ 0 w 2304256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4256" h="707886">
                <a:moveTo>
                  <a:pt x="0" y="0"/>
                </a:moveTo>
                <a:lnTo>
                  <a:pt x="2304256" y="0"/>
                </a:lnTo>
                <a:lnTo>
                  <a:pt x="2304256" y="707886"/>
                </a:lnTo>
                <a:lnTo>
                  <a:pt x="0" y="707886"/>
                </a:lnTo>
                <a:lnTo>
                  <a:pt x="0" y="0"/>
                </a:lnTo>
                <a:close/>
              </a:path>
            </a:pathLst>
          </a:custGeom>
          <a:solidFill>
            <a:srgbClr val="A1A1A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 sz="20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s-MX" dirty="0">
                <a:solidFill>
                  <a:prstClr val="white">
                    <a:lumMod val="95000"/>
                  </a:prstClr>
                </a:solidFill>
              </a:rPr>
              <a:t>Unidad Académica Hermosillo</a:t>
            </a:r>
          </a:p>
        </p:txBody>
      </p:sp>
      <p:sp>
        <p:nvSpPr>
          <p:cNvPr id="22" name="62 CuadroTexto"/>
          <p:cNvSpPr txBox="1"/>
          <p:nvPr/>
        </p:nvSpPr>
        <p:spPr>
          <a:xfrm>
            <a:off x="2544417" y="3358808"/>
            <a:ext cx="4318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Deserción Escolar del periodo 2015-2 al 2016-1: </a:t>
            </a:r>
            <a:r>
              <a:rPr lang="es-MX" sz="1600" b="1" dirty="0">
                <a:solidFill>
                  <a:srgbClr val="C87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13.7%</a:t>
            </a:r>
          </a:p>
        </p:txBody>
      </p:sp>
      <p:sp>
        <p:nvSpPr>
          <p:cNvPr id="26" name="12 CuadroTexto"/>
          <p:cNvSpPr txBox="1"/>
          <p:nvPr/>
        </p:nvSpPr>
        <p:spPr>
          <a:xfrm>
            <a:off x="2544422" y="3978145"/>
            <a:ext cx="4318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>
                <a:solidFill>
                  <a:prstClr val="white">
                    <a:lumMod val="50000"/>
                  </a:prstClr>
                </a:solidFill>
              </a:rPr>
              <a:t>Aprovechamiento</a:t>
            </a:r>
            <a:r>
              <a:rPr lang="es-MX" dirty="0">
                <a:solidFill>
                  <a:prstClr val="black">
                    <a:lumMod val="50000"/>
                    <a:lumOff val="50000"/>
                  </a:prstClr>
                </a:solidFill>
              </a:rPr>
              <a:t>: </a:t>
            </a:r>
            <a:r>
              <a:rPr lang="es-MX" b="1" dirty="0">
                <a:solidFill>
                  <a:srgbClr val="C87700"/>
                </a:solidFill>
              </a:rPr>
              <a:t>8.28 puntos</a:t>
            </a:r>
          </a:p>
        </p:txBody>
      </p:sp>
      <p:sp>
        <p:nvSpPr>
          <p:cNvPr id="27" name="12 CuadroTexto"/>
          <p:cNvSpPr txBox="1"/>
          <p:nvPr/>
        </p:nvSpPr>
        <p:spPr>
          <a:xfrm>
            <a:off x="2550065" y="4385974"/>
            <a:ext cx="4318573" cy="4154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MX"/>
            </a:defPPr>
            <a:lvl1pPr algn="r">
              <a:defRPr sz="105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s-MX" sz="1600" b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Porcentaje de Alumnos con una o más materias reprobadas en el 2015-2: </a:t>
            </a:r>
            <a:r>
              <a:rPr lang="es-MX" sz="1600" dirty="0">
                <a:solidFill>
                  <a:srgbClr val="C87700"/>
                </a:solidFill>
              </a:rPr>
              <a:t>37.1%</a:t>
            </a:r>
          </a:p>
        </p:txBody>
      </p:sp>
      <p:pic>
        <p:nvPicPr>
          <p:cNvPr id="30" name="Imagen 2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40" y="3543252"/>
            <a:ext cx="923692" cy="101367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1" name="Rectángulo 30"/>
          <p:cNvSpPr/>
          <p:nvPr/>
        </p:nvSpPr>
        <p:spPr>
          <a:xfrm>
            <a:off x="270000" y="2984400"/>
            <a:ext cx="6582356" cy="341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b="1" dirty="0">
                <a:ln w="1905"/>
                <a:solidFill>
                  <a:srgbClr val="622B2C"/>
                </a:solidFill>
              </a:rPr>
              <a:t>Indicadores de Rendimiento Académico</a:t>
            </a:r>
          </a:p>
        </p:txBody>
      </p:sp>
      <p:sp>
        <p:nvSpPr>
          <p:cNvPr id="18" name="12 CuadroTexto"/>
          <p:cNvSpPr txBox="1"/>
          <p:nvPr/>
        </p:nvSpPr>
        <p:spPr>
          <a:xfrm>
            <a:off x="2532002" y="2011688"/>
            <a:ext cx="3960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Profesores en Movilidad Internacional: </a:t>
            </a:r>
            <a:r>
              <a:rPr lang="es-MX" b="1" dirty="0">
                <a:solidFill>
                  <a:srgbClr val="C87700"/>
                </a:solidFill>
              </a:rPr>
              <a:t>2</a:t>
            </a:r>
          </a:p>
        </p:txBody>
      </p:sp>
      <p:sp>
        <p:nvSpPr>
          <p:cNvPr id="19" name="12 CuadroTexto"/>
          <p:cNvSpPr txBox="1"/>
          <p:nvPr/>
        </p:nvSpPr>
        <p:spPr>
          <a:xfrm>
            <a:off x="2536121" y="2324728"/>
            <a:ext cx="3960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Profesores en Movilidad </a:t>
            </a:r>
            <a:r>
              <a:rPr lang="es-MX" dirty="0" smtClean="0"/>
              <a:t>Nacional</a:t>
            </a:r>
            <a:r>
              <a:rPr lang="es-MX" dirty="0"/>
              <a:t>: </a:t>
            </a:r>
            <a:r>
              <a:rPr lang="es-MX" b="1" dirty="0">
                <a:solidFill>
                  <a:srgbClr val="C87700"/>
                </a:solidFill>
              </a:rPr>
              <a:t>2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5477927" y="5120562"/>
            <a:ext cx="1619845" cy="287536"/>
          </a:xfrm>
        </p:spPr>
        <p:txBody>
          <a:bodyPr vert="horz" lIns="91440" tIns="45720" rIns="91440" bIns="45720" rtlCol="0" anchor="ctr"/>
          <a:lstStyle/>
          <a:p>
            <a:fld id="{9EF3CB60-D058-4E2D-8788-BAE4C2A3E4D2}" type="slidenum">
              <a:rPr lang="es-MX" sz="105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40</a:t>
            </a:fld>
            <a:endParaRPr lang="es-MX" sz="105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54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268041" y="903848"/>
            <a:ext cx="6584321" cy="341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b="1" dirty="0">
                <a:ln w="1905"/>
                <a:solidFill>
                  <a:srgbClr val="622B2C"/>
                </a:solidFill>
              </a:rPr>
              <a:t>Matrícula por Campo de Formación Académica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657533" y="5130201"/>
            <a:ext cx="540359" cy="270474"/>
          </a:xfrm>
          <a:prstGeom prst="rect">
            <a:avLst/>
          </a:prstGeom>
          <a:solidFill>
            <a:srgbClr val="A1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" y="5356798"/>
            <a:ext cx="6657526" cy="45719"/>
          </a:xfrm>
          <a:prstGeom prst="rect">
            <a:avLst/>
          </a:prstGeom>
          <a:solidFill>
            <a:srgbClr val="5E2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22 CuadroTexto"/>
          <p:cNvSpPr txBox="1"/>
          <p:nvPr/>
        </p:nvSpPr>
        <p:spPr>
          <a:xfrm>
            <a:off x="802800" y="320400"/>
            <a:ext cx="5806800" cy="400110"/>
          </a:xfrm>
          <a:custGeom>
            <a:avLst/>
            <a:gdLst>
              <a:gd name="connsiteX0" fmla="*/ 0 w 2304256"/>
              <a:gd name="connsiteY0" fmla="*/ 0 h 707886"/>
              <a:gd name="connsiteX1" fmla="*/ 2304256 w 2304256"/>
              <a:gd name="connsiteY1" fmla="*/ 0 h 707886"/>
              <a:gd name="connsiteX2" fmla="*/ 2304256 w 2304256"/>
              <a:gd name="connsiteY2" fmla="*/ 707886 h 707886"/>
              <a:gd name="connsiteX3" fmla="*/ 0 w 2304256"/>
              <a:gd name="connsiteY3" fmla="*/ 707886 h 707886"/>
              <a:gd name="connsiteX4" fmla="*/ 0 w 2304256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4256" h="707886">
                <a:moveTo>
                  <a:pt x="0" y="0"/>
                </a:moveTo>
                <a:lnTo>
                  <a:pt x="2304256" y="0"/>
                </a:lnTo>
                <a:lnTo>
                  <a:pt x="2304256" y="707886"/>
                </a:lnTo>
                <a:lnTo>
                  <a:pt x="0" y="707886"/>
                </a:lnTo>
                <a:lnTo>
                  <a:pt x="0" y="0"/>
                </a:lnTo>
                <a:close/>
              </a:path>
            </a:pathLst>
          </a:custGeom>
          <a:solidFill>
            <a:srgbClr val="A1A1A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 sz="2000" b="1">
                <a:solidFill>
                  <a:prstClr val="white">
                    <a:lumMod val="95000"/>
                  </a:prstClr>
                </a:solidFill>
              </a:defRPr>
            </a:lvl1pPr>
          </a:lstStyle>
          <a:p>
            <a:r>
              <a:rPr lang="es-MX" dirty="0"/>
              <a:t>Unidad Académica Hermosillo</a:t>
            </a:r>
          </a:p>
        </p:txBody>
      </p:sp>
      <p:sp>
        <p:nvSpPr>
          <p:cNvPr id="14" name="12 CuadroTexto"/>
          <p:cNvSpPr txBox="1"/>
          <p:nvPr/>
        </p:nvSpPr>
        <p:spPr>
          <a:xfrm>
            <a:off x="2533788" y="1870338"/>
            <a:ext cx="4318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Ingeniería, Manufactura y Construcción: </a:t>
            </a:r>
            <a:r>
              <a:rPr lang="es-MX" b="1" dirty="0">
                <a:solidFill>
                  <a:srgbClr val="C87700"/>
                </a:solidFill>
              </a:rPr>
              <a:t>586 alumnos</a:t>
            </a:r>
          </a:p>
        </p:txBody>
      </p:sp>
      <p:sp>
        <p:nvSpPr>
          <p:cNvPr id="15" name="62 CuadroTexto"/>
          <p:cNvSpPr txBox="1"/>
          <p:nvPr/>
        </p:nvSpPr>
        <p:spPr>
          <a:xfrm>
            <a:off x="2533785" y="1279074"/>
            <a:ext cx="4318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Ciencias Sociales, Administración y Derecho: </a:t>
            </a:r>
            <a:r>
              <a:rPr lang="es-MX" sz="1600" b="1" dirty="0">
                <a:solidFill>
                  <a:srgbClr val="C87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1,882 alumnos</a:t>
            </a:r>
          </a:p>
        </p:txBody>
      </p:sp>
      <p:sp>
        <p:nvSpPr>
          <p:cNvPr id="19" name="12 CuadroTexto"/>
          <p:cNvSpPr txBox="1"/>
          <p:nvPr/>
        </p:nvSpPr>
        <p:spPr>
          <a:xfrm>
            <a:off x="2552739" y="2445904"/>
            <a:ext cx="4299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Ciencias Naturales, Exactas y de la Computación: </a:t>
            </a:r>
            <a:r>
              <a:rPr lang="es-MX" b="1" dirty="0">
                <a:solidFill>
                  <a:srgbClr val="C87700"/>
                </a:solidFill>
              </a:rPr>
              <a:t>574 alumnos</a:t>
            </a:r>
          </a:p>
        </p:txBody>
      </p:sp>
      <p:sp>
        <p:nvSpPr>
          <p:cNvPr id="21" name="12 CuadroTexto"/>
          <p:cNvSpPr txBox="1"/>
          <p:nvPr/>
        </p:nvSpPr>
        <p:spPr>
          <a:xfrm>
            <a:off x="2550763" y="3084613"/>
            <a:ext cx="4299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Servicios: </a:t>
            </a:r>
            <a:r>
              <a:rPr lang="es-MX" b="1" dirty="0">
                <a:solidFill>
                  <a:srgbClr val="C87700"/>
                </a:solidFill>
              </a:rPr>
              <a:t>564 alumnos</a:t>
            </a:r>
          </a:p>
        </p:txBody>
      </p:sp>
      <p:sp>
        <p:nvSpPr>
          <p:cNvPr id="22" name="12 CuadroTexto"/>
          <p:cNvSpPr txBox="1"/>
          <p:nvPr/>
        </p:nvSpPr>
        <p:spPr>
          <a:xfrm>
            <a:off x="2543687" y="3475492"/>
            <a:ext cx="4318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Salud: </a:t>
            </a:r>
            <a:r>
              <a:rPr lang="es-MX" b="1" dirty="0">
                <a:solidFill>
                  <a:srgbClr val="C87700"/>
                </a:solidFill>
              </a:rPr>
              <a:t>582 alumnos</a:t>
            </a:r>
          </a:p>
        </p:txBody>
      </p:sp>
      <p:sp>
        <p:nvSpPr>
          <p:cNvPr id="23" name="12 CuadroTexto"/>
          <p:cNvSpPr txBox="1"/>
          <p:nvPr/>
        </p:nvSpPr>
        <p:spPr>
          <a:xfrm>
            <a:off x="2562637" y="3892944"/>
            <a:ext cx="4299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Agronomía y Veterinaria: </a:t>
            </a:r>
            <a:r>
              <a:rPr lang="es-MX" b="1" dirty="0">
                <a:solidFill>
                  <a:srgbClr val="C87700"/>
                </a:solidFill>
              </a:rPr>
              <a:t>155 alumnos</a:t>
            </a:r>
          </a:p>
        </p:txBody>
      </p:sp>
      <p:sp>
        <p:nvSpPr>
          <p:cNvPr id="24" name="12 CuadroTexto"/>
          <p:cNvSpPr txBox="1"/>
          <p:nvPr/>
        </p:nvSpPr>
        <p:spPr>
          <a:xfrm>
            <a:off x="2560658" y="4351761"/>
            <a:ext cx="4299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Educación: </a:t>
            </a:r>
            <a:r>
              <a:rPr lang="es-MX" b="1" dirty="0">
                <a:solidFill>
                  <a:srgbClr val="C87700"/>
                </a:solidFill>
              </a:rPr>
              <a:t>132 alumnos</a:t>
            </a:r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2">
            <a:duotone>
              <a:srgbClr val="F79646">
                <a:shade val="45000"/>
                <a:satMod val="135000"/>
              </a:srgb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19" y="1497918"/>
            <a:ext cx="631498" cy="64966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F79646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69" y="2332301"/>
            <a:ext cx="770075" cy="69811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64" y="3998498"/>
            <a:ext cx="709554" cy="6381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13" y="3223676"/>
            <a:ext cx="704611" cy="69166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5477927" y="5119568"/>
            <a:ext cx="1619845" cy="287536"/>
          </a:xfrm>
        </p:spPr>
        <p:txBody>
          <a:bodyPr vert="horz" lIns="91440" tIns="45720" rIns="91440" bIns="45720" rtlCol="0" anchor="ctr"/>
          <a:lstStyle/>
          <a:p>
            <a:fld id="{9EF3CB60-D058-4E2D-8788-BAE4C2A3E4D2}" type="slidenum">
              <a:rPr lang="es-MX" sz="105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41</a:t>
            </a:fld>
            <a:endParaRPr lang="es-MX" sz="105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49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/>
          <p:cNvSpPr/>
          <p:nvPr/>
        </p:nvSpPr>
        <p:spPr>
          <a:xfrm>
            <a:off x="2" y="536616"/>
            <a:ext cx="7199312" cy="17101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prstClr val="white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0" y="7"/>
            <a:ext cx="7199312" cy="489279"/>
          </a:xfrm>
          <a:prstGeom prst="rect">
            <a:avLst/>
          </a:prstGeom>
          <a:solidFill>
            <a:srgbClr val="622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" y="2294124"/>
            <a:ext cx="7199313" cy="3106552"/>
          </a:xfrm>
          <a:prstGeom prst="rect">
            <a:avLst/>
          </a:prstGeom>
          <a:solidFill>
            <a:srgbClr val="662D2E"/>
          </a:solidFill>
          <a:effectLst/>
          <a:scene3d>
            <a:camera prst="orthographicFront"/>
            <a:lightRig rig="threePt" dir="t"/>
          </a:scene3d>
          <a:sp3d prstMaterial="matte"/>
        </p:spPr>
        <p:txBody>
          <a:bodyPr wrap="square" rtlCol="0">
            <a:prstTxWarp prst="textCurveDown">
              <a:avLst>
                <a:gd name="adj" fmla="val 50485"/>
              </a:avLst>
            </a:prstTxWarp>
            <a:spAutoFit/>
            <a:sp3d/>
          </a:bodyPr>
          <a:lstStyle/>
          <a:p>
            <a:pPr algn="ctr"/>
            <a:r>
              <a:rPr lang="es-ES_tradnl" sz="3936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  <a:alpha val="30000"/>
                      </a:prstClr>
                    </a:gs>
                    <a:gs pos="100000">
                      <a:prstClr val="black">
                        <a:alpha val="25000"/>
                      </a:prstClr>
                    </a:gs>
                  </a:gsLst>
                  <a:lin ang="10800000" scaled="1"/>
                  <a:tileRect/>
                </a:gradFill>
              </a:rPr>
              <a:t>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</a:t>
            </a:r>
          </a:p>
        </p:txBody>
      </p:sp>
      <p:sp>
        <p:nvSpPr>
          <p:cNvPr id="5" name="Rectángulo 4"/>
          <p:cNvSpPr/>
          <p:nvPr/>
        </p:nvSpPr>
        <p:spPr>
          <a:xfrm>
            <a:off x="-1" y="489280"/>
            <a:ext cx="7199313" cy="473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69">
              <a:solidFill>
                <a:prstClr val="white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-28747" y="2246786"/>
            <a:ext cx="7199313" cy="473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69">
              <a:solidFill>
                <a:prstClr val="white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465780" y="602673"/>
            <a:ext cx="2211058" cy="1185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69">
              <a:solidFill>
                <a:srgbClr val="5E292A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28575" y="1476375"/>
            <a:ext cx="5051733" cy="6251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sz="2200" b="1" spc="30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UNIDAD ACADÉMICA</a:t>
            </a:r>
          </a:p>
          <a:p>
            <a:pPr algn="r"/>
            <a:r>
              <a:rPr lang="es-MX" sz="2200" b="1" spc="30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BENITO </a:t>
            </a:r>
            <a:r>
              <a:rPr lang="es-MX" sz="2200" b="1" spc="300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JUÁREZ</a:t>
            </a:r>
            <a:endParaRPr lang="es-MX" sz="2200" b="1" spc="300" dirty="0"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47" y="810579"/>
            <a:ext cx="1826968" cy="1063710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2656737" y="680594"/>
            <a:ext cx="2381140" cy="963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sz="3600" b="1" spc="236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2016-1</a:t>
            </a:r>
            <a:endParaRPr lang="es-MX" sz="3600" b="1" spc="236" dirty="0"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9174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62 CuadroTexto"/>
          <p:cNvSpPr txBox="1"/>
          <p:nvPr/>
        </p:nvSpPr>
        <p:spPr>
          <a:xfrm>
            <a:off x="2521910" y="1650698"/>
            <a:ext cx="4318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Licenciaturas: </a:t>
            </a:r>
            <a:r>
              <a:rPr lang="es-MX" sz="1600" b="1" dirty="0">
                <a:solidFill>
                  <a:srgbClr val="C87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268034" y="903848"/>
            <a:ext cx="6645514" cy="341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b="1" dirty="0">
                <a:ln w="1905"/>
                <a:solidFill>
                  <a:srgbClr val="622B2C"/>
                </a:solidFill>
              </a:rPr>
              <a:t>Oferta Educativa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657533" y="5130201"/>
            <a:ext cx="540359" cy="270474"/>
          </a:xfrm>
          <a:prstGeom prst="rect">
            <a:avLst/>
          </a:prstGeom>
          <a:solidFill>
            <a:srgbClr val="A1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" y="5356798"/>
            <a:ext cx="6657526" cy="45719"/>
          </a:xfrm>
          <a:prstGeom prst="rect">
            <a:avLst/>
          </a:prstGeom>
          <a:solidFill>
            <a:srgbClr val="5E2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266059" y="3015680"/>
            <a:ext cx="6645514" cy="341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b="1" dirty="0">
                <a:ln w="1905"/>
                <a:solidFill>
                  <a:srgbClr val="622B2C"/>
                </a:solidFill>
              </a:rPr>
              <a:t>Matrícula por Nivel de Estudios</a:t>
            </a:r>
          </a:p>
        </p:txBody>
      </p:sp>
      <p:pic>
        <p:nvPicPr>
          <p:cNvPr id="31" name="Imagen 3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F79646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22" y="1369914"/>
            <a:ext cx="945349" cy="98036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0" name="62 CuadroTexto"/>
          <p:cNvSpPr txBox="1"/>
          <p:nvPr/>
        </p:nvSpPr>
        <p:spPr>
          <a:xfrm>
            <a:off x="2519935" y="3786592"/>
            <a:ext cx="4318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Licenciatura: </a:t>
            </a:r>
            <a:r>
              <a:rPr lang="es-MX" sz="1600" b="1" dirty="0">
                <a:solidFill>
                  <a:srgbClr val="C87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452 alumnos</a:t>
            </a: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3">
            <a:duotone>
              <a:srgbClr val="F79646">
                <a:shade val="45000"/>
                <a:satMod val="135000"/>
              </a:srgb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56" y="3605433"/>
            <a:ext cx="1131270" cy="8253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3" name="22 CuadroTexto"/>
          <p:cNvSpPr txBox="1"/>
          <p:nvPr/>
        </p:nvSpPr>
        <p:spPr>
          <a:xfrm>
            <a:off x="802800" y="320400"/>
            <a:ext cx="5806800" cy="400110"/>
          </a:xfrm>
          <a:custGeom>
            <a:avLst/>
            <a:gdLst>
              <a:gd name="connsiteX0" fmla="*/ 0 w 2304256"/>
              <a:gd name="connsiteY0" fmla="*/ 0 h 707886"/>
              <a:gd name="connsiteX1" fmla="*/ 2304256 w 2304256"/>
              <a:gd name="connsiteY1" fmla="*/ 0 h 707886"/>
              <a:gd name="connsiteX2" fmla="*/ 2304256 w 2304256"/>
              <a:gd name="connsiteY2" fmla="*/ 707886 h 707886"/>
              <a:gd name="connsiteX3" fmla="*/ 0 w 2304256"/>
              <a:gd name="connsiteY3" fmla="*/ 707886 h 707886"/>
              <a:gd name="connsiteX4" fmla="*/ 0 w 2304256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4256" h="707886">
                <a:moveTo>
                  <a:pt x="0" y="0"/>
                </a:moveTo>
                <a:lnTo>
                  <a:pt x="2304256" y="0"/>
                </a:lnTo>
                <a:lnTo>
                  <a:pt x="2304256" y="707886"/>
                </a:lnTo>
                <a:lnTo>
                  <a:pt x="0" y="707886"/>
                </a:lnTo>
                <a:lnTo>
                  <a:pt x="0" y="0"/>
                </a:lnTo>
                <a:close/>
              </a:path>
            </a:pathLst>
          </a:custGeom>
          <a:solidFill>
            <a:srgbClr val="A1A1A1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 sz="2000" b="1">
                <a:solidFill>
                  <a:prstClr val="white">
                    <a:lumMod val="95000"/>
                  </a:prstClr>
                </a:solidFill>
              </a:defRPr>
            </a:lvl1pPr>
          </a:lstStyle>
          <a:p>
            <a:pPr defTabSz="914366">
              <a:defRPr/>
            </a:pPr>
            <a:r>
              <a:rPr lang="es-MX" kern="0" dirty="0">
                <a:latin typeface="Calibri" panose="020F0502020204030204"/>
              </a:rPr>
              <a:t>Unidad Académica Benito Juárez 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5425321" y="5127512"/>
            <a:ext cx="1679840" cy="253916"/>
          </a:xfrm>
        </p:spPr>
        <p:txBody>
          <a:bodyPr vert="horz" lIns="91440" tIns="45720" rIns="91440" bIns="45720" rtlCol="0" anchor="ctr"/>
          <a:lstStyle/>
          <a:p>
            <a:fld id="{9EF3CB60-D058-4E2D-8788-BAE4C2A3E4D2}" type="slidenum">
              <a:rPr lang="es-MX" sz="105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43</a:t>
            </a:fld>
            <a:endParaRPr lang="es-MX" sz="10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91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268041" y="903848"/>
            <a:ext cx="6584321" cy="341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b="1" dirty="0">
                <a:ln w="1905"/>
                <a:solidFill>
                  <a:srgbClr val="622B2C"/>
                </a:solidFill>
              </a:rPr>
              <a:t>Matrícula por Programa Educativo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657533" y="5130201"/>
            <a:ext cx="540359" cy="270474"/>
          </a:xfrm>
          <a:prstGeom prst="rect">
            <a:avLst/>
          </a:prstGeom>
          <a:solidFill>
            <a:srgbClr val="A1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" y="5356798"/>
            <a:ext cx="6657526" cy="45719"/>
          </a:xfrm>
          <a:prstGeom prst="rect">
            <a:avLst/>
          </a:prstGeom>
          <a:solidFill>
            <a:srgbClr val="5E2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152685"/>
              </p:ext>
            </p:extLst>
          </p:nvPr>
        </p:nvGraphicFramePr>
        <p:xfrm>
          <a:off x="2430000" y="1393393"/>
          <a:ext cx="4385470" cy="14260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5844"/>
                <a:gridCol w="3316288"/>
                <a:gridCol w="753338"/>
              </a:tblGrid>
              <a:tr h="2623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719907" rtl="0" eaLnBrk="1" fontAlgn="ctr" latinLnBrk="0" hangingPunct="1"/>
                      <a:r>
                        <a:rPr lang="es-MX" sz="1100" b="1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Programa Educativo</a:t>
                      </a:r>
                    </a:p>
                  </a:txBody>
                  <a:tcPr marL="857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719907" rtl="0" eaLnBrk="1" fontAlgn="ctr" latinLnBrk="0" hangingPunct="1"/>
                      <a:r>
                        <a:rPr lang="es-MX" sz="1100" b="1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Alumnos</a:t>
                      </a:r>
                      <a:endParaRPr lang="es-MX" sz="1100" b="1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0" i="0" u="none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0" i="0" u="none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Lic. en Entrenamiento Deportivo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1" kern="1200" dirty="0">
                          <a:solidFill>
                            <a:srgbClr val="C877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222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0" i="0" u="none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0" i="0" u="none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Lic. en Administración de Empresas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1" kern="1200" dirty="0">
                          <a:solidFill>
                            <a:srgbClr val="C877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0" i="0" u="none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0" i="0" u="none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Lic. en Agronegocios</a:t>
                      </a:r>
                    </a:p>
                  </a:txBody>
                  <a:tcPr marL="857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1" kern="1200" dirty="0">
                          <a:solidFill>
                            <a:srgbClr val="C877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0" i="0" u="none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0" i="0" u="none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Ing. en Software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1" kern="1200" dirty="0">
                          <a:solidFill>
                            <a:srgbClr val="C877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211197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0" i="0" u="none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0" i="0" u="none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Lic. en Sistemas Computacionales Administrativos*</a:t>
                      </a:r>
                    </a:p>
                  </a:txBody>
                  <a:tcPr marL="857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1" kern="1200" dirty="0">
                          <a:solidFill>
                            <a:srgbClr val="C877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0" i="0" u="none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857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1" kern="1200" dirty="0" smtClean="0">
                          <a:solidFill>
                            <a:srgbClr val="C877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452</a:t>
                      </a:r>
                      <a:endParaRPr lang="es-MX" sz="1100" b="1" kern="1200" dirty="0">
                        <a:solidFill>
                          <a:srgbClr val="C877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Rectángulo 13"/>
          <p:cNvSpPr/>
          <p:nvPr/>
        </p:nvSpPr>
        <p:spPr>
          <a:xfrm>
            <a:off x="4652579" y="2829169"/>
            <a:ext cx="21691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MX" sz="1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</a:rPr>
              <a:t>*Programa educativo en transición.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3E1"/>
              </a:clrFrom>
              <a:clrTo>
                <a:srgbClr val="FFF3E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9256" y="1848095"/>
            <a:ext cx="1342194" cy="1453119"/>
          </a:xfrm>
          <a:prstGeom prst="rect">
            <a:avLst/>
          </a:prstGeom>
        </p:spPr>
      </p:pic>
      <p:sp>
        <p:nvSpPr>
          <p:cNvPr id="18" name="Rectángulo 17"/>
          <p:cNvSpPr/>
          <p:nvPr/>
        </p:nvSpPr>
        <p:spPr>
          <a:xfrm>
            <a:off x="944548" y="3186095"/>
            <a:ext cx="687287" cy="407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b="1" dirty="0">
                <a:solidFill>
                  <a:srgbClr val="C87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UABJ</a:t>
            </a:r>
          </a:p>
        </p:txBody>
      </p:sp>
      <p:cxnSp>
        <p:nvCxnSpPr>
          <p:cNvPr id="22" name="Conector recto de flecha 21"/>
          <p:cNvCxnSpPr/>
          <p:nvPr/>
        </p:nvCxnSpPr>
        <p:spPr>
          <a:xfrm flipV="1">
            <a:off x="1373916" y="3061716"/>
            <a:ext cx="87949" cy="210111"/>
          </a:xfrm>
          <a:prstGeom prst="straightConnector1">
            <a:avLst/>
          </a:prstGeom>
          <a:noFill/>
          <a:ln w="19050" cap="flat" cmpd="sng" algn="ctr">
            <a:solidFill>
              <a:srgbClr val="ED7D31">
                <a:lumMod val="40000"/>
                <a:lumOff val="60000"/>
              </a:srgb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23" name="22 CuadroTexto"/>
          <p:cNvSpPr txBox="1"/>
          <p:nvPr/>
        </p:nvSpPr>
        <p:spPr>
          <a:xfrm>
            <a:off x="802800" y="320400"/>
            <a:ext cx="5806800" cy="400110"/>
          </a:xfrm>
          <a:custGeom>
            <a:avLst/>
            <a:gdLst>
              <a:gd name="connsiteX0" fmla="*/ 0 w 2304256"/>
              <a:gd name="connsiteY0" fmla="*/ 0 h 707886"/>
              <a:gd name="connsiteX1" fmla="*/ 2304256 w 2304256"/>
              <a:gd name="connsiteY1" fmla="*/ 0 h 707886"/>
              <a:gd name="connsiteX2" fmla="*/ 2304256 w 2304256"/>
              <a:gd name="connsiteY2" fmla="*/ 707886 h 707886"/>
              <a:gd name="connsiteX3" fmla="*/ 0 w 2304256"/>
              <a:gd name="connsiteY3" fmla="*/ 707886 h 707886"/>
              <a:gd name="connsiteX4" fmla="*/ 0 w 2304256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4256" h="707886">
                <a:moveTo>
                  <a:pt x="0" y="0"/>
                </a:moveTo>
                <a:lnTo>
                  <a:pt x="2304256" y="0"/>
                </a:lnTo>
                <a:lnTo>
                  <a:pt x="2304256" y="707886"/>
                </a:lnTo>
                <a:lnTo>
                  <a:pt x="0" y="707886"/>
                </a:lnTo>
                <a:lnTo>
                  <a:pt x="0" y="0"/>
                </a:lnTo>
                <a:close/>
              </a:path>
            </a:pathLst>
          </a:custGeom>
          <a:solidFill>
            <a:srgbClr val="A1A1A1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 sz="2000" b="1">
                <a:solidFill>
                  <a:prstClr val="white">
                    <a:lumMod val="95000"/>
                  </a:prstClr>
                </a:solidFill>
              </a:defRPr>
            </a:lvl1pPr>
          </a:lstStyle>
          <a:p>
            <a:pPr defTabSz="914366">
              <a:defRPr/>
            </a:pPr>
            <a:r>
              <a:rPr lang="es-MX" kern="0" dirty="0">
                <a:latin typeface="Calibri" panose="020F0502020204030204"/>
              </a:rPr>
              <a:t>Unidad Académica Benito Juárez 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5425322" y="5126411"/>
            <a:ext cx="1679840" cy="274264"/>
          </a:xfrm>
        </p:spPr>
        <p:txBody>
          <a:bodyPr vert="horz" lIns="91440" tIns="45720" rIns="91440" bIns="45720" rtlCol="0" anchor="ctr"/>
          <a:lstStyle/>
          <a:p>
            <a:fld id="{9EF3CB60-D058-4E2D-8788-BAE4C2A3E4D2}" type="slidenum">
              <a:rPr lang="es-MX" sz="105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44</a:t>
            </a:fld>
            <a:endParaRPr lang="es-MX" sz="10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33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270000" y="903848"/>
            <a:ext cx="6582356" cy="341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b="1" dirty="0">
                <a:ln w="1905"/>
                <a:solidFill>
                  <a:srgbClr val="622B2C"/>
                </a:solidFill>
              </a:rPr>
              <a:t>Egresados y Titulados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657533" y="5130201"/>
            <a:ext cx="540359" cy="270474"/>
          </a:xfrm>
          <a:prstGeom prst="rect">
            <a:avLst/>
          </a:prstGeom>
          <a:solidFill>
            <a:srgbClr val="A1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" y="5356798"/>
            <a:ext cx="6657526" cy="45719"/>
          </a:xfrm>
          <a:prstGeom prst="rect">
            <a:avLst/>
          </a:prstGeom>
          <a:solidFill>
            <a:srgbClr val="5E2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270006" y="2962009"/>
            <a:ext cx="6751687" cy="341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b="1" dirty="0">
                <a:ln w="1905"/>
                <a:solidFill>
                  <a:srgbClr val="622B2C"/>
                </a:solidFill>
              </a:rPr>
              <a:t>Profesores</a:t>
            </a:r>
          </a:p>
        </p:txBody>
      </p:sp>
      <p:sp>
        <p:nvSpPr>
          <p:cNvPr id="14" name="12 CuadroTexto"/>
          <p:cNvSpPr txBox="1"/>
          <p:nvPr/>
        </p:nvSpPr>
        <p:spPr>
          <a:xfrm>
            <a:off x="2533788" y="1803142"/>
            <a:ext cx="4318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>
                <a:solidFill>
                  <a:prstClr val="black">
                    <a:lumMod val="50000"/>
                    <a:lumOff val="50000"/>
                  </a:prstClr>
                </a:solidFill>
              </a:rPr>
              <a:t>Egresados Titulados: </a:t>
            </a:r>
            <a:r>
              <a:rPr lang="es-MX" b="1" dirty="0">
                <a:solidFill>
                  <a:srgbClr val="C87700"/>
                </a:solidFill>
              </a:rPr>
              <a:t>39</a:t>
            </a:r>
          </a:p>
        </p:txBody>
      </p:sp>
      <p:sp>
        <p:nvSpPr>
          <p:cNvPr id="15" name="62 CuadroTexto"/>
          <p:cNvSpPr txBox="1"/>
          <p:nvPr/>
        </p:nvSpPr>
        <p:spPr>
          <a:xfrm>
            <a:off x="2533785" y="1472147"/>
            <a:ext cx="4318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Alumnos Egresados: </a:t>
            </a:r>
            <a:r>
              <a:rPr lang="es-MX" sz="1600" b="1" dirty="0">
                <a:solidFill>
                  <a:srgbClr val="C87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38</a:t>
            </a:r>
          </a:p>
        </p:txBody>
      </p:sp>
      <p:sp>
        <p:nvSpPr>
          <p:cNvPr id="18" name="12 CuadroTexto"/>
          <p:cNvSpPr txBox="1"/>
          <p:nvPr/>
        </p:nvSpPr>
        <p:spPr>
          <a:xfrm>
            <a:off x="2539426" y="3713466"/>
            <a:ext cx="4312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>
                <a:solidFill>
                  <a:prstClr val="white">
                    <a:lumMod val="50000"/>
                  </a:prstClr>
                </a:solidFill>
              </a:rPr>
              <a:t>Profesores de Medio Tiempo (PMT): </a:t>
            </a:r>
            <a:r>
              <a:rPr lang="es-MX" b="1" dirty="0">
                <a:solidFill>
                  <a:srgbClr val="C87700"/>
                </a:solidFill>
              </a:rPr>
              <a:t>1</a:t>
            </a:r>
          </a:p>
        </p:txBody>
      </p:sp>
      <p:sp>
        <p:nvSpPr>
          <p:cNvPr id="19" name="62 CuadroTexto"/>
          <p:cNvSpPr txBox="1"/>
          <p:nvPr/>
        </p:nvSpPr>
        <p:spPr>
          <a:xfrm>
            <a:off x="2539428" y="3382552"/>
            <a:ext cx="4318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Profesores de Tiempo Completo (PTC): </a:t>
            </a:r>
            <a:r>
              <a:rPr lang="es-MX" sz="1600" b="1" dirty="0">
                <a:solidFill>
                  <a:srgbClr val="C87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20" name="12 CuadroTexto"/>
          <p:cNvSpPr txBox="1"/>
          <p:nvPr/>
        </p:nvSpPr>
        <p:spPr>
          <a:xfrm>
            <a:off x="2558389" y="4065784"/>
            <a:ext cx="4214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>
                <a:solidFill>
                  <a:prstClr val="white">
                    <a:lumMod val="50000"/>
                  </a:prstClr>
                </a:solidFill>
              </a:rPr>
              <a:t>Profesores por Asignatura (PA): </a:t>
            </a:r>
            <a:r>
              <a:rPr lang="es-MX" b="1" dirty="0">
                <a:solidFill>
                  <a:srgbClr val="C87700"/>
                </a:solidFill>
              </a:rPr>
              <a:t>18</a:t>
            </a:r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2">
            <a:duotone>
              <a:srgbClr val="F79646">
                <a:shade val="45000"/>
                <a:satMod val="135000"/>
              </a:srgb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06" y="3552305"/>
            <a:ext cx="866587" cy="102996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8" name="12 CuadroTexto"/>
          <p:cNvSpPr txBox="1"/>
          <p:nvPr/>
        </p:nvSpPr>
        <p:spPr>
          <a:xfrm>
            <a:off x="2552742" y="4445799"/>
            <a:ext cx="4220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>
                <a:solidFill>
                  <a:prstClr val="white">
                    <a:lumMod val="50000"/>
                  </a:prstClr>
                </a:solidFill>
              </a:rPr>
              <a:t>Total: </a:t>
            </a:r>
            <a:r>
              <a:rPr lang="es-MX" b="1" dirty="0">
                <a:solidFill>
                  <a:srgbClr val="C87700"/>
                </a:solidFill>
              </a:rPr>
              <a:t>33</a:t>
            </a:r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52" y="1297744"/>
            <a:ext cx="917736" cy="115732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2" name="22 CuadroTexto"/>
          <p:cNvSpPr txBox="1"/>
          <p:nvPr/>
        </p:nvSpPr>
        <p:spPr>
          <a:xfrm>
            <a:off x="802800" y="320400"/>
            <a:ext cx="5806800" cy="400110"/>
          </a:xfrm>
          <a:custGeom>
            <a:avLst/>
            <a:gdLst>
              <a:gd name="connsiteX0" fmla="*/ 0 w 2304256"/>
              <a:gd name="connsiteY0" fmla="*/ 0 h 707886"/>
              <a:gd name="connsiteX1" fmla="*/ 2304256 w 2304256"/>
              <a:gd name="connsiteY1" fmla="*/ 0 h 707886"/>
              <a:gd name="connsiteX2" fmla="*/ 2304256 w 2304256"/>
              <a:gd name="connsiteY2" fmla="*/ 707886 h 707886"/>
              <a:gd name="connsiteX3" fmla="*/ 0 w 2304256"/>
              <a:gd name="connsiteY3" fmla="*/ 707886 h 707886"/>
              <a:gd name="connsiteX4" fmla="*/ 0 w 2304256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4256" h="707886">
                <a:moveTo>
                  <a:pt x="0" y="0"/>
                </a:moveTo>
                <a:lnTo>
                  <a:pt x="2304256" y="0"/>
                </a:lnTo>
                <a:lnTo>
                  <a:pt x="2304256" y="707886"/>
                </a:lnTo>
                <a:lnTo>
                  <a:pt x="0" y="707886"/>
                </a:lnTo>
                <a:lnTo>
                  <a:pt x="0" y="0"/>
                </a:lnTo>
                <a:close/>
              </a:path>
            </a:pathLst>
          </a:custGeom>
          <a:solidFill>
            <a:srgbClr val="A1A1A1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 sz="2000" b="1">
                <a:solidFill>
                  <a:prstClr val="white">
                    <a:lumMod val="95000"/>
                  </a:prstClr>
                </a:solidFill>
              </a:defRPr>
            </a:lvl1pPr>
          </a:lstStyle>
          <a:p>
            <a:pPr defTabSz="914366">
              <a:defRPr/>
            </a:pPr>
            <a:r>
              <a:rPr lang="es-MX" kern="0" dirty="0">
                <a:latin typeface="Calibri" panose="020F0502020204030204"/>
              </a:rPr>
              <a:t>Unidad Académica Benito Juárez 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5425322" y="5127135"/>
            <a:ext cx="1679840" cy="287536"/>
          </a:xfrm>
        </p:spPr>
        <p:txBody>
          <a:bodyPr vert="horz" lIns="91440" tIns="45720" rIns="91440" bIns="45720" rtlCol="0" anchor="ctr"/>
          <a:lstStyle/>
          <a:p>
            <a:fld id="{9EF3CB60-D058-4E2D-8788-BAE4C2A3E4D2}" type="slidenum">
              <a:rPr lang="es-MX" sz="105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45</a:t>
            </a:fld>
            <a:endParaRPr lang="es-MX" sz="10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70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270000" y="903848"/>
            <a:ext cx="6582356" cy="683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b="1" dirty="0">
                <a:ln w="1905"/>
                <a:solidFill>
                  <a:srgbClr val="622B2C"/>
                </a:solidFill>
              </a:rPr>
              <a:t>Profesores de Tiempo Completo por Nivel de Escolaridad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657533" y="5130201"/>
            <a:ext cx="540359" cy="270474"/>
          </a:xfrm>
          <a:prstGeom prst="rect">
            <a:avLst/>
          </a:prstGeom>
          <a:solidFill>
            <a:srgbClr val="A1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" y="5356798"/>
            <a:ext cx="6657526" cy="45719"/>
          </a:xfrm>
          <a:prstGeom prst="rect">
            <a:avLst/>
          </a:prstGeom>
          <a:solidFill>
            <a:srgbClr val="5E2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62 CuadroTexto"/>
          <p:cNvSpPr txBox="1"/>
          <p:nvPr/>
        </p:nvSpPr>
        <p:spPr>
          <a:xfrm>
            <a:off x="2533785" y="1908583"/>
            <a:ext cx="4318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PTC con Maestría: </a:t>
            </a:r>
            <a:r>
              <a:rPr lang="es-MX" sz="1600" b="1" dirty="0">
                <a:solidFill>
                  <a:srgbClr val="C87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F79646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95" y="1833800"/>
            <a:ext cx="1362075" cy="7715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9" name="62 CuadroTexto"/>
          <p:cNvSpPr txBox="1"/>
          <p:nvPr/>
        </p:nvSpPr>
        <p:spPr>
          <a:xfrm>
            <a:off x="2533785" y="3692935"/>
            <a:ext cx="4318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Profesores reconocidos por el PRODEP: </a:t>
            </a:r>
            <a:r>
              <a:rPr lang="es-MX" sz="1600" b="1" dirty="0">
                <a:solidFill>
                  <a:srgbClr val="C87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268041" y="2962800"/>
            <a:ext cx="6929851" cy="341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b="1" dirty="0">
                <a:ln w="1905"/>
                <a:solidFill>
                  <a:srgbClr val="622B2C"/>
                </a:solidFill>
              </a:rPr>
              <a:t>Profesores con Reconocimiento</a:t>
            </a:r>
          </a:p>
        </p:txBody>
      </p:sp>
      <p:sp>
        <p:nvSpPr>
          <p:cNvPr id="22" name="22 CuadroTexto"/>
          <p:cNvSpPr txBox="1"/>
          <p:nvPr/>
        </p:nvSpPr>
        <p:spPr>
          <a:xfrm>
            <a:off x="802800" y="320400"/>
            <a:ext cx="5806800" cy="400110"/>
          </a:xfrm>
          <a:custGeom>
            <a:avLst/>
            <a:gdLst>
              <a:gd name="connsiteX0" fmla="*/ 0 w 2304256"/>
              <a:gd name="connsiteY0" fmla="*/ 0 h 707886"/>
              <a:gd name="connsiteX1" fmla="*/ 2304256 w 2304256"/>
              <a:gd name="connsiteY1" fmla="*/ 0 h 707886"/>
              <a:gd name="connsiteX2" fmla="*/ 2304256 w 2304256"/>
              <a:gd name="connsiteY2" fmla="*/ 707886 h 707886"/>
              <a:gd name="connsiteX3" fmla="*/ 0 w 2304256"/>
              <a:gd name="connsiteY3" fmla="*/ 707886 h 707886"/>
              <a:gd name="connsiteX4" fmla="*/ 0 w 2304256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4256" h="707886">
                <a:moveTo>
                  <a:pt x="0" y="0"/>
                </a:moveTo>
                <a:lnTo>
                  <a:pt x="2304256" y="0"/>
                </a:lnTo>
                <a:lnTo>
                  <a:pt x="2304256" y="707886"/>
                </a:lnTo>
                <a:lnTo>
                  <a:pt x="0" y="707886"/>
                </a:lnTo>
                <a:lnTo>
                  <a:pt x="0" y="0"/>
                </a:lnTo>
                <a:close/>
              </a:path>
            </a:pathLst>
          </a:custGeom>
          <a:solidFill>
            <a:srgbClr val="A1A1A1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 sz="2000" b="1">
                <a:solidFill>
                  <a:prstClr val="white">
                    <a:lumMod val="95000"/>
                  </a:prstClr>
                </a:solidFill>
              </a:defRPr>
            </a:lvl1pPr>
          </a:lstStyle>
          <a:p>
            <a:pPr defTabSz="914366">
              <a:defRPr/>
            </a:pPr>
            <a:r>
              <a:rPr lang="es-MX" kern="0" dirty="0">
                <a:latin typeface="Calibri" panose="020F0502020204030204"/>
              </a:rPr>
              <a:t>Unidad Académica Benito Juárez </a:t>
            </a:r>
          </a:p>
        </p:txBody>
      </p:sp>
      <p:grpSp>
        <p:nvGrpSpPr>
          <p:cNvPr id="13" name="Grupo 12"/>
          <p:cNvGrpSpPr/>
          <p:nvPr/>
        </p:nvGrpSpPr>
        <p:grpSpPr>
          <a:xfrm>
            <a:off x="627229" y="3319247"/>
            <a:ext cx="1117811" cy="1156253"/>
            <a:chOff x="406800" y="1298416"/>
            <a:chExt cx="945349" cy="1023162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>
            <a:blip r:embed="rId3">
              <a:duotone>
                <a:srgbClr val="F79646">
                  <a:shade val="45000"/>
                  <a:satMod val="135000"/>
                </a:srgbClr>
                <a:prstClr val="white"/>
              </a:duotone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440" y="1506455"/>
              <a:ext cx="825709" cy="815123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4">
              <a:duotone>
                <a:srgbClr val="F79646">
                  <a:shade val="45000"/>
                  <a:satMod val="135000"/>
                </a:srgbClr>
                <a:prstClr val="white"/>
              </a:duotone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800" y="1298416"/>
              <a:ext cx="371475" cy="533400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5425322" y="5119583"/>
            <a:ext cx="1679840" cy="287536"/>
          </a:xfrm>
        </p:spPr>
        <p:txBody>
          <a:bodyPr vert="horz" lIns="91440" tIns="45720" rIns="91440" bIns="45720" rtlCol="0" anchor="ctr"/>
          <a:lstStyle/>
          <a:p>
            <a:fld id="{9EF3CB60-D058-4E2D-8788-BAE4C2A3E4D2}" type="slidenum">
              <a:rPr lang="es-MX" sz="105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46</a:t>
            </a:fld>
            <a:endParaRPr lang="es-MX" sz="10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52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270006" y="903848"/>
            <a:ext cx="6706533" cy="341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b="1" dirty="0">
                <a:ln w="1905"/>
                <a:solidFill>
                  <a:srgbClr val="622B2C"/>
                </a:solidFill>
              </a:rPr>
              <a:t>Personal No Docente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657533" y="5130201"/>
            <a:ext cx="540359" cy="270474"/>
          </a:xfrm>
          <a:prstGeom prst="rect">
            <a:avLst/>
          </a:prstGeom>
          <a:solidFill>
            <a:srgbClr val="A1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" y="5356798"/>
            <a:ext cx="6657526" cy="45719"/>
          </a:xfrm>
          <a:prstGeom prst="rect">
            <a:avLst/>
          </a:prstGeom>
          <a:solidFill>
            <a:srgbClr val="5E2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Estrella de 6 puntas 9"/>
          <p:cNvSpPr/>
          <p:nvPr/>
        </p:nvSpPr>
        <p:spPr>
          <a:xfrm>
            <a:off x="595263" y="3998861"/>
            <a:ext cx="183181" cy="207899"/>
          </a:xfrm>
          <a:prstGeom prst="star6">
            <a:avLst/>
          </a:prstGeom>
          <a:solidFill>
            <a:srgbClr val="FFF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prstClr val="white"/>
              </a:solidFill>
            </a:endParaRPr>
          </a:p>
        </p:txBody>
      </p:sp>
      <p:sp>
        <p:nvSpPr>
          <p:cNvPr id="24" name="12 CuadroTexto"/>
          <p:cNvSpPr txBox="1"/>
          <p:nvPr/>
        </p:nvSpPr>
        <p:spPr>
          <a:xfrm>
            <a:off x="2533786" y="1582844"/>
            <a:ext cx="3979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>
                <a:solidFill>
                  <a:prstClr val="white">
                    <a:lumMod val="50000"/>
                  </a:prstClr>
                </a:solidFill>
              </a:rPr>
              <a:t>Personal Administrativo: </a:t>
            </a:r>
            <a:r>
              <a:rPr lang="es-MX" b="1" dirty="0">
                <a:solidFill>
                  <a:srgbClr val="C87700"/>
                </a:solidFill>
              </a:rPr>
              <a:t>18</a:t>
            </a:r>
          </a:p>
        </p:txBody>
      </p:sp>
      <p:sp>
        <p:nvSpPr>
          <p:cNvPr id="25" name="62 CuadroTexto"/>
          <p:cNvSpPr txBox="1"/>
          <p:nvPr/>
        </p:nvSpPr>
        <p:spPr>
          <a:xfrm>
            <a:off x="2533781" y="1273775"/>
            <a:ext cx="4318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Personal Directivo: </a:t>
            </a:r>
            <a:r>
              <a:rPr lang="es-MX" sz="1600" b="1" dirty="0">
                <a:solidFill>
                  <a:srgbClr val="C87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3" name="12 CuadroTexto"/>
          <p:cNvSpPr txBox="1"/>
          <p:nvPr/>
        </p:nvSpPr>
        <p:spPr>
          <a:xfrm>
            <a:off x="2535580" y="1918124"/>
            <a:ext cx="3979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>
                <a:solidFill>
                  <a:prstClr val="white">
                    <a:lumMod val="50000"/>
                  </a:prstClr>
                </a:solidFill>
              </a:rPr>
              <a:t>Personal de Servicios: </a:t>
            </a:r>
            <a:r>
              <a:rPr lang="es-MX" b="1" dirty="0">
                <a:solidFill>
                  <a:srgbClr val="C87700"/>
                </a:solidFill>
              </a:rPr>
              <a:t>6</a:t>
            </a:r>
          </a:p>
        </p:txBody>
      </p:sp>
      <p:sp>
        <p:nvSpPr>
          <p:cNvPr id="29" name="12 CuadroTexto"/>
          <p:cNvSpPr txBox="1"/>
          <p:nvPr/>
        </p:nvSpPr>
        <p:spPr>
          <a:xfrm>
            <a:off x="2537375" y="2253781"/>
            <a:ext cx="3979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>
                <a:solidFill>
                  <a:prstClr val="white">
                    <a:lumMod val="50000"/>
                  </a:prstClr>
                </a:solidFill>
              </a:rPr>
              <a:t>Personal de Apoyo a la Docencia: </a:t>
            </a:r>
            <a:r>
              <a:rPr lang="es-MX" b="1" dirty="0">
                <a:solidFill>
                  <a:srgbClr val="C87700"/>
                </a:solidFill>
              </a:rPr>
              <a:t>8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duotone>
              <a:srgbClr val="F79646">
                <a:shade val="45000"/>
                <a:satMod val="135000"/>
              </a:srgb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45" y="1494082"/>
            <a:ext cx="904875" cy="1085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8" name="Rectángulo 17"/>
          <p:cNvSpPr/>
          <p:nvPr/>
        </p:nvSpPr>
        <p:spPr>
          <a:xfrm>
            <a:off x="268041" y="3092304"/>
            <a:ext cx="5297387" cy="341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b="1" dirty="0">
                <a:ln w="1905"/>
                <a:solidFill>
                  <a:srgbClr val="622B2C"/>
                </a:solidFill>
              </a:rPr>
              <a:t>Oferta Educativa de Calidad Reconocida</a:t>
            </a:r>
          </a:p>
        </p:txBody>
      </p:sp>
      <p:sp>
        <p:nvSpPr>
          <p:cNvPr id="19" name="62 CuadroTexto"/>
          <p:cNvSpPr txBox="1"/>
          <p:nvPr/>
        </p:nvSpPr>
        <p:spPr>
          <a:xfrm>
            <a:off x="2539428" y="3464246"/>
            <a:ext cx="4318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Porcentaje de Programas Educativos Acreditados por el COPAES o Evaluados por CIEES en el Nivel 1: </a:t>
            </a:r>
            <a:r>
              <a:rPr lang="es-MX" sz="1600" b="1" dirty="0">
                <a:solidFill>
                  <a:srgbClr val="C87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50.0%</a:t>
            </a:r>
          </a:p>
        </p:txBody>
      </p:sp>
      <p:sp>
        <p:nvSpPr>
          <p:cNvPr id="22" name="12 CuadroTexto"/>
          <p:cNvSpPr txBox="1"/>
          <p:nvPr/>
        </p:nvSpPr>
        <p:spPr>
          <a:xfrm>
            <a:off x="2533789" y="4332835"/>
            <a:ext cx="4487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>
                <a:solidFill>
                  <a:prstClr val="black">
                    <a:lumMod val="50000"/>
                    <a:lumOff val="50000"/>
                  </a:prstClr>
                </a:solidFill>
              </a:rPr>
              <a:t>Porcentaje de Matrícula en Programas Educativos de Calidad: </a:t>
            </a:r>
            <a:r>
              <a:rPr lang="es-MX" b="1" dirty="0">
                <a:solidFill>
                  <a:srgbClr val="C87700"/>
                </a:solidFill>
              </a:rPr>
              <a:t>50.0%</a:t>
            </a:r>
          </a:p>
        </p:txBody>
      </p:sp>
      <p:pic>
        <p:nvPicPr>
          <p:cNvPr id="26" name="Imagen 25"/>
          <p:cNvPicPr>
            <a:picLocks noChangeAspect="1"/>
          </p:cNvPicPr>
          <p:nvPr/>
        </p:nvPicPr>
        <p:blipFill>
          <a:blip r:embed="rId3">
            <a:duotone>
              <a:srgbClr val="F79646">
                <a:shade val="45000"/>
                <a:satMod val="135000"/>
              </a:srgb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75" y="3548508"/>
            <a:ext cx="904875" cy="11334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7" name="12 CuadroTexto"/>
          <p:cNvSpPr txBox="1"/>
          <p:nvPr/>
        </p:nvSpPr>
        <p:spPr>
          <a:xfrm>
            <a:off x="2530285" y="2562868"/>
            <a:ext cx="3979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>
                <a:solidFill>
                  <a:prstClr val="white">
                    <a:lumMod val="50000"/>
                  </a:prstClr>
                </a:solidFill>
              </a:rPr>
              <a:t>Total: </a:t>
            </a:r>
            <a:r>
              <a:rPr lang="es-MX" b="1" dirty="0">
                <a:solidFill>
                  <a:srgbClr val="C87700"/>
                </a:solidFill>
              </a:rPr>
              <a:t>35</a:t>
            </a:r>
          </a:p>
        </p:txBody>
      </p:sp>
      <p:sp>
        <p:nvSpPr>
          <p:cNvPr id="20" name="22 CuadroTexto"/>
          <p:cNvSpPr txBox="1"/>
          <p:nvPr/>
        </p:nvSpPr>
        <p:spPr>
          <a:xfrm>
            <a:off x="802800" y="320400"/>
            <a:ext cx="5806800" cy="400110"/>
          </a:xfrm>
          <a:custGeom>
            <a:avLst/>
            <a:gdLst>
              <a:gd name="connsiteX0" fmla="*/ 0 w 2304256"/>
              <a:gd name="connsiteY0" fmla="*/ 0 h 707886"/>
              <a:gd name="connsiteX1" fmla="*/ 2304256 w 2304256"/>
              <a:gd name="connsiteY1" fmla="*/ 0 h 707886"/>
              <a:gd name="connsiteX2" fmla="*/ 2304256 w 2304256"/>
              <a:gd name="connsiteY2" fmla="*/ 707886 h 707886"/>
              <a:gd name="connsiteX3" fmla="*/ 0 w 2304256"/>
              <a:gd name="connsiteY3" fmla="*/ 707886 h 707886"/>
              <a:gd name="connsiteX4" fmla="*/ 0 w 2304256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4256" h="707886">
                <a:moveTo>
                  <a:pt x="0" y="0"/>
                </a:moveTo>
                <a:lnTo>
                  <a:pt x="2304256" y="0"/>
                </a:lnTo>
                <a:lnTo>
                  <a:pt x="2304256" y="707886"/>
                </a:lnTo>
                <a:lnTo>
                  <a:pt x="0" y="707886"/>
                </a:lnTo>
                <a:lnTo>
                  <a:pt x="0" y="0"/>
                </a:lnTo>
                <a:close/>
              </a:path>
            </a:pathLst>
          </a:custGeom>
          <a:solidFill>
            <a:srgbClr val="A1A1A1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 sz="2000" b="1">
                <a:solidFill>
                  <a:prstClr val="white">
                    <a:lumMod val="95000"/>
                  </a:prstClr>
                </a:solidFill>
              </a:defRPr>
            </a:lvl1pPr>
          </a:lstStyle>
          <a:p>
            <a:pPr defTabSz="914366">
              <a:defRPr/>
            </a:pPr>
            <a:r>
              <a:rPr lang="es-MX" kern="0" dirty="0">
                <a:latin typeface="Calibri" panose="020F0502020204030204"/>
              </a:rPr>
              <a:t>Unidad Académica Benito Juárez 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>
          <a:xfrm>
            <a:off x="5425322" y="5124193"/>
            <a:ext cx="1679840" cy="287536"/>
          </a:xfrm>
        </p:spPr>
        <p:txBody>
          <a:bodyPr vert="horz" lIns="91440" tIns="45720" rIns="91440" bIns="45720" rtlCol="0" anchor="ctr"/>
          <a:lstStyle/>
          <a:p>
            <a:fld id="{9EF3CB60-D058-4E2D-8788-BAE4C2A3E4D2}" type="slidenum">
              <a:rPr lang="es-MX" sz="105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47</a:t>
            </a:fld>
            <a:endParaRPr lang="es-MX" sz="10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39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2 CuadroTexto"/>
          <p:cNvSpPr txBox="1"/>
          <p:nvPr/>
        </p:nvSpPr>
        <p:spPr>
          <a:xfrm>
            <a:off x="2533788" y="1693793"/>
            <a:ext cx="4318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>
                <a:solidFill>
                  <a:prstClr val="white">
                    <a:lumMod val="50000"/>
                  </a:prstClr>
                </a:solidFill>
              </a:rPr>
              <a:t>Estudiantes en Movilidad Nacional: </a:t>
            </a:r>
            <a:r>
              <a:rPr lang="es-MX" b="1" dirty="0">
                <a:solidFill>
                  <a:srgbClr val="C87700"/>
                </a:solidFill>
              </a:rPr>
              <a:t>8</a:t>
            </a:r>
          </a:p>
        </p:txBody>
      </p:sp>
      <p:sp>
        <p:nvSpPr>
          <p:cNvPr id="11" name="62 CuadroTexto"/>
          <p:cNvSpPr txBox="1"/>
          <p:nvPr/>
        </p:nvSpPr>
        <p:spPr>
          <a:xfrm>
            <a:off x="2533785" y="1366005"/>
            <a:ext cx="4318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Estudiantes en Movilidad Internacional: </a:t>
            </a:r>
            <a:r>
              <a:rPr lang="es-MX" sz="1600" b="1" dirty="0">
                <a:solidFill>
                  <a:srgbClr val="C87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270006" y="903848"/>
            <a:ext cx="6706533" cy="341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b="1" dirty="0">
                <a:ln w="1905"/>
                <a:solidFill>
                  <a:srgbClr val="622B2C"/>
                </a:solidFill>
              </a:rPr>
              <a:t>Movilidad Académica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657533" y="5130201"/>
            <a:ext cx="540359" cy="270474"/>
          </a:xfrm>
          <a:prstGeom prst="rect">
            <a:avLst/>
          </a:prstGeom>
          <a:solidFill>
            <a:srgbClr val="A1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" y="5356798"/>
            <a:ext cx="6657526" cy="45719"/>
          </a:xfrm>
          <a:prstGeom prst="rect">
            <a:avLst/>
          </a:prstGeom>
          <a:solidFill>
            <a:srgbClr val="5E2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Estrella de 6 puntas 9"/>
          <p:cNvSpPr/>
          <p:nvPr/>
        </p:nvSpPr>
        <p:spPr>
          <a:xfrm>
            <a:off x="595263" y="3998861"/>
            <a:ext cx="183181" cy="207899"/>
          </a:xfrm>
          <a:prstGeom prst="star6">
            <a:avLst/>
          </a:prstGeom>
          <a:solidFill>
            <a:srgbClr val="FFF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prstClr val="white"/>
              </a:solidFill>
            </a:endParaRPr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F79646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63" y="1283587"/>
            <a:ext cx="1285875" cy="11715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2" name="62 CuadroTexto"/>
          <p:cNvSpPr txBox="1"/>
          <p:nvPr/>
        </p:nvSpPr>
        <p:spPr>
          <a:xfrm>
            <a:off x="2544417" y="3358808"/>
            <a:ext cx="4318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Deserción Escolar del periodo 2015-2 al 2016-1: </a:t>
            </a:r>
            <a:r>
              <a:rPr lang="es-MX" sz="1600" b="1" dirty="0">
                <a:solidFill>
                  <a:srgbClr val="C87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14.5%</a:t>
            </a:r>
          </a:p>
        </p:txBody>
      </p:sp>
      <p:sp>
        <p:nvSpPr>
          <p:cNvPr id="26" name="12 CuadroTexto"/>
          <p:cNvSpPr txBox="1"/>
          <p:nvPr/>
        </p:nvSpPr>
        <p:spPr>
          <a:xfrm>
            <a:off x="2544422" y="3978145"/>
            <a:ext cx="4318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>
                <a:solidFill>
                  <a:prstClr val="white">
                    <a:lumMod val="50000"/>
                  </a:prstClr>
                </a:solidFill>
              </a:rPr>
              <a:t>Aprovechamiento</a:t>
            </a:r>
            <a:r>
              <a:rPr lang="es-MX" dirty="0">
                <a:solidFill>
                  <a:prstClr val="black">
                    <a:lumMod val="50000"/>
                    <a:lumOff val="50000"/>
                  </a:prstClr>
                </a:solidFill>
              </a:rPr>
              <a:t>: </a:t>
            </a:r>
            <a:r>
              <a:rPr lang="es-MX" b="1" dirty="0">
                <a:solidFill>
                  <a:srgbClr val="C87700"/>
                </a:solidFill>
              </a:rPr>
              <a:t>8.36 puntos</a:t>
            </a:r>
          </a:p>
        </p:txBody>
      </p:sp>
      <p:sp>
        <p:nvSpPr>
          <p:cNvPr id="27" name="12 CuadroTexto"/>
          <p:cNvSpPr txBox="1"/>
          <p:nvPr/>
        </p:nvSpPr>
        <p:spPr>
          <a:xfrm>
            <a:off x="2550065" y="4343448"/>
            <a:ext cx="4318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>
                <a:solidFill>
                  <a:prstClr val="white">
                    <a:lumMod val="50000"/>
                  </a:prstClr>
                </a:solidFill>
              </a:rPr>
              <a:t>Porcentaje de Alumnos con una o más materias reprobadas en el 2015-2: </a:t>
            </a:r>
            <a:r>
              <a:rPr lang="es-MX" b="1" dirty="0">
                <a:solidFill>
                  <a:srgbClr val="C87700"/>
                </a:solidFill>
              </a:rPr>
              <a:t>28.0%</a:t>
            </a:r>
          </a:p>
        </p:txBody>
      </p:sp>
      <p:pic>
        <p:nvPicPr>
          <p:cNvPr id="30" name="Imagen 2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40" y="3543252"/>
            <a:ext cx="923692" cy="101367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1" name="Rectángulo 30"/>
          <p:cNvSpPr/>
          <p:nvPr/>
        </p:nvSpPr>
        <p:spPr>
          <a:xfrm>
            <a:off x="270000" y="2984400"/>
            <a:ext cx="6582356" cy="341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b="1" dirty="0">
                <a:ln w="1905"/>
                <a:solidFill>
                  <a:srgbClr val="622B2C"/>
                </a:solidFill>
              </a:rPr>
              <a:t>Indicadores de Rendimiento Académico</a:t>
            </a:r>
          </a:p>
        </p:txBody>
      </p:sp>
      <p:sp>
        <p:nvSpPr>
          <p:cNvPr id="18" name="12 CuadroTexto"/>
          <p:cNvSpPr txBox="1"/>
          <p:nvPr/>
        </p:nvSpPr>
        <p:spPr>
          <a:xfrm>
            <a:off x="2528679" y="2023718"/>
            <a:ext cx="3960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>
                <a:solidFill>
                  <a:prstClr val="white">
                    <a:lumMod val="50000"/>
                  </a:prstClr>
                </a:solidFill>
              </a:rPr>
              <a:t>Profesores en Movilidad Internacional: </a:t>
            </a:r>
            <a:r>
              <a:rPr lang="es-MX" b="1" dirty="0">
                <a:solidFill>
                  <a:srgbClr val="C87700"/>
                </a:solidFill>
              </a:rPr>
              <a:t>1</a:t>
            </a:r>
          </a:p>
        </p:txBody>
      </p:sp>
      <p:sp>
        <p:nvSpPr>
          <p:cNvPr id="19" name="22 CuadroTexto"/>
          <p:cNvSpPr txBox="1"/>
          <p:nvPr/>
        </p:nvSpPr>
        <p:spPr>
          <a:xfrm>
            <a:off x="802800" y="320400"/>
            <a:ext cx="5806800" cy="400110"/>
          </a:xfrm>
          <a:custGeom>
            <a:avLst/>
            <a:gdLst>
              <a:gd name="connsiteX0" fmla="*/ 0 w 2304256"/>
              <a:gd name="connsiteY0" fmla="*/ 0 h 707886"/>
              <a:gd name="connsiteX1" fmla="*/ 2304256 w 2304256"/>
              <a:gd name="connsiteY1" fmla="*/ 0 h 707886"/>
              <a:gd name="connsiteX2" fmla="*/ 2304256 w 2304256"/>
              <a:gd name="connsiteY2" fmla="*/ 707886 h 707886"/>
              <a:gd name="connsiteX3" fmla="*/ 0 w 2304256"/>
              <a:gd name="connsiteY3" fmla="*/ 707886 h 707886"/>
              <a:gd name="connsiteX4" fmla="*/ 0 w 2304256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4256" h="707886">
                <a:moveTo>
                  <a:pt x="0" y="0"/>
                </a:moveTo>
                <a:lnTo>
                  <a:pt x="2304256" y="0"/>
                </a:lnTo>
                <a:lnTo>
                  <a:pt x="2304256" y="707886"/>
                </a:lnTo>
                <a:lnTo>
                  <a:pt x="0" y="707886"/>
                </a:lnTo>
                <a:lnTo>
                  <a:pt x="0" y="0"/>
                </a:lnTo>
                <a:close/>
              </a:path>
            </a:pathLst>
          </a:custGeom>
          <a:solidFill>
            <a:srgbClr val="A1A1A1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 sz="2000" b="1">
                <a:solidFill>
                  <a:prstClr val="white">
                    <a:lumMod val="95000"/>
                  </a:prstClr>
                </a:solidFill>
              </a:defRPr>
            </a:lvl1pPr>
          </a:lstStyle>
          <a:p>
            <a:pPr defTabSz="914366">
              <a:defRPr/>
            </a:pPr>
            <a:r>
              <a:rPr lang="es-MX" kern="0" dirty="0">
                <a:latin typeface="Calibri" panose="020F0502020204030204"/>
              </a:rPr>
              <a:t>Unidad Académica Benito Juárez 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5425322" y="5124193"/>
            <a:ext cx="1679840" cy="287536"/>
          </a:xfrm>
        </p:spPr>
        <p:txBody>
          <a:bodyPr vert="horz" lIns="91440" tIns="45720" rIns="91440" bIns="45720" rtlCol="0" anchor="ctr"/>
          <a:lstStyle/>
          <a:p>
            <a:fld id="{9EF3CB60-D058-4E2D-8788-BAE4C2A3E4D2}" type="slidenum">
              <a:rPr lang="es-MX" sz="105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48</a:t>
            </a:fld>
            <a:endParaRPr lang="es-MX" sz="10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07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2 CuadroTexto"/>
          <p:cNvSpPr txBox="1"/>
          <p:nvPr/>
        </p:nvSpPr>
        <p:spPr>
          <a:xfrm>
            <a:off x="2533788" y="2033615"/>
            <a:ext cx="4318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>
                <a:solidFill>
                  <a:prstClr val="black">
                    <a:lumMod val="50000"/>
                    <a:lumOff val="50000"/>
                  </a:prstClr>
                </a:solidFill>
              </a:rPr>
              <a:t>Ciencias naturales, exactas y de la computación: </a:t>
            </a:r>
            <a:r>
              <a:rPr lang="es-MX" b="1" dirty="0">
                <a:solidFill>
                  <a:srgbClr val="C87700"/>
                </a:solidFill>
              </a:rPr>
              <a:t>24 alumnos</a:t>
            </a:r>
          </a:p>
        </p:txBody>
      </p:sp>
      <p:sp>
        <p:nvSpPr>
          <p:cNvPr id="11" name="62 CuadroTexto"/>
          <p:cNvSpPr txBox="1"/>
          <p:nvPr/>
        </p:nvSpPr>
        <p:spPr>
          <a:xfrm>
            <a:off x="2533785" y="1408168"/>
            <a:ext cx="4318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Ciencias sociales, administración y derecho: </a:t>
            </a:r>
            <a:r>
              <a:rPr lang="es-MX" sz="1600" b="1" dirty="0">
                <a:solidFill>
                  <a:srgbClr val="C87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107 alumnos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268041" y="903848"/>
            <a:ext cx="6584321" cy="341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b="1" dirty="0">
                <a:ln w="1905"/>
                <a:solidFill>
                  <a:srgbClr val="622B2C"/>
                </a:solidFill>
              </a:rPr>
              <a:t>Matrícula por Campo de Formación Académica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2552739" y="2738939"/>
            <a:ext cx="4299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>
                <a:solidFill>
                  <a:prstClr val="black">
                    <a:lumMod val="50000"/>
                    <a:lumOff val="50000"/>
                  </a:prstClr>
                </a:solidFill>
              </a:rPr>
              <a:t>Servicios: </a:t>
            </a:r>
            <a:r>
              <a:rPr lang="es-MX" b="1" dirty="0">
                <a:solidFill>
                  <a:srgbClr val="C87700"/>
                </a:solidFill>
              </a:rPr>
              <a:t>222 alumnos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657533" y="5130201"/>
            <a:ext cx="540359" cy="270474"/>
          </a:xfrm>
          <a:prstGeom prst="rect">
            <a:avLst/>
          </a:prstGeom>
          <a:solidFill>
            <a:srgbClr val="A1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" y="5356798"/>
            <a:ext cx="6657526" cy="45719"/>
          </a:xfrm>
          <a:prstGeom prst="rect">
            <a:avLst/>
          </a:prstGeom>
          <a:solidFill>
            <a:srgbClr val="5E2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12 CuadroTexto"/>
          <p:cNvSpPr txBox="1"/>
          <p:nvPr/>
        </p:nvSpPr>
        <p:spPr>
          <a:xfrm>
            <a:off x="2550763" y="3224843"/>
            <a:ext cx="4299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s-MX" dirty="0">
                <a:solidFill>
                  <a:prstClr val="black">
                    <a:lumMod val="50000"/>
                    <a:lumOff val="50000"/>
                  </a:prstClr>
                </a:solidFill>
              </a:rPr>
              <a:t>Agronomía y veterinaria: </a:t>
            </a:r>
            <a:r>
              <a:rPr lang="es-MX" b="1" dirty="0">
                <a:solidFill>
                  <a:srgbClr val="C87700"/>
                </a:solidFill>
              </a:rPr>
              <a:t>99 alumnos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duotone>
              <a:srgbClr val="F79646">
                <a:shade val="45000"/>
                <a:satMod val="135000"/>
              </a:srgb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19" y="1327869"/>
            <a:ext cx="631498" cy="64966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F79646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36" y="2142431"/>
            <a:ext cx="770075" cy="69811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duotone>
              <a:srgbClr val="F79646">
                <a:shade val="45000"/>
                <a:satMod val="135000"/>
              </a:srgb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64" y="3053227"/>
            <a:ext cx="709554" cy="6381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4" name="22 CuadroTexto"/>
          <p:cNvSpPr txBox="1"/>
          <p:nvPr/>
        </p:nvSpPr>
        <p:spPr>
          <a:xfrm>
            <a:off x="802800" y="320400"/>
            <a:ext cx="5806800" cy="400110"/>
          </a:xfrm>
          <a:custGeom>
            <a:avLst/>
            <a:gdLst>
              <a:gd name="connsiteX0" fmla="*/ 0 w 2304256"/>
              <a:gd name="connsiteY0" fmla="*/ 0 h 707886"/>
              <a:gd name="connsiteX1" fmla="*/ 2304256 w 2304256"/>
              <a:gd name="connsiteY1" fmla="*/ 0 h 707886"/>
              <a:gd name="connsiteX2" fmla="*/ 2304256 w 2304256"/>
              <a:gd name="connsiteY2" fmla="*/ 707886 h 707886"/>
              <a:gd name="connsiteX3" fmla="*/ 0 w 2304256"/>
              <a:gd name="connsiteY3" fmla="*/ 707886 h 707886"/>
              <a:gd name="connsiteX4" fmla="*/ 0 w 2304256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4256" h="707886">
                <a:moveTo>
                  <a:pt x="0" y="0"/>
                </a:moveTo>
                <a:lnTo>
                  <a:pt x="2304256" y="0"/>
                </a:lnTo>
                <a:lnTo>
                  <a:pt x="2304256" y="707886"/>
                </a:lnTo>
                <a:lnTo>
                  <a:pt x="0" y="707886"/>
                </a:lnTo>
                <a:lnTo>
                  <a:pt x="0" y="0"/>
                </a:lnTo>
                <a:close/>
              </a:path>
            </a:pathLst>
          </a:custGeom>
          <a:solidFill>
            <a:srgbClr val="A1A1A1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 sz="2000" b="1">
                <a:solidFill>
                  <a:prstClr val="white">
                    <a:lumMod val="95000"/>
                  </a:prstClr>
                </a:solidFill>
              </a:defRPr>
            </a:lvl1pPr>
          </a:lstStyle>
          <a:p>
            <a:pPr defTabSz="914366">
              <a:defRPr/>
            </a:pPr>
            <a:r>
              <a:rPr lang="es-MX" kern="0" dirty="0">
                <a:latin typeface="Calibri" panose="020F0502020204030204"/>
              </a:rPr>
              <a:t>Unidad Académica Benito Juárez 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5425323" y="5124193"/>
            <a:ext cx="1679840" cy="287536"/>
          </a:xfrm>
        </p:spPr>
        <p:txBody>
          <a:bodyPr vert="horz" lIns="91440" tIns="45720" rIns="91440" bIns="45720" rtlCol="0" anchor="ctr"/>
          <a:lstStyle/>
          <a:p>
            <a:fld id="{9EF3CB60-D058-4E2D-8788-BAE4C2A3E4D2}" type="slidenum">
              <a:rPr lang="es-MX" sz="105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49</a:t>
            </a:fld>
            <a:endParaRPr lang="es-MX" sz="10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29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088308"/>
              </p:ext>
            </p:extLst>
          </p:nvPr>
        </p:nvGraphicFramePr>
        <p:xfrm>
          <a:off x="202164" y="901851"/>
          <a:ext cx="6831024" cy="4291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6103"/>
                <a:gridCol w="467883"/>
                <a:gridCol w="3077038"/>
              </a:tblGrid>
              <a:tr h="314131">
                <a:tc gridSpan="3">
                  <a:txBody>
                    <a:bodyPr/>
                    <a:lstStyle/>
                    <a:p>
                      <a:pPr algn="ctr"/>
                      <a:r>
                        <a:rPr lang="es-MX" sz="1400" kern="1200" dirty="0" smtClean="0">
                          <a:solidFill>
                            <a:srgbClr val="5E292A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Consejo Directivo</a:t>
                      </a:r>
                      <a:endParaRPr lang="es-MX" sz="1400" kern="1200" dirty="0">
                        <a:solidFill>
                          <a:srgbClr val="5E292A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719907" rtl="0" eaLnBrk="1" latinLnBrk="0" hangingPunct="1"/>
                      <a:endParaRPr lang="es-MX" sz="1400" b="1" kern="1200" dirty="0">
                        <a:solidFill>
                          <a:srgbClr val="5E292A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7218">
                <a:tc>
                  <a:txBody>
                    <a:bodyPr/>
                    <a:lstStyle/>
                    <a:p>
                      <a:pPr algn="l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92871">
                <a:tc>
                  <a:txBody>
                    <a:bodyPr/>
                    <a:lstStyle/>
                    <a:p>
                      <a:pPr algn="l"/>
                      <a:r>
                        <a:rPr lang="es-MX" sz="1200" b="1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Lic. Claudia </a:t>
                      </a:r>
                      <a:r>
                        <a:rPr lang="es-MX" sz="1200" b="1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Artemiza</a:t>
                      </a:r>
                      <a:r>
                        <a:rPr lang="es-MX" sz="1200" b="1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200" b="1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Pavlovich</a:t>
                      </a:r>
                      <a:r>
                        <a:rPr lang="es-MX" sz="1200" b="1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Arellano</a:t>
                      </a:r>
                      <a:endParaRPr lang="es-MX" sz="12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2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Ing. José Jesús Bustamante Salido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6282">
                <a:tc>
                  <a:txBody>
                    <a:bodyPr/>
                    <a:lstStyle/>
                    <a:p>
                      <a:pPr algn="l"/>
                      <a:r>
                        <a:rPr lang="es-MX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Gobernadora del Estado de Sonora</a:t>
                      </a:r>
                      <a:endParaRPr lang="es-MX" sz="12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sz="12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Representante del Sector Privado o Social de San Luis Río Colorado, Sonora</a:t>
                      </a:r>
                      <a:endParaRPr lang="es-MX" sz="12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6284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s-MX" sz="1200" b="1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Mtro. Ernesto de Lucas Hopkins</a:t>
                      </a:r>
                      <a:endParaRPr lang="es-MX" sz="12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sz="12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198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Lic. Enrique Félix Robledo    </a:t>
                      </a:r>
                      <a:r>
                        <a:rPr lang="es-ES" sz="1417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 </a:t>
                      </a:r>
                      <a:endParaRPr lang="es-MX" sz="1417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4131">
                <a:tc>
                  <a:txBody>
                    <a:bodyPr/>
                    <a:lstStyle/>
                    <a:p>
                      <a:pPr algn="l"/>
                      <a:r>
                        <a:rPr lang="es-MX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Secretario de Educación y Cultura y Presidente del Consejo Directivo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sz="12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</a:t>
                      </a:r>
                      <a:r>
                        <a:rPr lang="es-MX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presentante del Sector Privado o Social </a:t>
                      </a:r>
                      <a:r>
                        <a:rPr lang="es-ES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de Magdalena, Sonora</a:t>
                      </a:r>
                      <a:endParaRPr lang="es-MX" sz="12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59168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s-MX" sz="1200" b="1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Mtro. Onésimo Mariscales Delgadillo</a:t>
                      </a:r>
                      <a:endParaRPr lang="es-MX" sz="12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sz="12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198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Ing. Guillermo Aello Valenzuela</a:t>
                      </a:r>
                      <a:endParaRPr lang="es-MX" sz="1200" b="1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4131">
                <a:tc>
                  <a:txBody>
                    <a:bodyPr/>
                    <a:lstStyle/>
                    <a:p>
                      <a:pPr algn="l"/>
                      <a:r>
                        <a:rPr lang="es-MX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Subsecretario de Educación Media Superior y Superior</a:t>
                      </a:r>
                      <a:endParaRPr lang="es-MX" sz="12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sz="12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</a:t>
                      </a:r>
                      <a:r>
                        <a:rPr lang="es-MX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presentante del Sector Privado o Social </a:t>
                      </a:r>
                      <a:r>
                        <a:rPr lang="es-ES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 Hermosillo, Sonora</a:t>
                      </a:r>
                      <a:endParaRPr lang="es-MX" sz="12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4131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s-MX" sz="1200" b="1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Lic. Enrique Palafox Paz</a:t>
                      </a:r>
                      <a:endParaRPr lang="es-MX" sz="12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sz="12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b="1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Ing. Rodolfo Elías Rodríguez Flores</a:t>
                      </a:r>
                      <a:endParaRPr lang="es-MX" sz="12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4131">
                <a:tc>
                  <a:txBody>
                    <a:bodyPr/>
                    <a:lstStyle/>
                    <a:p>
                      <a:pPr algn="l"/>
                      <a:r>
                        <a:rPr lang="es-MX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Delegado de la SEP en Sonora</a:t>
                      </a:r>
                      <a:endParaRPr lang="es-MX" sz="12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sz="12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</a:t>
                      </a:r>
                      <a:r>
                        <a:rPr lang="es-MX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presentante del Sector Privado o Social </a:t>
                      </a:r>
                      <a:r>
                        <a:rPr lang="pt-BR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 Benito Juárez, Sonora</a:t>
                      </a:r>
                      <a:endParaRPr lang="es-MX" sz="12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4075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s-MX" sz="1200" b="1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C.P. Raúl Navarro Gallegos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sz="12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b="1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C.P. Arturo Islas Flores </a:t>
                      </a:r>
                      <a:endParaRPr lang="es-MX" sz="12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4131">
                <a:tc>
                  <a:txBody>
                    <a:bodyPr/>
                    <a:lstStyle/>
                    <a:p>
                      <a:pPr algn="l"/>
                      <a:r>
                        <a:rPr lang="es-MX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Secretario de Hacienda</a:t>
                      </a:r>
                      <a:endParaRPr lang="es-MX" sz="12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sz="12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Representante de Navojoa, Sonora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22 CuadroTexto"/>
          <p:cNvSpPr txBox="1"/>
          <p:nvPr/>
        </p:nvSpPr>
        <p:spPr>
          <a:xfrm>
            <a:off x="802800" y="320400"/>
            <a:ext cx="5806800" cy="400110"/>
          </a:xfrm>
          <a:custGeom>
            <a:avLst/>
            <a:gdLst>
              <a:gd name="connsiteX0" fmla="*/ 0 w 2304256"/>
              <a:gd name="connsiteY0" fmla="*/ 0 h 707886"/>
              <a:gd name="connsiteX1" fmla="*/ 2304256 w 2304256"/>
              <a:gd name="connsiteY1" fmla="*/ 0 h 707886"/>
              <a:gd name="connsiteX2" fmla="*/ 2304256 w 2304256"/>
              <a:gd name="connsiteY2" fmla="*/ 707886 h 707886"/>
              <a:gd name="connsiteX3" fmla="*/ 0 w 2304256"/>
              <a:gd name="connsiteY3" fmla="*/ 707886 h 707886"/>
              <a:gd name="connsiteX4" fmla="*/ 0 w 2304256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4256" h="707886">
                <a:moveTo>
                  <a:pt x="0" y="0"/>
                </a:moveTo>
                <a:lnTo>
                  <a:pt x="2304256" y="0"/>
                </a:lnTo>
                <a:lnTo>
                  <a:pt x="2304256" y="707886"/>
                </a:lnTo>
                <a:lnTo>
                  <a:pt x="0" y="707886"/>
                </a:lnTo>
                <a:lnTo>
                  <a:pt x="0" y="0"/>
                </a:lnTo>
                <a:close/>
              </a:path>
            </a:pathLst>
          </a:custGeom>
          <a:solidFill>
            <a:srgbClr val="A1A1A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solidFill>
                  <a:schemeClr val="bg1">
                    <a:lumMod val="95000"/>
                  </a:schemeClr>
                </a:solidFill>
              </a:rPr>
              <a:t>Directorio</a:t>
            </a:r>
          </a:p>
        </p:txBody>
      </p:sp>
      <p:sp>
        <p:nvSpPr>
          <p:cNvPr id="7" name="Rectángulo 6"/>
          <p:cNvSpPr/>
          <p:nvPr/>
        </p:nvSpPr>
        <p:spPr>
          <a:xfrm>
            <a:off x="-1" y="5356798"/>
            <a:ext cx="7199313" cy="45719"/>
          </a:xfrm>
          <a:prstGeom prst="rect">
            <a:avLst/>
          </a:prstGeom>
          <a:solidFill>
            <a:srgbClr val="5E2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75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/>
          <p:cNvSpPr/>
          <p:nvPr/>
        </p:nvSpPr>
        <p:spPr>
          <a:xfrm>
            <a:off x="2" y="536616"/>
            <a:ext cx="7199312" cy="17101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prstClr val="white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0" y="7"/>
            <a:ext cx="7199312" cy="489279"/>
          </a:xfrm>
          <a:prstGeom prst="rect">
            <a:avLst/>
          </a:prstGeom>
          <a:solidFill>
            <a:srgbClr val="622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" y="2294124"/>
            <a:ext cx="7199313" cy="3106552"/>
          </a:xfrm>
          <a:prstGeom prst="rect">
            <a:avLst/>
          </a:prstGeom>
          <a:solidFill>
            <a:srgbClr val="662D2E"/>
          </a:solidFill>
          <a:effectLst/>
          <a:scene3d>
            <a:camera prst="orthographicFront"/>
            <a:lightRig rig="threePt" dir="t"/>
          </a:scene3d>
          <a:sp3d prstMaterial="matte"/>
        </p:spPr>
        <p:txBody>
          <a:bodyPr wrap="square" rtlCol="0">
            <a:prstTxWarp prst="textCurveDown">
              <a:avLst>
                <a:gd name="adj" fmla="val 50485"/>
              </a:avLst>
            </a:prstTxWarp>
            <a:spAutoFit/>
            <a:sp3d/>
          </a:bodyPr>
          <a:lstStyle/>
          <a:p>
            <a:pPr algn="ctr"/>
            <a:r>
              <a:rPr lang="es-ES_tradnl" sz="3936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  <a:alpha val="30000"/>
                      </a:prstClr>
                    </a:gs>
                    <a:gs pos="100000">
                      <a:prstClr val="black">
                        <a:alpha val="25000"/>
                      </a:prstClr>
                    </a:gs>
                  </a:gsLst>
                  <a:lin ang="10800000" scaled="1"/>
                  <a:tileRect/>
                </a:gradFill>
              </a:rPr>
              <a:t>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</a:t>
            </a:r>
          </a:p>
        </p:txBody>
      </p:sp>
      <p:sp>
        <p:nvSpPr>
          <p:cNvPr id="5" name="Rectángulo 4"/>
          <p:cNvSpPr/>
          <p:nvPr/>
        </p:nvSpPr>
        <p:spPr>
          <a:xfrm>
            <a:off x="-1" y="489280"/>
            <a:ext cx="7199313" cy="473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69">
              <a:solidFill>
                <a:prstClr val="white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-28747" y="2246786"/>
            <a:ext cx="7199313" cy="473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69">
              <a:solidFill>
                <a:prstClr val="white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465780" y="602673"/>
            <a:ext cx="2211058" cy="1185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69">
              <a:solidFill>
                <a:srgbClr val="5E292A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28575" y="1476375"/>
            <a:ext cx="5051733" cy="6251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sz="2200" b="1" spc="30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UNIDAD ACADÉMICA</a:t>
            </a:r>
          </a:p>
          <a:p>
            <a:pPr algn="r"/>
            <a:r>
              <a:rPr lang="es-MX" sz="2200" b="1" spc="30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NAVOJOA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47" y="810579"/>
            <a:ext cx="1826968" cy="1063710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2656737" y="680594"/>
            <a:ext cx="2381140" cy="963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sz="3600" b="1" spc="236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2016-1</a:t>
            </a:r>
            <a:endParaRPr lang="es-MX" sz="3600" b="1" spc="236" dirty="0"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0626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268034" y="903848"/>
            <a:ext cx="6645514" cy="341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b="1" dirty="0">
                <a:ln w="1905"/>
                <a:solidFill>
                  <a:srgbClr val="622B2C"/>
                </a:solidFill>
              </a:rPr>
              <a:t>Oferta Educativa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657533" y="5130201"/>
            <a:ext cx="540359" cy="270474"/>
          </a:xfrm>
          <a:prstGeom prst="rect">
            <a:avLst/>
          </a:prstGeom>
          <a:solidFill>
            <a:srgbClr val="A1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" y="5356798"/>
            <a:ext cx="6657526" cy="45719"/>
          </a:xfrm>
          <a:prstGeom prst="rect">
            <a:avLst/>
          </a:prstGeom>
          <a:solidFill>
            <a:srgbClr val="5E2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266059" y="3015680"/>
            <a:ext cx="6645514" cy="341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b="1" dirty="0">
                <a:ln w="1905"/>
                <a:solidFill>
                  <a:srgbClr val="622B2C"/>
                </a:solidFill>
              </a:rPr>
              <a:t>Matrícula por Nivel de Estudios</a:t>
            </a:r>
          </a:p>
        </p:txBody>
      </p:sp>
      <p:pic>
        <p:nvPicPr>
          <p:cNvPr id="31" name="Imagen 3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F79646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22" y="1369914"/>
            <a:ext cx="945349" cy="98036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3">
            <a:duotone>
              <a:srgbClr val="F79646">
                <a:shade val="45000"/>
                <a:satMod val="135000"/>
              </a:srgb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56" y="3605433"/>
            <a:ext cx="1131270" cy="8253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3" name="12 CuadroTexto"/>
          <p:cNvSpPr txBox="1"/>
          <p:nvPr/>
        </p:nvSpPr>
        <p:spPr>
          <a:xfrm>
            <a:off x="2521913" y="1607145"/>
            <a:ext cx="4318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>
                <a:solidFill>
                  <a:prstClr val="black">
                    <a:lumMod val="50000"/>
                    <a:lumOff val="50000"/>
                  </a:prstClr>
                </a:solidFill>
              </a:rPr>
              <a:t>Maestría: </a:t>
            </a:r>
            <a:r>
              <a:rPr lang="es-MX" b="1" dirty="0">
                <a:solidFill>
                  <a:srgbClr val="C87700"/>
                </a:solidFill>
              </a:rPr>
              <a:t>1</a:t>
            </a:r>
          </a:p>
        </p:txBody>
      </p:sp>
      <p:sp>
        <p:nvSpPr>
          <p:cNvPr id="14" name="62 CuadroTexto"/>
          <p:cNvSpPr txBox="1"/>
          <p:nvPr/>
        </p:nvSpPr>
        <p:spPr>
          <a:xfrm>
            <a:off x="2521910" y="1279068"/>
            <a:ext cx="4318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Licenciaturas: </a:t>
            </a:r>
            <a:r>
              <a:rPr lang="es-MX" sz="1600" b="1" dirty="0">
                <a:solidFill>
                  <a:srgbClr val="C87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21" name="12 CuadroTexto"/>
          <p:cNvSpPr txBox="1"/>
          <p:nvPr/>
        </p:nvSpPr>
        <p:spPr>
          <a:xfrm>
            <a:off x="2497832" y="1965800"/>
            <a:ext cx="4299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s-MX" dirty="0">
                <a:solidFill>
                  <a:prstClr val="black">
                    <a:lumMod val="50000"/>
                    <a:lumOff val="50000"/>
                  </a:prstClr>
                </a:solidFill>
              </a:rPr>
              <a:t>Total: </a:t>
            </a:r>
            <a:r>
              <a:rPr lang="es-MX" b="1" dirty="0">
                <a:solidFill>
                  <a:srgbClr val="C87700"/>
                </a:solidFill>
              </a:rPr>
              <a:t>11</a:t>
            </a:r>
          </a:p>
        </p:txBody>
      </p:sp>
      <p:sp>
        <p:nvSpPr>
          <p:cNvPr id="25" name="12 CuadroTexto"/>
          <p:cNvSpPr txBox="1"/>
          <p:nvPr/>
        </p:nvSpPr>
        <p:spPr>
          <a:xfrm>
            <a:off x="2519938" y="3747551"/>
            <a:ext cx="4318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914366">
              <a:defRPr/>
            </a:pPr>
            <a:r>
              <a:rPr lang="es-MX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Maestría: </a:t>
            </a:r>
            <a:r>
              <a:rPr lang="es-MX" b="1" kern="0" dirty="0">
                <a:solidFill>
                  <a:srgbClr val="C87700"/>
                </a:solidFill>
              </a:rPr>
              <a:t>3 alumnos</a:t>
            </a:r>
          </a:p>
        </p:txBody>
      </p:sp>
      <p:sp>
        <p:nvSpPr>
          <p:cNvPr id="26" name="62 CuadroTexto"/>
          <p:cNvSpPr txBox="1"/>
          <p:nvPr/>
        </p:nvSpPr>
        <p:spPr>
          <a:xfrm>
            <a:off x="2519935" y="3390900"/>
            <a:ext cx="4318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Licenciatura: </a:t>
            </a:r>
            <a:r>
              <a:rPr lang="es-MX" sz="1600" b="1" dirty="0">
                <a:solidFill>
                  <a:srgbClr val="C87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958 alumnos</a:t>
            </a:r>
          </a:p>
        </p:txBody>
      </p:sp>
      <p:sp>
        <p:nvSpPr>
          <p:cNvPr id="27" name="12 CuadroTexto"/>
          <p:cNvSpPr txBox="1"/>
          <p:nvPr/>
        </p:nvSpPr>
        <p:spPr>
          <a:xfrm>
            <a:off x="2495857" y="4142302"/>
            <a:ext cx="4299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 defTabSz="914366">
              <a:defRPr/>
            </a:pPr>
            <a:r>
              <a:rPr lang="es-MX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Total: </a:t>
            </a:r>
            <a:r>
              <a:rPr lang="es-MX" b="1" kern="0" dirty="0">
                <a:solidFill>
                  <a:srgbClr val="C87700"/>
                </a:solidFill>
              </a:rPr>
              <a:t>961 alumnos</a:t>
            </a:r>
          </a:p>
        </p:txBody>
      </p:sp>
      <p:sp>
        <p:nvSpPr>
          <p:cNvPr id="30" name="22 CuadroTexto"/>
          <p:cNvSpPr txBox="1"/>
          <p:nvPr/>
        </p:nvSpPr>
        <p:spPr>
          <a:xfrm>
            <a:off x="802800" y="320400"/>
            <a:ext cx="5806800" cy="400110"/>
          </a:xfrm>
          <a:custGeom>
            <a:avLst/>
            <a:gdLst>
              <a:gd name="connsiteX0" fmla="*/ 0 w 2304256"/>
              <a:gd name="connsiteY0" fmla="*/ 0 h 707886"/>
              <a:gd name="connsiteX1" fmla="*/ 2304256 w 2304256"/>
              <a:gd name="connsiteY1" fmla="*/ 0 h 707886"/>
              <a:gd name="connsiteX2" fmla="*/ 2304256 w 2304256"/>
              <a:gd name="connsiteY2" fmla="*/ 707886 h 707886"/>
              <a:gd name="connsiteX3" fmla="*/ 0 w 2304256"/>
              <a:gd name="connsiteY3" fmla="*/ 707886 h 707886"/>
              <a:gd name="connsiteX4" fmla="*/ 0 w 2304256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4256" h="707886">
                <a:moveTo>
                  <a:pt x="0" y="0"/>
                </a:moveTo>
                <a:lnTo>
                  <a:pt x="2304256" y="0"/>
                </a:lnTo>
                <a:lnTo>
                  <a:pt x="2304256" y="707886"/>
                </a:lnTo>
                <a:lnTo>
                  <a:pt x="0" y="707886"/>
                </a:lnTo>
                <a:lnTo>
                  <a:pt x="0" y="0"/>
                </a:lnTo>
                <a:close/>
              </a:path>
            </a:pathLst>
          </a:custGeom>
          <a:solidFill>
            <a:srgbClr val="A1A1A1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 sz="2000" b="1">
                <a:solidFill>
                  <a:prstClr val="white">
                    <a:lumMod val="95000"/>
                  </a:prstClr>
                </a:solidFill>
              </a:defRPr>
            </a:lvl1pPr>
          </a:lstStyle>
          <a:p>
            <a:pPr defTabSz="914366">
              <a:defRPr/>
            </a:pPr>
            <a:r>
              <a:rPr lang="es-MX" kern="0" dirty="0">
                <a:latin typeface="Calibri" panose="020F0502020204030204"/>
              </a:rPr>
              <a:t>Unidad Académica Navojoa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5426208" y="5121670"/>
            <a:ext cx="1679840" cy="287536"/>
          </a:xfrm>
        </p:spPr>
        <p:txBody>
          <a:bodyPr vert="horz" lIns="91440" tIns="45720" rIns="91440" bIns="45720" rtlCol="0" anchor="ctr"/>
          <a:lstStyle/>
          <a:p>
            <a:fld id="{9EF3CB60-D058-4E2D-8788-BAE4C2A3E4D2}" type="slidenum">
              <a:rPr lang="es-MX" sz="105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51</a:t>
            </a:fld>
            <a:endParaRPr lang="es-MX" sz="10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14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268041" y="903848"/>
            <a:ext cx="6584321" cy="341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b="1" dirty="0">
                <a:ln w="1905"/>
                <a:solidFill>
                  <a:srgbClr val="622B2C"/>
                </a:solidFill>
              </a:rPr>
              <a:t>Matrícula por Programa Educativo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657533" y="5130201"/>
            <a:ext cx="540359" cy="270474"/>
          </a:xfrm>
          <a:prstGeom prst="rect">
            <a:avLst/>
          </a:prstGeom>
          <a:solidFill>
            <a:srgbClr val="A1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" y="5356798"/>
            <a:ext cx="6657526" cy="45719"/>
          </a:xfrm>
          <a:prstGeom prst="rect">
            <a:avLst/>
          </a:prstGeom>
          <a:solidFill>
            <a:srgbClr val="5E2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3E1"/>
              </a:clrFrom>
              <a:clrTo>
                <a:srgbClr val="FFF3E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9256" y="1848095"/>
            <a:ext cx="1342194" cy="1453119"/>
          </a:xfrm>
          <a:prstGeom prst="rect">
            <a:avLst/>
          </a:prstGeom>
        </p:spPr>
      </p:pic>
      <p:sp>
        <p:nvSpPr>
          <p:cNvPr id="18" name="Rectángulo 17"/>
          <p:cNvSpPr/>
          <p:nvPr/>
        </p:nvSpPr>
        <p:spPr>
          <a:xfrm>
            <a:off x="1740027" y="2640915"/>
            <a:ext cx="687287" cy="407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b="1" dirty="0">
                <a:solidFill>
                  <a:srgbClr val="C87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UAN</a:t>
            </a:r>
          </a:p>
        </p:txBody>
      </p:sp>
      <p:cxnSp>
        <p:nvCxnSpPr>
          <p:cNvPr id="22" name="Conector recto de flecha 21"/>
          <p:cNvCxnSpPr/>
          <p:nvPr/>
        </p:nvCxnSpPr>
        <p:spPr>
          <a:xfrm flipH="1">
            <a:off x="1640724" y="2893604"/>
            <a:ext cx="198607" cy="83562"/>
          </a:xfrm>
          <a:prstGeom prst="straightConnector1">
            <a:avLst/>
          </a:prstGeom>
          <a:noFill/>
          <a:ln w="19050" cap="flat" cmpd="sng" algn="ctr">
            <a:solidFill>
              <a:srgbClr val="ED7D31">
                <a:lumMod val="40000"/>
                <a:lumOff val="60000"/>
              </a:srgb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13" name="22 CuadroTexto"/>
          <p:cNvSpPr txBox="1"/>
          <p:nvPr/>
        </p:nvSpPr>
        <p:spPr>
          <a:xfrm>
            <a:off x="802800" y="320400"/>
            <a:ext cx="5806800" cy="400110"/>
          </a:xfrm>
          <a:custGeom>
            <a:avLst/>
            <a:gdLst>
              <a:gd name="connsiteX0" fmla="*/ 0 w 2304256"/>
              <a:gd name="connsiteY0" fmla="*/ 0 h 707886"/>
              <a:gd name="connsiteX1" fmla="*/ 2304256 w 2304256"/>
              <a:gd name="connsiteY1" fmla="*/ 0 h 707886"/>
              <a:gd name="connsiteX2" fmla="*/ 2304256 w 2304256"/>
              <a:gd name="connsiteY2" fmla="*/ 707886 h 707886"/>
              <a:gd name="connsiteX3" fmla="*/ 0 w 2304256"/>
              <a:gd name="connsiteY3" fmla="*/ 707886 h 707886"/>
              <a:gd name="connsiteX4" fmla="*/ 0 w 2304256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4256" h="707886">
                <a:moveTo>
                  <a:pt x="0" y="0"/>
                </a:moveTo>
                <a:lnTo>
                  <a:pt x="2304256" y="0"/>
                </a:lnTo>
                <a:lnTo>
                  <a:pt x="2304256" y="707886"/>
                </a:lnTo>
                <a:lnTo>
                  <a:pt x="0" y="707886"/>
                </a:lnTo>
                <a:lnTo>
                  <a:pt x="0" y="0"/>
                </a:lnTo>
                <a:close/>
              </a:path>
            </a:pathLst>
          </a:custGeom>
          <a:solidFill>
            <a:srgbClr val="A1A1A1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 sz="2000" b="1">
                <a:solidFill>
                  <a:prstClr val="white">
                    <a:lumMod val="95000"/>
                  </a:prstClr>
                </a:solidFill>
              </a:defRPr>
            </a:lvl1pPr>
          </a:lstStyle>
          <a:p>
            <a:pPr defTabSz="914366">
              <a:defRPr/>
            </a:pPr>
            <a:r>
              <a:rPr lang="es-MX" kern="0" dirty="0">
                <a:latin typeface="Calibri" panose="020F0502020204030204"/>
              </a:rPr>
              <a:t>Unidad Académica Navojoa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4644221" y="3975953"/>
            <a:ext cx="21691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MX" sz="1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</a:rPr>
              <a:t>*Programa educativo en transición.</a:t>
            </a:r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675357"/>
              </p:ext>
            </p:extLst>
          </p:nvPr>
        </p:nvGraphicFramePr>
        <p:xfrm>
          <a:off x="2430000" y="1393392"/>
          <a:ext cx="4385470" cy="25690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5844"/>
                <a:gridCol w="3316288"/>
                <a:gridCol w="753338"/>
              </a:tblGrid>
              <a:tr h="2623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719907" rtl="0" eaLnBrk="1" fontAlgn="ctr" latinLnBrk="0" hangingPunct="1"/>
                      <a:r>
                        <a:rPr lang="es-MX" sz="1100" b="1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Programa Educativo</a:t>
                      </a:r>
                    </a:p>
                  </a:txBody>
                  <a:tcPr marL="857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719907" rtl="0" eaLnBrk="1" fontAlgn="ctr" latinLnBrk="0" hangingPunct="1"/>
                      <a:r>
                        <a:rPr lang="es-MX" sz="1100" b="1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Alumnos</a:t>
                      </a:r>
                      <a:endParaRPr lang="es-MX" sz="1100" b="1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0" i="0" u="none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0" i="0" u="none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Lic. en Nutrición Humana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1" kern="1200" dirty="0">
                          <a:solidFill>
                            <a:srgbClr val="C877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299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0" i="0" u="none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0" i="0" u="none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Lic. en Comercio Internacional</a:t>
                      </a:r>
                    </a:p>
                  </a:txBody>
                  <a:tcPr marL="857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1" kern="1200" dirty="0">
                          <a:solidFill>
                            <a:srgbClr val="C877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0" i="0" u="none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0" i="0" u="none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Ing. en Software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1" kern="1200" dirty="0">
                          <a:solidFill>
                            <a:srgbClr val="C877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167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0" i="0" u="none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0" i="0" u="none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Lic. en Administración de Empresas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1" kern="1200" dirty="0">
                          <a:solidFill>
                            <a:srgbClr val="C877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0" i="0" u="none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0" i="0" u="none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Ing. en Tecnología de Alimentos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1" kern="1200" dirty="0">
                          <a:solidFill>
                            <a:srgbClr val="C877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0" i="0" u="none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0" i="0" u="none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Ing. Industrial en Manufactura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1" kern="1200" dirty="0">
                          <a:solidFill>
                            <a:srgbClr val="C877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0" i="0" u="none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0" i="0" u="none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Lic. en Acuacultura*</a:t>
                      </a:r>
                    </a:p>
                  </a:txBody>
                  <a:tcPr marL="857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1" kern="1200" dirty="0">
                          <a:solidFill>
                            <a:srgbClr val="C877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0" i="0" u="none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0" i="0" u="none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Ing. en Biotecnología acuática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1" kern="1200" dirty="0">
                          <a:solidFill>
                            <a:srgbClr val="C877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0" i="0" u="none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0" i="0" u="none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Lic. en Contaduría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1" kern="1200" dirty="0">
                          <a:solidFill>
                            <a:srgbClr val="C877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11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0" i="0" u="none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0" i="0" u="none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Lic. en Sistemas Computacionales Administrativos*</a:t>
                      </a:r>
                    </a:p>
                  </a:txBody>
                  <a:tcPr marL="857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1" kern="1200" dirty="0">
                          <a:solidFill>
                            <a:srgbClr val="C877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0" i="0" u="none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0" i="0" u="none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es-MX" sz="1100" b="0" i="0" u="none" strike="noStrike" kern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Mtría</a:t>
                      </a:r>
                      <a:r>
                        <a:rPr lang="es-MX" sz="1100" b="0" i="0" u="none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. en Sistemas de Producción Biosustentables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1" kern="1200" dirty="0">
                          <a:solidFill>
                            <a:srgbClr val="C877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0" i="0" u="none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100" b="0" i="0" u="none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857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1" kern="1200" dirty="0" smtClean="0">
                          <a:solidFill>
                            <a:srgbClr val="C877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961</a:t>
                      </a:r>
                      <a:endParaRPr lang="es-MX" sz="1100" b="1" kern="1200" dirty="0">
                        <a:solidFill>
                          <a:srgbClr val="C877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5426208" y="5120676"/>
            <a:ext cx="1679840" cy="287536"/>
          </a:xfrm>
        </p:spPr>
        <p:txBody>
          <a:bodyPr vert="horz" lIns="91440" tIns="45720" rIns="91440" bIns="45720" rtlCol="0" anchor="ctr"/>
          <a:lstStyle/>
          <a:p>
            <a:fld id="{9EF3CB60-D058-4E2D-8788-BAE4C2A3E4D2}" type="slidenum">
              <a:rPr lang="es-MX" sz="105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52</a:t>
            </a:fld>
            <a:endParaRPr lang="es-MX" sz="10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84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270000" y="903848"/>
            <a:ext cx="6582356" cy="341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b="1" dirty="0">
                <a:ln w="1905"/>
                <a:solidFill>
                  <a:srgbClr val="622B2C"/>
                </a:solidFill>
              </a:rPr>
              <a:t>Egresados y Titulados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657533" y="5130201"/>
            <a:ext cx="540359" cy="270474"/>
          </a:xfrm>
          <a:prstGeom prst="rect">
            <a:avLst/>
          </a:prstGeom>
          <a:solidFill>
            <a:srgbClr val="A1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" y="5356798"/>
            <a:ext cx="6657526" cy="45719"/>
          </a:xfrm>
          <a:prstGeom prst="rect">
            <a:avLst/>
          </a:prstGeom>
          <a:solidFill>
            <a:srgbClr val="5E2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270006" y="2962009"/>
            <a:ext cx="6751687" cy="341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b="1" dirty="0">
                <a:ln w="1905"/>
                <a:solidFill>
                  <a:srgbClr val="622B2C"/>
                </a:solidFill>
              </a:rPr>
              <a:t>Profesores</a:t>
            </a:r>
          </a:p>
        </p:txBody>
      </p:sp>
      <p:sp>
        <p:nvSpPr>
          <p:cNvPr id="14" name="12 CuadroTexto"/>
          <p:cNvSpPr txBox="1"/>
          <p:nvPr/>
        </p:nvSpPr>
        <p:spPr>
          <a:xfrm>
            <a:off x="2533788" y="1803142"/>
            <a:ext cx="4318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>
                <a:solidFill>
                  <a:prstClr val="black">
                    <a:lumMod val="50000"/>
                    <a:lumOff val="50000"/>
                  </a:prstClr>
                </a:solidFill>
              </a:rPr>
              <a:t>Egresados Titulados: </a:t>
            </a:r>
            <a:r>
              <a:rPr lang="es-MX" b="1" dirty="0">
                <a:solidFill>
                  <a:srgbClr val="C87700"/>
                </a:solidFill>
              </a:rPr>
              <a:t>68</a:t>
            </a:r>
          </a:p>
        </p:txBody>
      </p:sp>
      <p:sp>
        <p:nvSpPr>
          <p:cNvPr id="15" name="62 CuadroTexto"/>
          <p:cNvSpPr txBox="1"/>
          <p:nvPr/>
        </p:nvSpPr>
        <p:spPr>
          <a:xfrm>
            <a:off x="2533785" y="1472147"/>
            <a:ext cx="4318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Alumnos Egresados: </a:t>
            </a:r>
            <a:r>
              <a:rPr lang="es-MX" sz="1600" b="1" dirty="0">
                <a:solidFill>
                  <a:srgbClr val="C87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129</a:t>
            </a:r>
          </a:p>
        </p:txBody>
      </p:sp>
      <p:sp>
        <p:nvSpPr>
          <p:cNvPr id="18" name="12 CuadroTexto"/>
          <p:cNvSpPr txBox="1"/>
          <p:nvPr/>
        </p:nvSpPr>
        <p:spPr>
          <a:xfrm>
            <a:off x="2539426" y="3713466"/>
            <a:ext cx="4312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>
                <a:solidFill>
                  <a:prstClr val="white">
                    <a:lumMod val="50000"/>
                  </a:prstClr>
                </a:solidFill>
              </a:rPr>
              <a:t>Profesores de Medio Tiempo (PMT): </a:t>
            </a:r>
            <a:r>
              <a:rPr lang="es-MX" b="1" dirty="0">
                <a:solidFill>
                  <a:srgbClr val="C87700"/>
                </a:solidFill>
              </a:rPr>
              <a:t>5</a:t>
            </a:r>
          </a:p>
        </p:txBody>
      </p:sp>
      <p:sp>
        <p:nvSpPr>
          <p:cNvPr id="19" name="62 CuadroTexto"/>
          <p:cNvSpPr txBox="1"/>
          <p:nvPr/>
        </p:nvSpPr>
        <p:spPr>
          <a:xfrm>
            <a:off x="2539428" y="3382552"/>
            <a:ext cx="4318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Profesores de Tiempo Completo (PTC): </a:t>
            </a:r>
            <a:r>
              <a:rPr lang="es-MX" sz="1600" b="1" dirty="0">
                <a:solidFill>
                  <a:srgbClr val="C87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</a:t>
            </a:r>
          </a:p>
        </p:txBody>
      </p:sp>
      <p:sp>
        <p:nvSpPr>
          <p:cNvPr id="20" name="12 CuadroTexto"/>
          <p:cNvSpPr txBox="1"/>
          <p:nvPr/>
        </p:nvSpPr>
        <p:spPr>
          <a:xfrm>
            <a:off x="2558389" y="4065784"/>
            <a:ext cx="4214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>
                <a:solidFill>
                  <a:prstClr val="white">
                    <a:lumMod val="50000"/>
                  </a:prstClr>
                </a:solidFill>
              </a:rPr>
              <a:t>Profesores por Asignatura (PA): </a:t>
            </a:r>
            <a:r>
              <a:rPr lang="es-MX" b="1" dirty="0">
                <a:solidFill>
                  <a:srgbClr val="C87700"/>
                </a:solidFill>
              </a:rPr>
              <a:t>33</a:t>
            </a:r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2">
            <a:duotone>
              <a:srgbClr val="F79646">
                <a:shade val="45000"/>
                <a:satMod val="135000"/>
              </a:srgb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06" y="3552305"/>
            <a:ext cx="866587" cy="102996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8" name="12 CuadroTexto"/>
          <p:cNvSpPr txBox="1"/>
          <p:nvPr/>
        </p:nvSpPr>
        <p:spPr>
          <a:xfrm>
            <a:off x="2552742" y="4445799"/>
            <a:ext cx="4220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>
                <a:solidFill>
                  <a:prstClr val="white">
                    <a:lumMod val="50000"/>
                  </a:prstClr>
                </a:solidFill>
              </a:rPr>
              <a:t>Total: </a:t>
            </a:r>
            <a:r>
              <a:rPr lang="es-MX" b="1" dirty="0">
                <a:solidFill>
                  <a:srgbClr val="C87700"/>
                </a:solidFill>
              </a:rPr>
              <a:t>72</a:t>
            </a:r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52" y="1297744"/>
            <a:ext cx="917736" cy="115732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2" name="22 CuadroTexto"/>
          <p:cNvSpPr txBox="1"/>
          <p:nvPr/>
        </p:nvSpPr>
        <p:spPr>
          <a:xfrm>
            <a:off x="802800" y="320400"/>
            <a:ext cx="5806800" cy="400110"/>
          </a:xfrm>
          <a:custGeom>
            <a:avLst/>
            <a:gdLst>
              <a:gd name="connsiteX0" fmla="*/ 0 w 2304256"/>
              <a:gd name="connsiteY0" fmla="*/ 0 h 707886"/>
              <a:gd name="connsiteX1" fmla="*/ 2304256 w 2304256"/>
              <a:gd name="connsiteY1" fmla="*/ 0 h 707886"/>
              <a:gd name="connsiteX2" fmla="*/ 2304256 w 2304256"/>
              <a:gd name="connsiteY2" fmla="*/ 707886 h 707886"/>
              <a:gd name="connsiteX3" fmla="*/ 0 w 2304256"/>
              <a:gd name="connsiteY3" fmla="*/ 707886 h 707886"/>
              <a:gd name="connsiteX4" fmla="*/ 0 w 2304256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4256" h="707886">
                <a:moveTo>
                  <a:pt x="0" y="0"/>
                </a:moveTo>
                <a:lnTo>
                  <a:pt x="2304256" y="0"/>
                </a:lnTo>
                <a:lnTo>
                  <a:pt x="2304256" y="707886"/>
                </a:lnTo>
                <a:lnTo>
                  <a:pt x="0" y="707886"/>
                </a:lnTo>
                <a:lnTo>
                  <a:pt x="0" y="0"/>
                </a:lnTo>
                <a:close/>
              </a:path>
            </a:pathLst>
          </a:custGeom>
          <a:solidFill>
            <a:srgbClr val="A1A1A1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 sz="2000" b="1">
                <a:solidFill>
                  <a:prstClr val="white">
                    <a:lumMod val="95000"/>
                  </a:prstClr>
                </a:solidFill>
              </a:defRPr>
            </a:lvl1pPr>
          </a:lstStyle>
          <a:p>
            <a:pPr defTabSz="914366">
              <a:defRPr/>
            </a:pPr>
            <a:r>
              <a:rPr lang="es-MX" kern="0" dirty="0">
                <a:latin typeface="Calibri" panose="020F0502020204030204"/>
              </a:rPr>
              <a:t>Unidad Académica Navojoa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5426208" y="5125172"/>
            <a:ext cx="1679840" cy="287536"/>
          </a:xfrm>
        </p:spPr>
        <p:txBody>
          <a:bodyPr vert="horz" lIns="91440" tIns="45720" rIns="91440" bIns="45720" rtlCol="0" anchor="ctr"/>
          <a:lstStyle/>
          <a:p>
            <a:fld id="{9EF3CB60-D058-4E2D-8788-BAE4C2A3E4D2}" type="slidenum">
              <a:rPr lang="es-MX" sz="105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53</a:t>
            </a:fld>
            <a:endParaRPr lang="es-MX" sz="10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2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270000" y="903848"/>
            <a:ext cx="6582356" cy="683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b="1" dirty="0">
                <a:ln w="1905"/>
                <a:solidFill>
                  <a:srgbClr val="622B2C"/>
                </a:solidFill>
              </a:rPr>
              <a:t>Profesores de Tiempo Completo por Nivel de Escolaridad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657533" y="5130201"/>
            <a:ext cx="540359" cy="270474"/>
          </a:xfrm>
          <a:prstGeom prst="rect">
            <a:avLst/>
          </a:prstGeom>
          <a:solidFill>
            <a:srgbClr val="A1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" y="5356798"/>
            <a:ext cx="6657526" cy="45719"/>
          </a:xfrm>
          <a:prstGeom prst="rect">
            <a:avLst/>
          </a:prstGeom>
          <a:solidFill>
            <a:srgbClr val="5E2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F79646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95" y="1833800"/>
            <a:ext cx="1362075" cy="7715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0" name="Rectángulo 29"/>
          <p:cNvSpPr/>
          <p:nvPr/>
        </p:nvSpPr>
        <p:spPr>
          <a:xfrm>
            <a:off x="268041" y="2962800"/>
            <a:ext cx="6929851" cy="341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b="1" dirty="0">
                <a:ln w="1905"/>
                <a:solidFill>
                  <a:srgbClr val="622B2C"/>
                </a:solidFill>
              </a:rPr>
              <a:t>Profesores con Reconocimiento</a:t>
            </a:r>
          </a:p>
        </p:txBody>
      </p:sp>
      <p:sp>
        <p:nvSpPr>
          <p:cNvPr id="14" name="22 CuadroTexto"/>
          <p:cNvSpPr txBox="1"/>
          <p:nvPr/>
        </p:nvSpPr>
        <p:spPr>
          <a:xfrm>
            <a:off x="802800" y="320400"/>
            <a:ext cx="5806800" cy="400110"/>
          </a:xfrm>
          <a:custGeom>
            <a:avLst/>
            <a:gdLst>
              <a:gd name="connsiteX0" fmla="*/ 0 w 2304256"/>
              <a:gd name="connsiteY0" fmla="*/ 0 h 707886"/>
              <a:gd name="connsiteX1" fmla="*/ 2304256 w 2304256"/>
              <a:gd name="connsiteY1" fmla="*/ 0 h 707886"/>
              <a:gd name="connsiteX2" fmla="*/ 2304256 w 2304256"/>
              <a:gd name="connsiteY2" fmla="*/ 707886 h 707886"/>
              <a:gd name="connsiteX3" fmla="*/ 0 w 2304256"/>
              <a:gd name="connsiteY3" fmla="*/ 707886 h 707886"/>
              <a:gd name="connsiteX4" fmla="*/ 0 w 2304256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4256" h="707886">
                <a:moveTo>
                  <a:pt x="0" y="0"/>
                </a:moveTo>
                <a:lnTo>
                  <a:pt x="2304256" y="0"/>
                </a:lnTo>
                <a:lnTo>
                  <a:pt x="2304256" y="707886"/>
                </a:lnTo>
                <a:lnTo>
                  <a:pt x="0" y="707886"/>
                </a:lnTo>
                <a:lnTo>
                  <a:pt x="0" y="0"/>
                </a:lnTo>
                <a:close/>
              </a:path>
            </a:pathLst>
          </a:custGeom>
          <a:solidFill>
            <a:srgbClr val="A1A1A1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 sz="2000" b="1">
                <a:solidFill>
                  <a:prstClr val="white">
                    <a:lumMod val="95000"/>
                  </a:prstClr>
                </a:solidFill>
              </a:defRPr>
            </a:lvl1pPr>
          </a:lstStyle>
          <a:p>
            <a:pPr defTabSz="914366">
              <a:defRPr/>
            </a:pPr>
            <a:r>
              <a:rPr lang="es-MX" kern="0" dirty="0">
                <a:latin typeface="Calibri" panose="020F0502020204030204"/>
              </a:rPr>
              <a:t>Unidad Académica Navojoa</a:t>
            </a:r>
          </a:p>
        </p:txBody>
      </p:sp>
      <p:sp>
        <p:nvSpPr>
          <p:cNvPr id="15" name="12 CuadroTexto"/>
          <p:cNvSpPr txBox="1"/>
          <p:nvPr/>
        </p:nvSpPr>
        <p:spPr>
          <a:xfrm>
            <a:off x="2533788" y="1912776"/>
            <a:ext cx="4318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>
                <a:solidFill>
                  <a:prstClr val="black">
                    <a:lumMod val="50000"/>
                    <a:lumOff val="50000"/>
                  </a:prstClr>
                </a:solidFill>
              </a:rPr>
              <a:t>PTC con Maestría: </a:t>
            </a:r>
            <a:r>
              <a:rPr lang="es-MX" b="1" dirty="0">
                <a:solidFill>
                  <a:srgbClr val="C87700"/>
                </a:solidFill>
              </a:rPr>
              <a:t>19</a:t>
            </a:r>
          </a:p>
        </p:txBody>
      </p:sp>
      <p:sp>
        <p:nvSpPr>
          <p:cNvPr id="18" name="62 CuadroTexto"/>
          <p:cNvSpPr txBox="1"/>
          <p:nvPr/>
        </p:nvSpPr>
        <p:spPr>
          <a:xfrm>
            <a:off x="2533785" y="1581781"/>
            <a:ext cx="4318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PTC con Doctorado: </a:t>
            </a:r>
            <a:r>
              <a:rPr lang="es-MX" sz="1600" b="1" dirty="0">
                <a:solidFill>
                  <a:srgbClr val="C87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20" name="12 CuadroTexto"/>
          <p:cNvSpPr txBox="1"/>
          <p:nvPr/>
        </p:nvSpPr>
        <p:spPr>
          <a:xfrm>
            <a:off x="2552739" y="2235668"/>
            <a:ext cx="4299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>
                <a:solidFill>
                  <a:prstClr val="black">
                    <a:lumMod val="50000"/>
                    <a:lumOff val="50000"/>
                  </a:prstClr>
                </a:solidFill>
              </a:rPr>
              <a:t>PTC con Licenciatura: </a:t>
            </a:r>
            <a:r>
              <a:rPr lang="es-MX" b="1" dirty="0">
                <a:solidFill>
                  <a:srgbClr val="C87700"/>
                </a:solidFill>
              </a:rPr>
              <a:t>6</a:t>
            </a:r>
          </a:p>
        </p:txBody>
      </p:sp>
      <p:sp>
        <p:nvSpPr>
          <p:cNvPr id="23" name="12 CuadroTexto"/>
          <p:cNvSpPr txBox="1"/>
          <p:nvPr/>
        </p:nvSpPr>
        <p:spPr>
          <a:xfrm>
            <a:off x="2533788" y="4043195"/>
            <a:ext cx="4318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>
                <a:solidFill>
                  <a:prstClr val="white">
                    <a:lumMod val="50000"/>
                  </a:prstClr>
                </a:solidFill>
              </a:rPr>
              <a:t>Profesores reconocidos por el PRODEP: </a:t>
            </a:r>
            <a:r>
              <a:rPr lang="es-MX" b="1" dirty="0">
                <a:solidFill>
                  <a:srgbClr val="C87700"/>
                </a:solidFill>
              </a:rPr>
              <a:t>26</a:t>
            </a:r>
          </a:p>
        </p:txBody>
      </p:sp>
      <p:sp>
        <p:nvSpPr>
          <p:cNvPr id="24" name="62 CuadroTexto"/>
          <p:cNvSpPr txBox="1"/>
          <p:nvPr/>
        </p:nvSpPr>
        <p:spPr>
          <a:xfrm>
            <a:off x="2533785" y="3704642"/>
            <a:ext cx="4318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Profesores incorporados al SNI: </a:t>
            </a:r>
            <a:r>
              <a:rPr lang="es-MX" sz="1600" b="1" dirty="0">
                <a:solidFill>
                  <a:srgbClr val="C87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grpSp>
        <p:nvGrpSpPr>
          <p:cNvPr id="19" name="Grupo 18"/>
          <p:cNvGrpSpPr/>
          <p:nvPr/>
        </p:nvGrpSpPr>
        <p:grpSpPr>
          <a:xfrm>
            <a:off x="627229" y="3319247"/>
            <a:ext cx="1117811" cy="1156253"/>
            <a:chOff x="406800" y="1298416"/>
            <a:chExt cx="945349" cy="1023162"/>
          </a:xfrm>
        </p:grpSpPr>
        <p:pic>
          <p:nvPicPr>
            <p:cNvPr id="22" name="Imagen 21"/>
            <p:cNvPicPr>
              <a:picLocks noChangeAspect="1"/>
            </p:cNvPicPr>
            <p:nvPr/>
          </p:nvPicPr>
          <p:blipFill>
            <a:blip r:embed="rId3">
              <a:duotone>
                <a:srgbClr val="F79646">
                  <a:shade val="45000"/>
                  <a:satMod val="135000"/>
                </a:srgbClr>
                <a:prstClr val="white"/>
              </a:duotone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440" y="1506455"/>
              <a:ext cx="825709" cy="815123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25" name="Imagen 24"/>
            <p:cNvPicPr>
              <a:picLocks noChangeAspect="1"/>
            </p:cNvPicPr>
            <p:nvPr/>
          </p:nvPicPr>
          <p:blipFill>
            <a:blip r:embed="rId4">
              <a:duotone>
                <a:srgbClr val="F79646">
                  <a:shade val="45000"/>
                  <a:satMod val="135000"/>
                </a:srgbClr>
                <a:prstClr val="white"/>
              </a:duotone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800" y="1298416"/>
              <a:ext cx="371475" cy="533400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5426208" y="5125172"/>
            <a:ext cx="1679840" cy="287536"/>
          </a:xfrm>
        </p:spPr>
        <p:txBody>
          <a:bodyPr vert="horz" lIns="91440" tIns="45720" rIns="91440" bIns="45720" rtlCol="0" anchor="ctr"/>
          <a:lstStyle/>
          <a:p>
            <a:fld id="{9EF3CB60-D058-4E2D-8788-BAE4C2A3E4D2}" type="slidenum">
              <a:rPr lang="es-MX" sz="105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54</a:t>
            </a:fld>
            <a:endParaRPr lang="es-MX" sz="10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64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270006" y="903848"/>
            <a:ext cx="6706533" cy="341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b="1" dirty="0">
                <a:ln w="1905"/>
                <a:solidFill>
                  <a:srgbClr val="622B2C"/>
                </a:solidFill>
              </a:rPr>
              <a:t>Personal No Docente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657533" y="5130201"/>
            <a:ext cx="540359" cy="270474"/>
          </a:xfrm>
          <a:prstGeom prst="rect">
            <a:avLst/>
          </a:prstGeom>
          <a:solidFill>
            <a:srgbClr val="A1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" y="5356798"/>
            <a:ext cx="6657526" cy="45719"/>
          </a:xfrm>
          <a:prstGeom prst="rect">
            <a:avLst/>
          </a:prstGeom>
          <a:solidFill>
            <a:srgbClr val="5E2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Estrella de 6 puntas 9"/>
          <p:cNvSpPr/>
          <p:nvPr/>
        </p:nvSpPr>
        <p:spPr>
          <a:xfrm>
            <a:off x="595263" y="3998861"/>
            <a:ext cx="183181" cy="207899"/>
          </a:xfrm>
          <a:prstGeom prst="star6">
            <a:avLst/>
          </a:prstGeom>
          <a:solidFill>
            <a:srgbClr val="FFF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prstClr val="white"/>
              </a:solidFill>
            </a:endParaRPr>
          </a:p>
        </p:txBody>
      </p:sp>
      <p:sp>
        <p:nvSpPr>
          <p:cNvPr id="24" name="12 CuadroTexto"/>
          <p:cNvSpPr txBox="1"/>
          <p:nvPr/>
        </p:nvSpPr>
        <p:spPr>
          <a:xfrm>
            <a:off x="2533786" y="1582844"/>
            <a:ext cx="3979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>
                <a:solidFill>
                  <a:prstClr val="white">
                    <a:lumMod val="50000"/>
                  </a:prstClr>
                </a:solidFill>
              </a:rPr>
              <a:t>Personal Administrativo: </a:t>
            </a:r>
            <a:r>
              <a:rPr lang="es-MX" b="1" dirty="0">
                <a:solidFill>
                  <a:srgbClr val="C87700"/>
                </a:solidFill>
              </a:rPr>
              <a:t>30</a:t>
            </a:r>
          </a:p>
        </p:txBody>
      </p:sp>
      <p:sp>
        <p:nvSpPr>
          <p:cNvPr id="25" name="62 CuadroTexto"/>
          <p:cNvSpPr txBox="1"/>
          <p:nvPr/>
        </p:nvSpPr>
        <p:spPr>
          <a:xfrm>
            <a:off x="2533781" y="1273775"/>
            <a:ext cx="4318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Personal Directivo: </a:t>
            </a:r>
            <a:r>
              <a:rPr lang="es-MX" sz="1600" b="1" dirty="0">
                <a:solidFill>
                  <a:srgbClr val="C87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3" name="12 CuadroTexto"/>
          <p:cNvSpPr txBox="1"/>
          <p:nvPr/>
        </p:nvSpPr>
        <p:spPr>
          <a:xfrm>
            <a:off x="2535580" y="1918124"/>
            <a:ext cx="3979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>
                <a:solidFill>
                  <a:prstClr val="white">
                    <a:lumMod val="50000"/>
                  </a:prstClr>
                </a:solidFill>
              </a:rPr>
              <a:t>Personal de Servicios: </a:t>
            </a:r>
            <a:r>
              <a:rPr lang="es-MX" b="1" dirty="0">
                <a:solidFill>
                  <a:srgbClr val="C87700"/>
                </a:solidFill>
              </a:rPr>
              <a:t>15</a:t>
            </a:r>
          </a:p>
        </p:txBody>
      </p:sp>
      <p:sp>
        <p:nvSpPr>
          <p:cNvPr id="29" name="12 CuadroTexto"/>
          <p:cNvSpPr txBox="1"/>
          <p:nvPr/>
        </p:nvSpPr>
        <p:spPr>
          <a:xfrm>
            <a:off x="2537375" y="2253781"/>
            <a:ext cx="3979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>
                <a:solidFill>
                  <a:prstClr val="white">
                    <a:lumMod val="50000"/>
                  </a:prstClr>
                </a:solidFill>
              </a:rPr>
              <a:t>Personal de Apoyo a la Docencia: </a:t>
            </a:r>
            <a:r>
              <a:rPr lang="es-MX" b="1" dirty="0">
                <a:solidFill>
                  <a:srgbClr val="C87700"/>
                </a:solidFill>
              </a:rPr>
              <a:t>19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duotone>
              <a:srgbClr val="F79646">
                <a:shade val="45000"/>
                <a:satMod val="135000"/>
              </a:srgb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45" y="1494082"/>
            <a:ext cx="904875" cy="1085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8" name="Rectángulo 17"/>
          <p:cNvSpPr/>
          <p:nvPr/>
        </p:nvSpPr>
        <p:spPr>
          <a:xfrm>
            <a:off x="268041" y="3092304"/>
            <a:ext cx="5297387" cy="341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b="1" dirty="0">
                <a:ln w="1905"/>
                <a:solidFill>
                  <a:srgbClr val="622B2C"/>
                </a:solidFill>
              </a:rPr>
              <a:t>Oferta Educativa de Calidad Reconocida</a:t>
            </a:r>
          </a:p>
        </p:txBody>
      </p:sp>
      <p:sp>
        <p:nvSpPr>
          <p:cNvPr id="19" name="62 CuadroTexto"/>
          <p:cNvSpPr txBox="1"/>
          <p:nvPr/>
        </p:nvSpPr>
        <p:spPr>
          <a:xfrm>
            <a:off x="2539428" y="3464246"/>
            <a:ext cx="4318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Porcentaje de Programas Educativos Acreditados por el COPAES o Evaluados por CIEES en el Nivel 1: </a:t>
            </a:r>
            <a:r>
              <a:rPr lang="es-MX" sz="1600" b="1" dirty="0">
                <a:solidFill>
                  <a:srgbClr val="C87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66.6%</a:t>
            </a:r>
          </a:p>
        </p:txBody>
      </p:sp>
      <p:sp>
        <p:nvSpPr>
          <p:cNvPr id="22" name="12 CuadroTexto"/>
          <p:cNvSpPr txBox="1"/>
          <p:nvPr/>
        </p:nvSpPr>
        <p:spPr>
          <a:xfrm>
            <a:off x="2533789" y="4332835"/>
            <a:ext cx="4487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>
                <a:solidFill>
                  <a:prstClr val="black">
                    <a:lumMod val="50000"/>
                    <a:lumOff val="50000"/>
                  </a:prstClr>
                </a:solidFill>
              </a:rPr>
              <a:t>Porcentaje de Matrícula en Programas Educativos de Calidad: </a:t>
            </a:r>
            <a:r>
              <a:rPr lang="es-MX" b="1" dirty="0">
                <a:solidFill>
                  <a:srgbClr val="C87700"/>
                </a:solidFill>
              </a:rPr>
              <a:t>44.5%</a:t>
            </a:r>
          </a:p>
        </p:txBody>
      </p:sp>
      <p:pic>
        <p:nvPicPr>
          <p:cNvPr id="26" name="Imagen 25"/>
          <p:cNvPicPr>
            <a:picLocks noChangeAspect="1"/>
          </p:cNvPicPr>
          <p:nvPr/>
        </p:nvPicPr>
        <p:blipFill>
          <a:blip r:embed="rId3">
            <a:duotone>
              <a:srgbClr val="F79646">
                <a:shade val="45000"/>
                <a:satMod val="135000"/>
              </a:srgb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75" y="3548508"/>
            <a:ext cx="904875" cy="11334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7" name="12 CuadroTexto"/>
          <p:cNvSpPr txBox="1"/>
          <p:nvPr/>
        </p:nvSpPr>
        <p:spPr>
          <a:xfrm>
            <a:off x="2530285" y="2562868"/>
            <a:ext cx="3979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>
                <a:solidFill>
                  <a:prstClr val="white">
                    <a:lumMod val="50000"/>
                  </a:prstClr>
                </a:solidFill>
              </a:rPr>
              <a:t>Total: </a:t>
            </a:r>
            <a:r>
              <a:rPr lang="es-MX" b="1" dirty="0">
                <a:solidFill>
                  <a:srgbClr val="C87700"/>
                </a:solidFill>
              </a:rPr>
              <a:t>67</a:t>
            </a:r>
          </a:p>
        </p:txBody>
      </p:sp>
      <p:sp>
        <p:nvSpPr>
          <p:cNvPr id="20" name="22 CuadroTexto"/>
          <p:cNvSpPr txBox="1"/>
          <p:nvPr/>
        </p:nvSpPr>
        <p:spPr>
          <a:xfrm>
            <a:off x="802800" y="320400"/>
            <a:ext cx="5806800" cy="400110"/>
          </a:xfrm>
          <a:custGeom>
            <a:avLst/>
            <a:gdLst>
              <a:gd name="connsiteX0" fmla="*/ 0 w 2304256"/>
              <a:gd name="connsiteY0" fmla="*/ 0 h 707886"/>
              <a:gd name="connsiteX1" fmla="*/ 2304256 w 2304256"/>
              <a:gd name="connsiteY1" fmla="*/ 0 h 707886"/>
              <a:gd name="connsiteX2" fmla="*/ 2304256 w 2304256"/>
              <a:gd name="connsiteY2" fmla="*/ 707886 h 707886"/>
              <a:gd name="connsiteX3" fmla="*/ 0 w 2304256"/>
              <a:gd name="connsiteY3" fmla="*/ 707886 h 707886"/>
              <a:gd name="connsiteX4" fmla="*/ 0 w 2304256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4256" h="707886">
                <a:moveTo>
                  <a:pt x="0" y="0"/>
                </a:moveTo>
                <a:lnTo>
                  <a:pt x="2304256" y="0"/>
                </a:lnTo>
                <a:lnTo>
                  <a:pt x="2304256" y="707886"/>
                </a:lnTo>
                <a:lnTo>
                  <a:pt x="0" y="707886"/>
                </a:lnTo>
                <a:lnTo>
                  <a:pt x="0" y="0"/>
                </a:lnTo>
                <a:close/>
              </a:path>
            </a:pathLst>
          </a:custGeom>
          <a:solidFill>
            <a:srgbClr val="A1A1A1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 sz="2000" b="1">
                <a:solidFill>
                  <a:prstClr val="white">
                    <a:lumMod val="95000"/>
                  </a:prstClr>
                </a:solidFill>
              </a:defRPr>
            </a:lvl1pPr>
          </a:lstStyle>
          <a:p>
            <a:pPr defTabSz="914366">
              <a:defRPr/>
            </a:pPr>
            <a:r>
              <a:rPr lang="es-MX" kern="0" dirty="0">
                <a:latin typeface="Calibri" panose="020F0502020204030204"/>
              </a:rPr>
              <a:t>Unidad Académica Navojoa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>
          <a:xfrm>
            <a:off x="5422659" y="5119981"/>
            <a:ext cx="1679840" cy="287536"/>
          </a:xfrm>
        </p:spPr>
        <p:txBody>
          <a:bodyPr vert="horz" lIns="91440" tIns="45720" rIns="91440" bIns="45720" rtlCol="0" anchor="ctr"/>
          <a:lstStyle/>
          <a:p>
            <a:fld id="{9EF3CB60-D058-4E2D-8788-BAE4C2A3E4D2}" type="slidenum">
              <a:rPr lang="es-MX" sz="105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55</a:t>
            </a:fld>
            <a:endParaRPr lang="es-MX" sz="10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02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2 CuadroTexto"/>
          <p:cNvSpPr txBox="1"/>
          <p:nvPr/>
        </p:nvSpPr>
        <p:spPr>
          <a:xfrm>
            <a:off x="2533788" y="1693793"/>
            <a:ext cx="4318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>
                <a:solidFill>
                  <a:prstClr val="white">
                    <a:lumMod val="50000"/>
                  </a:prstClr>
                </a:solidFill>
              </a:rPr>
              <a:t>Estudiantes en Movilidad Nacional: </a:t>
            </a:r>
            <a:r>
              <a:rPr lang="es-MX" b="1" dirty="0">
                <a:solidFill>
                  <a:srgbClr val="C87700"/>
                </a:solidFill>
              </a:rPr>
              <a:t>12</a:t>
            </a:r>
          </a:p>
        </p:txBody>
      </p:sp>
      <p:sp>
        <p:nvSpPr>
          <p:cNvPr id="11" name="62 CuadroTexto"/>
          <p:cNvSpPr txBox="1"/>
          <p:nvPr/>
        </p:nvSpPr>
        <p:spPr>
          <a:xfrm>
            <a:off x="2533785" y="1366005"/>
            <a:ext cx="4318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Estudiantes en Movilidad Internacional: </a:t>
            </a:r>
            <a:r>
              <a:rPr lang="es-MX" sz="1600" b="1" dirty="0">
                <a:solidFill>
                  <a:srgbClr val="C87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270006" y="903848"/>
            <a:ext cx="6706533" cy="341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b="1" dirty="0">
                <a:ln w="1905"/>
                <a:solidFill>
                  <a:srgbClr val="622B2C"/>
                </a:solidFill>
              </a:rPr>
              <a:t>Movilidad Académica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657533" y="5130201"/>
            <a:ext cx="540359" cy="270474"/>
          </a:xfrm>
          <a:prstGeom prst="rect">
            <a:avLst/>
          </a:prstGeom>
          <a:solidFill>
            <a:srgbClr val="A1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" y="5356798"/>
            <a:ext cx="6657526" cy="45719"/>
          </a:xfrm>
          <a:prstGeom prst="rect">
            <a:avLst/>
          </a:prstGeom>
          <a:solidFill>
            <a:srgbClr val="5E2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Estrella de 6 puntas 9"/>
          <p:cNvSpPr/>
          <p:nvPr/>
        </p:nvSpPr>
        <p:spPr>
          <a:xfrm>
            <a:off x="595263" y="3998861"/>
            <a:ext cx="183181" cy="207899"/>
          </a:xfrm>
          <a:prstGeom prst="star6">
            <a:avLst/>
          </a:prstGeom>
          <a:solidFill>
            <a:srgbClr val="FFF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prstClr val="white"/>
              </a:solidFill>
            </a:endParaRPr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F79646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63" y="1283587"/>
            <a:ext cx="1285875" cy="11715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2" name="62 CuadroTexto"/>
          <p:cNvSpPr txBox="1"/>
          <p:nvPr/>
        </p:nvSpPr>
        <p:spPr>
          <a:xfrm>
            <a:off x="2544417" y="3358808"/>
            <a:ext cx="4318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Deserción Escolar del periodo 2015-2 al 2016-1: </a:t>
            </a:r>
            <a:r>
              <a:rPr lang="es-MX" sz="1600" b="1" dirty="0">
                <a:solidFill>
                  <a:srgbClr val="C87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12.6%</a:t>
            </a:r>
          </a:p>
        </p:txBody>
      </p:sp>
      <p:sp>
        <p:nvSpPr>
          <p:cNvPr id="26" name="12 CuadroTexto"/>
          <p:cNvSpPr txBox="1"/>
          <p:nvPr/>
        </p:nvSpPr>
        <p:spPr>
          <a:xfrm>
            <a:off x="2544422" y="3978145"/>
            <a:ext cx="4318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>
                <a:solidFill>
                  <a:prstClr val="white">
                    <a:lumMod val="50000"/>
                  </a:prstClr>
                </a:solidFill>
              </a:rPr>
              <a:t>Aprovechamiento</a:t>
            </a:r>
            <a:r>
              <a:rPr lang="es-MX" dirty="0">
                <a:solidFill>
                  <a:prstClr val="black">
                    <a:lumMod val="50000"/>
                    <a:lumOff val="50000"/>
                  </a:prstClr>
                </a:solidFill>
              </a:rPr>
              <a:t>: </a:t>
            </a:r>
            <a:r>
              <a:rPr lang="es-MX" b="1" dirty="0">
                <a:solidFill>
                  <a:srgbClr val="C87700"/>
                </a:solidFill>
              </a:rPr>
              <a:t>8.26 puntos</a:t>
            </a:r>
          </a:p>
        </p:txBody>
      </p:sp>
      <p:sp>
        <p:nvSpPr>
          <p:cNvPr id="27" name="12 CuadroTexto"/>
          <p:cNvSpPr txBox="1"/>
          <p:nvPr/>
        </p:nvSpPr>
        <p:spPr>
          <a:xfrm>
            <a:off x="2550065" y="4343448"/>
            <a:ext cx="4318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>
                <a:solidFill>
                  <a:prstClr val="white">
                    <a:lumMod val="50000"/>
                  </a:prstClr>
                </a:solidFill>
              </a:rPr>
              <a:t>Porcentaje de Alumnos con una o más materias reprobadas en el 2015-2: </a:t>
            </a:r>
            <a:r>
              <a:rPr lang="es-MX" b="1" dirty="0">
                <a:solidFill>
                  <a:srgbClr val="C87700"/>
                </a:solidFill>
              </a:rPr>
              <a:t>32.5%</a:t>
            </a:r>
          </a:p>
        </p:txBody>
      </p:sp>
      <p:pic>
        <p:nvPicPr>
          <p:cNvPr id="30" name="Imagen 2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40" y="3543252"/>
            <a:ext cx="923692" cy="101367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1" name="Rectángulo 30"/>
          <p:cNvSpPr/>
          <p:nvPr/>
        </p:nvSpPr>
        <p:spPr>
          <a:xfrm>
            <a:off x="270000" y="2984400"/>
            <a:ext cx="6582356" cy="341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b="1" dirty="0">
                <a:ln w="1905"/>
                <a:solidFill>
                  <a:srgbClr val="622B2C"/>
                </a:solidFill>
              </a:rPr>
              <a:t>Indicadores de Rendimiento Académico</a:t>
            </a:r>
          </a:p>
        </p:txBody>
      </p:sp>
      <p:sp>
        <p:nvSpPr>
          <p:cNvPr id="18" name="12 CuadroTexto"/>
          <p:cNvSpPr txBox="1"/>
          <p:nvPr/>
        </p:nvSpPr>
        <p:spPr>
          <a:xfrm>
            <a:off x="2528679" y="2023718"/>
            <a:ext cx="3960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>
                <a:solidFill>
                  <a:prstClr val="white">
                    <a:lumMod val="50000"/>
                  </a:prstClr>
                </a:solidFill>
              </a:rPr>
              <a:t>Profesores en Movilidad Internacional: </a:t>
            </a:r>
            <a:r>
              <a:rPr lang="es-MX" b="1" dirty="0">
                <a:solidFill>
                  <a:srgbClr val="C87700"/>
                </a:solidFill>
              </a:rPr>
              <a:t>1</a:t>
            </a:r>
          </a:p>
        </p:txBody>
      </p:sp>
      <p:sp>
        <p:nvSpPr>
          <p:cNvPr id="19" name="22 CuadroTexto"/>
          <p:cNvSpPr txBox="1"/>
          <p:nvPr/>
        </p:nvSpPr>
        <p:spPr>
          <a:xfrm>
            <a:off x="802800" y="320400"/>
            <a:ext cx="5806800" cy="400110"/>
          </a:xfrm>
          <a:custGeom>
            <a:avLst/>
            <a:gdLst>
              <a:gd name="connsiteX0" fmla="*/ 0 w 2304256"/>
              <a:gd name="connsiteY0" fmla="*/ 0 h 707886"/>
              <a:gd name="connsiteX1" fmla="*/ 2304256 w 2304256"/>
              <a:gd name="connsiteY1" fmla="*/ 0 h 707886"/>
              <a:gd name="connsiteX2" fmla="*/ 2304256 w 2304256"/>
              <a:gd name="connsiteY2" fmla="*/ 707886 h 707886"/>
              <a:gd name="connsiteX3" fmla="*/ 0 w 2304256"/>
              <a:gd name="connsiteY3" fmla="*/ 707886 h 707886"/>
              <a:gd name="connsiteX4" fmla="*/ 0 w 2304256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4256" h="707886">
                <a:moveTo>
                  <a:pt x="0" y="0"/>
                </a:moveTo>
                <a:lnTo>
                  <a:pt x="2304256" y="0"/>
                </a:lnTo>
                <a:lnTo>
                  <a:pt x="2304256" y="707886"/>
                </a:lnTo>
                <a:lnTo>
                  <a:pt x="0" y="707886"/>
                </a:lnTo>
                <a:lnTo>
                  <a:pt x="0" y="0"/>
                </a:lnTo>
                <a:close/>
              </a:path>
            </a:pathLst>
          </a:custGeom>
          <a:solidFill>
            <a:srgbClr val="A1A1A1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 sz="2000" b="1">
                <a:solidFill>
                  <a:prstClr val="white">
                    <a:lumMod val="95000"/>
                  </a:prstClr>
                </a:solidFill>
              </a:defRPr>
            </a:lvl1pPr>
          </a:lstStyle>
          <a:p>
            <a:pPr defTabSz="914366">
              <a:defRPr/>
            </a:pPr>
            <a:r>
              <a:rPr lang="es-MX" kern="0" dirty="0">
                <a:latin typeface="Calibri" panose="020F0502020204030204"/>
              </a:rPr>
              <a:t>Unidad Académica Navojoa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5426208" y="5121670"/>
            <a:ext cx="1679840" cy="287536"/>
          </a:xfrm>
        </p:spPr>
        <p:txBody>
          <a:bodyPr vert="horz" lIns="91440" tIns="45720" rIns="91440" bIns="45720" rtlCol="0" anchor="ctr"/>
          <a:lstStyle/>
          <a:p>
            <a:fld id="{9EF3CB60-D058-4E2D-8788-BAE4C2A3E4D2}" type="slidenum">
              <a:rPr lang="es-MX" sz="105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56</a:t>
            </a:fld>
            <a:endParaRPr lang="es-MX" sz="10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07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2 CuadroTexto"/>
          <p:cNvSpPr txBox="1"/>
          <p:nvPr/>
        </p:nvSpPr>
        <p:spPr>
          <a:xfrm>
            <a:off x="2533788" y="2659263"/>
            <a:ext cx="4318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>
                <a:solidFill>
                  <a:prstClr val="black">
                    <a:lumMod val="50000"/>
                    <a:lumOff val="50000"/>
                  </a:prstClr>
                </a:solidFill>
              </a:rPr>
              <a:t>Ciencias naturales, exactas y de la computación: </a:t>
            </a:r>
            <a:r>
              <a:rPr lang="es-MX" b="1" dirty="0">
                <a:solidFill>
                  <a:srgbClr val="C87700"/>
                </a:solidFill>
              </a:rPr>
              <a:t>180 alumnos</a:t>
            </a:r>
          </a:p>
        </p:txBody>
      </p:sp>
      <p:sp>
        <p:nvSpPr>
          <p:cNvPr id="11" name="62 CuadroTexto"/>
          <p:cNvSpPr txBox="1"/>
          <p:nvPr/>
        </p:nvSpPr>
        <p:spPr>
          <a:xfrm>
            <a:off x="2533785" y="1408168"/>
            <a:ext cx="4318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Ciencias sociales, administración y derecho: </a:t>
            </a:r>
            <a:r>
              <a:rPr lang="es-MX" sz="1600" b="1" dirty="0">
                <a:solidFill>
                  <a:srgbClr val="C87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302 alumnos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268041" y="903848"/>
            <a:ext cx="6584321" cy="341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b="1" dirty="0">
                <a:ln w="1905"/>
                <a:solidFill>
                  <a:srgbClr val="622B2C"/>
                </a:solidFill>
              </a:rPr>
              <a:t>Matrícula por Campo de Formación Académica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2552739" y="3364586"/>
            <a:ext cx="4299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>
                <a:solidFill>
                  <a:prstClr val="black">
                    <a:lumMod val="50000"/>
                    <a:lumOff val="50000"/>
                  </a:prstClr>
                </a:solidFill>
              </a:rPr>
              <a:t>Salud: </a:t>
            </a:r>
            <a:r>
              <a:rPr lang="es-MX" b="1" dirty="0">
                <a:solidFill>
                  <a:srgbClr val="C87700"/>
                </a:solidFill>
              </a:rPr>
              <a:t>299 alumnos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657533" y="5130201"/>
            <a:ext cx="540359" cy="270474"/>
          </a:xfrm>
          <a:prstGeom prst="rect">
            <a:avLst/>
          </a:prstGeom>
          <a:solidFill>
            <a:srgbClr val="A1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" y="5356798"/>
            <a:ext cx="6657526" cy="45719"/>
          </a:xfrm>
          <a:prstGeom prst="rect">
            <a:avLst/>
          </a:prstGeom>
          <a:solidFill>
            <a:srgbClr val="5E2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12 CuadroTexto"/>
          <p:cNvSpPr txBox="1"/>
          <p:nvPr/>
        </p:nvSpPr>
        <p:spPr>
          <a:xfrm>
            <a:off x="2550763" y="3790330"/>
            <a:ext cx="4299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s-MX" dirty="0">
                <a:solidFill>
                  <a:prstClr val="black">
                    <a:lumMod val="50000"/>
                    <a:lumOff val="50000"/>
                  </a:prstClr>
                </a:solidFill>
              </a:rPr>
              <a:t>Agronomía y veterinaria: </a:t>
            </a:r>
            <a:r>
              <a:rPr lang="es-MX" b="1" dirty="0">
                <a:solidFill>
                  <a:srgbClr val="C87700"/>
                </a:solidFill>
              </a:rPr>
              <a:t>74 alumnos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duotone>
              <a:srgbClr val="F79646">
                <a:shade val="45000"/>
                <a:satMod val="135000"/>
              </a:srgb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19" y="1609882"/>
            <a:ext cx="631498" cy="64966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F79646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36" y="2424443"/>
            <a:ext cx="770075" cy="69811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duotone>
              <a:srgbClr val="F79646">
                <a:shade val="45000"/>
                <a:satMod val="135000"/>
              </a:srgb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64" y="3335241"/>
            <a:ext cx="709554" cy="6381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4" name="22 CuadroTexto"/>
          <p:cNvSpPr txBox="1"/>
          <p:nvPr/>
        </p:nvSpPr>
        <p:spPr>
          <a:xfrm>
            <a:off x="802800" y="320400"/>
            <a:ext cx="5806800" cy="400110"/>
          </a:xfrm>
          <a:custGeom>
            <a:avLst/>
            <a:gdLst>
              <a:gd name="connsiteX0" fmla="*/ 0 w 2304256"/>
              <a:gd name="connsiteY0" fmla="*/ 0 h 707886"/>
              <a:gd name="connsiteX1" fmla="*/ 2304256 w 2304256"/>
              <a:gd name="connsiteY1" fmla="*/ 0 h 707886"/>
              <a:gd name="connsiteX2" fmla="*/ 2304256 w 2304256"/>
              <a:gd name="connsiteY2" fmla="*/ 707886 h 707886"/>
              <a:gd name="connsiteX3" fmla="*/ 0 w 2304256"/>
              <a:gd name="connsiteY3" fmla="*/ 707886 h 707886"/>
              <a:gd name="connsiteX4" fmla="*/ 0 w 2304256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4256" h="707886">
                <a:moveTo>
                  <a:pt x="0" y="0"/>
                </a:moveTo>
                <a:lnTo>
                  <a:pt x="2304256" y="0"/>
                </a:lnTo>
                <a:lnTo>
                  <a:pt x="2304256" y="707886"/>
                </a:lnTo>
                <a:lnTo>
                  <a:pt x="0" y="707886"/>
                </a:lnTo>
                <a:lnTo>
                  <a:pt x="0" y="0"/>
                </a:lnTo>
                <a:close/>
              </a:path>
            </a:pathLst>
          </a:custGeom>
          <a:solidFill>
            <a:srgbClr val="A1A1A1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 sz="2000" b="1">
                <a:solidFill>
                  <a:prstClr val="white">
                    <a:lumMod val="95000"/>
                  </a:prstClr>
                </a:solidFill>
              </a:defRPr>
            </a:lvl1pPr>
          </a:lstStyle>
          <a:p>
            <a:pPr defTabSz="914366">
              <a:defRPr/>
            </a:pPr>
            <a:r>
              <a:rPr lang="es-MX" kern="0" dirty="0">
                <a:latin typeface="Calibri" panose="020F0502020204030204"/>
              </a:rPr>
              <a:t>Unidad Académica Navojoa</a:t>
            </a:r>
          </a:p>
        </p:txBody>
      </p:sp>
      <p:sp>
        <p:nvSpPr>
          <p:cNvPr id="15" name="12 CuadroTexto"/>
          <p:cNvSpPr txBox="1"/>
          <p:nvPr/>
        </p:nvSpPr>
        <p:spPr>
          <a:xfrm>
            <a:off x="2533788" y="2033615"/>
            <a:ext cx="4318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>
                <a:solidFill>
                  <a:prstClr val="black">
                    <a:lumMod val="50000"/>
                    <a:lumOff val="50000"/>
                  </a:prstClr>
                </a:solidFill>
              </a:rPr>
              <a:t>Ingeniería, manufactura y construcción: </a:t>
            </a:r>
            <a:r>
              <a:rPr lang="es-MX" b="1" dirty="0">
                <a:solidFill>
                  <a:srgbClr val="C87700"/>
                </a:solidFill>
              </a:rPr>
              <a:t>106  alumnos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5426208" y="5121670"/>
            <a:ext cx="1679840" cy="287536"/>
          </a:xfrm>
        </p:spPr>
        <p:txBody>
          <a:bodyPr vert="horz" lIns="91440" tIns="45720" rIns="91440" bIns="45720" rtlCol="0" anchor="ctr"/>
          <a:lstStyle/>
          <a:p>
            <a:fld id="{9EF3CB60-D058-4E2D-8788-BAE4C2A3E4D2}" type="slidenum">
              <a:rPr lang="es-MX" sz="105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57</a:t>
            </a:fld>
            <a:endParaRPr lang="es-MX" sz="10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47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/>
          <p:cNvSpPr/>
          <p:nvPr/>
        </p:nvSpPr>
        <p:spPr>
          <a:xfrm>
            <a:off x="2" y="536616"/>
            <a:ext cx="7199312" cy="17101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prstClr val="white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0" y="7"/>
            <a:ext cx="7199312" cy="489279"/>
          </a:xfrm>
          <a:prstGeom prst="rect">
            <a:avLst/>
          </a:prstGeom>
          <a:solidFill>
            <a:srgbClr val="622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" y="2294124"/>
            <a:ext cx="7199313" cy="3106552"/>
          </a:xfrm>
          <a:prstGeom prst="rect">
            <a:avLst/>
          </a:prstGeom>
          <a:solidFill>
            <a:srgbClr val="662D2E"/>
          </a:solidFill>
          <a:effectLst/>
          <a:scene3d>
            <a:camera prst="orthographicFront"/>
            <a:lightRig rig="threePt" dir="t"/>
          </a:scene3d>
          <a:sp3d prstMaterial="matte"/>
        </p:spPr>
        <p:txBody>
          <a:bodyPr wrap="square" rtlCol="0">
            <a:prstTxWarp prst="textCurveDown">
              <a:avLst>
                <a:gd name="adj" fmla="val 50485"/>
              </a:avLst>
            </a:prstTxWarp>
            <a:spAutoFit/>
            <a:sp3d/>
          </a:bodyPr>
          <a:lstStyle/>
          <a:p>
            <a:pPr algn="ctr"/>
            <a:r>
              <a:rPr lang="es-ES_tradnl" sz="3936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  <a:alpha val="30000"/>
                      </a:prstClr>
                    </a:gs>
                    <a:gs pos="100000">
                      <a:prstClr val="black">
                        <a:alpha val="25000"/>
                      </a:prstClr>
                    </a:gs>
                  </a:gsLst>
                  <a:lin ang="10800000" scaled="1"/>
                  <a:tileRect/>
                </a:gradFill>
              </a:rPr>
              <a:t>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</a:t>
            </a:r>
          </a:p>
        </p:txBody>
      </p:sp>
      <p:sp>
        <p:nvSpPr>
          <p:cNvPr id="5" name="Rectángulo 4"/>
          <p:cNvSpPr/>
          <p:nvPr/>
        </p:nvSpPr>
        <p:spPr>
          <a:xfrm>
            <a:off x="-1" y="489280"/>
            <a:ext cx="7199313" cy="473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69">
              <a:solidFill>
                <a:prstClr val="white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-28747" y="2246786"/>
            <a:ext cx="7199313" cy="473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69">
              <a:solidFill>
                <a:prstClr val="white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465780" y="602673"/>
            <a:ext cx="2211058" cy="1185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69">
              <a:solidFill>
                <a:srgbClr val="5E292A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67235" y="1476375"/>
            <a:ext cx="5013073" cy="6251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sz="2200" b="1" spc="300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INSCRIPCIÓN NUEVO INGRESO</a:t>
            </a:r>
            <a:endParaRPr lang="es-MX" sz="2200" b="1" spc="300" dirty="0"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47" y="810579"/>
            <a:ext cx="1826968" cy="1063710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2656737" y="680594"/>
            <a:ext cx="2381140" cy="963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sz="3600" b="1" spc="236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2016-2</a:t>
            </a:r>
            <a:endParaRPr lang="es-MX" sz="3600" b="1" spc="236" dirty="0"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2369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/>
          <p:cNvSpPr/>
          <p:nvPr/>
        </p:nvSpPr>
        <p:spPr>
          <a:xfrm>
            <a:off x="6657533" y="5130201"/>
            <a:ext cx="540359" cy="270474"/>
          </a:xfrm>
          <a:prstGeom prst="rect">
            <a:avLst/>
          </a:prstGeom>
          <a:solidFill>
            <a:srgbClr val="A1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" y="5356798"/>
            <a:ext cx="6657526" cy="45719"/>
          </a:xfrm>
          <a:prstGeom prst="rect">
            <a:avLst/>
          </a:prstGeom>
          <a:solidFill>
            <a:srgbClr val="5E2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22 CuadroTexto"/>
          <p:cNvSpPr txBox="1"/>
          <p:nvPr/>
        </p:nvSpPr>
        <p:spPr>
          <a:xfrm>
            <a:off x="802800" y="320400"/>
            <a:ext cx="5806800" cy="400110"/>
          </a:xfrm>
          <a:custGeom>
            <a:avLst/>
            <a:gdLst>
              <a:gd name="connsiteX0" fmla="*/ 0 w 2304256"/>
              <a:gd name="connsiteY0" fmla="*/ 0 h 707886"/>
              <a:gd name="connsiteX1" fmla="*/ 2304256 w 2304256"/>
              <a:gd name="connsiteY1" fmla="*/ 0 h 707886"/>
              <a:gd name="connsiteX2" fmla="*/ 2304256 w 2304256"/>
              <a:gd name="connsiteY2" fmla="*/ 707886 h 707886"/>
              <a:gd name="connsiteX3" fmla="*/ 0 w 2304256"/>
              <a:gd name="connsiteY3" fmla="*/ 707886 h 707886"/>
              <a:gd name="connsiteX4" fmla="*/ 0 w 2304256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4256" h="707886">
                <a:moveTo>
                  <a:pt x="0" y="0"/>
                </a:moveTo>
                <a:lnTo>
                  <a:pt x="2304256" y="0"/>
                </a:lnTo>
                <a:lnTo>
                  <a:pt x="2304256" y="707886"/>
                </a:lnTo>
                <a:lnTo>
                  <a:pt x="0" y="707886"/>
                </a:lnTo>
                <a:lnTo>
                  <a:pt x="0" y="0"/>
                </a:lnTo>
                <a:close/>
              </a:path>
            </a:pathLst>
          </a:custGeom>
          <a:solidFill>
            <a:srgbClr val="A1A1A1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 sz="2000" b="1">
                <a:solidFill>
                  <a:prstClr val="white">
                    <a:lumMod val="95000"/>
                  </a:prstClr>
                </a:solidFill>
              </a:defRPr>
            </a:lvl1pPr>
          </a:lstStyle>
          <a:p>
            <a:pPr defTabSz="914366">
              <a:defRPr/>
            </a:pPr>
            <a:r>
              <a:rPr lang="es-MX" kern="0" dirty="0" smtClean="0"/>
              <a:t>Inscripción nuevo ingreso 2016-2</a:t>
            </a:r>
            <a:endParaRPr lang="es-MX" kern="0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5426208" y="5121670"/>
            <a:ext cx="1679840" cy="287536"/>
          </a:xfrm>
        </p:spPr>
        <p:txBody>
          <a:bodyPr vert="horz" lIns="91440" tIns="45720" rIns="91440" bIns="45720" rtlCol="0" anchor="ctr"/>
          <a:lstStyle/>
          <a:p>
            <a:fld id="{9EF3CB60-D058-4E2D-8788-BAE4C2A3E4D2}" type="slidenum">
              <a:rPr lang="es-MX" sz="105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59</a:t>
            </a:fld>
            <a:endParaRPr lang="es-MX" sz="10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777103"/>
              </p:ext>
            </p:extLst>
          </p:nvPr>
        </p:nvGraphicFramePr>
        <p:xfrm>
          <a:off x="1007664" y="1393200"/>
          <a:ext cx="5397071" cy="1645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0700"/>
                <a:gridCol w="1261054"/>
                <a:gridCol w="1261054"/>
                <a:gridCol w="1084263"/>
              </a:tblGrid>
              <a:tr h="5025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Unidad académica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Registrados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23-mayo-14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Registrados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25-mayo-15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Registrados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20-mayo-16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b="0" i="0" u="none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San Luis Río Colorado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b="0" i="0" u="none" strike="noStrike" kern="12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691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b="0" i="0" u="none" strike="noStrike" kern="12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714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b="0" i="0" u="none" strike="noStrike" kern="12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915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b="0" i="0" u="none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Magdalena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b="0" i="0" u="none" strike="noStrike" kern="12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230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b="0" i="0" u="none" strike="noStrike" kern="12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203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b="0" i="0" u="none" strike="noStrike" kern="12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415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b="0" i="0" u="none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Hermosillo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b="0" i="0" u="none" strike="noStrike" kern="12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3,455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b="0" i="0" u="none" strike="noStrike" kern="12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3,081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b="0" i="0" u="none" strike="noStrike" kern="12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2,833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b="0" i="0" u="none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Benito Juárez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b="0" i="0" u="none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214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b="0" i="0" u="none" strike="noStrike" kern="12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225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b="0" i="0" u="none" strike="noStrike" kern="12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179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b="0" i="0" u="none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Navojoa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b="0" i="0" u="none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631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b="0" i="0" u="none" strike="noStrike" kern="12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591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b="0" i="0" u="none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883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b="1" kern="1200" dirty="0">
                          <a:solidFill>
                            <a:srgbClr val="C877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b="1" kern="1200" dirty="0">
                          <a:solidFill>
                            <a:srgbClr val="C877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5,221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b="1" kern="1200" dirty="0">
                          <a:solidFill>
                            <a:srgbClr val="C877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4,814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b="1" kern="1200" dirty="0">
                          <a:solidFill>
                            <a:srgbClr val="C877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5,225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17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764174"/>
              </p:ext>
            </p:extLst>
          </p:nvPr>
        </p:nvGraphicFramePr>
        <p:xfrm>
          <a:off x="202164" y="901851"/>
          <a:ext cx="6831024" cy="38648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6103"/>
                <a:gridCol w="467883"/>
                <a:gridCol w="3077038"/>
              </a:tblGrid>
              <a:tr h="314131">
                <a:tc gridSpan="3">
                  <a:txBody>
                    <a:bodyPr/>
                    <a:lstStyle/>
                    <a:p>
                      <a:pPr algn="ctr"/>
                      <a:r>
                        <a:rPr lang="es-MX" sz="1400" kern="1200" dirty="0" smtClean="0">
                          <a:solidFill>
                            <a:srgbClr val="5E292A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Consejo Directivo</a:t>
                      </a:r>
                      <a:endParaRPr lang="es-MX" sz="1400" kern="1200" dirty="0">
                        <a:solidFill>
                          <a:srgbClr val="5E292A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719907" rtl="0" eaLnBrk="1" latinLnBrk="0" hangingPunct="1"/>
                      <a:endParaRPr lang="es-MX" sz="1400" b="1" kern="1200" dirty="0">
                        <a:solidFill>
                          <a:srgbClr val="5E292A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7218">
                <a:tc>
                  <a:txBody>
                    <a:bodyPr/>
                    <a:lstStyle/>
                    <a:p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92871">
                <a:tc>
                  <a:txBody>
                    <a:bodyPr/>
                    <a:lstStyle/>
                    <a:p>
                      <a:pPr algn="just"/>
                      <a:r>
                        <a:rPr lang="es-MX" sz="1200" b="1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MED. Teresita Valencia Falcón</a:t>
                      </a:r>
                      <a:endParaRPr lang="es-MX" sz="12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2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1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6282">
                <a:tc>
                  <a:txBody>
                    <a:bodyPr/>
                    <a:lstStyle/>
                    <a:p>
                      <a:pPr algn="just"/>
                      <a:r>
                        <a:rPr lang="es-MX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Representante Egresado</a:t>
                      </a:r>
                      <a:endParaRPr lang="es-MX" sz="12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2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2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6284">
                <a:tc>
                  <a:txBody>
                    <a:bodyPr/>
                    <a:lstStyle/>
                    <a:p>
                      <a:pPr algn="just"/>
                      <a:r>
                        <a:rPr lang="es-ES" sz="1200" b="1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Mtro. Ramón Arnulfo Osuna Gilles</a:t>
                      </a:r>
                      <a:endParaRPr lang="es-MX" sz="1200" b="1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2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198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17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4131">
                <a:tc>
                  <a:txBody>
                    <a:bodyPr/>
                    <a:lstStyle/>
                    <a:p>
                      <a:pPr algn="just"/>
                      <a:r>
                        <a:rPr lang="es-ES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Comisario Público Ciudadano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2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2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59168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0000"/>
                        </a:lnSpc>
                        <a:buNone/>
                      </a:pPr>
                      <a:r>
                        <a:rPr lang="es-MX" sz="1200" b="1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C.P. Jorge Pinto Avelar</a:t>
                      </a:r>
                      <a:endParaRPr lang="es-MX" sz="12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2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198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1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4131">
                <a:tc>
                  <a:txBody>
                    <a:bodyPr/>
                    <a:lstStyle/>
                    <a:p>
                      <a:pPr algn="just"/>
                      <a:r>
                        <a:rPr lang="es-MX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Titular del Órgano de Control y Desarrollo Administrativo</a:t>
                      </a:r>
                      <a:endParaRPr lang="es-MX" sz="12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2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4131">
                <a:tc>
                  <a:txBody>
                    <a:bodyPr/>
                    <a:lstStyle/>
                    <a:p>
                      <a:pPr marL="0" marR="0" indent="0" algn="just" defTabSz="7198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Dra. María Concepción Leyva Barraza</a:t>
                      </a:r>
                      <a:endParaRPr lang="es-MX" sz="1200" b="1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2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2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4131">
                <a:tc>
                  <a:txBody>
                    <a:bodyPr/>
                    <a:lstStyle/>
                    <a:p>
                      <a:pPr marL="0" marR="0" indent="0" algn="just" defTabSz="7198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Representante Director </a:t>
                      </a:r>
                      <a:r>
                        <a:rPr lang="es-ES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 Unidad Académica</a:t>
                      </a:r>
                      <a:endParaRPr lang="es-MX" sz="12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2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4075">
                <a:tc>
                  <a:txBody>
                    <a:bodyPr/>
                    <a:lstStyle/>
                    <a:p>
                      <a:pPr marL="0" marR="0" indent="0" algn="just" defTabSz="7198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Dr. Jesús María Martín Terán </a:t>
                      </a:r>
                      <a:r>
                        <a:rPr lang="es-ES" sz="1200" b="1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Gastélum</a:t>
                      </a:r>
                      <a:endParaRPr lang="es-MX" sz="1200" b="1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2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2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4131">
                <a:tc>
                  <a:txBody>
                    <a:bodyPr/>
                    <a:lstStyle/>
                    <a:p>
                      <a:pPr marL="0" marR="0" indent="0" algn="just" defTabSz="7198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Representante Académico</a:t>
                      </a:r>
                      <a:endParaRPr lang="es-MX" sz="12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2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22 CuadroTexto"/>
          <p:cNvSpPr txBox="1"/>
          <p:nvPr/>
        </p:nvSpPr>
        <p:spPr>
          <a:xfrm>
            <a:off x="802800" y="320400"/>
            <a:ext cx="5806800" cy="400110"/>
          </a:xfrm>
          <a:custGeom>
            <a:avLst/>
            <a:gdLst>
              <a:gd name="connsiteX0" fmla="*/ 0 w 2304256"/>
              <a:gd name="connsiteY0" fmla="*/ 0 h 707886"/>
              <a:gd name="connsiteX1" fmla="*/ 2304256 w 2304256"/>
              <a:gd name="connsiteY1" fmla="*/ 0 h 707886"/>
              <a:gd name="connsiteX2" fmla="*/ 2304256 w 2304256"/>
              <a:gd name="connsiteY2" fmla="*/ 707886 h 707886"/>
              <a:gd name="connsiteX3" fmla="*/ 0 w 2304256"/>
              <a:gd name="connsiteY3" fmla="*/ 707886 h 707886"/>
              <a:gd name="connsiteX4" fmla="*/ 0 w 2304256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4256" h="707886">
                <a:moveTo>
                  <a:pt x="0" y="0"/>
                </a:moveTo>
                <a:lnTo>
                  <a:pt x="2304256" y="0"/>
                </a:lnTo>
                <a:lnTo>
                  <a:pt x="2304256" y="707886"/>
                </a:lnTo>
                <a:lnTo>
                  <a:pt x="0" y="707886"/>
                </a:lnTo>
                <a:lnTo>
                  <a:pt x="0" y="0"/>
                </a:lnTo>
                <a:close/>
              </a:path>
            </a:pathLst>
          </a:custGeom>
          <a:solidFill>
            <a:srgbClr val="A1A1A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solidFill>
                  <a:schemeClr val="bg1">
                    <a:lumMod val="95000"/>
                  </a:schemeClr>
                </a:solidFill>
              </a:rPr>
              <a:t>Directorio</a:t>
            </a:r>
          </a:p>
        </p:txBody>
      </p:sp>
      <p:sp>
        <p:nvSpPr>
          <p:cNvPr id="7" name="Rectángulo 6"/>
          <p:cNvSpPr/>
          <p:nvPr/>
        </p:nvSpPr>
        <p:spPr>
          <a:xfrm>
            <a:off x="-1" y="5356798"/>
            <a:ext cx="7199313" cy="45719"/>
          </a:xfrm>
          <a:prstGeom prst="rect">
            <a:avLst/>
          </a:prstGeom>
          <a:solidFill>
            <a:srgbClr val="5E2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05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5444" y="2212603"/>
            <a:ext cx="7199313" cy="47336"/>
          </a:xfrm>
          <a:prstGeom prst="rect">
            <a:avLst/>
          </a:prstGeom>
          <a:solidFill>
            <a:srgbClr val="FFF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19881"/>
            <a:endParaRPr lang="es-MX" sz="1417">
              <a:solidFill>
                <a:prstClr val="white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465780" y="602673"/>
            <a:ext cx="2211058" cy="1185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19881"/>
            <a:endParaRPr lang="es-MX" sz="1417">
              <a:solidFill>
                <a:srgbClr val="5E292A"/>
              </a:solidFill>
            </a:endParaRPr>
          </a:p>
        </p:txBody>
      </p:sp>
      <p:sp>
        <p:nvSpPr>
          <p:cNvPr id="13" name="TextBox 5"/>
          <p:cNvSpPr txBox="1"/>
          <p:nvPr/>
        </p:nvSpPr>
        <p:spPr>
          <a:xfrm>
            <a:off x="-5439" y="0"/>
            <a:ext cx="7204751" cy="5400675"/>
          </a:xfrm>
          <a:prstGeom prst="rect">
            <a:avLst/>
          </a:prstGeom>
          <a:solidFill>
            <a:srgbClr val="60302A"/>
          </a:solidFill>
          <a:effectLst/>
          <a:scene3d>
            <a:camera prst="orthographicFront"/>
            <a:lightRig rig="threePt" dir="t"/>
          </a:scene3d>
          <a:sp3d prstMaterial="matte"/>
        </p:spPr>
        <p:txBody>
          <a:bodyPr wrap="square" rtlCol="0">
            <a:prstTxWarp prst="textCurveDown">
              <a:avLst>
                <a:gd name="adj" fmla="val 50485"/>
              </a:avLst>
            </a:prstTxWarp>
            <a:spAutoFit/>
            <a:sp3d/>
          </a:bodyPr>
          <a:lstStyle/>
          <a:p>
            <a:pPr algn="ctr" defTabSz="719881"/>
            <a:r>
              <a:rPr lang="es-ES_tradnl" sz="3936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  <a:alpha val="30000"/>
                      </a:prstClr>
                    </a:gs>
                    <a:gs pos="100000">
                      <a:prstClr val="black">
                        <a:alpha val="25000"/>
                      </a:prstClr>
                    </a:gs>
                  </a:gsLst>
                  <a:lin ang="10800000" scaled="1"/>
                  <a:tileRect/>
                </a:gradFill>
              </a:rPr>
              <a:t>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•</a:t>
            </a:r>
          </a:p>
        </p:txBody>
      </p:sp>
    </p:spTree>
    <p:extLst>
      <p:ext uri="{BB962C8B-B14F-4D97-AF65-F5344CB8AC3E}">
        <p14:creationId xmlns:p14="http://schemas.microsoft.com/office/powerpoint/2010/main" val="37085761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96378"/>
              </p:ext>
            </p:extLst>
          </p:nvPr>
        </p:nvGraphicFramePr>
        <p:xfrm>
          <a:off x="202164" y="901851"/>
          <a:ext cx="6831024" cy="3883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7038"/>
                <a:gridCol w="676948"/>
                <a:gridCol w="3077038"/>
              </a:tblGrid>
              <a:tr h="314131">
                <a:tc>
                  <a:txBody>
                    <a:bodyPr/>
                    <a:lstStyle/>
                    <a:p>
                      <a:pPr algn="l"/>
                      <a:r>
                        <a:rPr lang="es-MX" sz="1400" kern="1200" dirty="0" smtClean="0">
                          <a:solidFill>
                            <a:srgbClr val="5E292A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Administración central</a:t>
                      </a:r>
                      <a:endParaRPr lang="es-MX" sz="1400" kern="1200" dirty="0">
                        <a:solidFill>
                          <a:srgbClr val="5E292A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19907" rtl="0" eaLnBrk="1" latinLnBrk="0" hangingPunct="1"/>
                      <a:r>
                        <a:rPr lang="es-MX" sz="1400" b="1" kern="1200" dirty="0" smtClean="0">
                          <a:solidFill>
                            <a:srgbClr val="5E292A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Unidades académicas</a:t>
                      </a:r>
                      <a:endParaRPr lang="es-MX" sz="1400" b="1" kern="1200" dirty="0">
                        <a:solidFill>
                          <a:srgbClr val="5E292A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7218">
                <a:tc>
                  <a:txBody>
                    <a:bodyPr/>
                    <a:lstStyle/>
                    <a:p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4131">
                <a:tc>
                  <a:txBody>
                    <a:bodyPr/>
                    <a:lstStyle/>
                    <a:p>
                      <a:pPr algn="just"/>
                      <a:r>
                        <a:rPr lang="es-MX" sz="1200" b="1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M.A. Horacio Huerta Cevallos</a:t>
                      </a:r>
                      <a:endParaRPr lang="es-MX" sz="12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endParaRPr lang="es-MX" sz="12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Mtra. María Concepción Leyva Barraza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6282">
                <a:tc>
                  <a:txBody>
                    <a:bodyPr/>
                    <a:lstStyle/>
                    <a:p>
                      <a:pPr algn="just"/>
                      <a:r>
                        <a:rPr lang="es-MX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Rector</a:t>
                      </a:r>
                      <a:endParaRPr lang="es-MX" sz="12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s-MX" sz="12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Directora UA San Luis Río Colorado</a:t>
                      </a:r>
                      <a:endParaRPr lang="es-MX" sz="12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4131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0000"/>
                        </a:lnSpc>
                        <a:buNone/>
                      </a:pPr>
                      <a:r>
                        <a:rPr lang="es-MX" sz="1200" b="1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Lic. Ma. Lilian Durazo Figueroa</a:t>
                      </a:r>
                      <a:endParaRPr lang="es-MX" sz="12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s-MX" sz="12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200" b="1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Lic. Josué Fernández Palomino</a:t>
                      </a:r>
                      <a:endParaRPr lang="es-MX" sz="12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4131">
                <a:tc>
                  <a:txBody>
                    <a:bodyPr/>
                    <a:lstStyle/>
                    <a:p>
                      <a:pPr algn="just"/>
                      <a:r>
                        <a:rPr lang="es-MX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Secretaria Técnica</a:t>
                      </a:r>
                      <a:endParaRPr lang="es-MX" sz="12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s-MX" sz="12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Director UA Magdalena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62996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s-MX" sz="1200" b="1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Mtro. Guillermo Alfonso Gaxiola Astiazarán</a:t>
                      </a:r>
                      <a:endParaRPr lang="es-MX" sz="12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s-MX" sz="12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200" b="1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Prof. Jorge Luis Bustamante Zazueta</a:t>
                      </a:r>
                      <a:endParaRPr lang="es-MX" sz="12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4131">
                <a:tc>
                  <a:txBody>
                    <a:bodyPr/>
                    <a:lstStyle/>
                    <a:p>
                      <a:pPr algn="just"/>
                      <a:r>
                        <a:rPr lang="es-MX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Secretario General Académico</a:t>
                      </a:r>
                      <a:endParaRPr lang="es-MX" sz="12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s-MX" sz="12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Director UA Hermosillo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4131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0000"/>
                        </a:lnSpc>
                        <a:buNone/>
                      </a:pPr>
                      <a:r>
                        <a:rPr lang="es-MX" sz="1200" b="1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Lic. Carlos Calderón Saldaña</a:t>
                      </a:r>
                      <a:endParaRPr lang="es-MX" sz="12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s-MX" sz="12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200" b="1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Mtra. Rosario Adriana García Briseño</a:t>
                      </a:r>
                      <a:endParaRPr lang="es-MX" sz="12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4131">
                <a:tc>
                  <a:txBody>
                    <a:bodyPr/>
                    <a:lstStyle/>
                    <a:p>
                      <a:pPr algn="just"/>
                      <a:r>
                        <a:rPr lang="es-MX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Secretario General de Planeación</a:t>
                      </a:r>
                      <a:endParaRPr lang="es-MX" sz="12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s-MX" sz="12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Directora UA Benito Juárez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4131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0000"/>
                        </a:lnSpc>
                        <a:buNone/>
                      </a:pPr>
                      <a:r>
                        <a:rPr lang="es-MX" sz="1200" b="1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Lic. Benjamín Basaldúa Gómez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s-MX" sz="12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200" b="1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Dr. José César Kaplan Navarro</a:t>
                      </a:r>
                      <a:endParaRPr lang="es-MX" sz="12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4131">
                <a:tc>
                  <a:txBody>
                    <a:bodyPr/>
                    <a:lstStyle/>
                    <a:p>
                      <a:pPr algn="just"/>
                      <a:r>
                        <a:rPr lang="es-MX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Secretario General Administrativo</a:t>
                      </a:r>
                      <a:endParaRPr lang="es-MX" sz="12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s-MX" sz="12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Director UA Navojoa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22 CuadroTexto"/>
          <p:cNvSpPr txBox="1"/>
          <p:nvPr/>
        </p:nvSpPr>
        <p:spPr>
          <a:xfrm>
            <a:off x="802800" y="320400"/>
            <a:ext cx="5806800" cy="400110"/>
          </a:xfrm>
          <a:custGeom>
            <a:avLst/>
            <a:gdLst>
              <a:gd name="connsiteX0" fmla="*/ 0 w 2304256"/>
              <a:gd name="connsiteY0" fmla="*/ 0 h 707886"/>
              <a:gd name="connsiteX1" fmla="*/ 2304256 w 2304256"/>
              <a:gd name="connsiteY1" fmla="*/ 0 h 707886"/>
              <a:gd name="connsiteX2" fmla="*/ 2304256 w 2304256"/>
              <a:gd name="connsiteY2" fmla="*/ 707886 h 707886"/>
              <a:gd name="connsiteX3" fmla="*/ 0 w 2304256"/>
              <a:gd name="connsiteY3" fmla="*/ 707886 h 707886"/>
              <a:gd name="connsiteX4" fmla="*/ 0 w 2304256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4256" h="707886">
                <a:moveTo>
                  <a:pt x="0" y="0"/>
                </a:moveTo>
                <a:lnTo>
                  <a:pt x="2304256" y="0"/>
                </a:lnTo>
                <a:lnTo>
                  <a:pt x="2304256" y="707886"/>
                </a:lnTo>
                <a:lnTo>
                  <a:pt x="0" y="707886"/>
                </a:lnTo>
                <a:lnTo>
                  <a:pt x="0" y="0"/>
                </a:lnTo>
                <a:close/>
              </a:path>
            </a:pathLst>
          </a:custGeom>
          <a:solidFill>
            <a:srgbClr val="A1A1A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solidFill>
                  <a:schemeClr val="bg1">
                    <a:lumMod val="95000"/>
                  </a:schemeClr>
                </a:solidFill>
              </a:rPr>
              <a:t>Directorio</a:t>
            </a:r>
          </a:p>
        </p:txBody>
      </p:sp>
      <p:sp>
        <p:nvSpPr>
          <p:cNvPr id="7" name="Rectángulo 6"/>
          <p:cNvSpPr/>
          <p:nvPr/>
        </p:nvSpPr>
        <p:spPr>
          <a:xfrm>
            <a:off x="-1" y="5356798"/>
            <a:ext cx="7199313" cy="45719"/>
          </a:xfrm>
          <a:prstGeom prst="rect">
            <a:avLst/>
          </a:prstGeom>
          <a:solidFill>
            <a:srgbClr val="5E2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14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656852" y="5129666"/>
            <a:ext cx="540240" cy="270414"/>
          </a:xfrm>
          <a:prstGeom prst="rect">
            <a:avLst/>
          </a:prstGeom>
          <a:solidFill>
            <a:srgbClr val="A1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65" tIns="34283" rIns="68565" bIns="34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431824"/>
            <a:endParaRPr lang="es-MX" sz="1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795" y="5356213"/>
            <a:ext cx="6656058" cy="45709"/>
          </a:xfrm>
          <a:prstGeom prst="rect">
            <a:avLst/>
          </a:prstGeom>
          <a:solidFill>
            <a:srgbClr val="5E2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65" tIns="34283" rIns="68565" bIns="34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431824"/>
            <a:endParaRPr lang="es-MX" sz="1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22 CuadroTexto"/>
          <p:cNvSpPr txBox="1"/>
          <p:nvPr/>
        </p:nvSpPr>
        <p:spPr>
          <a:xfrm>
            <a:off x="803418" y="320400"/>
            <a:ext cx="5805520" cy="400110"/>
          </a:xfrm>
          <a:custGeom>
            <a:avLst/>
            <a:gdLst>
              <a:gd name="connsiteX0" fmla="*/ 0 w 2304256"/>
              <a:gd name="connsiteY0" fmla="*/ 0 h 707886"/>
              <a:gd name="connsiteX1" fmla="*/ 2304256 w 2304256"/>
              <a:gd name="connsiteY1" fmla="*/ 0 h 707886"/>
              <a:gd name="connsiteX2" fmla="*/ 2304256 w 2304256"/>
              <a:gd name="connsiteY2" fmla="*/ 707886 h 707886"/>
              <a:gd name="connsiteX3" fmla="*/ 0 w 2304256"/>
              <a:gd name="connsiteY3" fmla="*/ 707886 h 707886"/>
              <a:gd name="connsiteX4" fmla="*/ 0 w 2304256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4256" h="707886">
                <a:moveTo>
                  <a:pt x="0" y="0"/>
                </a:moveTo>
                <a:lnTo>
                  <a:pt x="2304256" y="0"/>
                </a:lnTo>
                <a:lnTo>
                  <a:pt x="2304256" y="707886"/>
                </a:lnTo>
                <a:lnTo>
                  <a:pt x="0" y="707886"/>
                </a:lnTo>
                <a:lnTo>
                  <a:pt x="0" y="0"/>
                </a:lnTo>
                <a:close/>
              </a:path>
            </a:pathLst>
          </a:custGeom>
          <a:solidFill>
            <a:srgbClr val="A1A1A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defTabSz="431824"/>
            <a:r>
              <a:rPr lang="es-MX" sz="2000" b="1" dirty="0">
                <a:solidFill>
                  <a:prstClr val="white">
                    <a:lumMod val="95000"/>
                  </a:prstClr>
                </a:solidFill>
              </a:rPr>
              <a:t>Índice</a:t>
            </a:r>
          </a:p>
        </p:txBody>
      </p:sp>
      <p:graphicFrame>
        <p:nvGraphicFramePr>
          <p:cNvPr id="11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405585"/>
              </p:ext>
            </p:extLst>
          </p:nvPr>
        </p:nvGraphicFramePr>
        <p:xfrm>
          <a:off x="192735" y="986698"/>
          <a:ext cx="3298937" cy="397679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2986"/>
                <a:gridCol w="515951"/>
              </a:tblGrid>
              <a:tr h="150762">
                <a:tc>
                  <a:txBody>
                    <a:bodyPr/>
                    <a:lstStyle/>
                    <a:p>
                      <a:pPr lvl="0" algn="just" fontAlgn="ctr"/>
                      <a:r>
                        <a:rPr lang="es-MX" sz="900" b="1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Tema</a:t>
                      </a:r>
                      <a:endParaRPr lang="es-MX" sz="9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1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Página</a:t>
                      </a:r>
                      <a:endParaRPr lang="es-MX" sz="9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3973">
                <a:tc>
                  <a:txBody>
                    <a:bodyPr/>
                    <a:lstStyle/>
                    <a:p>
                      <a:pPr lvl="0" algn="just" fontAlgn="ctr"/>
                      <a:r>
                        <a:rPr lang="es-MX" sz="1000" b="1" i="0" u="none" strike="noStrike" dirty="0" smtClean="0">
                          <a:solidFill>
                            <a:srgbClr val="5E292A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Numeralia Institucional</a:t>
                      </a:r>
                      <a:endParaRPr lang="es-MX" sz="1000" b="1" i="0" u="none" strike="noStrike" dirty="0">
                        <a:solidFill>
                          <a:srgbClr val="5E292A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s-MX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0762">
                <a:tc>
                  <a:txBody>
                    <a:bodyPr/>
                    <a:lstStyle/>
                    <a:p>
                      <a:pPr marL="0" marR="0" lvl="0" indent="0" algn="just" defTabSz="71990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Oferta Educativa</a:t>
                      </a: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719907" rtl="0" eaLnBrk="1" fontAlgn="ctr" latinLnBrk="0" hangingPunct="1"/>
                      <a:r>
                        <a:rPr lang="es-MX" sz="9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</a:t>
                      </a:r>
                      <a:endParaRPr lang="es-MX" sz="9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3168">
                <a:tc>
                  <a:txBody>
                    <a:bodyPr/>
                    <a:lstStyle/>
                    <a:p>
                      <a:pPr marL="0" marR="0" lvl="0" indent="0" algn="just" defTabSz="71990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Matrícula por Nivel de Estudios</a:t>
                      </a:r>
                      <a:endParaRPr lang="es-MX" sz="9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719907" rtl="0" eaLnBrk="1" fontAlgn="ctr" latinLnBrk="0" hangingPunct="1"/>
                      <a:r>
                        <a:rPr lang="es-MX" sz="9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</a:t>
                      </a:r>
                      <a:endParaRPr lang="es-MX" sz="9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0762">
                <a:tc>
                  <a:txBody>
                    <a:bodyPr/>
                    <a:lstStyle/>
                    <a:p>
                      <a:pPr marL="0" lvl="0" indent="0" algn="just" defTabSz="719907" rtl="0" eaLnBrk="1" fontAlgn="ctr" latinLnBrk="0" hangingPunct="1"/>
                      <a:r>
                        <a:rPr lang="es-MX" sz="9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Matrícula por Unidad Académica</a:t>
                      </a: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719907" rtl="0" eaLnBrk="1" fontAlgn="ctr" latinLnBrk="0" hangingPunct="1"/>
                      <a:r>
                        <a:rPr lang="es-MX" sz="9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</a:t>
                      </a:r>
                      <a:endParaRPr lang="es-MX" sz="9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0762">
                <a:tc>
                  <a:txBody>
                    <a:bodyPr/>
                    <a:lstStyle/>
                    <a:p>
                      <a:pPr marL="0" marR="0" lvl="0" indent="0" algn="just" defTabSz="91413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Egresados y Titulados</a:t>
                      </a:r>
                      <a:endParaRPr lang="es-MX" sz="90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s-MX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0762">
                <a:tc>
                  <a:txBody>
                    <a:bodyPr/>
                    <a:lstStyle/>
                    <a:p>
                      <a:pPr marL="0" lvl="0" algn="just" defTabSz="719907" rtl="0" eaLnBrk="1" fontAlgn="ctr" latinLnBrk="0" hangingPunct="1"/>
                      <a:r>
                        <a:rPr lang="es-MX" sz="9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Profesores</a:t>
                      </a:r>
                      <a:endParaRPr lang="es-MX" sz="9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719907" rtl="0" eaLnBrk="1" fontAlgn="ctr" latinLnBrk="0" hangingPunct="1"/>
                      <a:r>
                        <a:rPr lang="es-MX" sz="9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13</a:t>
                      </a:r>
                      <a:endParaRPr lang="es-MX" sz="9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4748">
                <a:tc>
                  <a:txBody>
                    <a:bodyPr/>
                    <a:lstStyle/>
                    <a:p>
                      <a:pPr marL="0" marR="0" lvl="0" indent="0" algn="just" defTabSz="71990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Profesores de Tiempo Completo por Nivel de Escolaridad</a:t>
                      </a: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719907" rtl="0" eaLnBrk="1" fontAlgn="ctr" latinLnBrk="0" hangingPunct="1"/>
                      <a:r>
                        <a:rPr lang="es-MX" sz="9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13</a:t>
                      </a:r>
                      <a:endParaRPr lang="es-MX" sz="9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0762">
                <a:tc>
                  <a:txBody>
                    <a:bodyPr/>
                    <a:lstStyle/>
                    <a:p>
                      <a:pPr marL="0" marR="0" lvl="0" indent="0" algn="just" defTabSz="71990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Profesores con Reconocimiento</a:t>
                      </a: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719907" rtl="0" eaLnBrk="1" fontAlgn="ctr" latinLnBrk="0" hangingPunct="1"/>
                      <a:r>
                        <a:rPr lang="es-MX" sz="9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14</a:t>
                      </a:r>
                      <a:endParaRPr lang="es-MX" sz="9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0762">
                <a:tc>
                  <a:txBody>
                    <a:bodyPr/>
                    <a:lstStyle/>
                    <a:p>
                      <a:pPr marL="0" marR="0" lvl="0" indent="0" algn="just" defTabSz="71990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Personal No Docente</a:t>
                      </a: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719907" rtl="0" eaLnBrk="1" fontAlgn="ctr" latinLnBrk="0" hangingPunct="1"/>
                      <a:r>
                        <a:rPr lang="es-MX" sz="9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14</a:t>
                      </a:r>
                      <a:endParaRPr lang="es-MX" sz="9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0762">
                <a:tc>
                  <a:txBody>
                    <a:bodyPr/>
                    <a:lstStyle/>
                    <a:p>
                      <a:pPr marL="0" marR="0" lvl="0" indent="0" algn="just" defTabSz="71990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Oferta Educativa de Calidad Reconocida</a:t>
                      </a: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719907" rtl="0" eaLnBrk="1" fontAlgn="ctr" latinLnBrk="0" hangingPunct="1"/>
                      <a:r>
                        <a:rPr lang="es-MX" sz="9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</a:t>
                      </a:r>
                      <a:endParaRPr lang="es-MX" sz="9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0762">
                <a:tc>
                  <a:txBody>
                    <a:bodyPr/>
                    <a:lstStyle/>
                    <a:p>
                      <a:pPr marL="0" marR="0" lvl="0" indent="0" algn="just" defTabSz="71990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Movilidad Académica</a:t>
                      </a: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719907" rtl="0" eaLnBrk="1" fontAlgn="ctr" latinLnBrk="0" hangingPunct="1"/>
                      <a:r>
                        <a:rPr lang="es-MX" sz="9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</a:t>
                      </a:r>
                      <a:endParaRPr lang="es-MX" sz="9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0762">
                <a:tc>
                  <a:txBody>
                    <a:bodyPr/>
                    <a:lstStyle/>
                    <a:p>
                      <a:pPr marL="0" marR="0" lvl="0" indent="0" algn="just" defTabSz="71990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Indicadores de Rendimiento Académico</a:t>
                      </a: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719907" rtl="0" eaLnBrk="1" fontAlgn="ctr" latinLnBrk="0" hangingPunct="1"/>
                      <a:r>
                        <a:rPr lang="es-MX" sz="9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16</a:t>
                      </a:r>
                      <a:endParaRPr lang="es-MX" sz="9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470">
                <a:tc>
                  <a:txBody>
                    <a:bodyPr/>
                    <a:lstStyle/>
                    <a:p>
                      <a:pPr marL="0" marR="0" lvl="0" indent="0" algn="just" defTabSz="71990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Matrícula Total por Campo de Formación Académica</a:t>
                      </a: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719907" rtl="0" eaLnBrk="1" fontAlgn="ctr" latinLnBrk="0" hangingPunct="1"/>
                      <a:r>
                        <a:rPr lang="es-MX" sz="9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17</a:t>
                      </a:r>
                      <a:endParaRPr lang="es-MX" sz="9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0762">
                <a:tc>
                  <a:txBody>
                    <a:bodyPr/>
                    <a:lstStyle/>
                    <a:p>
                      <a:pPr marL="0" marR="0" lvl="0" indent="0" algn="just" defTabSz="91413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900" b="1" dirty="0" smtClean="0">
                        <a:ln w="1905"/>
                        <a:solidFill>
                          <a:srgbClr val="622B2C"/>
                        </a:solidFill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3973">
                <a:tc>
                  <a:txBody>
                    <a:bodyPr/>
                    <a:lstStyle/>
                    <a:p>
                      <a:pPr marL="0" marR="0" lvl="0" indent="0" algn="just" defTabSz="91413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1" i="0" u="none" strike="noStrike" kern="1200" dirty="0" smtClean="0">
                          <a:solidFill>
                            <a:srgbClr val="5E292A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Unidad Académica San Luis Río Colorado</a:t>
                      </a: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lang="es-MX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0762">
                <a:tc>
                  <a:txBody>
                    <a:bodyPr/>
                    <a:lstStyle/>
                    <a:p>
                      <a:pPr marL="0" marR="0" lvl="0" indent="0" algn="just" defTabSz="71990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Oferta Educativa</a:t>
                      </a: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  <a:endParaRPr lang="es-MX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0762">
                <a:tc>
                  <a:txBody>
                    <a:bodyPr/>
                    <a:lstStyle/>
                    <a:p>
                      <a:pPr marL="0" marR="0" lvl="0" indent="0" algn="just" defTabSz="71990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Matrícula por Nivel de Estudios</a:t>
                      </a:r>
                      <a:endParaRPr lang="es-MX" sz="9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  <a:endParaRPr lang="es-MX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0762">
                <a:tc>
                  <a:txBody>
                    <a:bodyPr/>
                    <a:lstStyle/>
                    <a:p>
                      <a:pPr marL="0" lvl="0" indent="0" algn="just" defTabSz="719907" rtl="0" eaLnBrk="1" fontAlgn="ctr" latinLnBrk="0" hangingPunct="1"/>
                      <a:r>
                        <a:rPr lang="es-MX" sz="9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Matrícula por Programa Educativo</a:t>
                      </a: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s-MX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0762">
                <a:tc>
                  <a:txBody>
                    <a:bodyPr/>
                    <a:lstStyle/>
                    <a:p>
                      <a:pPr marL="0" marR="0" lvl="0" indent="0" algn="just" defTabSz="91413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Egresados y Titulados</a:t>
                      </a:r>
                      <a:endParaRPr lang="es-MX" sz="90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  <a:endParaRPr lang="es-MX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0762">
                <a:tc>
                  <a:txBody>
                    <a:bodyPr/>
                    <a:lstStyle/>
                    <a:p>
                      <a:pPr marL="0" lvl="0" algn="just" defTabSz="719907" rtl="0" eaLnBrk="1" fontAlgn="ctr" latinLnBrk="0" hangingPunct="1"/>
                      <a:r>
                        <a:rPr lang="es-MX" sz="9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Profesores</a:t>
                      </a:r>
                      <a:endParaRPr lang="es-MX" sz="9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  <a:endParaRPr lang="es-MX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4748">
                <a:tc>
                  <a:txBody>
                    <a:bodyPr/>
                    <a:lstStyle/>
                    <a:p>
                      <a:pPr marL="0" marR="0" lvl="0" indent="0" algn="just" defTabSz="71990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Profesores de Tiempo Completo por Nivel de Escolaridad</a:t>
                      </a: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  <a:endParaRPr lang="es-MX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0762">
                <a:tc>
                  <a:txBody>
                    <a:bodyPr/>
                    <a:lstStyle/>
                    <a:p>
                      <a:pPr marL="0" marR="0" lvl="0" indent="0" algn="just" defTabSz="71990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Profesores con Reconocimiento</a:t>
                      </a: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  <a:endParaRPr lang="es-MX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0762">
                <a:tc>
                  <a:txBody>
                    <a:bodyPr/>
                    <a:lstStyle/>
                    <a:p>
                      <a:pPr marL="0" marR="0" lvl="0" indent="0" algn="just" defTabSz="71990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Personal No Docente</a:t>
                      </a: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s-MX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5458575" y="5120966"/>
            <a:ext cx="1619488" cy="287473"/>
          </a:xfrm>
        </p:spPr>
        <p:txBody>
          <a:bodyPr/>
          <a:lstStyle/>
          <a:p>
            <a:fld id="{9EF3CB60-D058-4E2D-8788-BAE4C2A3E4D2}" type="slidenum">
              <a:rPr lang="es-MX" sz="1049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8</a:t>
            </a:fld>
            <a:endParaRPr lang="es-MX" sz="1049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819685"/>
              </p:ext>
            </p:extLst>
          </p:nvPr>
        </p:nvGraphicFramePr>
        <p:xfrm>
          <a:off x="3590029" y="988494"/>
          <a:ext cx="3298937" cy="31670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82986"/>
                <a:gridCol w="515951"/>
              </a:tblGrid>
              <a:tr h="150762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900" b="1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Tema</a:t>
                      </a:r>
                      <a:endParaRPr lang="es-MX" sz="9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1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Página</a:t>
                      </a:r>
                      <a:endParaRPr lang="es-MX" sz="9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6226">
                <a:tc>
                  <a:txBody>
                    <a:bodyPr/>
                    <a:lstStyle/>
                    <a:p>
                      <a:pPr marL="0" marR="0" indent="0" algn="just" defTabSz="71990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Oferta Educativa de Calidad Reconocida</a:t>
                      </a: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s-MX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6226">
                <a:tc>
                  <a:txBody>
                    <a:bodyPr/>
                    <a:lstStyle/>
                    <a:p>
                      <a:pPr marL="0" marR="0" indent="0" algn="just" defTabSz="71990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Movilidad Académica</a:t>
                      </a: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  <a:endParaRPr lang="es-MX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6226">
                <a:tc>
                  <a:txBody>
                    <a:bodyPr/>
                    <a:lstStyle/>
                    <a:p>
                      <a:pPr algn="just"/>
                      <a:r>
                        <a:rPr lang="es-MX" sz="90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Indicadores de Rendimiento Académico</a:t>
                      </a:r>
                      <a:endParaRPr lang="es-MX" sz="90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  <a:endParaRPr lang="es-MX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6226">
                <a:tc>
                  <a:txBody>
                    <a:bodyPr/>
                    <a:lstStyle/>
                    <a:p>
                      <a:pPr algn="just"/>
                      <a:r>
                        <a:rPr lang="es-MX" sz="90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Matrícula por Campo de Formación Académica</a:t>
                      </a:r>
                      <a:endParaRPr lang="es-MX" sz="90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719907" rtl="0" eaLnBrk="1" fontAlgn="ctr" latinLnBrk="0" hangingPunct="1"/>
                      <a:r>
                        <a:rPr lang="es-MX" sz="9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25</a:t>
                      </a:r>
                      <a:endParaRPr lang="es-MX" sz="9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6226">
                <a:tc>
                  <a:txBody>
                    <a:bodyPr/>
                    <a:lstStyle/>
                    <a:p>
                      <a:pPr marL="0" marR="0" indent="0" algn="just" defTabSz="71990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i="0" u="none" strike="noStrike" kern="1200" dirty="0">
                        <a:solidFill>
                          <a:srgbClr val="5E292A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719907" rtl="0" eaLnBrk="1" fontAlgn="ctr" latinLnBrk="0" hangingPunct="1"/>
                      <a:endParaRPr lang="es-MX" sz="9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6226">
                <a:tc>
                  <a:txBody>
                    <a:bodyPr/>
                    <a:lstStyle/>
                    <a:p>
                      <a:pPr marL="0" marR="0" indent="0" algn="just" defTabSz="71990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1" i="0" u="none" strike="noStrike" kern="1200" dirty="0" smtClean="0">
                          <a:solidFill>
                            <a:srgbClr val="5E292A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Unidad Académica Magdalena</a:t>
                      </a:r>
                      <a:endParaRPr lang="es-MX" sz="1000" b="1" i="0" u="none" strike="noStrike" kern="1200" dirty="0">
                        <a:solidFill>
                          <a:srgbClr val="5E292A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719907" rtl="0" eaLnBrk="1" fontAlgn="ctr" latinLnBrk="0" hangingPunct="1"/>
                      <a:r>
                        <a:rPr lang="es-MX" sz="9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26</a:t>
                      </a:r>
                      <a:endParaRPr lang="es-MX" sz="9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0762">
                <a:tc>
                  <a:txBody>
                    <a:bodyPr/>
                    <a:lstStyle/>
                    <a:p>
                      <a:pPr marL="0" marR="0" indent="0" algn="just" defTabSz="71990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Oferta Educativa</a:t>
                      </a: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71990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</a:t>
                      </a: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0762">
                <a:tc>
                  <a:txBody>
                    <a:bodyPr/>
                    <a:lstStyle/>
                    <a:p>
                      <a:pPr marL="0" marR="0" indent="0" algn="just" defTabSz="71990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Matrícula por Nivel de Estudios</a:t>
                      </a:r>
                      <a:endParaRPr lang="es-MX" sz="9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71990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27</a:t>
                      </a:r>
                      <a:endParaRPr lang="es-MX" sz="9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0762">
                <a:tc>
                  <a:txBody>
                    <a:bodyPr/>
                    <a:lstStyle/>
                    <a:p>
                      <a:pPr marL="0" indent="0" algn="just" defTabSz="719907" rtl="0" eaLnBrk="1" fontAlgn="ctr" latinLnBrk="0" hangingPunct="1"/>
                      <a:r>
                        <a:rPr lang="es-MX" sz="9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Matrícula por Programa Educativo</a:t>
                      </a: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719907" rtl="0" eaLnBrk="1" fontAlgn="ctr" latinLnBrk="0" hangingPunct="1"/>
                      <a:r>
                        <a:rPr lang="es-MX" sz="9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0762">
                <a:tc>
                  <a:txBody>
                    <a:bodyPr/>
                    <a:lstStyle/>
                    <a:p>
                      <a:pPr marL="0" marR="0" indent="0" algn="just" defTabSz="91413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Egresados y Titulados</a:t>
                      </a:r>
                      <a:endParaRPr lang="es-MX" sz="90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13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29</a:t>
                      </a:r>
                      <a:endParaRPr lang="es-MX" sz="90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0762">
                <a:tc>
                  <a:txBody>
                    <a:bodyPr/>
                    <a:lstStyle/>
                    <a:p>
                      <a:pPr marL="0" algn="just" defTabSz="719907" rtl="0" eaLnBrk="1" fontAlgn="ctr" latinLnBrk="0" hangingPunct="1"/>
                      <a:r>
                        <a:rPr lang="es-MX" sz="9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Profesores</a:t>
                      </a:r>
                      <a:endParaRPr lang="es-MX" sz="9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719907" rtl="0" eaLnBrk="1" fontAlgn="ctr" latinLnBrk="0" hangingPunct="1"/>
                      <a:r>
                        <a:rPr lang="es-MX" sz="9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29</a:t>
                      </a:r>
                      <a:endParaRPr lang="es-MX" sz="9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4748">
                <a:tc>
                  <a:txBody>
                    <a:bodyPr/>
                    <a:lstStyle/>
                    <a:p>
                      <a:pPr marL="0" marR="0" indent="0" algn="just" defTabSz="71990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Profesores de Tiempo Completo por Nivel de Escolaridad</a:t>
                      </a: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71990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0762">
                <a:tc>
                  <a:txBody>
                    <a:bodyPr/>
                    <a:lstStyle/>
                    <a:p>
                      <a:pPr marL="0" marR="0" indent="0" algn="just" defTabSz="71990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Profesores con Reconocimiento</a:t>
                      </a: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71990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0762">
                <a:tc>
                  <a:txBody>
                    <a:bodyPr/>
                    <a:lstStyle/>
                    <a:p>
                      <a:pPr marL="0" marR="0" indent="0" algn="just" defTabSz="71990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Personal No Docente</a:t>
                      </a: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71990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31</a:t>
                      </a: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0762">
                <a:tc>
                  <a:txBody>
                    <a:bodyPr/>
                    <a:lstStyle/>
                    <a:p>
                      <a:pPr marL="0" marR="0" indent="0" algn="just" defTabSz="71990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Oferta Educativa de Calidad Reconocida</a:t>
                      </a: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71990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31</a:t>
                      </a: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0762">
                <a:tc>
                  <a:txBody>
                    <a:bodyPr/>
                    <a:lstStyle/>
                    <a:p>
                      <a:pPr marL="0" marR="0" indent="0" algn="just" defTabSz="71990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Movilidad Académica</a:t>
                      </a: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71990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0762">
                <a:tc>
                  <a:txBody>
                    <a:bodyPr/>
                    <a:lstStyle/>
                    <a:p>
                      <a:pPr algn="just"/>
                      <a:r>
                        <a:rPr lang="es-MX" sz="90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Indicadores de Rendimiento Académico</a:t>
                      </a:r>
                      <a:endParaRPr lang="es-MX" sz="90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lang="es-MX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6591">
                <a:tc>
                  <a:txBody>
                    <a:bodyPr/>
                    <a:lstStyle/>
                    <a:p>
                      <a:pPr algn="just"/>
                      <a:r>
                        <a:rPr lang="es-MX" sz="90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Matrícula por Campo de Formación Académica</a:t>
                      </a:r>
                      <a:endParaRPr lang="es-MX" sz="90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719907" rtl="0" eaLnBrk="1" fontAlgn="ctr" latinLnBrk="0" hangingPunct="1"/>
                      <a:r>
                        <a:rPr lang="es-MX" sz="9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33</a:t>
                      </a:r>
                      <a:endParaRPr lang="es-MX" sz="9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9" name="Picture 2" descr="http://www.ues.mx/Docs/conocenos/identidad_UES/LogoUesFondoTransparen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741" y="4618475"/>
            <a:ext cx="877990" cy="51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15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656852" y="5129666"/>
            <a:ext cx="540240" cy="270414"/>
          </a:xfrm>
          <a:prstGeom prst="rect">
            <a:avLst/>
          </a:prstGeom>
          <a:solidFill>
            <a:srgbClr val="A1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65" tIns="34283" rIns="68565" bIns="34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431824"/>
            <a:endParaRPr lang="es-MX" sz="1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795" y="5356213"/>
            <a:ext cx="6656058" cy="45709"/>
          </a:xfrm>
          <a:prstGeom prst="rect">
            <a:avLst/>
          </a:prstGeom>
          <a:solidFill>
            <a:srgbClr val="5E2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65" tIns="34283" rIns="68565" bIns="34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431824"/>
            <a:endParaRPr lang="es-MX" sz="1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22 CuadroTexto"/>
          <p:cNvSpPr txBox="1"/>
          <p:nvPr/>
        </p:nvSpPr>
        <p:spPr>
          <a:xfrm>
            <a:off x="803418" y="320400"/>
            <a:ext cx="5805520" cy="400110"/>
          </a:xfrm>
          <a:custGeom>
            <a:avLst/>
            <a:gdLst>
              <a:gd name="connsiteX0" fmla="*/ 0 w 2304256"/>
              <a:gd name="connsiteY0" fmla="*/ 0 h 707886"/>
              <a:gd name="connsiteX1" fmla="*/ 2304256 w 2304256"/>
              <a:gd name="connsiteY1" fmla="*/ 0 h 707886"/>
              <a:gd name="connsiteX2" fmla="*/ 2304256 w 2304256"/>
              <a:gd name="connsiteY2" fmla="*/ 707886 h 707886"/>
              <a:gd name="connsiteX3" fmla="*/ 0 w 2304256"/>
              <a:gd name="connsiteY3" fmla="*/ 707886 h 707886"/>
              <a:gd name="connsiteX4" fmla="*/ 0 w 2304256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4256" h="707886">
                <a:moveTo>
                  <a:pt x="0" y="0"/>
                </a:moveTo>
                <a:lnTo>
                  <a:pt x="2304256" y="0"/>
                </a:lnTo>
                <a:lnTo>
                  <a:pt x="2304256" y="707886"/>
                </a:lnTo>
                <a:lnTo>
                  <a:pt x="0" y="707886"/>
                </a:lnTo>
                <a:lnTo>
                  <a:pt x="0" y="0"/>
                </a:lnTo>
                <a:close/>
              </a:path>
            </a:pathLst>
          </a:custGeom>
          <a:solidFill>
            <a:srgbClr val="A1A1A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defTabSz="431824"/>
            <a:r>
              <a:rPr lang="es-MX" sz="2000" b="1" dirty="0">
                <a:solidFill>
                  <a:prstClr val="white">
                    <a:lumMod val="95000"/>
                  </a:prstClr>
                </a:solidFill>
              </a:rPr>
              <a:t>Índice</a:t>
            </a:r>
          </a:p>
        </p:txBody>
      </p:sp>
      <p:graphicFrame>
        <p:nvGraphicFramePr>
          <p:cNvPr id="11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118662"/>
              </p:ext>
            </p:extLst>
          </p:nvPr>
        </p:nvGraphicFramePr>
        <p:xfrm>
          <a:off x="192735" y="986400"/>
          <a:ext cx="3298937" cy="396508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2986"/>
                <a:gridCol w="515951"/>
              </a:tblGrid>
              <a:tr h="150762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900" b="1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Tema</a:t>
                      </a:r>
                      <a:endParaRPr lang="es-MX" sz="9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1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Página</a:t>
                      </a:r>
                      <a:endParaRPr lang="es-MX" sz="9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3973">
                <a:tc>
                  <a:txBody>
                    <a:bodyPr/>
                    <a:lstStyle/>
                    <a:p>
                      <a:pPr marL="0" marR="0" indent="0" algn="just" defTabSz="71990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1" i="0" u="none" strike="noStrike" kern="1200" dirty="0" smtClean="0">
                          <a:solidFill>
                            <a:srgbClr val="5E292A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Unidad Académica Hermosillo</a:t>
                      </a:r>
                      <a:endParaRPr lang="es-MX" sz="1000" b="1" i="0" u="none" strike="noStrike" kern="1200" dirty="0">
                        <a:solidFill>
                          <a:srgbClr val="5E292A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s-MX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0762">
                <a:tc>
                  <a:txBody>
                    <a:bodyPr/>
                    <a:lstStyle/>
                    <a:p>
                      <a:pPr marL="0" marR="0" indent="0" algn="just" defTabSz="71990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Oferta Educativa</a:t>
                      </a: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719907" rtl="0" eaLnBrk="1" fontAlgn="ctr" latinLnBrk="0" hangingPunct="1"/>
                      <a:r>
                        <a:rPr lang="es-MX" sz="9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35</a:t>
                      </a:r>
                      <a:endParaRPr lang="es-MX" sz="9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3168">
                <a:tc>
                  <a:txBody>
                    <a:bodyPr/>
                    <a:lstStyle/>
                    <a:p>
                      <a:pPr marL="0" marR="0" indent="0" algn="just" defTabSz="71990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Matrícula por Nivel de Estudios</a:t>
                      </a:r>
                      <a:endParaRPr lang="es-MX" sz="9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719907" rtl="0" eaLnBrk="1" fontAlgn="ctr" latinLnBrk="0" hangingPunct="1"/>
                      <a:r>
                        <a:rPr lang="es-MX" sz="9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35</a:t>
                      </a:r>
                      <a:endParaRPr lang="es-MX" sz="9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0762">
                <a:tc>
                  <a:txBody>
                    <a:bodyPr/>
                    <a:lstStyle/>
                    <a:p>
                      <a:pPr marL="0" indent="0" algn="just" defTabSz="719907" rtl="0" eaLnBrk="1" fontAlgn="ctr" latinLnBrk="0" hangingPunct="1"/>
                      <a:r>
                        <a:rPr lang="es-MX" sz="9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Matrícula por Programa Educativo</a:t>
                      </a: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719907" rtl="0" eaLnBrk="1" fontAlgn="ctr" latinLnBrk="0" hangingPunct="1"/>
                      <a:r>
                        <a:rPr lang="es-MX" sz="9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36</a:t>
                      </a:r>
                      <a:endParaRPr lang="es-MX" sz="9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0762">
                <a:tc>
                  <a:txBody>
                    <a:bodyPr/>
                    <a:lstStyle/>
                    <a:p>
                      <a:pPr marL="0" marR="0" indent="0" algn="just" defTabSz="91413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Egresados y Titulados</a:t>
                      </a:r>
                      <a:endParaRPr lang="es-MX" sz="90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  <a:endParaRPr lang="es-MX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0762">
                <a:tc>
                  <a:txBody>
                    <a:bodyPr/>
                    <a:lstStyle/>
                    <a:p>
                      <a:pPr marL="0" algn="just" defTabSz="719907" rtl="0" eaLnBrk="1" fontAlgn="ctr" latinLnBrk="0" hangingPunct="1"/>
                      <a:r>
                        <a:rPr lang="es-MX" sz="9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Profesores</a:t>
                      </a:r>
                      <a:endParaRPr lang="es-MX" sz="9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719907" rtl="0" eaLnBrk="1" fontAlgn="ctr" latinLnBrk="0" hangingPunct="1"/>
                      <a:r>
                        <a:rPr lang="es-MX" sz="9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37</a:t>
                      </a:r>
                      <a:endParaRPr lang="es-MX" sz="9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4748">
                <a:tc>
                  <a:txBody>
                    <a:bodyPr/>
                    <a:lstStyle/>
                    <a:p>
                      <a:pPr marL="0" marR="0" indent="0" algn="just" defTabSz="71990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Profesores de Tiempo Completo por Nivel de Escolaridad</a:t>
                      </a: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719907" rtl="0" eaLnBrk="1" fontAlgn="ctr" latinLnBrk="0" hangingPunct="1"/>
                      <a:r>
                        <a:rPr lang="es-MX" sz="9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38</a:t>
                      </a:r>
                      <a:endParaRPr lang="es-MX" sz="9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0762">
                <a:tc>
                  <a:txBody>
                    <a:bodyPr/>
                    <a:lstStyle/>
                    <a:p>
                      <a:pPr marL="0" marR="0" indent="0" algn="just" defTabSz="71990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Profesores con Reconocimiento</a:t>
                      </a: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719907" rtl="0" eaLnBrk="1" fontAlgn="ctr" latinLnBrk="0" hangingPunct="1"/>
                      <a:r>
                        <a:rPr lang="es-MX" sz="9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38</a:t>
                      </a:r>
                      <a:endParaRPr lang="es-MX" sz="9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0762">
                <a:tc>
                  <a:txBody>
                    <a:bodyPr/>
                    <a:lstStyle/>
                    <a:p>
                      <a:pPr marL="0" marR="0" indent="0" algn="just" defTabSz="71990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Personal No Docente</a:t>
                      </a: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719907" rtl="0" eaLnBrk="1" fontAlgn="ctr" latinLnBrk="0" hangingPunct="1"/>
                      <a:r>
                        <a:rPr lang="es-MX" sz="9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39</a:t>
                      </a:r>
                      <a:endParaRPr lang="es-MX" sz="9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0762">
                <a:tc>
                  <a:txBody>
                    <a:bodyPr/>
                    <a:lstStyle/>
                    <a:p>
                      <a:pPr marL="0" marR="0" indent="0" algn="just" defTabSz="71990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Oferta Educativa de Calidad Reconocida</a:t>
                      </a: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719907" rtl="0" eaLnBrk="1" fontAlgn="ctr" latinLnBrk="0" hangingPunct="1"/>
                      <a:r>
                        <a:rPr lang="es-MX" sz="9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39</a:t>
                      </a:r>
                      <a:endParaRPr lang="es-MX" sz="9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0762">
                <a:tc>
                  <a:txBody>
                    <a:bodyPr/>
                    <a:lstStyle/>
                    <a:p>
                      <a:pPr marL="0" marR="0" indent="0" algn="just" defTabSz="71990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Movilidad Académica</a:t>
                      </a: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719907" rtl="0" eaLnBrk="1" fontAlgn="ctr" latinLnBrk="0" hangingPunct="1"/>
                      <a:r>
                        <a:rPr lang="es-MX" sz="9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40</a:t>
                      </a:r>
                      <a:endParaRPr lang="es-MX" sz="9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0762">
                <a:tc>
                  <a:txBody>
                    <a:bodyPr/>
                    <a:lstStyle/>
                    <a:p>
                      <a:pPr algn="just"/>
                      <a:r>
                        <a:rPr lang="es-MX" sz="90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Indicadores de Rendimiento Académico</a:t>
                      </a:r>
                      <a:endParaRPr lang="es-MX" sz="90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719907" rtl="0" eaLnBrk="1" fontAlgn="ctr" latinLnBrk="0" hangingPunct="1"/>
                      <a:r>
                        <a:rPr lang="es-MX" sz="9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40</a:t>
                      </a:r>
                      <a:endParaRPr lang="es-MX" sz="9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0762">
                <a:tc>
                  <a:txBody>
                    <a:bodyPr/>
                    <a:lstStyle/>
                    <a:p>
                      <a:pPr algn="just"/>
                      <a:r>
                        <a:rPr lang="es-MX" sz="90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Matrícula por Campo de Formación Académica</a:t>
                      </a:r>
                      <a:endParaRPr lang="es-MX" sz="90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719907" rtl="0" eaLnBrk="1" fontAlgn="ctr" latinLnBrk="0" hangingPunct="1"/>
                      <a:r>
                        <a:rPr lang="es-MX" sz="9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41</a:t>
                      </a:r>
                      <a:endParaRPr lang="es-MX" sz="9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0762">
                <a:tc>
                  <a:txBody>
                    <a:bodyPr/>
                    <a:lstStyle/>
                    <a:p>
                      <a:pPr marL="0" marR="0" indent="0" algn="just" defTabSz="91413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900" b="1" dirty="0" smtClean="0">
                        <a:ln w="1905"/>
                        <a:solidFill>
                          <a:srgbClr val="622B2C"/>
                        </a:solidFill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3973">
                <a:tc>
                  <a:txBody>
                    <a:bodyPr/>
                    <a:lstStyle/>
                    <a:p>
                      <a:pPr marL="0" marR="0" indent="0" algn="just" defTabSz="71990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1" i="0" u="none" strike="noStrike" kern="1200" dirty="0" smtClean="0">
                          <a:solidFill>
                            <a:srgbClr val="5E292A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Unidad Académica Benito Juárez</a:t>
                      </a:r>
                      <a:endParaRPr lang="es-MX" sz="1000" b="1" i="0" u="none" strike="noStrike" kern="1200" dirty="0">
                        <a:solidFill>
                          <a:srgbClr val="5E292A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  <a:endParaRPr lang="es-MX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0762">
                <a:tc>
                  <a:txBody>
                    <a:bodyPr/>
                    <a:lstStyle/>
                    <a:p>
                      <a:pPr marL="0" marR="0" indent="0" algn="just" defTabSz="71990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Oferta Educativa</a:t>
                      </a: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719907" rtl="0" eaLnBrk="1" fontAlgn="ctr" latinLnBrk="0" hangingPunct="1"/>
                      <a:r>
                        <a:rPr lang="es-MX" sz="9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43</a:t>
                      </a:r>
                      <a:endParaRPr lang="es-MX" sz="9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0762">
                <a:tc>
                  <a:txBody>
                    <a:bodyPr/>
                    <a:lstStyle/>
                    <a:p>
                      <a:pPr marL="0" marR="0" indent="0" algn="just" defTabSz="71990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Matrícula por Nivel de Estudios</a:t>
                      </a:r>
                      <a:endParaRPr lang="es-MX" sz="9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719907" rtl="0" eaLnBrk="1" fontAlgn="ctr" latinLnBrk="0" hangingPunct="1"/>
                      <a:r>
                        <a:rPr lang="es-MX" sz="9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43</a:t>
                      </a:r>
                      <a:endParaRPr lang="es-MX" sz="9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0762">
                <a:tc>
                  <a:txBody>
                    <a:bodyPr/>
                    <a:lstStyle/>
                    <a:p>
                      <a:pPr marL="0" indent="0" algn="just" defTabSz="719907" rtl="0" eaLnBrk="1" fontAlgn="ctr" latinLnBrk="0" hangingPunct="1"/>
                      <a:r>
                        <a:rPr lang="es-MX" sz="9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Matrícula por Programa Educativo</a:t>
                      </a: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719907" rtl="0" eaLnBrk="1" fontAlgn="ctr" latinLnBrk="0" hangingPunct="1"/>
                      <a:r>
                        <a:rPr lang="es-MX" sz="9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44</a:t>
                      </a:r>
                      <a:endParaRPr lang="es-MX" sz="9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0762">
                <a:tc>
                  <a:txBody>
                    <a:bodyPr/>
                    <a:lstStyle/>
                    <a:p>
                      <a:pPr marL="0" marR="0" indent="0" algn="just" defTabSz="91413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Egresados y Titulados</a:t>
                      </a:r>
                      <a:endParaRPr lang="es-MX" sz="90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</a:t>
                      </a:r>
                      <a:endParaRPr lang="es-MX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0762">
                <a:tc>
                  <a:txBody>
                    <a:bodyPr/>
                    <a:lstStyle/>
                    <a:p>
                      <a:pPr marL="0" algn="just" defTabSz="719907" rtl="0" eaLnBrk="1" fontAlgn="ctr" latinLnBrk="0" hangingPunct="1"/>
                      <a:r>
                        <a:rPr lang="es-MX" sz="9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Profesores</a:t>
                      </a:r>
                      <a:endParaRPr lang="es-MX" sz="9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719907" rtl="0" eaLnBrk="1" fontAlgn="ctr" latinLnBrk="0" hangingPunct="1"/>
                      <a:r>
                        <a:rPr lang="es-MX" sz="9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45</a:t>
                      </a:r>
                      <a:endParaRPr lang="es-MX" sz="9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4748">
                <a:tc>
                  <a:txBody>
                    <a:bodyPr/>
                    <a:lstStyle/>
                    <a:p>
                      <a:pPr marL="0" marR="0" indent="0" algn="just" defTabSz="71990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Profesores de Tiempo Completo por Nivel de Escolaridad</a:t>
                      </a: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719907" rtl="0" eaLnBrk="1" fontAlgn="ctr" latinLnBrk="0" hangingPunct="1"/>
                      <a:r>
                        <a:rPr lang="es-MX" sz="9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46</a:t>
                      </a:r>
                      <a:endParaRPr lang="es-MX" sz="9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0762">
                <a:tc>
                  <a:txBody>
                    <a:bodyPr/>
                    <a:lstStyle/>
                    <a:p>
                      <a:pPr marL="0" marR="0" indent="0" algn="just" defTabSz="71990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Profesores con Reconocimiento</a:t>
                      </a: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719907" rtl="0" eaLnBrk="1" fontAlgn="ctr" latinLnBrk="0" hangingPunct="1"/>
                      <a:r>
                        <a:rPr lang="es-MX" sz="9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46</a:t>
                      </a:r>
                      <a:endParaRPr lang="es-MX" sz="9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0762">
                <a:tc>
                  <a:txBody>
                    <a:bodyPr/>
                    <a:lstStyle/>
                    <a:p>
                      <a:pPr marL="0" marR="0" indent="0" algn="just" defTabSz="71990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Personal No Docente</a:t>
                      </a: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719907" rtl="0" eaLnBrk="1" fontAlgn="ctr" latinLnBrk="0" hangingPunct="1"/>
                      <a:r>
                        <a:rPr lang="es-MX" sz="9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47</a:t>
                      </a:r>
                      <a:endParaRPr lang="es-MX" sz="9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7" name="Picture 2" descr="http://www.ues.mx/Docs/conocenos/identidad_UES/LogoUesFondoTransparen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741" y="4618475"/>
            <a:ext cx="877990" cy="51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5458575" y="5120966"/>
            <a:ext cx="1619488" cy="287473"/>
          </a:xfrm>
        </p:spPr>
        <p:txBody>
          <a:bodyPr/>
          <a:lstStyle/>
          <a:p>
            <a:fld id="{9EF3CB60-D058-4E2D-8788-BAE4C2A3E4D2}" type="slidenum">
              <a:rPr lang="es-MX" sz="1049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9</a:t>
            </a:fld>
            <a:endParaRPr lang="es-MX" sz="1049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796335"/>
              </p:ext>
            </p:extLst>
          </p:nvPr>
        </p:nvGraphicFramePr>
        <p:xfrm>
          <a:off x="3590029" y="988498"/>
          <a:ext cx="3298937" cy="35993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82986"/>
                <a:gridCol w="515951"/>
              </a:tblGrid>
              <a:tr h="150762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900" b="1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Tema</a:t>
                      </a:r>
                      <a:endParaRPr lang="es-MX" sz="9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1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Página</a:t>
                      </a:r>
                      <a:endParaRPr lang="es-MX" sz="9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3973">
                <a:tc>
                  <a:txBody>
                    <a:bodyPr/>
                    <a:lstStyle/>
                    <a:p>
                      <a:pPr marL="0" marR="0" indent="0" algn="just" defTabSz="71990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Oferta Educativa de Calidad Reconocida</a:t>
                      </a: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719907" rtl="0" eaLnBrk="1" fontAlgn="ctr" latinLnBrk="0" hangingPunct="1"/>
                      <a:r>
                        <a:rPr lang="es-MX" sz="9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47</a:t>
                      </a:r>
                      <a:endParaRPr lang="es-MX" sz="9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3973">
                <a:tc>
                  <a:txBody>
                    <a:bodyPr/>
                    <a:lstStyle/>
                    <a:p>
                      <a:pPr marL="0" marR="0" indent="0" algn="just" defTabSz="71990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Movilidad Académica</a:t>
                      </a: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719907" rtl="0" eaLnBrk="1" fontAlgn="ctr" latinLnBrk="0" hangingPunct="1"/>
                      <a:r>
                        <a:rPr lang="es-MX" sz="9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48</a:t>
                      </a:r>
                      <a:endParaRPr lang="es-MX" sz="9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3973">
                <a:tc>
                  <a:txBody>
                    <a:bodyPr/>
                    <a:lstStyle/>
                    <a:p>
                      <a:pPr algn="just"/>
                      <a:r>
                        <a:rPr lang="es-MX" sz="90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Indicadores de Rendimiento Académico</a:t>
                      </a:r>
                      <a:endParaRPr lang="es-MX" sz="90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719907" rtl="0" eaLnBrk="1" fontAlgn="ctr" latinLnBrk="0" hangingPunct="1"/>
                      <a:r>
                        <a:rPr lang="es-MX" sz="9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48</a:t>
                      </a:r>
                      <a:endParaRPr lang="es-MX" sz="9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3973">
                <a:tc>
                  <a:txBody>
                    <a:bodyPr/>
                    <a:lstStyle/>
                    <a:p>
                      <a:pPr algn="just"/>
                      <a:r>
                        <a:rPr lang="es-MX" sz="90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Matrícula por Campo de Formación Académica</a:t>
                      </a:r>
                      <a:endParaRPr lang="es-MX" sz="90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719907" rtl="0" eaLnBrk="1" fontAlgn="ctr" latinLnBrk="0" hangingPunct="1"/>
                      <a:r>
                        <a:rPr lang="es-MX" sz="9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49</a:t>
                      </a:r>
                      <a:endParaRPr lang="es-MX" sz="9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3973">
                <a:tc>
                  <a:txBody>
                    <a:bodyPr/>
                    <a:lstStyle/>
                    <a:p>
                      <a:pPr marL="0" marR="0" indent="0" algn="just" defTabSz="71990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i="0" u="none" strike="noStrike" kern="1200" dirty="0">
                        <a:solidFill>
                          <a:srgbClr val="5E292A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3973">
                <a:tc>
                  <a:txBody>
                    <a:bodyPr/>
                    <a:lstStyle/>
                    <a:p>
                      <a:pPr marL="0" marR="0" indent="0" algn="just" defTabSz="71990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1" i="0" u="none" strike="noStrike" kern="1200" dirty="0" smtClean="0">
                          <a:solidFill>
                            <a:srgbClr val="5E292A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Unidad Académica Navojoa</a:t>
                      </a:r>
                      <a:endParaRPr lang="es-MX" sz="1000" b="1" i="0" u="none" strike="noStrike" kern="1200" dirty="0">
                        <a:solidFill>
                          <a:srgbClr val="5E292A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lang="es-MX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0762">
                <a:tc>
                  <a:txBody>
                    <a:bodyPr/>
                    <a:lstStyle/>
                    <a:p>
                      <a:pPr marL="0" marR="0" indent="0" algn="just" defTabSz="71990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Oferta Educativa</a:t>
                      </a: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719907" rtl="0" eaLnBrk="1" fontAlgn="ctr" latinLnBrk="0" hangingPunct="1"/>
                      <a:r>
                        <a:rPr lang="es-MX" sz="9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51</a:t>
                      </a:r>
                      <a:endParaRPr lang="es-MX" sz="9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6226">
                <a:tc>
                  <a:txBody>
                    <a:bodyPr/>
                    <a:lstStyle/>
                    <a:p>
                      <a:pPr marL="0" marR="0" indent="0" algn="just" defTabSz="71990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Matrícula por Nivel de Estudios</a:t>
                      </a:r>
                      <a:endParaRPr lang="es-MX" sz="9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719907" rtl="0" eaLnBrk="1" fontAlgn="ctr" latinLnBrk="0" hangingPunct="1"/>
                      <a:r>
                        <a:rPr lang="es-MX" sz="9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51</a:t>
                      </a:r>
                      <a:endParaRPr lang="es-MX" sz="9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6226">
                <a:tc>
                  <a:txBody>
                    <a:bodyPr/>
                    <a:lstStyle/>
                    <a:p>
                      <a:pPr marL="0" indent="0" algn="just" defTabSz="719907" rtl="0" eaLnBrk="1" fontAlgn="ctr" latinLnBrk="0" hangingPunct="1"/>
                      <a:r>
                        <a:rPr lang="es-MX" sz="9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Matrícula por Programa Educativo</a:t>
                      </a: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719907" rtl="0" eaLnBrk="1" fontAlgn="ctr" latinLnBrk="0" hangingPunct="1"/>
                      <a:r>
                        <a:rPr lang="es-MX" sz="9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52</a:t>
                      </a:r>
                      <a:endParaRPr lang="es-MX" sz="9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0762">
                <a:tc>
                  <a:txBody>
                    <a:bodyPr/>
                    <a:lstStyle/>
                    <a:p>
                      <a:pPr marL="0" marR="0" indent="0" algn="just" defTabSz="91413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Egresados y Titulados</a:t>
                      </a:r>
                      <a:endParaRPr lang="es-MX" sz="90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</a:t>
                      </a:r>
                      <a:endParaRPr lang="es-MX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0762">
                <a:tc>
                  <a:txBody>
                    <a:bodyPr/>
                    <a:lstStyle/>
                    <a:p>
                      <a:pPr marL="0" algn="just" defTabSz="719907" rtl="0" eaLnBrk="1" fontAlgn="ctr" latinLnBrk="0" hangingPunct="1"/>
                      <a:r>
                        <a:rPr lang="es-MX" sz="9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Profesores</a:t>
                      </a:r>
                      <a:endParaRPr lang="es-MX" sz="9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719907" rtl="0" eaLnBrk="1" fontAlgn="ctr" latinLnBrk="0" hangingPunct="1"/>
                      <a:r>
                        <a:rPr lang="es-MX" sz="9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53</a:t>
                      </a:r>
                      <a:endParaRPr lang="es-MX" sz="9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4748">
                <a:tc>
                  <a:txBody>
                    <a:bodyPr/>
                    <a:lstStyle/>
                    <a:p>
                      <a:pPr marL="0" marR="0" indent="0" algn="just" defTabSz="71990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Profesores de Tiempo Completo por Nivel de Escolaridad</a:t>
                      </a: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719907" rtl="0" eaLnBrk="1" fontAlgn="ctr" latinLnBrk="0" hangingPunct="1"/>
                      <a:r>
                        <a:rPr lang="es-MX" sz="9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54</a:t>
                      </a:r>
                      <a:endParaRPr lang="es-MX" sz="9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0762">
                <a:tc>
                  <a:txBody>
                    <a:bodyPr/>
                    <a:lstStyle/>
                    <a:p>
                      <a:pPr marL="0" marR="0" indent="0" algn="just" defTabSz="71990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Profesores con Reconocimiento</a:t>
                      </a: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719907" rtl="0" eaLnBrk="1" fontAlgn="ctr" latinLnBrk="0" hangingPunct="1"/>
                      <a:r>
                        <a:rPr lang="es-MX" sz="9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54</a:t>
                      </a:r>
                      <a:endParaRPr lang="es-MX" sz="9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0762">
                <a:tc>
                  <a:txBody>
                    <a:bodyPr/>
                    <a:lstStyle/>
                    <a:p>
                      <a:pPr marL="0" marR="0" indent="0" algn="just" defTabSz="71990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Personal No Docente</a:t>
                      </a: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719907" rtl="0" eaLnBrk="1" fontAlgn="ctr" latinLnBrk="0" hangingPunct="1"/>
                      <a:r>
                        <a:rPr lang="es-MX" sz="9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55</a:t>
                      </a:r>
                      <a:endParaRPr lang="es-MX" sz="9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0762">
                <a:tc>
                  <a:txBody>
                    <a:bodyPr/>
                    <a:lstStyle/>
                    <a:p>
                      <a:pPr marL="0" marR="0" indent="0" algn="just" defTabSz="71990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Oferta Educativa de Calidad Reconocida</a:t>
                      </a: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719907" rtl="0" eaLnBrk="1" fontAlgn="ctr" latinLnBrk="0" hangingPunct="1"/>
                      <a:r>
                        <a:rPr lang="es-MX" sz="9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55</a:t>
                      </a:r>
                      <a:endParaRPr lang="es-MX" sz="9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0762">
                <a:tc>
                  <a:txBody>
                    <a:bodyPr/>
                    <a:lstStyle/>
                    <a:p>
                      <a:pPr marL="0" marR="0" indent="0" algn="just" defTabSz="71990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Movilidad Académica</a:t>
                      </a: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719907" rtl="0" eaLnBrk="1" fontAlgn="ctr" latinLnBrk="0" hangingPunct="1"/>
                      <a:r>
                        <a:rPr lang="es-MX" sz="9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56</a:t>
                      </a:r>
                      <a:endParaRPr lang="es-MX" sz="9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0762">
                <a:tc>
                  <a:txBody>
                    <a:bodyPr/>
                    <a:lstStyle/>
                    <a:p>
                      <a:pPr algn="just"/>
                      <a:r>
                        <a:rPr lang="es-MX" sz="90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Indicadores de Rendimiento Académico</a:t>
                      </a:r>
                      <a:endParaRPr lang="es-MX" sz="90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719907" rtl="0" eaLnBrk="1" fontAlgn="ctr" latinLnBrk="0" hangingPunct="1"/>
                      <a:r>
                        <a:rPr lang="es-MX" sz="9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56</a:t>
                      </a:r>
                      <a:endParaRPr lang="es-MX" sz="9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0762">
                <a:tc>
                  <a:txBody>
                    <a:bodyPr/>
                    <a:lstStyle/>
                    <a:p>
                      <a:pPr algn="just"/>
                      <a:r>
                        <a:rPr lang="es-MX" sz="90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Matrícula por Campo de Formación Académica</a:t>
                      </a:r>
                      <a:endParaRPr lang="es-MX" sz="90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719907" rtl="0" eaLnBrk="1" fontAlgn="ctr" latinLnBrk="0" hangingPunct="1"/>
                      <a:r>
                        <a:rPr lang="es-MX" sz="9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57</a:t>
                      </a:r>
                      <a:endParaRPr lang="es-MX" sz="9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0762">
                <a:tc>
                  <a:txBody>
                    <a:bodyPr/>
                    <a:lstStyle/>
                    <a:p>
                      <a:pPr algn="just"/>
                      <a:endParaRPr lang="es-MX" sz="90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719907" rtl="0" eaLnBrk="1" fontAlgn="ctr" latinLnBrk="0" hangingPunct="1"/>
                      <a:endParaRPr lang="es-MX" sz="9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0762">
                <a:tc>
                  <a:txBody>
                    <a:bodyPr/>
                    <a:lstStyle/>
                    <a:p>
                      <a:pPr algn="just"/>
                      <a:r>
                        <a:rPr lang="es-MX" sz="1000" b="1" i="0" u="none" strike="noStrike" kern="1200" dirty="0" smtClean="0">
                          <a:solidFill>
                            <a:srgbClr val="5E292A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Inscripción nuevo ingreso </a:t>
                      </a: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719907" rtl="0" eaLnBrk="1" fontAlgn="ctr" latinLnBrk="0" hangingPunct="1"/>
                      <a:r>
                        <a:rPr lang="es-MX" sz="9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58</a:t>
                      </a:r>
                      <a:endParaRPr lang="es-MX" sz="9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0762">
                <a:tc>
                  <a:txBody>
                    <a:bodyPr/>
                    <a:lstStyle/>
                    <a:p>
                      <a:pPr algn="just"/>
                      <a:r>
                        <a:rPr lang="es-MX" sz="90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Inscripción nuevo ingreso 2016-2</a:t>
                      </a: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719907" rtl="0" eaLnBrk="1" fontAlgn="ctr" latinLnBrk="0" hangingPunct="1"/>
                      <a:r>
                        <a:rPr lang="es-MX" sz="9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59</a:t>
                      </a:r>
                      <a:endParaRPr lang="es-MX" sz="9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76" marR="6776" marT="67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493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4872</TotalTime>
  <Words>3094</Words>
  <Application>Microsoft Office PowerPoint</Application>
  <PresentationFormat>Personalizado</PresentationFormat>
  <Paragraphs>875</Paragraphs>
  <Slides>60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60</vt:i4>
      </vt:variant>
    </vt:vector>
  </HeadingPairs>
  <TitlesOfParts>
    <vt:vector size="67" baseType="lpstr">
      <vt:lpstr>Arial</vt:lpstr>
      <vt:lpstr>Calibri</vt:lpstr>
      <vt:lpstr>Calibri Light</vt:lpstr>
      <vt:lpstr>Times New Roman</vt:lpstr>
      <vt:lpstr>Tema de Office</vt:lpstr>
      <vt:lpstr>4_Office Theme</vt:lpstr>
      <vt:lpstr>5_Office Theme</vt:lpstr>
      <vt:lpstr>Presentación de PowerPoint</vt:lpstr>
      <vt:lpstr>Presentación de PowerPoint</vt:lpstr>
      <vt:lpstr>UNIVERSIDAD ESTATAL DE SONORA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Celeste Vásquez Encinas</cp:lastModifiedBy>
  <cp:revision>187</cp:revision>
  <cp:lastPrinted>2016-05-05T18:04:59Z</cp:lastPrinted>
  <dcterms:created xsi:type="dcterms:W3CDTF">2016-04-14T15:44:59Z</dcterms:created>
  <dcterms:modified xsi:type="dcterms:W3CDTF">2016-08-17T18:52:54Z</dcterms:modified>
</cp:coreProperties>
</file>