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311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92A"/>
    <a:srgbClr val="96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1437" autoAdjust="0"/>
  </p:normalViewPr>
  <p:slideViewPr>
    <p:cSldViewPr snapToGrid="0">
      <p:cViewPr>
        <p:scale>
          <a:sx n="120" d="100"/>
          <a:sy n="120" d="100"/>
        </p:scale>
        <p:origin x="-1704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373AC-BDBB-4881-8EE3-ABDF65808892}" type="datetimeFigureOut">
              <a:rPr lang="es-MX" smtClean="0"/>
              <a:t>03/03/2017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EC83D-45DD-4BA5-BAB9-DBCF4B8F7A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53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1pPr>
    <a:lvl2pPr marL="293751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2pPr>
    <a:lvl3pPr marL="587502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3pPr>
    <a:lvl4pPr marL="881253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4pPr>
    <a:lvl5pPr marL="1175004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5pPr>
    <a:lvl6pPr marL="1468755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6pPr>
    <a:lvl7pPr marL="1762506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7pPr>
    <a:lvl8pPr marL="2056257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8pPr>
    <a:lvl9pPr marL="2350008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0E82-60B2-49D6-BEFB-E14BE9E321F4}" type="datetime1">
              <a:rPr lang="es-MX" smtClean="0"/>
              <a:t>03/03/2017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3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21AF-DA04-420A-9A6E-00CD0161F2C1}" type="datetime1">
              <a:rPr lang="es-MX" smtClean="0"/>
              <a:t>03/03/2017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2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49B-49D4-453C-8154-50BEEDF0FD7F}" type="datetime1">
              <a:rPr lang="es-MX" smtClean="0"/>
              <a:t>03/03/2017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38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432E-EADF-4CF6-818B-4E97F9BAADD7}" type="datetime1">
              <a:rPr lang="es-MX" smtClean="0"/>
              <a:t>03/03/2017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44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3722-B05C-4C88-A4B0-C9BEFA0B6A94}" type="datetime1">
              <a:rPr lang="es-MX" smtClean="0"/>
              <a:t>03/03/2017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98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687A-812B-445D-BCF4-C2E08337C82A}" type="datetime1">
              <a:rPr lang="es-MX" smtClean="0"/>
              <a:t>03/03/2017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84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4F6C-7835-43DA-BF48-F52D8B5686D4}" type="datetime1">
              <a:rPr lang="es-MX" smtClean="0"/>
              <a:t>03/03/2017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A1B9-B48E-41B3-8FDC-3A1F935F4893}" type="datetime1">
              <a:rPr lang="es-MX" smtClean="0"/>
              <a:t>03/03/2017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8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E443-AF14-4FB8-92A2-0F5B79DEC8A7}" type="datetime1">
              <a:rPr lang="es-MX" smtClean="0"/>
              <a:t>03/03/2017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7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89C1-FE8F-4E58-9977-6EDFEEE96521}" type="datetime1">
              <a:rPr lang="es-MX" smtClean="0"/>
              <a:t>03/03/2017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99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A622-2FBC-45B6-BB4E-DBFF9C9D7ED0}" type="datetime1">
              <a:rPr lang="es-MX" smtClean="0"/>
              <a:t>03/03/2017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83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E4B3-2357-452A-B352-4BC643EB3EBA}" type="datetime1">
              <a:rPr lang="es-MX" smtClean="0"/>
              <a:t>03/03/2017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8B7E-A8C7-4EC7-BA8D-C9C6B9C81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64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7199313" cy="429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09378"/>
            <a:ext cx="7199313" cy="7078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s-MX" sz="2400" b="1" kern="0" spc="300" dirty="0">
              <a:solidFill>
                <a:srgbClr val="5E29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" y="-11495"/>
            <a:ext cx="210039" cy="541217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-596" y="-11494"/>
            <a:ext cx="210634" cy="442347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 descr="http://www.ues.mx/Docs/conocenos/identidad_UES/LogoUesFondoTransparen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41" y="2732938"/>
            <a:ext cx="2879490" cy="16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9 Redondear rectángulo de esquina diagonal"/>
          <p:cNvSpPr/>
          <p:nvPr/>
        </p:nvSpPr>
        <p:spPr>
          <a:xfrm>
            <a:off x="-5790" y="2682088"/>
            <a:ext cx="7199312" cy="549280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strike="noStrike" kern="0" cap="none" spc="300" normalizeH="0" baseline="0" noProof="0" dirty="0">
                <a:ln>
                  <a:noFill/>
                </a:ln>
                <a:solidFill>
                  <a:srgbClr val="5E29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Prontuario</a:t>
            </a:r>
            <a:r>
              <a:rPr kumimoji="0" lang="es-MX" sz="2800" b="1" i="0" strike="noStrike" kern="0" cap="none" spc="300" normalizeH="0" noProof="0" dirty="0">
                <a:ln>
                  <a:noFill/>
                </a:ln>
                <a:solidFill>
                  <a:srgbClr val="5E29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sz="2800" b="1" i="0" strike="noStrike" kern="0" cap="none" spc="300" normalizeH="0" noProof="0" dirty="0" smtClean="0">
                <a:ln>
                  <a:noFill/>
                </a:ln>
                <a:solidFill>
                  <a:srgbClr val="5E29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Estadístico</a:t>
            </a:r>
            <a:endParaRPr kumimoji="0" lang="es-MX" sz="2800" b="1" i="0" strike="noStrike" kern="0" cap="none" spc="300" normalizeH="0" baseline="0" noProof="0" dirty="0">
              <a:ln>
                <a:noFill/>
              </a:ln>
              <a:solidFill>
                <a:srgbClr val="5E292A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 flipV="1">
            <a:off x="-595" y="-11496"/>
            <a:ext cx="7199908" cy="149364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7015277" y="-11497"/>
            <a:ext cx="189826" cy="541217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 flipV="1">
            <a:off x="-596" y="5200019"/>
            <a:ext cx="7199908" cy="200653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14 Rectángulo"/>
          <p:cNvSpPr/>
          <p:nvPr/>
        </p:nvSpPr>
        <p:spPr>
          <a:xfrm>
            <a:off x="282381" y="539753"/>
            <a:ext cx="6534920" cy="414617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15 Rectángulo"/>
          <p:cNvSpPr/>
          <p:nvPr/>
        </p:nvSpPr>
        <p:spPr>
          <a:xfrm>
            <a:off x="5467151" y="183710"/>
            <a:ext cx="1350150" cy="99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16 Rectángulo"/>
          <p:cNvSpPr/>
          <p:nvPr/>
        </p:nvSpPr>
        <p:spPr>
          <a:xfrm>
            <a:off x="296889" y="4291914"/>
            <a:ext cx="923264" cy="776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17 Rectángulo"/>
          <p:cNvSpPr/>
          <p:nvPr/>
        </p:nvSpPr>
        <p:spPr>
          <a:xfrm>
            <a:off x="282381" y="218667"/>
            <a:ext cx="4986793" cy="24352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" name="Picture 2" descr="http://www.ues.mx/Docs/conocenos/identidad_UES/LogoUesFondoTransparen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7" y="735071"/>
            <a:ext cx="2879490" cy="16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9 Redondear rectángulo de esquina diagonal"/>
          <p:cNvSpPr/>
          <p:nvPr/>
        </p:nvSpPr>
        <p:spPr>
          <a:xfrm>
            <a:off x="282381" y="2834488"/>
            <a:ext cx="6534920" cy="549280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strike="noStrike" kern="0" cap="none" spc="300" normalizeH="0" baseline="0" noProof="0" dirty="0">
                <a:ln>
                  <a:noFill/>
                </a:ln>
                <a:solidFill>
                  <a:srgbClr val="5E29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Prontuario</a:t>
            </a:r>
            <a:r>
              <a:rPr kumimoji="0" lang="es-MX" sz="2800" b="1" i="0" strike="noStrike" kern="0" cap="none" spc="300" normalizeH="0" noProof="0" dirty="0">
                <a:ln>
                  <a:noFill/>
                </a:ln>
                <a:solidFill>
                  <a:srgbClr val="5E29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sz="2800" b="1" i="0" strike="noStrike" kern="0" cap="none" spc="300" normalizeH="0" noProof="0" dirty="0" smtClean="0">
                <a:ln>
                  <a:noFill/>
                </a:ln>
                <a:solidFill>
                  <a:srgbClr val="5E292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Estadístico</a:t>
            </a:r>
            <a:endParaRPr kumimoji="0" lang="es-MX" sz="2800" b="1" i="0" strike="noStrike" kern="0" cap="none" spc="300" normalizeH="0" baseline="0" noProof="0" dirty="0">
              <a:ln>
                <a:noFill/>
              </a:ln>
              <a:solidFill>
                <a:srgbClr val="5E292A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25024" y="4448797"/>
            <a:ext cx="2843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/>
          <p:cNvSpPr/>
          <p:nvPr/>
        </p:nvSpPr>
        <p:spPr>
          <a:xfrm>
            <a:off x="498576" y="4643365"/>
            <a:ext cx="6333233" cy="433049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5276442" y="4629918"/>
            <a:ext cx="1651019" cy="43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rgbClr val="5E29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Octubre 2016</a:t>
            </a:r>
            <a:endParaRPr lang="es-MX" sz="1400" b="1" dirty="0">
              <a:solidFill>
                <a:srgbClr val="5E29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UES en números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85706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4892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10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390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UES en números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5138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57750"/>
              </p:ext>
            </p:extLst>
          </p:nvPr>
        </p:nvGraphicFramePr>
        <p:xfrm>
          <a:off x="2665749" y="3813490"/>
          <a:ext cx="2880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Programas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Educativos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Matrícula en Programas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Educativos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11</a:t>
            </a:fld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403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UES en números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91487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16157"/>
              </p:ext>
            </p:extLst>
          </p:nvPr>
        </p:nvGraphicFramePr>
        <p:xfrm>
          <a:off x="2665749" y="3813490"/>
          <a:ext cx="3600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Deserción Escolar del 2016-1 al 2016-2: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Aprovechamiento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Alumnos con una o más materias reprobadas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12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(periodo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84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UES en números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02146"/>
              </p:ext>
            </p:extLst>
          </p:nvPr>
        </p:nvGraphicFramePr>
        <p:xfrm>
          <a:off x="2665749" y="1772550"/>
          <a:ext cx="3600000" cy="29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4,461 alumnos (40.2%)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Ingeniería, Manufactura y Construcción: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1,668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 (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15.0%)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1,488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 (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1,479 alumnos (13.3%)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1,149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(10.4%)</a:t>
                      </a:r>
                      <a:endParaRPr kumimoji="0" lang="es-MX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Agronomía y Veterinaria: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499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alumnos (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4.5%)</a:t>
                      </a:r>
                      <a:endParaRPr kumimoji="0" lang="es-MX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19918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Educación: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346 alumnos (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3.2%)</a:t>
                      </a:r>
                      <a:endParaRPr kumimoji="0" lang="es-MX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730557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13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15200" y="4376804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2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San Luis Río Colorado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Prontuario Estadístico 2016</a:t>
            </a:r>
          </a:p>
        </p:txBody>
      </p:sp>
    </p:spTree>
    <p:extLst>
      <p:ext uri="{BB962C8B-B14F-4D97-AF65-F5344CB8AC3E}">
        <p14:creationId xmlns:p14="http://schemas.microsoft.com/office/powerpoint/2010/main" val="38126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San </a:t>
            </a:r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Luis Río Colorado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70433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15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639" y="369957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27627"/>
              </p:ext>
            </p:extLst>
          </p:nvPr>
        </p:nvGraphicFramePr>
        <p:xfrm>
          <a:off x="2667600" y="3572222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977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San Luis Río Colorado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1844623" cy="1116421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Programa </a:t>
            </a:r>
            <a:r>
              <a:rPr lang="es-MX" sz="2000" kern="0" dirty="0" smtClean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Educativo</a:t>
            </a:r>
            <a:endParaRPr lang="es-MX" sz="2000" kern="0" dirty="0">
              <a:solidFill>
                <a:srgbClr val="5E29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17928"/>
              </p:ext>
            </p:extLst>
          </p:nvPr>
        </p:nvGraphicFramePr>
        <p:xfrm>
          <a:off x="2422800" y="988826"/>
          <a:ext cx="3456000" cy="37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31905161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</a:t>
                      </a:r>
                      <a:r>
                        <a:rPr lang="es-MX" sz="800" b="1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Educativo</a:t>
                      </a:r>
                      <a:endParaRPr lang="es-MX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8316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Administración de Empresas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Comercio Internacional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Contaduría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10341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Entrenamiento Deportivo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0734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</a:t>
                      </a:r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/ Lic. En Sistemas Computacionales Administrativos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18925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Nutrición Humana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80815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Enseñanza del Inglés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6389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Industrial en </a:t>
                      </a:r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Manufactura / Ing. Industrial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57735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Gestión Turística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82870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Mecatrónica / Ing. Industrial en Electrónica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65469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Horticultura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742208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Ambiental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4640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Ing. en Biotecnología Acuática </a:t>
                      </a:r>
                    </a:p>
                  </a:txBody>
                  <a:tcPr marL="9525" marR="9525" marT="9525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2934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Ing. en Tecnología de Alimentos </a:t>
                      </a:r>
                    </a:p>
                  </a:txBody>
                  <a:tcPr marL="9525" marR="9525" marT="9525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Lic. en Agronegocios </a:t>
                      </a:r>
                    </a:p>
                  </a:txBody>
                  <a:tcPr marL="9525" marR="9525" marT="9525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Mtría</a:t>
                      </a:r>
                      <a:r>
                        <a:rPr kumimoji="0" lang="es-MX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Sistemas de Producción Biosustentables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16</a:t>
            </a:fld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17365" y="2383335"/>
            <a:ext cx="777875" cy="407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1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rgbClr val="C8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UASLRC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34924" y="2587329"/>
            <a:ext cx="112444" cy="384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9 Redondear rectángulo de esquina diagonal"/>
          <p:cNvSpPr/>
          <p:nvPr/>
        </p:nvSpPr>
        <p:spPr>
          <a:xfrm>
            <a:off x="5957068" y="988826"/>
            <a:ext cx="1010093" cy="64113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Total U.A.: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2,035</a:t>
            </a:r>
          </a:p>
        </p:txBody>
      </p:sp>
      <p:pic>
        <p:nvPicPr>
          <p:cNvPr id="12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1004184" y="2511457"/>
            <a:ext cx="1208176" cy="150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54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San Luis Río Colorado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escolar 2015 – 2016)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42579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91648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17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838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San Luis Río Colorado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96053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08344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18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771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San Luis Río Colorado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26581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32804"/>
              </p:ext>
            </p:extLst>
          </p:nvPr>
        </p:nvGraphicFramePr>
        <p:xfrm>
          <a:off x="2665749" y="3813490"/>
          <a:ext cx="2880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Educativos de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Matrícula en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Educativos de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19</a:t>
            </a:fld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041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Prontuario Estadístico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800" i="1" kern="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Octubre 2016.</a:t>
            </a:r>
          </a:p>
        </p:txBody>
      </p:sp>
    </p:spTree>
    <p:extLst>
      <p:ext uri="{BB962C8B-B14F-4D97-AF65-F5344CB8AC3E}">
        <p14:creationId xmlns:p14="http://schemas.microsoft.com/office/powerpoint/2010/main" val="6163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San Luis </a:t>
            </a:r>
            <a:r>
              <a:rPr lang="es-MX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Río Colorado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59816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65728"/>
              </p:ext>
            </p:extLst>
          </p:nvPr>
        </p:nvGraphicFramePr>
        <p:xfrm>
          <a:off x="2665749" y="3813490"/>
          <a:ext cx="3600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Deserción Escolar del 2016-1 al 2016-2: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Aprovechamiento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Alumnos con una o más materias reprobadas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20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(periodo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5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San Luis Río Colorado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53235"/>
              </p:ext>
            </p:extLst>
          </p:nvPr>
        </p:nvGraphicFramePr>
        <p:xfrm>
          <a:off x="2665749" y="1772550"/>
          <a:ext cx="3600000" cy="29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993 alumnos (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48.7%)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Ingeniería, Manufactura y Construcción: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 (</a:t>
                      </a:r>
                      <a:r>
                        <a:rPr lang="es-MX" sz="1400" b="1" kern="1200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17.7%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193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9.5%)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 (</a:t>
                      </a:r>
                      <a:r>
                        <a:rPr lang="es-MX" sz="1400" b="1" kern="1200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7.4%)</a:t>
                      </a:r>
                      <a:endParaRPr lang="es-MX" sz="1400" b="1" kern="1200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(6.9%)</a:t>
                      </a:r>
                      <a:endParaRPr kumimoji="0" lang="es-MX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Educación: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130 alumnos (6.4%)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19918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Agronomía y Veterinaria: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alumnos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MX" sz="1400" b="1" kern="1200" spc="0" baseline="0" noProof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3.4%)</a:t>
                      </a:r>
                      <a:endParaRPr lang="es-MX" sz="1400" b="1" kern="1200" spc="0" baseline="0" noProof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730557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21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15200" y="4376804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4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Magdalena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Prontuario Estadístico 2016</a:t>
            </a:r>
          </a:p>
        </p:txBody>
      </p:sp>
    </p:spTree>
    <p:extLst>
      <p:ext uri="{BB962C8B-B14F-4D97-AF65-F5344CB8AC3E}">
        <p14:creationId xmlns:p14="http://schemas.microsoft.com/office/powerpoint/2010/main" val="30644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Magdalena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23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639" y="369957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46877"/>
              </p:ext>
            </p:extLst>
          </p:nvPr>
        </p:nvGraphicFramePr>
        <p:xfrm>
          <a:off x="2667600" y="3572222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9777956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51828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kern="1200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s-MX" sz="1400" b="1" kern="1200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1004184" y="2511457"/>
            <a:ext cx="1208176" cy="150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Magdalena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56584"/>
              </p:ext>
            </p:extLst>
          </p:nvPr>
        </p:nvGraphicFramePr>
        <p:xfrm>
          <a:off x="2422800" y="990000"/>
          <a:ext cx="345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31905161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 </a:t>
                      </a:r>
                      <a:r>
                        <a:rPr lang="es-MX" sz="8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Educativo</a:t>
                      </a:r>
                      <a:endParaRPr lang="es-MX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8316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Industrial en Manufactura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Comercio Internacional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Administración de Empresas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10341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</a:t>
                      </a:r>
                      <a:r>
                        <a:rPr lang="es-MX" sz="8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Geociencias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0734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Software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18925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Enseñanza del Inglés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80815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Entrenamiento Deportivo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6389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Nutrición Humana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57735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Lic.. En Gestión Turística 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24</a:t>
            </a:fld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646347" y="2409600"/>
            <a:ext cx="777875" cy="407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1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rgbClr val="C8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UAM</a:t>
            </a:r>
          </a:p>
        </p:txBody>
      </p:sp>
      <p:sp>
        <p:nvSpPr>
          <p:cNvPr id="18" name="9 Redondear rectángulo de esquina diagonal"/>
          <p:cNvSpPr/>
          <p:nvPr/>
        </p:nvSpPr>
        <p:spPr>
          <a:xfrm>
            <a:off x="5958000" y="990000"/>
            <a:ext cx="1010093" cy="64113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Total U.A.: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772</a:t>
            </a:r>
          </a:p>
        </p:txBody>
      </p:sp>
      <p:sp>
        <p:nvSpPr>
          <p:cNvPr id="12" name="9 Redondear rectángulo de esquina diagonal"/>
          <p:cNvSpPr/>
          <p:nvPr/>
        </p:nvSpPr>
        <p:spPr>
          <a:xfrm>
            <a:off x="579599" y="988826"/>
            <a:ext cx="1844623" cy="1116421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Programa </a:t>
            </a:r>
            <a:r>
              <a:rPr lang="es-MX" sz="2000" kern="0" dirty="0" smtClean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Educativo</a:t>
            </a:r>
            <a:endParaRPr lang="es-MX" sz="2000" kern="0" dirty="0">
              <a:solidFill>
                <a:srgbClr val="5E29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1731907" y="2717074"/>
            <a:ext cx="157853" cy="1893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Magdalena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escolar 2015 – 2016)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49302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69443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25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800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Magdalena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15207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30112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26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407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Magdalena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46774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32968"/>
              </p:ext>
            </p:extLst>
          </p:nvPr>
        </p:nvGraphicFramePr>
        <p:xfrm>
          <a:off x="2665749" y="3813490"/>
          <a:ext cx="2880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Educativos de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Matrícula en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Educativos de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27</a:t>
            </a:fld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882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Magdalena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58059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04843"/>
              </p:ext>
            </p:extLst>
          </p:nvPr>
        </p:nvGraphicFramePr>
        <p:xfrm>
          <a:off x="2665749" y="3813490"/>
          <a:ext cx="3600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Deserción Escolar del 2016-1 al 2016-2: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Aprovechamiento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Alumnos con una o más materias reprobadas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28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(periodo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62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Magdalena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41101"/>
              </p:ext>
            </p:extLst>
          </p:nvPr>
        </p:nvGraphicFramePr>
        <p:xfrm>
          <a:off x="2665749" y="1772550"/>
          <a:ext cx="3600000" cy="26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 alumnos (35.6%)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 alumnos (25.8%)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Ingeniería, Manufactura y Construcción: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 alumnos (22.7%)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Educación: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 alumnos (6.1%)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alumnos (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 alumnos (4.9%)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1991818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29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15200" y="4376804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30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Contenido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</a:t>
            </a:fld>
            <a:endParaRPr lang="es-MX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50907"/>
              </p:ext>
            </p:extLst>
          </p:nvPr>
        </p:nvGraphicFramePr>
        <p:xfrm>
          <a:off x="1070719" y="1313013"/>
          <a:ext cx="505787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  <a:gridCol w="845875">
                  <a:extLst>
                    <a:ext uri="{9D8B030D-6E8A-4147-A177-3AD203B41FA5}">
                      <a16:colId xmlns="" xmlns:a16="http://schemas.microsoft.com/office/drawing/2014/main" val="9793613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2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Sección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Pagina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Unidades Académicas según municipio sede y año de fundación</a:t>
                      </a:r>
                      <a:endParaRPr lang="es-MX" sz="1200" b="1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200" b="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 UES en </a:t>
                      </a:r>
                      <a:r>
                        <a:rPr lang="es-MX" sz="1200" b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números</a:t>
                      </a:r>
                      <a:endParaRPr lang="es-MX" sz="1200" b="1" spc="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97779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 A. San Luis Río </a:t>
                      </a:r>
                      <a:r>
                        <a:rPr lang="es-MX" sz="1200" b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Colorado</a:t>
                      </a:r>
                      <a:endParaRPr lang="es-MX" sz="1200" b="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200" b="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82580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U. A. </a:t>
                      </a: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Magdalena</a:t>
                      </a:r>
                      <a:endParaRPr kumimoji="0" lang="es-MX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s-MX" sz="1200" b="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72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U. A. </a:t>
                      </a: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Hermosillo</a:t>
                      </a:r>
                      <a:endParaRPr kumimoji="0" lang="es-MX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s-MX" sz="1200" b="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82843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U. A. Benito </a:t>
                      </a: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Juárez</a:t>
                      </a:r>
                      <a:endParaRPr kumimoji="0" lang="es-MX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s-MX" sz="1200" b="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26851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U. A. </a:t>
                      </a: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Navojoa</a:t>
                      </a:r>
                      <a:endParaRPr kumimoji="0" lang="es-MX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s-MX" sz="1200" b="0" spc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04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Hermosillo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Prontuario Estadístico 2016</a:t>
            </a:r>
          </a:p>
        </p:txBody>
      </p:sp>
    </p:spTree>
    <p:extLst>
      <p:ext uri="{BB962C8B-B14F-4D97-AF65-F5344CB8AC3E}">
        <p14:creationId xmlns:p14="http://schemas.microsoft.com/office/powerpoint/2010/main" val="25852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Hermosillo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31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639" y="369957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41892"/>
              </p:ext>
            </p:extLst>
          </p:nvPr>
        </p:nvGraphicFramePr>
        <p:xfrm>
          <a:off x="2667600" y="3572222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9777956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35147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6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1004184" y="2511457"/>
            <a:ext cx="1208176" cy="150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Hermosillo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63234"/>
              </p:ext>
            </p:extLst>
          </p:nvPr>
        </p:nvGraphicFramePr>
        <p:xfrm>
          <a:off x="2255554" y="988828"/>
          <a:ext cx="3716075" cy="42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075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319051617"/>
                    </a:ext>
                  </a:extLst>
                </a:gridCol>
              </a:tblGrid>
              <a:tr h="208465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 </a:t>
                      </a:r>
                      <a:r>
                        <a:rPr lang="es-MX" sz="8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Educativo</a:t>
                      </a:r>
                      <a:endParaRPr lang="es-MX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831655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Nutrición Humana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Administración de Empresas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Comercio Internacional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1034116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marL="0" marR="0" lvl="0" indent="0" algn="l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Entrenamiento </a:t>
                      </a:r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Deportivo /</a:t>
                      </a:r>
                      <a:r>
                        <a:rPr lang="es-MX" sz="8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Entrenamiento Deportivo (Modalidad a Distancia) 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073463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Gestión Turística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1892508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</a:t>
                      </a:r>
                      <a:r>
                        <a:rPr lang="es-MX" sz="8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Geociencias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8081548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Contaduría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638964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Ambiental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5773553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Horticultura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8287085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Mecatrónica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6546976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Ecología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7422089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Industrial en Manufactura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464029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Software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6120764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Enseñanza del Inglés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293435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Tecnología de Alimentos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1864984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Ciencias Policiales y Seguridad Ciudadana (ISSPE)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6405208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Agronegocios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Mtría</a:t>
                      </a:r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En Administración de la Calidad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77676068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Mtría</a:t>
                      </a:r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En Metodología en Entrenamiento Deportivo de Alto Rendimiento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2320785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Mtría</a:t>
                      </a:r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Sistemas de Producción </a:t>
                      </a:r>
                      <a:r>
                        <a:rPr lang="es-MX" sz="8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Biosustentables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0979629"/>
                  </a:ext>
                </a:extLst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 en Administración de Empresas Turísticas 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8081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 en Administración de Negocios Internacionales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32</a:t>
            </a:fld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795525" y="3433325"/>
            <a:ext cx="777875" cy="407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1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rgbClr val="C8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UAH</a:t>
            </a:r>
          </a:p>
        </p:txBody>
      </p:sp>
      <p:sp>
        <p:nvSpPr>
          <p:cNvPr id="18" name="9 Redondear rectángulo de esquina diagonal"/>
          <p:cNvSpPr/>
          <p:nvPr/>
        </p:nvSpPr>
        <p:spPr>
          <a:xfrm>
            <a:off x="6045090" y="990000"/>
            <a:ext cx="946176" cy="64113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Total U.A.: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6,339</a:t>
            </a:r>
          </a:p>
        </p:txBody>
      </p:sp>
      <p:sp>
        <p:nvSpPr>
          <p:cNvPr id="11" name="9 Redondear rectángulo de esquina diagonal"/>
          <p:cNvSpPr/>
          <p:nvPr/>
        </p:nvSpPr>
        <p:spPr>
          <a:xfrm>
            <a:off x="579599" y="988826"/>
            <a:ext cx="1844623" cy="1116421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Programa </a:t>
            </a:r>
            <a:r>
              <a:rPr lang="es-MX" sz="2000" kern="0" dirty="0" smtClean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Educativo</a:t>
            </a:r>
            <a:endParaRPr lang="es-MX" sz="2000" kern="0" dirty="0">
              <a:solidFill>
                <a:srgbClr val="5E29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1358537" y="3433325"/>
            <a:ext cx="102309" cy="111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Hermosillo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escolar 2015 – 2016)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80190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517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03823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33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057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Hermosillo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47652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20528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34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207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Hermosillo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8593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24844"/>
              </p:ext>
            </p:extLst>
          </p:nvPr>
        </p:nvGraphicFramePr>
        <p:xfrm>
          <a:off x="2665749" y="3813490"/>
          <a:ext cx="2880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Educativos de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Matrícula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Programas Educativos de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35</a:t>
            </a:fld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471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Hermosillo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35870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86610"/>
              </p:ext>
            </p:extLst>
          </p:nvPr>
        </p:nvGraphicFramePr>
        <p:xfrm>
          <a:off x="2665749" y="3813490"/>
          <a:ext cx="3600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Deserción Escolar del 2016-1 al 2016-2: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Aprovechamiento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Alumnos con una o más materias reprobadas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36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(periodo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27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Hermosillo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98175"/>
              </p:ext>
            </p:extLst>
          </p:nvPr>
        </p:nvGraphicFramePr>
        <p:xfrm>
          <a:off x="2665749" y="1772550"/>
          <a:ext cx="3600000" cy="29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2,632 alumnos (41.5%)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Ingeniería, Manufactura y Construcción: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888 alumnos (14.0%)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888 alumnos (14.0%)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868 alumnos (13.7%)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665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10.5%)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Agronomía y Veterinaria: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249 alumnos (3.9%)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19918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Educación: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149 alumnos (2.4%)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730557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37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15200" y="4376804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69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Benito Juárez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Prontuario Estadístico 2016</a:t>
            </a:r>
          </a:p>
        </p:txBody>
      </p:sp>
    </p:spTree>
    <p:extLst>
      <p:ext uri="{BB962C8B-B14F-4D97-AF65-F5344CB8AC3E}">
        <p14:creationId xmlns:p14="http://schemas.microsoft.com/office/powerpoint/2010/main" val="30143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Benito Juárez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39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639" y="369957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90131"/>
              </p:ext>
            </p:extLst>
          </p:nvPr>
        </p:nvGraphicFramePr>
        <p:xfrm>
          <a:off x="2667600" y="3572222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9777956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5294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Unidades Académicas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800" i="1" kern="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Prontuario Estadístico 2016</a:t>
            </a:r>
          </a:p>
        </p:txBody>
      </p:sp>
    </p:spTree>
    <p:extLst>
      <p:ext uri="{BB962C8B-B14F-4D97-AF65-F5344CB8AC3E}">
        <p14:creationId xmlns:p14="http://schemas.microsoft.com/office/powerpoint/2010/main" val="29754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1004184" y="2511457"/>
            <a:ext cx="1208176" cy="150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Benito Juárez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27865"/>
              </p:ext>
            </p:extLst>
          </p:nvPr>
        </p:nvGraphicFramePr>
        <p:xfrm>
          <a:off x="2422800" y="990000"/>
          <a:ext cx="3456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31905161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 </a:t>
                      </a:r>
                      <a:r>
                        <a:rPr lang="es-MX" sz="8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Educativo</a:t>
                      </a:r>
                      <a:endParaRPr lang="es-MX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83165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Entrenamiento Deportivo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Administración de Empresas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</a:t>
                      </a:r>
                      <a:r>
                        <a:rPr lang="es-MX" sz="800" b="0" i="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Agronegocios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103411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Nutrición Humana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07346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Horticultura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189250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Ing. En Software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808154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800" b="0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Ing. en Biotecnología Acuática  </a:t>
                      </a:r>
                    </a:p>
                  </a:txBody>
                  <a:tcPr marL="9525" marR="9525" marT="9525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800" b="0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Lic. en Enseñanza del Inglés</a:t>
                      </a:r>
                    </a:p>
                  </a:txBody>
                  <a:tcPr marL="9525" marR="9525" marT="9525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40</a:t>
            </a:fld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158586" y="3815697"/>
            <a:ext cx="777875" cy="407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1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rgbClr val="C8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UABJ</a:t>
            </a:r>
          </a:p>
        </p:txBody>
      </p:sp>
      <p:sp>
        <p:nvSpPr>
          <p:cNvPr id="18" name="9 Redondear rectángulo de esquina diagonal"/>
          <p:cNvSpPr/>
          <p:nvPr/>
        </p:nvSpPr>
        <p:spPr>
          <a:xfrm>
            <a:off x="5958000" y="990000"/>
            <a:ext cx="1010093" cy="64113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Total U.A.: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482</a:t>
            </a:r>
          </a:p>
        </p:txBody>
      </p:sp>
      <p:sp>
        <p:nvSpPr>
          <p:cNvPr id="11" name="9 Redondear rectángulo de esquina diagonal"/>
          <p:cNvSpPr/>
          <p:nvPr/>
        </p:nvSpPr>
        <p:spPr>
          <a:xfrm>
            <a:off x="579599" y="988826"/>
            <a:ext cx="1844623" cy="1116421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Programa </a:t>
            </a:r>
            <a:r>
              <a:rPr lang="es-MX" sz="2000" kern="0" dirty="0" smtClean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Educativo</a:t>
            </a:r>
            <a:endParaRPr lang="es-MX" sz="2000" kern="0" dirty="0">
              <a:solidFill>
                <a:srgbClr val="5E29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1741714" y="3837077"/>
            <a:ext cx="102309" cy="111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Benito Juárez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escolar 2015 – 2016)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17986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46168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41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35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Benito Juárez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98157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44151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42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308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Benito Juárez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25641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81684"/>
              </p:ext>
            </p:extLst>
          </p:nvPr>
        </p:nvGraphicFramePr>
        <p:xfrm>
          <a:off x="2665749" y="3813490"/>
          <a:ext cx="2880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Programas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Educativos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Matrícula en Programas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Educativos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43</a:t>
            </a:fld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06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Benito Juárez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17238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82819"/>
              </p:ext>
            </p:extLst>
          </p:nvPr>
        </p:nvGraphicFramePr>
        <p:xfrm>
          <a:off x="2665749" y="3813490"/>
          <a:ext cx="3600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Deserción Escolar del 2016-1 al 2016-2: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Aprovechamiento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Alumnos con una o más materias reprobadas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44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(periodo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04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Benito Juárez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28693"/>
              </p:ext>
            </p:extLst>
          </p:nvPr>
        </p:nvGraphicFramePr>
        <p:xfrm>
          <a:off x="2665749" y="1772550"/>
          <a:ext cx="3600000" cy="227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186 </a:t>
                      </a:r>
                      <a:r>
                        <a:rPr kumimoji="0" lang="es-MX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alumnos (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38.6%)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 alumnos (27.8%)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Agronomía y Veterinaria: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 alumnos (23.0%)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alumnos (7.9%)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alumnos (2.7%)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45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2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Navojoa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Prontuario Estadístico 2016</a:t>
            </a:r>
          </a:p>
        </p:txBody>
      </p:sp>
    </p:spTree>
    <p:extLst>
      <p:ext uri="{BB962C8B-B14F-4D97-AF65-F5344CB8AC3E}">
        <p14:creationId xmlns:p14="http://schemas.microsoft.com/office/powerpoint/2010/main" val="12684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Navojoa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47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639" y="369957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089"/>
              </p:ext>
            </p:extLst>
          </p:nvPr>
        </p:nvGraphicFramePr>
        <p:xfrm>
          <a:off x="2667600" y="3572222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1,458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9777956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77227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9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3E1"/>
              </a:clrFrom>
              <a:clrTo>
                <a:srgbClr val="FFF3E1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1004184" y="2511457"/>
            <a:ext cx="1208176" cy="150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Navojoa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40852"/>
              </p:ext>
            </p:extLst>
          </p:nvPr>
        </p:nvGraphicFramePr>
        <p:xfrm>
          <a:off x="2422800" y="988826"/>
          <a:ext cx="3456000" cy="3268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  <a:gridCol w="576000">
                  <a:extLst>
                    <a:ext uri="{9D8B030D-6E8A-4147-A177-3AD203B41FA5}">
                      <a16:colId xmlns="" xmlns:a16="http://schemas.microsoft.com/office/drawing/2014/main" val="331905161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 </a:t>
                      </a:r>
                      <a:r>
                        <a:rPr lang="es-MX" sz="8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Educativo</a:t>
                      </a:r>
                      <a:endParaRPr lang="es-MX" sz="8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Alumnos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83165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Nutrición Humana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Comercio Internacional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l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</a:t>
                      </a:r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/ Lic. En Sistemas Computacionales Administrativos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103411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Administración de Empresas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07346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Industrial en Manufactura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189250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Tecnología de Alimentos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808154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Mecatrónica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63896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Entrenamiento Deportivo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577355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Contaduría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8287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l" defTabSz="7199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Biotecnología </a:t>
                      </a:r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Acuática / Lic. En Acuacultura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654697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Ing. En Horticultura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2742208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Lic. En Enseñanza del Inglés</a:t>
                      </a: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946402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800" b="0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Lic. en Agronegocios</a:t>
                      </a:r>
                    </a:p>
                  </a:txBody>
                  <a:tcPr marL="9525" marR="9525" marT="9525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endParaRPr lang="es-MX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29343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800" b="0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Lic. en Gestión Turística </a:t>
                      </a:r>
                    </a:p>
                  </a:txBody>
                  <a:tcPr marL="9525" marR="9525" marT="9525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719907" rtl="0" eaLnBrk="1" fontAlgn="b" latinLnBrk="0" hangingPunct="1"/>
                      <a:r>
                        <a:rPr lang="es-MX" dirty="0" smtClean="0"/>
                        <a:t> </a:t>
                      </a:r>
                      <a:r>
                        <a:rPr lang="es-MX" sz="800" b="0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endParaRPr lang="es-MX" sz="800" b="0" i="0" u="none" strike="noStrike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186498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800" b="0" i="0" u="none" strike="noStrike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Mtría</a:t>
                      </a:r>
                      <a:r>
                        <a:rPr lang="es-MX" sz="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Sistemas de Producción </a:t>
                      </a:r>
                      <a:r>
                        <a:rPr lang="es-MX" sz="800" b="0" i="0" u="none" strike="noStrike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Biosustentables</a:t>
                      </a:r>
                      <a:endParaRPr lang="es-MX" sz="800" b="0" i="0" u="none" strike="noStrike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48</a:t>
            </a:fld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760905" y="3895384"/>
            <a:ext cx="777875" cy="407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19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rgbClr val="C8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UAN</a:t>
            </a:r>
          </a:p>
        </p:txBody>
      </p:sp>
      <p:sp>
        <p:nvSpPr>
          <p:cNvPr id="18" name="9 Redondear rectángulo de esquina diagonal"/>
          <p:cNvSpPr/>
          <p:nvPr/>
        </p:nvSpPr>
        <p:spPr>
          <a:xfrm>
            <a:off x="5958000" y="990000"/>
            <a:ext cx="1010093" cy="64113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Total U.A.: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11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1,462</a:t>
            </a:r>
          </a:p>
        </p:txBody>
      </p:sp>
      <p:sp>
        <p:nvSpPr>
          <p:cNvPr id="11" name="9 Redondear rectángulo de esquina diagonal"/>
          <p:cNvSpPr/>
          <p:nvPr/>
        </p:nvSpPr>
        <p:spPr>
          <a:xfrm>
            <a:off x="579599" y="988826"/>
            <a:ext cx="1844623" cy="1116421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Programa </a:t>
            </a:r>
            <a:r>
              <a:rPr lang="es-MX" sz="2000" kern="0" dirty="0" smtClean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Educativo</a:t>
            </a:r>
            <a:endParaRPr lang="es-MX" sz="2000" kern="0" dirty="0">
              <a:solidFill>
                <a:srgbClr val="5E29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2027808" y="3895384"/>
            <a:ext cx="71863" cy="1166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Navojoa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escolar 2015 – 2016)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55968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67404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49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184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Unidades Académicas según municipio sede y año de fundación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3806297" y="1955037"/>
            <a:ext cx="327102" cy="3408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2000250" y="1693571"/>
            <a:ext cx="179465" cy="22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9 Redondear rectángulo de esquina diagonal"/>
          <p:cNvSpPr/>
          <p:nvPr/>
        </p:nvSpPr>
        <p:spPr>
          <a:xfrm>
            <a:off x="4061647" y="1687977"/>
            <a:ext cx="1652531" cy="462634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U.A.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Magdalena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Fundada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 1998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9 Redondear rectángulo de esquina diagonal"/>
          <p:cNvSpPr/>
          <p:nvPr/>
        </p:nvSpPr>
        <p:spPr>
          <a:xfrm>
            <a:off x="162265" y="1463362"/>
            <a:ext cx="2017450" cy="462634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U.A.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s-MX" sz="1200" i="1" kern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Luis Río Colorado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Fundada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 1983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2924028" y="3443833"/>
            <a:ext cx="468000" cy="22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9 Redondear rectángulo de esquina diagonal"/>
          <p:cNvSpPr/>
          <p:nvPr/>
        </p:nvSpPr>
        <p:spPr>
          <a:xfrm>
            <a:off x="1639643" y="3214732"/>
            <a:ext cx="1334668" cy="462634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U.A.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s-MX" sz="1200" i="1" kern="0" noProof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Hermosillo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Fundada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 1984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3954510" y="4312842"/>
            <a:ext cx="252000" cy="22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9 Redondear rectángulo de esquina diagonal"/>
          <p:cNvSpPr/>
          <p:nvPr/>
        </p:nvSpPr>
        <p:spPr>
          <a:xfrm>
            <a:off x="2652765" y="4081525"/>
            <a:ext cx="1456790" cy="462634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U.A.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s-MX" sz="1200" i="1" kern="0" noProof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Benito Juárez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Fundada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 2001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4552124" y="4041789"/>
            <a:ext cx="335789" cy="16718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9 Redondear rectángulo de esquina diagonal"/>
          <p:cNvSpPr/>
          <p:nvPr/>
        </p:nvSpPr>
        <p:spPr>
          <a:xfrm>
            <a:off x="4806859" y="3772831"/>
            <a:ext cx="1456790" cy="462634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U.A.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s-MX" sz="1200" i="1" kern="0" noProof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Navojoa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1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Fundada</a:t>
            </a:r>
            <a:r>
              <a:rPr kumimoji="0" lang="es-MX" sz="1200" b="0" i="1" u="none" strike="noStrike" kern="0" cap="none" spc="0" normalizeH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 1984</a:t>
            </a:r>
            <a:endParaRPr kumimoji="0" lang="es-MX" sz="1200" b="0" i="1" u="none" strike="noStrike" kern="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629"/>
          <a:stretch>
            <a:fillRect/>
          </a:stretch>
        </p:blipFill>
        <p:spPr bwMode="auto">
          <a:xfrm>
            <a:off x="2139291" y="1312857"/>
            <a:ext cx="2920730" cy="3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0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Navojoa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de Tiempo Completo según Nivel de Escolaridad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con Reconocimiento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82357"/>
              </p:ext>
            </p:extLst>
          </p:nvPr>
        </p:nvGraphicFramePr>
        <p:xfrm>
          <a:off x="2665749" y="1583932"/>
          <a:ext cx="28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24250"/>
              </p:ext>
            </p:extLst>
          </p:nvPr>
        </p:nvGraphicFramePr>
        <p:xfrm>
          <a:off x="2665749" y="3813490"/>
          <a:ext cx="288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SNI: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el PRODEP: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50</a:t>
            </a:fld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91026" y="1738169"/>
            <a:ext cx="1362075" cy="771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" name="Grupo 21"/>
          <p:cNvGrpSpPr>
            <a:grpSpLocks/>
          </p:cNvGrpSpPr>
          <p:nvPr/>
        </p:nvGrpSpPr>
        <p:grpSpPr bwMode="auto">
          <a:xfrm>
            <a:off x="997388" y="3561815"/>
            <a:ext cx="1149350" cy="1017588"/>
            <a:chOff x="379506" y="1031869"/>
            <a:chExt cx="972643" cy="899409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526440" y="1116156"/>
              <a:ext cx="825709" cy="8151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duotone>
                <a:srgbClr val="F79646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/>
            </a:blip>
            <a:stretch>
              <a:fillRect/>
            </a:stretch>
          </p:blipFill>
          <p:spPr>
            <a:xfrm>
              <a:off x="379506" y="1031869"/>
              <a:ext cx="371475" cy="5334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10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Navojoa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599" y="988826"/>
            <a:ext cx="6448521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No Docente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 de Calidad Reconocida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97406"/>
              </p:ext>
            </p:extLst>
          </p:nvPr>
        </p:nvGraphicFramePr>
        <p:xfrm>
          <a:off x="2665749" y="1442937"/>
          <a:ext cx="28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Apoyo a la Docencia: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64214"/>
              </p:ext>
            </p:extLst>
          </p:nvPr>
        </p:nvGraphicFramePr>
        <p:xfrm>
          <a:off x="2665749" y="3813490"/>
          <a:ext cx="2880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Programas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Educativos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Matrícula en Programas </a:t>
                      </a: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Educativos </a:t>
                      </a: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Calidad Reconocida: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51</a:t>
            </a:fld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3857576"/>
            <a:ext cx="904875" cy="1133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206439" y="1794699"/>
            <a:ext cx="904875" cy="108585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351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Navojoa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599" y="3239855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Indicadores de Rendimiento Académico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15062"/>
              </p:ext>
            </p:extLst>
          </p:nvPr>
        </p:nvGraphicFramePr>
        <p:xfrm>
          <a:off x="2665749" y="1442937"/>
          <a:ext cx="36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Estudiantes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Movilidad Internacional: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en Movilidad Nacional: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83891"/>
              </p:ext>
            </p:extLst>
          </p:nvPr>
        </p:nvGraphicFramePr>
        <p:xfrm>
          <a:off x="2665749" y="3813490"/>
          <a:ext cx="3600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Deserción Escolar del 2016-1 al 2016-2: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Aprovechamiento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 puntos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 de Alumnos con una o más materias reprobadas (periodo 2016-1):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61211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52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Movilidad Académica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(periodo 2016-2)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938" y="1751836"/>
            <a:ext cx="1285875" cy="1171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Imagen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12" y="3976843"/>
            <a:ext cx="9239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16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 A. Navojoa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28480"/>
              </p:ext>
            </p:extLst>
          </p:nvPr>
        </p:nvGraphicFramePr>
        <p:xfrm>
          <a:off x="2665749" y="1772550"/>
          <a:ext cx="3600000" cy="29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Sociales, Administrativas y Derecho: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427 alumnos (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29.1%)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Salud: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397 alumnos (27.2%)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Ingeniería, Manufactura y Construcción: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 alumnos (16.7%)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46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Ciencias Naturales, Exactas y de la Computación: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 alumnos (16.1%)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9780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Agronomía y Veterinaria: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 alumnos (4.9%)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5992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Servicios: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 alumnos (4.6%)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19918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Educación: </a:t>
                      </a:r>
                      <a:r>
                        <a:rPr kumimoji="0" lang="es-MX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 alumnos (1.4%)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7305575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53</a:t>
            </a:fld>
            <a:endParaRPr lang="es-MX"/>
          </a:p>
        </p:txBody>
      </p:sp>
      <p:sp>
        <p:nvSpPr>
          <p:cNvPr id="26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 por Campo de Formación Académica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15200" y="1536076"/>
            <a:ext cx="631498" cy="6496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015200" y="2477580"/>
            <a:ext cx="770075" cy="6981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15200" y="4376804"/>
            <a:ext cx="709554" cy="6381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5200" y="3489325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88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1216263" y="2235937"/>
            <a:ext cx="4766786" cy="928800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Estatal de Sonora</a:t>
            </a:r>
            <a:endParaRPr lang="es-MX" sz="2000" kern="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Octubre 2016</a:t>
            </a:r>
            <a:endParaRPr lang="es-MX" sz="1400" kern="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dondear rectángulo de esquina diagonal"/>
          <p:cNvSpPr/>
          <p:nvPr/>
        </p:nvSpPr>
        <p:spPr>
          <a:xfrm>
            <a:off x="2084807" y="900000"/>
            <a:ext cx="4766786" cy="8008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800" i="1" kern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UES en números</a:t>
            </a:r>
          </a:p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i="1" kern="0" dirty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Prontuario Estadístico 2016</a:t>
            </a:r>
          </a:p>
        </p:txBody>
      </p:sp>
    </p:spTree>
    <p:extLst>
      <p:ext uri="{BB962C8B-B14F-4D97-AF65-F5344CB8AC3E}">
        <p14:creationId xmlns:p14="http://schemas.microsoft.com/office/powerpoint/2010/main" val="15986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UES en números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 Educativa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01600" y="1665150"/>
            <a:ext cx="945349" cy="98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 Académicos por Unidad Académica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3600" y="3445769"/>
            <a:ext cx="799597" cy="1116418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94268"/>
              </p:ext>
            </p:extLst>
          </p:nvPr>
        </p:nvGraphicFramePr>
        <p:xfrm>
          <a:off x="2667600" y="176393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01608"/>
              </p:ext>
            </p:extLst>
          </p:nvPr>
        </p:nvGraphicFramePr>
        <p:xfrm>
          <a:off x="2667600" y="3283978"/>
          <a:ext cx="288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 Luis Río Colorado: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Magdalena: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Hermosillo: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Benito Juárez: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6904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Navojoa: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350945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0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UES en números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6631557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Nivel de Estudios</a:t>
            </a: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6631557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Matrícula por Unidad Académica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008000" y="1711281"/>
            <a:ext cx="1131270" cy="8253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0492"/>
              </p:ext>
            </p:extLst>
          </p:nvPr>
        </p:nvGraphicFramePr>
        <p:xfrm>
          <a:off x="2667600" y="1583931"/>
          <a:ext cx="1691749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49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Licenciatura: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11,047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Maestría: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11,090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9777956"/>
                  </a:ext>
                </a:extLst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8E2"/>
              </a:clrFrom>
              <a:clrTo>
                <a:srgbClr val="FFF8E2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878400" y="3534927"/>
            <a:ext cx="1395802" cy="119244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51168"/>
              </p:ext>
            </p:extLst>
          </p:nvPr>
        </p:nvGraphicFramePr>
        <p:xfrm>
          <a:off x="2667600" y="3283978"/>
          <a:ext cx="288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 Luis Río Colorado: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Magdalena: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Hermosillo: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Benito Juárez: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6904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Navojoa: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350945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11,090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5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3938" y="219600"/>
            <a:ext cx="299064" cy="540000"/>
          </a:xfrm>
          <a:prstGeom prst="rect">
            <a:avLst/>
          </a:prstGeom>
          <a:solidFill>
            <a:srgbClr val="5E2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367490" y="320400"/>
            <a:ext cx="6660631" cy="540000"/>
          </a:xfrm>
          <a:prstGeom prst="rect">
            <a:avLst/>
          </a:prstGeom>
          <a:solidFill>
            <a:srgbClr val="F3A91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740384" y="320400"/>
            <a:ext cx="645892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UES en números</a:t>
            </a:r>
            <a:endParaRPr lang="es-MX" sz="12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9 Redondear rectángulo de esquina diagonal"/>
          <p:cNvSpPr/>
          <p:nvPr/>
        </p:nvSpPr>
        <p:spPr>
          <a:xfrm>
            <a:off x="579600" y="988826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Egresados y Titulados </a:t>
            </a:r>
            <a:r>
              <a:rPr lang="es-MX" sz="1200" kern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escolar 2015 – 2016)</a:t>
            </a:r>
            <a:endParaRPr lang="es-MX" sz="2000" kern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9 Redondear rectángulo de esquina diagonal"/>
          <p:cNvSpPr/>
          <p:nvPr/>
        </p:nvSpPr>
        <p:spPr>
          <a:xfrm>
            <a:off x="579600" y="2812471"/>
            <a:ext cx="5400000" cy="446567"/>
          </a:xfrm>
          <a:prstGeom prst="round2Diag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s-MX" sz="2000" kern="0" dirty="0">
                <a:solidFill>
                  <a:srgbClr val="5E29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Profesores por Tiempo de Dedicación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75685"/>
              </p:ext>
            </p:extLst>
          </p:nvPr>
        </p:nvGraphicFramePr>
        <p:xfrm>
          <a:off x="2665749" y="180000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Egresados: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1,093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Titulados: </a:t>
                      </a:r>
                      <a:r>
                        <a:rPr lang="es-MX" sz="1400" b="1" spc="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804</a:t>
                      </a:r>
                      <a:endParaRPr lang="es-MX" sz="1400" b="1" spc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59907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16723"/>
              </p:ext>
            </p:extLst>
          </p:nvPr>
        </p:nvGraphicFramePr>
        <p:xfrm>
          <a:off x="2665749" y="3425095"/>
          <a:ext cx="288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40171697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Completo: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717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Medio Tiempo: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29243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Asignatura: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60152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719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es-MX" sz="1400" b="1" spc="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979702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8B7E-A8C7-4EC7-BA8D-C9C6B9C817E8}" type="slidenum">
              <a:rPr lang="es-MX" smtClean="0"/>
              <a:t>9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79646">
                <a:shade val="45000"/>
                <a:satMod val="135000"/>
              </a:srgbClr>
              <a:prstClr val="white"/>
            </a:duotone>
            <a:extLst/>
          </a:blip>
          <a:stretch>
            <a:fillRect/>
          </a:stretch>
        </p:blipFill>
        <p:spPr>
          <a:xfrm>
            <a:off x="1170934" y="1601449"/>
            <a:ext cx="802263" cy="1044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duotone>
              <a:srgbClr val="F79646">
                <a:shade val="45000"/>
                <a:satMod val="135000"/>
              </a:srgb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170934" y="3519715"/>
            <a:ext cx="866587" cy="10299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802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2204</TotalTime>
  <Words>2696</Words>
  <Application>Microsoft Office PowerPoint</Application>
  <PresentationFormat>Personalizado</PresentationFormat>
  <Paragraphs>610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Lobillo</dc:creator>
  <cp:lastModifiedBy>Celeste Vásquez Encinas</cp:lastModifiedBy>
  <cp:revision>141</cp:revision>
  <dcterms:created xsi:type="dcterms:W3CDTF">2016-10-13T02:33:34Z</dcterms:created>
  <dcterms:modified xsi:type="dcterms:W3CDTF">2017-03-03T16:58:20Z</dcterms:modified>
</cp:coreProperties>
</file>