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312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7199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92A"/>
    <a:srgbClr val="96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280" autoAdjust="0"/>
  </p:normalViewPr>
  <p:slideViewPr>
    <p:cSldViewPr snapToGrid="0">
      <p:cViewPr>
        <p:scale>
          <a:sx n="90" d="100"/>
          <a:sy n="90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373AC-BDBB-4881-8EE3-ABDF65808892}" type="datetimeFigureOut">
              <a:rPr lang="es-MX" smtClean="0"/>
              <a:t>18/04/2017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EC83D-45DD-4BA5-BAB9-DBCF4B8F7A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53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1pPr>
    <a:lvl2pPr marL="293751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2pPr>
    <a:lvl3pPr marL="587502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3pPr>
    <a:lvl4pPr marL="881253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4pPr>
    <a:lvl5pPr marL="1175004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5pPr>
    <a:lvl6pPr marL="1468755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6pPr>
    <a:lvl7pPr marL="1762506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7pPr>
    <a:lvl8pPr marL="2056257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8pPr>
    <a:lvl9pPr marL="2350008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0E82-60B2-49D6-BEFB-E14BE9E321F4}" type="datetime1">
              <a:rPr lang="es-MX" smtClean="0"/>
              <a:t>18/04/2017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3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21AF-DA04-420A-9A6E-00CD0161F2C1}" type="datetime1">
              <a:rPr lang="es-MX" smtClean="0"/>
              <a:t>18/04/2017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2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49B-49D4-453C-8154-50BEEDF0FD7F}" type="datetime1">
              <a:rPr lang="es-MX" smtClean="0"/>
              <a:t>18/04/2017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38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432E-EADF-4CF6-818B-4E97F9BAADD7}" type="datetime1">
              <a:rPr lang="es-MX" smtClean="0"/>
              <a:t>18/04/2017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444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3722-B05C-4C88-A4B0-C9BEFA0B6A94}" type="datetime1">
              <a:rPr lang="es-MX" smtClean="0"/>
              <a:t>18/04/2017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98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687A-812B-445D-BCF4-C2E08337C82A}" type="datetime1">
              <a:rPr lang="es-MX" smtClean="0"/>
              <a:t>18/04/2017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84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4F6C-7835-43DA-BF48-F52D8B5686D4}" type="datetime1">
              <a:rPr lang="es-MX" smtClean="0"/>
              <a:t>18/04/2017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1B9-B48E-41B3-8FDC-3A1F935F4893}" type="datetime1">
              <a:rPr lang="es-MX" smtClean="0"/>
              <a:t>18/04/2017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8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E443-AF14-4FB8-92A2-0F5B79DEC8A7}" type="datetime1">
              <a:rPr lang="es-MX" smtClean="0"/>
              <a:t>18/04/2017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7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9C1-FE8F-4E58-9977-6EDFEEE96521}" type="datetime1">
              <a:rPr lang="es-MX" smtClean="0"/>
              <a:t>18/04/2017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99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A622-2FBC-45B6-BB4E-DBFF9C9D7ED0}" type="datetime1">
              <a:rPr lang="es-MX" smtClean="0"/>
              <a:t>18/04/2017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83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E4B3-2357-452A-B352-4BC643EB3EBA}" type="datetime1">
              <a:rPr lang="es-MX" smtClean="0"/>
              <a:t>18/04/2017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64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600113" y="-10691"/>
            <a:ext cx="1396095" cy="5411366"/>
          </a:xfrm>
          <a:prstGeom prst="rect">
            <a:avLst/>
          </a:prstGeom>
          <a:solidFill>
            <a:schemeClr val="accent4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95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7199313" cy="420182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95"/>
          </a:p>
        </p:txBody>
      </p:sp>
      <p:sp>
        <p:nvSpPr>
          <p:cNvPr id="5" name="Rectángulo 4"/>
          <p:cNvSpPr/>
          <p:nvPr/>
        </p:nvSpPr>
        <p:spPr>
          <a:xfrm>
            <a:off x="193958" y="0"/>
            <a:ext cx="6811397" cy="4039565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95" dirty="0"/>
          </a:p>
        </p:txBody>
      </p:sp>
      <p:sp>
        <p:nvSpPr>
          <p:cNvPr id="7" name="Rectángulo 6"/>
          <p:cNvSpPr/>
          <p:nvPr/>
        </p:nvSpPr>
        <p:spPr>
          <a:xfrm>
            <a:off x="499730" y="827523"/>
            <a:ext cx="6211184" cy="1997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Universidad Estatal de Sonora</a:t>
            </a:r>
          </a:p>
          <a:p>
            <a:pPr algn="ctr"/>
            <a:endParaRPr lang="es-MX" sz="788" dirty="0">
              <a:solidFill>
                <a:schemeClr val="accent2">
                  <a:lumMod val="20000"/>
                  <a:lumOff val="8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s-MX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Prontuario Estadístico</a:t>
            </a:r>
          </a:p>
          <a:p>
            <a:pPr algn="ctr"/>
            <a:r>
              <a:rPr lang="es-MX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2017-1</a:t>
            </a:r>
          </a:p>
          <a:p>
            <a:pPr algn="ctr"/>
            <a:endParaRPr lang="es-MX" sz="788" dirty="0">
              <a:solidFill>
                <a:schemeClr val="accent2">
                  <a:lumMod val="20000"/>
                  <a:lumOff val="8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s-MX" sz="1400" i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La fuerza del saber, estimulará mi espíritu</a:t>
            </a:r>
          </a:p>
        </p:txBody>
      </p:sp>
      <p:pic>
        <p:nvPicPr>
          <p:cNvPr id="8" name="Picture 2" descr="http://www.ues.mx/Docs/conocenos/identidad_UES/LogoUesFondoTransparen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8" y="4446843"/>
            <a:ext cx="1179279" cy="68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5600113" y="4589900"/>
            <a:ext cx="1405242" cy="438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45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Hermosillo, Sonora; Abril 2017</a:t>
            </a:r>
          </a:p>
        </p:txBody>
      </p:sp>
    </p:spTree>
    <p:extLst>
      <p:ext uri="{BB962C8B-B14F-4D97-AF65-F5344CB8AC3E}">
        <p14:creationId xmlns:p14="http://schemas.microsoft.com/office/powerpoint/2010/main" val="212551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29991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44298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10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8" name="Rectángulo 17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La UES en números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5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32607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470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77825"/>
              </p:ext>
            </p:extLst>
          </p:nvPr>
        </p:nvGraphicFramePr>
        <p:xfrm>
          <a:off x="2665748" y="3813490"/>
          <a:ext cx="365298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989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73.9%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Matrícula en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74.7%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11</a:t>
            </a:fld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Rectángulo 11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La UES en números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6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5573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9397"/>
              </p:ext>
            </p:extLst>
          </p:nvPr>
        </p:nvGraphicFramePr>
        <p:xfrm>
          <a:off x="2665749" y="3813490"/>
          <a:ext cx="38507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798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Retención Semestral del 2016-2 al 2017-1: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81.9%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Aprovechamiento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8.34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Alumnos con una o más materias reprobadas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32.8%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12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(periodo escolar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ángulo 11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La UES en números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6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41847"/>
              </p:ext>
            </p:extLst>
          </p:nvPr>
        </p:nvGraphicFramePr>
        <p:xfrm>
          <a:off x="2665749" y="1772550"/>
          <a:ext cx="3910898" cy="29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98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3,973 alumnos (40.5%)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Ingeniería, Manufactura y Construcción: </a:t>
                      </a:r>
                    </a:p>
                    <a:p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1,487 alumnos (15.2%)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1,286 alumnos (13.1%)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1,254 alumnos (12.8%)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1,008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alumnos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(10.3%)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Agronomía y Veterinaria: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492 alumnos (5.0%)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9918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Educación: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310 alumnos (3.2%)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30557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13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15200" y="4376804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ángulo 15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La UES en números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0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U. A. San Luis Río Colorado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Prontuario Estadístico 2017-1</a:t>
            </a:r>
          </a:p>
        </p:txBody>
      </p:sp>
    </p:spTree>
    <p:extLst>
      <p:ext uri="{BB962C8B-B14F-4D97-AF65-F5344CB8AC3E}">
        <p14:creationId xmlns:p14="http://schemas.microsoft.com/office/powerpoint/2010/main" val="381262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27863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15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639" y="369957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25660"/>
              </p:ext>
            </p:extLst>
          </p:nvPr>
        </p:nvGraphicFramePr>
        <p:xfrm>
          <a:off x="2667600" y="3572222"/>
          <a:ext cx="1691749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49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1,812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1,823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77956"/>
                  </a:ext>
                </a:extLst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San Luis Río Colorado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7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193959" y="988826"/>
            <a:ext cx="2018401" cy="1116421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Programa Educativo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54705"/>
              </p:ext>
            </p:extLst>
          </p:nvPr>
        </p:nvGraphicFramePr>
        <p:xfrm>
          <a:off x="2268000" y="988826"/>
          <a:ext cx="3456000" cy="380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1905161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Programa</a:t>
                      </a:r>
                      <a:r>
                        <a:rPr lang="es-MX" sz="800" b="1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 Educativo</a:t>
                      </a:r>
                      <a:endParaRPr lang="es-MX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ndara" panose="020E0502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Alumnos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316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Administración de Empresas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Comercio Internacional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Contaduría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0341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Entrenamiento Deportivo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734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Industrial en Manufactura / Ing. Industrial en Electrónica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8925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Software / Lic. En Sistemas Computacionales Administrativos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815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Nutrición Humana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389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Enseñanza del Inglés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735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Mecatrónica / Ing. Industrial en Electrónica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2870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Administración de Empresas Turísticas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469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Horticultura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42208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Ambiental / Ambiental Industrial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6402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</a:t>
                      </a:r>
                      <a:r>
                        <a:rPr lang="es-MX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En Biotecnología Acuática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34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Tecnología</a:t>
                      </a:r>
                      <a:r>
                        <a:rPr lang="es-MX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de Alimentos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345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Agronegocios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864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Mtría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. En Sistemas de Producción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Biosustentables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15071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16</a:t>
            </a:fld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117365" y="2383335"/>
            <a:ext cx="777875" cy="407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1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>
                <a:solidFill>
                  <a:srgbClr val="C8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UASLRC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4924" y="2587329"/>
            <a:ext cx="112444" cy="384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9 Redondear rectángulo de esquina diagonal"/>
          <p:cNvSpPr/>
          <p:nvPr/>
        </p:nvSpPr>
        <p:spPr>
          <a:xfrm>
            <a:off x="5957068" y="988826"/>
            <a:ext cx="1010093" cy="64113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Total U.A.: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1,823</a:t>
            </a:r>
          </a:p>
        </p:txBody>
      </p:sp>
      <p:pic>
        <p:nvPicPr>
          <p:cNvPr id="12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1004184" y="2511457"/>
            <a:ext cx="1208176" cy="150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ángulo 12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San Luis Río Colorado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1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6537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05824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17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Rectángulo 13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San Luis Río Colorado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  <p:sp>
        <p:nvSpPr>
          <p:cNvPr id="15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(periodo escolar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5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93462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84034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18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8" name="Rectángulo 17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San Luis Río Colorado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6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29564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95462"/>
              </p:ext>
            </p:extLst>
          </p:nvPr>
        </p:nvGraphicFramePr>
        <p:xfrm>
          <a:off x="2665749" y="3813490"/>
          <a:ext cx="403861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11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71.4%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Matrícula en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82.0%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19</a:t>
            </a:fld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Rectángulo 12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San Luis Río Colorado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7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Prontuario Estadístico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Abril 2017</a:t>
            </a:r>
            <a:endParaRPr lang="es-MX" sz="1800" i="1" kern="0" dirty="0">
              <a:solidFill>
                <a:srgbClr val="A6A6A6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0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47929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44830"/>
              </p:ext>
            </p:extLst>
          </p:nvPr>
        </p:nvGraphicFramePr>
        <p:xfrm>
          <a:off x="2665748" y="3813490"/>
          <a:ext cx="403861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11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Retención Semestral del 2016-2 al 2017-1: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81.8%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Aprovechamiento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8.46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Alumnos con una o más materias reprobadas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30.2%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20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(periodo escolar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ángulo 11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San Luis Río Colorado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2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04700"/>
              </p:ext>
            </p:extLst>
          </p:nvPr>
        </p:nvGraphicFramePr>
        <p:xfrm>
          <a:off x="2665749" y="1772550"/>
          <a:ext cx="3600000" cy="29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891 alumnos (48.9%)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Ingeniería, Manufactura y Construcción: </a:t>
                      </a:r>
                    </a:p>
                    <a:p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322 alumnos (</a:t>
                      </a:r>
                      <a:r>
                        <a:rPr lang="es-MX" sz="1400" b="1" kern="1200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17.7%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164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alumnos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(9.0%)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130 alumnos (</a:t>
                      </a:r>
                      <a:r>
                        <a:rPr lang="es-MX" sz="1400" b="1" kern="1200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7.1%)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120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alumnos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(6.6%)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Educación: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119 alumnos (6.5%)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9918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Agronomía y Veterinaria: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77 alumnos (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4.2</a:t>
                      </a:r>
                      <a:r>
                        <a:rPr lang="es-MX" sz="1400" b="1" kern="1200" spc="0" baseline="0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30557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21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15200" y="4376804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ángulo 15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San Luis Río Colorado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5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U. A. Magdalena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Prontuario Estadístico 2017-1</a:t>
            </a:r>
          </a:p>
        </p:txBody>
      </p:sp>
    </p:spTree>
    <p:extLst>
      <p:ext uri="{BB962C8B-B14F-4D97-AF65-F5344CB8AC3E}">
        <p14:creationId xmlns:p14="http://schemas.microsoft.com/office/powerpoint/2010/main" val="3064413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23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639" y="369957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49469"/>
              </p:ext>
            </p:extLst>
          </p:nvPr>
        </p:nvGraphicFramePr>
        <p:xfrm>
          <a:off x="2667600" y="3572222"/>
          <a:ext cx="1645093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093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77956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48151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kern="1200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Magdalena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51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1004184" y="2511457"/>
            <a:ext cx="1208176" cy="150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24</a:t>
            </a:fld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1646347" y="2409600"/>
            <a:ext cx="777875" cy="407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1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>
                <a:solidFill>
                  <a:srgbClr val="C8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UAM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1731907" y="2717074"/>
            <a:ext cx="157853" cy="1893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Magdalena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69454"/>
              </p:ext>
            </p:extLst>
          </p:nvPr>
        </p:nvGraphicFramePr>
        <p:xfrm>
          <a:off x="2268000" y="988826"/>
          <a:ext cx="3456000" cy="222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1905161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Programa</a:t>
                      </a:r>
                      <a:r>
                        <a:rPr lang="es-MX" sz="800" b="1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 Educativo</a:t>
                      </a:r>
                      <a:endParaRPr lang="es-MX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ndara" panose="020E0502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Alumnos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316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Industrial en Manufactura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Comercio Internacional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Administración de Empresas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0341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Software / Lic. En Sistemas Computacionales Administrativos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734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Geociencias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8925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Enseñanza del Inglés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815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Nutrición Humana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389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Entrenamiento Deportivo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735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Administración de Empresas</a:t>
                      </a:r>
                      <a:r>
                        <a:rPr lang="es-MX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Turísticas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62747"/>
                  </a:ext>
                </a:extLst>
              </a:tr>
            </a:tbl>
          </a:graphicData>
        </a:graphic>
      </p:graphicFrame>
      <p:sp>
        <p:nvSpPr>
          <p:cNvPr id="16" name="9 Redondear rectángulo de esquina diagonal"/>
          <p:cNvSpPr/>
          <p:nvPr/>
        </p:nvSpPr>
        <p:spPr>
          <a:xfrm>
            <a:off x="193959" y="988826"/>
            <a:ext cx="2018401" cy="1116421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Programa Educativo</a:t>
            </a:r>
          </a:p>
        </p:txBody>
      </p:sp>
      <p:sp>
        <p:nvSpPr>
          <p:cNvPr id="20" name="9 Redondear rectángulo de esquina diagonal"/>
          <p:cNvSpPr/>
          <p:nvPr/>
        </p:nvSpPr>
        <p:spPr>
          <a:xfrm>
            <a:off x="5957068" y="988826"/>
            <a:ext cx="1010093" cy="64113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Total U.A.: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708</a:t>
            </a:r>
          </a:p>
        </p:txBody>
      </p:sp>
    </p:spTree>
    <p:extLst>
      <p:ext uri="{BB962C8B-B14F-4D97-AF65-F5344CB8AC3E}">
        <p14:creationId xmlns:p14="http://schemas.microsoft.com/office/powerpoint/2010/main" val="341156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11219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65128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25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Rectángulo 13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Magdalena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  <p:sp>
        <p:nvSpPr>
          <p:cNvPr id="15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(periodo escolar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08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33576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27936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26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8" name="Rectángulo 17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Magdalena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43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49186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16586"/>
              </p:ext>
            </p:extLst>
          </p:nvPr>
        </p:nvGraphicFramePr>
        <p:xfrm>
          <a:off x="2665748" y="3813490"/>
          <a:ext cx="33138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51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Matrícula en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27</a:t>
            </a:fld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Rectángulo 12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Magdalena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51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570940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11305"/>
              </p:ext>
            </p:extLst>
          </p:nvPr>
        </p:nvGraphicFramePr>
        <p:xfrm>
          <a:off x="2665748" y="3813490"/>
          <a:ext cx="403861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11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Retención Semestral del 2016-2 al 2017-1: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85.2%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Aprovechamiento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8.61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Alumnos con una o más materias reprobadas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22.5%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28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(periodo escolar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ángulo 11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Magdalena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70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075"/>
              </p:ext>
            </p:extLst>
          </p:nvPr>
        </p:nvGraphicFramePr>
        <p:xfrm>
          <a:off x="2665749" y="1772550"/>
          <a:ext cx="3600000" cy="26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 alumnos (36.4%)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 alumnos (24.9%)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Ingeniería, Manufactura y Construcción: </a:t>
                      </a:r>
                    </a:p>
                    <a:p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 alumnos (23.7%)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Educación: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 alumnos (5.9%)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 alumnos (4.5%)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 alumnos (4.5%)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991818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29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15200" y="4376804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ángulo 15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Magdalena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9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</a:t>
            </a:fld>
            <a:endParaRPr lang="es-MX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54114"/>
              </p:ext>
            </p:extLst>
          </p:nvPr>
        </p:nvGraphicFramePr>
        <p:xfrm>
          <a:off x="632338" y="1313013"/>
          <a:ext cx="5934636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2132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  <a:gridCol w="992504">
                  <a:extLst>
                    <a:ext uri="{9D8B030D-6E8A-4147-A177-3AD203B41FA5}">
                      <a16:colId xmlns:a16="http://schemas.microsoft.com/office/drawing/2014/main" val="9793613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2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Sección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Página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Unidades Académicas según municipio sede y año de fundación</a:t>
                      </a:r>
                      <a:endParaRPr lang="es-MX" sz="1200" b="1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200" b="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La UES en números</a:t>
                      </a:r>
                      <a:endParaRPr lang="es-MX" sz="1200" b="1" spc="0" baseline="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779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U. A. San Luis Río Colorado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580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U. A. Magdalena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U. A. Hermosillo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2843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U. A. Benito Juárez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851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U. A. Navojoa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606331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Contenido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31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U. A. Hermosillo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Prontuario Estadístico 2017-1</a:t>
            </a:r>
          </a:p>
        </p:txBody>
      </p:sp>
    </p:spTree>
    <p:extLst>
      <p:ext uri="{BB962C8B-B14F-4D97-AF65-F5344CB8AC3E}">
        <p14:creationId xmlns:p14="http://schemas.microsoft.com/office/powerpoint/2010/main" val="2585284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31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639" y="369957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04016"/>
              </p:ext>
            </p:extLst>
          </p:nvPr>
        </p:nvGraphicFramePr>
        <p:xfrm>
          <a:off x="2667600" y="3572222"/>
          <a:ext cx="1691749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49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5,517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5,539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77956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30997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Hermosillo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20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1004184" y="2511457"/>
            <a:ext cx="1208176" cy="150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32</a:t>
            </a:fld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795525" y="3433325"/>
            <a:ext cx="777875" cy="407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1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>
                <a:solidFill>
                  <a:srgbClr val="C8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UAH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1358537" y="3433325"/>
            <a:ext cx="102309" cy="111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Hermosillo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41317"/>
              </p:ext>
            </p:extLst>
          </p:nvPr>
        </p:nvGraphicFramePr>
        <p:xfrm>
          <a:off x="2356714" y="988826"/>
          <a:ext cx="3456000" cy="427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1905161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Programa</a:t>
                      </a:r>
                      <a:r>
                        <a:rPr lang="es-MX" sz="800" b="1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 Educativo</a:t>
                      </a:r>
                      <a:endParaRPr lang="es-MX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ndara" panose="020E0502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Alumnos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3165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Administración de Empresas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758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Nutrición Humana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Comercio Internacional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677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0341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Entrenamiento Deportivo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734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Administración de Empresas Turísticas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8925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Geociencias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8154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Contaduría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363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389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Ambiental / Ambiental Industrial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7355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Horticultura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38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Industrial en Manufactura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86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Mecatrónica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45548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Ecología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3914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Software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8154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Enseñanza del Inglés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956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Tecnología de Alimentos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5897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Ciencias Policiales y Seguridad Ciudadana (ISSPE)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0573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</a:t>
                      </a:r>
                      <a:r>
                        <a:rPr lang="es-MX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En </a:t>
                      </a:r>
                      <a:r>
                        <a:rPr lang="es-MX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Agronegocios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1249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Mtría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. En Administración de la Calidad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5469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Mtría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. En Metodología del Entrenamiento Deportivo de Alto Rendimiento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92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Mtría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. En Sistemas de Producción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Biosustentables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0574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Mtría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. En Administración de Empresas Turísticas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090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Mtría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r>
                        <a:rPr lang="es-MX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En Administración de Negocios Internacionales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56111"/>
                  </a:ext>
                </a:extLst>
              </a:tr>
            </a:tbl>
          </a:graphicData>
        </a:graphic>
      </p:graphicFrame>
      <p:sp>
        <p:nvSpPr>
          <p:cNvPr id="17" name="9 Redondear rectángulo de esquina diagonal"/>
          <p:cNvSpPr/>
          <p:nvPr/>
        </p:nvSpPr>
        <p:spPr>
          <a:xfrm>
            <a:off x="193959" y="988826"/>
            <a:ext cx="2018401" cy="1116421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Programa Educativo</a:t>
            </a:r>
          </a:p>
        </p:txBody>
      </p:sp>
      <p:sp>
        <p:nvSpPr>
          <p:cNvPr id="19" name="9 Redondear rectángulo de esquina diagonal"/>
          <p:cNvSpPr/>
          <p:nvPr/>
        </p:nvSpPr>
        <p:spPr>
          <a:xfrm>
            <a:off x="5957068" y="988826"/>
            <a:ext cx="1010093" cy="64113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Total U.A.: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5,539</a:t>
            </a:r>
          </a:p>
        </p:txBody>
      </p:sp>
    </p:spTree>
    <p:extLst>
      <p:ext uri="{BB962C8B-B14F-4D97-AF65-F5344CB8AC3E}">
        <p14:creationId xmlns:p14="http://schemas.microsoft.com/office/powerpoint/2010/main" val="271230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99634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93975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33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Rectángulo 13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Hermosillo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  <p:sp>
        <p:nvSpPr>
          <p:cNvPr id="15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(periodo escolar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64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570896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8432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34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8" name="Rectángulo 17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Hermosillo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28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56419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159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48145"/>
              </p:ext>
            </p:extLst>
          </p:nvPr>
        </p:nvGraphicFramePr>
        <p:xfrm>
          <a:off x="2665748" y="3813490"/>
          <a:ext cx="339480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809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Matrícula en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83.6%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35</a:t>
            </a:fld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Rectángulo 12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Hermosillo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04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33366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77616"/>
              </p:ext>
            </p:extLst>
          </p:nvPr>
        </p:nvGraphicFramePr>
        <p:xfrm>
          <a:off x="2665749" y="3813490"/>
          <a:ext cx="37988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846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Retención Semestral del 2016-2 al 2017-1: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81.6%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Aprovechamiento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8.25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Alumnos con una o más materias reprobadas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36.3%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36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(periodo escolar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ángulo 11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Hermosillo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14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71275"/>
              </p:ext>
            </p:extLst>
          </p:nvPr>
        </p:nvGraphicFramePr>
        <p:xfrm>
          <a:off x="2665749" y="1772550"/>
          <a:ext cx="3600000" cy="29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2,318 alumnos (41.8%)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788 alumnos (14.2%)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Ingeniería, Manufactura y Construcción: </a:t>
                      </a:r>
                    </a:p>
                    <a:p>
                      <a:r>
                        <a:rPr lang="es-MX" sz="14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775 alumnos (14.0%)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708 alumnos (12.8%)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591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alumnos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(10.7%)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Agronomía y Veterinaria: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228 alumnos (4.1%)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9918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Educación: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131 alumnos (2.4%)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30557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37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15200" y="4376804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ángulo 15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Hermosillo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59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U. A. Benito Juárez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Prontuario Estadístico 2017-1</a:t>
            </a:r>
          </a:p>
        </p:txBody>
      </p:sp>
    </p:spTree>
    <p:extLst>
      <p:ext uri="{BB962C8B-B14F-4D97-AF65-F5344CB8AC3E}">
        <p14:creationId xmlns:p14="http://schemas.microsoft.com/office/powerpoint/2010/main" val="3014387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39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639" y="369957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70445"/>
              </p:ext>
            </p:extLst>
          </p:nvPr>
        </p:nvGraphicFramePr>
        <p:xfrm>
          <a:off x="2667600" y="3572222"/>
          <a:ext cx="1691749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49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432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432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77956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16209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Benito Juárez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3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Unidades Académicas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800" i="1" kern="0" dirty="0">
                <a:solidFill>
                  <a:srgbClr val="A6A6A6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Prontuario Estadístico 2017-1</a:t>
            </a:r>
          </a:p>
        </p:txBody>
      </p:sp>
    </p:spTree>
    <p:extLst>
      <p:ext uri="{BB962C8B-B14F-4D97-AF65-F5344CB8AC3E}">
        <p14:creationId xmlns:p14="http://schemas.microsoft.com/office/powerpoint/2010/main" val="2975437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1004184" y="2511457"/>
            <a:ext cx="1208176" cy="150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40</a:t>
            </a:fld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1158586" y="3815697"/>
            <a:ext cx="777875" cy="407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1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>
                <a:solidFill>
                  <a:srgbClr val="C8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UABJ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1741714" y="3837077"/>
            <a:ext cx="102309" cy="111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Benito Juárez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37844"/>
              </p:ext>
            </p:extLst>
          </p:nvPr>
        </p:nvGraphicFramePr>
        <p:xfrm>
          <a:off x="2268000" y="988826"/>
          <a:ext cx="3456000" cy="16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1905161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Programa</a:t>
                      </a:r>
                      <a:r>
                        <a:rPr lang="es-MX" sz="800" b="1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 Educativo</a:t>
                      </a:r>
                      <a:endParaRPr lang="es-MX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ndara" panose="020E0502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Alumnos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3165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Entrenamiento Deportivo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Administración de Empresas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Agronegocios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0341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Nutrición Humana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734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Horticultura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8925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Software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8154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</a:t>
                      </a:r>
                      <a:r>
                        <a:rPr lang="es-MX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En Biotecnología Acuática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1104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Enseñanza del Inglés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72132"/>
                  </a:ext>
                </a:extLst>
              </a:tr>
            </a:tbl>
          </a:graphicData>
        </a:graphic>
      </p:graphicFrame>
      <p:sp>
        <p:nvSpPr>
          <p:cNvPr id="19" name="9 Redondear rectángulo de esquina diagonal"/>
          <p:cNvSpPr/>
          <p:nvPr/>
        </p:nvSpPr>
        <p:spPr>
          <a:xfrm>
            <a:off x="193959" y="988826"/>
            <a:ext cx="2018401" cy="1116421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Programa Educativo</a:t>
            </a:r>
          </a:p>
        </p:txBody>
      </p:sp>
      <p:sp>
        <p:nvSpPr>
          <p:cNvPr id="20" name="9 Redondear rectángulo de esquina diagonal"/>
          <p:cNvSpPr/>
          <p:nvPr/>
        </p:nvSpPr>
        <p:spPr>
          <a:xfrm>
            <a:off x="5957068" y="988826"/>
            <a:ext cx="1010093" cy="64113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Total U.A.: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432</a:t>
            </a:r>
          </a:p>
        </p:txBody>
      </p:sp>
    </p:spTree>
    <p:extLst>
      <p:ext uri="{BB962C8B-B14F-4D97-AF65-F5344CB8AC3E}">
        <p14:creationId xmlns:p14="http://schemas.microsoft.com/office/powerpoint/2010/main" val="2779156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3913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23066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41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Rectángulo 14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Benito Juárez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  <p:sp>
        <p:nvSpPr>
          <p:cNvPr id="1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(periodo escolar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12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2287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23224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42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9" name="Rectángulo 18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Benito Juárez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46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99236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16160"/>
              </p:ext>
            </p:extLst>
          </p:nvPr>
        </p:nvGraphicFramePr>
        <p:xfrm>
          <a:off x="2665749" y="3813490"/>
          <a:ext cx="353303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032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Matrícula en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29.8%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43</a:t>
            </a:fld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Rectángulo 13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Benito Juárez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62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66290"/>
              </p:ext>
            </p:extLst>
          </p:nvPr>
        </p:nvGraphicFramePr>
        <p:xfrm>
          <a:off x="2665748" y="3813490"/>
          <a:ext cx="390517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173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Retención Semestral del 2016-2 al 2017-1: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82.1%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Aprovechamiento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8.51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Alumnos con una o más materias reprobadas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21.6%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17238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44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(periodo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ángulo 12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Benito Juárez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49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83928"/>
              </p:ext>
            </p:extLst>
          </p:nvPr>
        </p:nvGraphicFramePr>
        <p:xfrm>
          <a:off x="2665749" y="1772550"/>
          <a:ext cx="3600000" cy="211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165 alumnos (38.2%)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123 alumnos (28.5%)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Agronomía y Veterinaria: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100 alumnos (23.1%)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33 alumnos (7.6%)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11 alumnos (2.5%)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45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ángulo 13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Benito Juárez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2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U. A. Navojoa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Prontuario Estadístico 2017-1</a:t>
            </a:r>
          </a:p>
        </p:txBody>
      </p:sp>
    </p:spTree>
    <p:extLst>
      <p:ext uri="{BB962C8B-B14F-4D97-AF65-F5344CB8AC3E}">
        <p14:creationId xmlns:p14="http://schemas.microsoft.com/office/powerpoint/2010/main" val="1268404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47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639" y="369957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25022"/>
              </p:ext>
            </p:extLst>
          </p:nvPr>
        </p:nvGraphicFramePr>
        <p:xfrm>
          <a:off x="2667600" y="3572222"/>
          <a:ext cx="1691749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49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1,304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1,308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77956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21764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Navojoa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93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1004184" y="2511457"/>
            <a:ext cx="1208176" cy="150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48</a:t>
            </a:fld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1760905" y="3895384"/>
            <a:ext cx="777875" cy="407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1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>
                <a:solidFill>
                  <a:srgbClr val="C8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UAN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2027808" y="3895384"/>
            <a:ext cx="71863" cy="1166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Navojoa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27664"/>
              </p:ext>
            </p:extLst>
          </p:nvPr>
        </p:nvGraphicFramePr>
        <p:xfrm>
          <a:off x="2268000" y="988826"/>
          <a:ext cx="3456000" cy="319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1905161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Programa</a:t>
                      </a:r>
                      <a:r>
                        <a:rPr lang="es-MX" sz="800" b="1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 Educativo</a:t>
                      </a:r>
                      <a:endParaRPr lang="es-MX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ndara" panose="020E0502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Alumnos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3165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Nutrición Humana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Comercio Internacional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Software / Lic. En Sistemas Computacionales Administrativos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0341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Administración de Empresas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734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Tecnología de Alimentos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8925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Industrial en Manufactura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8154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Mecatrónica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1649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Entrenamiento Deportivo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02905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Contaduría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44539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Biotecnología Acuática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2965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Ing. En Horticultura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67635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Enseñanza del Inglés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25267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Acuacultura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9968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 En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Agronegocios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1427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Lic.</a:t>
                      </a:r>
                      <a:r>
                        <a:rPr lang="es-MX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En Administración de Empresas Turísticas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8188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Mtría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. En Sistemas de Producción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Biosustentables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22747"/>
                  </a:ext>
                </a:extLst>
              </a:tr>
            </a:tbl>
          </a:graphicData>
        </a:graphic>
      </p:graphicFrame>
      <p:sp>
        <p:nvSpPr>
          <p:cNvPr id="17" name="9 Redondear rectángulo de esquina diagonal"/>
          <p:cNvSpPr/>
          <p:nvPr/>
        </p:nvSpPr>
        <p:spPr>
          <a:xfrm>
            <a:off x="193959" y="988826"/>
            <a:ext cx="2018401" cy="1116421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Programa Educativo</a:t>
            </a:r>
          </a:p>
        </p:txBody>
      </p:sp>
      <p:sp>
        <p:nvSpPr>
          <p:cNvPr id="19" name="9 Redondear rectángulo de esquina diagonal"/>
          <p:cNvSpPr/>
          <p:nvPr/>
        </p:nvSpPr>
        <p:spPr>
          <a:xfrm>
            <a:off x="5957068" y="988826"/>
            <a:ext cx="1010093" cy="64113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Total U.A.: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1,308</a:t>
            </a:r>
          </a:p>
        </p:txBody>
      </p:sp>
    </p:spTree>
    <p:extLst>
      <p:ext uri="{BB962C8B-B14F-4D97-AF65-F5344CB8AC3E}">
        <p14:creationId xmlns:p14="http://schemas.microsoft.com/office/powerpoint/2010/main" val="1619539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5063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41648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49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Rectángulo 13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Navojoa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  <p:sp>
        <p:nvSpPr>
          <p:cNvPr id="15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(periodo escolar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8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/>
          <p:cNvCxnSpPr/>
          <p:nvPr/>
        </p:nvCxnSpPr>
        <p:spPr>
          <a:xfrm flipV="1">
            <a:off x="3806297" y="1955037"/>
            <a:ext cx="327102" cy="3408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2000250" y="1693571"/>
            <a:ext cx="179465" cy="22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9 Redondear rectángulo de esquina diagonal"/>
          <p:cNvSpPr/>
          <p:nvPr/>
        </p:nvSpPr>
        <p:spPr>
          <a:xfrm>
            <a:off x="4061647" y="1687977"/>
            <a:ext cx="1652531" cy="462634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U.A.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 Magdalena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Fundada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 en 1998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9 Redondear rectángulo de esquina diagonal"/>
          <p:cNvSpPr/>
          <p:nvPr/>
        </p:nvSpPr>
        <p:spPr>
          <a:xfrm>
            <a:off x="162265" y="1463362"/>
            <a:ext cx="2017450" cy="462634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U.A.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s-MX" sz="1200" i="1" kern="0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San Luis Río Colorado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Fundada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 en 1983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2924028" y="3443833"/>
            <a:ext cx="468000" cy="22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9 Redondear rectángulo de esquina diagonal"/>
          <p:cNvSpPr/>
          <p:nvPr/>
        </p:nvSpPr>
        <p:spPr>
          <a:xfrm>
            <a:off x="1639643" y="3214732"/>
            <a:ext cx="1334668" cy="462634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U.A.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s-MX" sz="1200" i="1" kern="0" noProof="0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Hermosillo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Fundada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 en 1984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3954510" y="4312842"/>
            <a:ext cx="252000" cy="22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9 Redondear rectángulo de esquina diagonal"/>
          <p:cNvSpPr/>
          <p:nvPr/>
        </p:nvSpPr>
        <p:spPr>
          <a:xfrm>
            <a:off x="2652765" y="4081525"/>
            <a:ext cx="1456790" cy="462634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U.A.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s-MX" sz="1200" i="1" kern="0" noProof="0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Benito Juárez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Fundada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 en 2001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4552124" y="4041789"/>
            <a:ext cx="335789" cy="16718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9 Redondear rectángulo de esquina diagonal"/>
          <p:cNvSpPr/>
          <p:nvPr/>
        </p:nvSpPr>
        <p:spPr>
          <a:xfrm>
            <a:off x="4806859" y="3772831"/>
            <a:ext cx="1456790" cy="462634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U.A.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s-MX" sz="1200" i="1" kern="0" noProof="0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Navojoa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Fundada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 en 1984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2139291" y="1312857"/>
            <a:ext cx="2920730" cy="3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5</a:t>
            </a:fld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Unidades Académicas según municipio sede y año de fundación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04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85233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62414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50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8" name="Rectángulo 17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Navojoa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31735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31324"/>
              </p:ext>
            </p:extLst>
          </p:nvPr>
        </p:nvGraphicFramePr>
        <p:xfrm>
          <a:off x="2665749" y="3813490"/>
          <a:ext cx="371378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786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Matrícula en Programas Educativos 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37.4%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51</a:t>
            </a:fld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Rectángulo 12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Navojoa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94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79349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Profesores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03735"/>
              </p:ext>
            </p:extLst>
          </p:nvPr>
        </p:nvGraphicFramePr>
        <p:xfrm>
          <a:off x="2665748" y="3813490"/>
          <a:ext cx="385201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01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Retención Semestral del 2016-2 al 2017-1: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81.2%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Aprovechamiento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8.36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Porcentaje de Alumnos con una o más materias reprobadas (periodo 2016-2):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30.6%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52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(periodo escolar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ángulo 11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Navojoa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04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78850"/>
              </p:ext>
            </p:extLst>
          </p:nvPr>
        </p:nvGraphicFramePr>
        <p:xfrm>
          <a:off x="2665749" y="1772550"/>
          <a:ext cx="3600000" cy="29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383 alumnos (29.3%)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361 alumnos (27.6%)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Ingeniería, Manufactura y Construcción: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222 alumnos (17.0%)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181 alumnos (13.8%)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Agronomía y Veterinaria: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87 alumnos (6.7%)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992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56 alumnos (4.3%)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9918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Educación: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18 alumnos (1.4%)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30557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53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15200" y="4376804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ángulo 15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U.A. Navojoa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49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1216263" y="2235937"/>
            <a:ext cx="4766786" cy="928800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Universidad Estatal de Sonora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Abril 2017</a:t>
            </a:r>
            <a:endParaRPr lang="es-MX" sz="1400" kern="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0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La UES en números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Prontuario Estadístico 2017-1</a:t>
            </a:r>
          </a:p>
        </p:txBody>
      </p:sp>
    </p:spTree>
    <p:extLst>
      <p:ext uri="{BB962C8B-B14F-4D97-AF65-F5344CB8AC3E}">
        <p14:creationId xmlns:p14="http://schemas.microsoft.com/office/powerpoint/2010/main" val="159867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Programas Académicos por Unidad Académica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3600" y="3445769"/>
            <a:ext cx="799597" cy="1116418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07884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21599"/>
              </p:ext>
            </p:extLst>
          </p:nvPr>
        </p:nvGraphicFramePr>
        <p:xfrm>
          <a:off x="2667600" y="3283978"/>
          <a:ext cx="288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San Luis Río Colorado: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Magdalena: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Hermosillo: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Benito Juárez: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40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Navojoa: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0945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>
                <a:latin typeface="Candara" panose="020E0502030303020204" pitchFamily="34" charset="0"/>
              </a:rPr>
              <a:t>7</a:t>
            </a:fld>
            <a:endParaRPr lang="es-MX">
              <a:latin typeface="Candara" panose="020E0502030303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La UES en números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7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600" y="988826"/>
            <a:ext cx="6631557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6631557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Matrícula por Unidad Académica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000" y="171128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1747"/>
              </p:ext>
            </p:extLst>
          </p:nvPr>
        </p:nvGraphicFramePr>
        <p:xfrm>
          <a:off x="2667600" y="1583931"/>
          <a:ext cx="1691749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49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9,773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9,810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77956"/>
                  </a:ext>
                </a:extLst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8E2"/>
              </a:clrFrom>
              <a:clrTo>
                <a:srgbClr val="FFF8E2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78400" y="3534927"/>
            <a:ext cx="1395802" cy="119244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60649"/>
              </p:ext>
            </p:extLst>
          </p:nvPr>
        </p:nvGraphicFramePr>
        <p:xfrm>
          <a:off x="2667600" y="3283978"/>
          <a:ext cx="288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San Luis Río Colorado: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1,823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Magdalena: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708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Hermosillo: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5,539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Benito Juárez: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432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40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Navojoa: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1,308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0945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9,810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>
                <a:latin typeface="Candara" panose="020E0502030303020204" pitchFamily="34" charset="0"/>
              </a:rPr>
              <a:t>8</a:t>
            </a:fld>
            <a:endParaRPr lang="es-MX">
              <a:latin typeface="Candara" panose="020E0502030303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La UES en números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3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(periodo escolar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85591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552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55427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365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679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9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Rectángulo 13"/>
          <p:cNvSpPr/>
          <p:nvPr/>
        </p:nvSpPr>
        <p:spPr>
          <a:xfrm>
            <a:off x="193958" y="1"/>
            <a:ext cx="6811397" cy="709640"/>
          </a:xfrm>
          <a:prstGeom prst="rect">
            <a:avLst/>
          </a:prstGeom>
          <a:solidFill>
            <a:srgbClr val="6600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r>
              <a:rPr lang="es-MX" sz="1600" dirty="0">
                <a:latin typeface="Candara" panose="020E0502030303020204" pitchFamily="34" charset="0"/>
              </a:rPr>
              <a:t>La UES en números</a:t>
            </a:r>
          </a:p>
          <a:p>
            <a:pPr lvl="1"/>
            <a:endParaRPr lang="es-MX" sz="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75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2556</TotalTime>
  <Words>2722</Words>
  <Application>Microsoft Office PowerPoint</Application>
  <PresentationFormat>Personalizado</PresentationFormat>
  <Paragraphs>619</Paragraphs>
  <Slides>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Candara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Lobillo</dc:creator>
  <cp:lastModifiedBy>Secretaría Académica</cp:lastModifiedBy>
  <cp:revision>205</cp:revision>
  <dcterms:created xsi:type="dcterms:W3CDTF">2016-10-13T02:33:34Z</dcterms:created>
  <dcterms:modified xsi:type="dcterms:W3CDTF">2017-04-19T06:47:22Z</dcterms:modified>
</cp:coreProperties>
</file>