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2.xml"/>
  <Override ContentType="application/vnd.openxmlformats-officedocument.presentationml.slide+xml" PartName="/ppt/slides/slide98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80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5"/>
    <p:sldMasterId id="214748367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  <p:sldId id="332" r:id="rId84"/>
    <p:sldId id="333" r:id="rId85"/>
    <p:sldId id="334" r:id="rId86"/>
    <p:sldId id="335" r:id="rId87"/>
    <p:sldId id="336" r:id="rId88"/>
    <p:sldId id="337" r:id="rId89"/>
    <p:sldId id="338" r:id="rId90"/>
    <p:sldId id="339" r:id="rId91"/>
    <p:sldId id="340" r:id="rId92"/>
    <p:sldId id="341" r:id="rId93"/>
    <p:sldId id="342" r:id="rId94"/>
    <p:sldId id="343" r:id="rId95"/>
    <p:sldId id="344" r:id="rId96"/>
    <p:sldId id="345" r:id="rId97"/>
    <p:sldId id="346" r:id="rId98"/>
    <p:sldId id="347" r:id="rId99"/>
    <p:sldId id="348" r:id="rId100"/>
    <p:sldId id="349" r:id="rId101"/>
    <p:sldId id="350" r:id="rId102"/>
    <p:sldId id="351" r:id="rId103"/>
    <p:sldId id="352" r:id="rId104"/>
    <p:sldId id="353" r:id="rId105"/>
    <p:sldId id="354" r:id="rId106"/>
    <p:sldId id="355" r:id="rId107"/>
  </p:sldIdLst>
  <p:sldSz cy="5143500" cx="9144000"/>
  <p:notesSz cx="6858000" cy="9144000"/>
  <p:embeddedFontLst>
    <p:embeddedFont>
      <p:font typeface="Anton"/>
      <p:regular r:id="rId108"/>
    </p:embeddedFont>
    <p:embeddedFont>
      <p:font typeface="Lato"/>
      <p:regular r:id="rId109"/>
      <p:bold r:id="rId110"/>
      <p:italic r:id="rId111"/>
      <p:boldItalic r:id="rId112"/>
    </p:embeddedFont>
    <p:embeddedFont>
      <p:font typeface="Montserrat"/>
      <p:regular r:id="rId113"/>
      <p:bold r:id="rId114"/>
      <p:italic r:id="rId115"/>
      <p:boldItalic r:id="rId116"/>
    </p:embeddedFont>
    <p:embeddedFont>
      <p:font typeface="Lato Light"/>
      <p:regular r:id="rId117"/>
      <p:bold r:id="rId118"/>
      <p:italic r:id="rId119"/>
      <p:boldItalic r:id="rId120"/>
    </p:embeddedFont>
    <p:embeddedFont>
      <p:font typeface="Helvetica Neue"/>
      <p:regular r:id="rId121"/>
      <p:bold r:id="rId122"/>
      <p:italic r:id="rId123"/>
      <p:boldItalic r:id="rId124"/>
    </p:embeddedFont>
    <p:embeddedFont>
      <p:font typeface="Helvetica Neue Light"/>
      <p:regular r:id="rId125"/>
      <p:bold r:id="rId126"/>
      <p:italic r:id="rId127"/>
      <p:boldItalic r:id="rId1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FA52349-CF3D-4945-B3A1-A7D7D6AA4A4B}">
  <a:tblStyle styleId="{5FA52349-CF3D-4945-B3A1-A7D7D6AA4A4B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967173A0-044C-4FEB-BD48-F96697A28221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8E8AD9AB-20AE-45E7-9624-EAEE3F40E469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07" Type="http://schemas.openxmlformats.org/officeDocument/2006/relationships/slide" Target="slides/slide100.xml"/><Relationship Id="rId106" Type="http://schemas.openxmlformats.org/officeDocument/2006/relationships/slide" Target="slides/slide99.xml"/><Relationship Id="rId105" Type="http://schemas.openxmlformats.org/officeDocument/2006/relationships/slide" Target="slides/slide98.xml"/><Relationship Id="rId104" Type="http://schemas.openxmlformats.org/officeDocument/2006/relationships/slide" Target="slides/slide97.xml"/><Relationship Id="rId109" Type="http://schemas.openxmlformats.org/officeDocument/2006/relationships/font" Target="fonts/Lato-regular.fntdata"/><Relationship Id="rId108" Type="http://schemas.openxmlformats.org/officeDocument/2006/relationships/font" Target="fonts/Anton-regular.fntdata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103" Type="http://schemas.openxmlformats.org/officeDocument/2006/relationships/slide" Target="slides/slide96.xml"/><Relationship Id="rId102" Type="http://schemas.openxmlformats.org/officeDocument/2006/relationships/slide" Target="slides/slide95.xml"/><Relationship Id="rId101" Type="http://schemas.openxmlformats.org/officeDocument/2006/relationships/slide" Target="slides/slide94.xml"/><Relationship Id="rId100" Type="http://schemas.openxmlformats.org/officeDocument/2006/relationships/slide" Target="slides/slide93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28" Type="http://schemas.openxmlformats.org/officeDocument/2006/relationships/font" Target="fonts/HelveticaNeueLight-boldItalic.fntdata"/><Relationship Id="rId127" Type="http://schemas.openxmlformats.org/officeDocument/2006/relationships/font" Target="fonts/HelveticaNeueLight-italic.fntdata"/><Relationship Id="rId126" Type="http://schemas.openxmlformats.org/officeDocument/2006/relationships/font" Target="fonts/HelveticaNeueLight-bold.fntdata"/><Relationship Id="rId26" Type="http://schemas.openxmlformats.org/officeDocument/2006/relationships/slide" Target="slides/slide19.xml"/><Relationship Id="rId121" Type="http://schemas.openxmlformats.org/officeDocument/2006/relationships/font" Target="fonts/HelveticaNeue-regular.fntdata"/><Relationship Id="rId25" Type="http://schemas.openxmlformats.org/officeDocument/2006/relationships/slide" Target="slides/slide18.xml"/><Relationship Id="rId120" Type="http://schemas.openxmlformats.org/officeDocument/2006/relationships/font" Target="fonts/LatoLight-boldItalic.fntdata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125" Type="http://schemas.openxmlformats.org/officeDocument/2006/relationships/font" Target="fonts/HelveticaNeueLight-regular.fntdata"/><Relationship Id="rId29" Type="http://schemas.openxmlformats.org/officeDocument/2006/relationships/slide" Target="slides/slide22.xml"/><Relationship Id="rId124" Type="http://schemas.openxmlformats.org/officeDocument/2006/relationships/font" Target="fonts/HelveticaNeue-boldItalic.fntdata"/><Relationship Id="rId123" Type="http://schemas.openxmlformats.org/officeDocument/2006/relationships/font" Target="fonts/HelveticaNeue-italic.fntdata"/><Relationship Id="rId122" Type="http://schemas.openxmlformats.org/officeDocument/2006/relationships/font" Target="fonts/HelveticaNeue-bold.fntdata"/><Relationship Id="rId95" Type="http://schemas.openxmlformats.org/officeDocument/2006/relationships/slide" Target="slides/slide88.xml"/><Relationship Id="rId94" Type="http://schemas.openxmlformats.org/officeDocument/2006/relationships/slide" Target="slides/slide87.xml"/><Relationship Id="rId97" Type="http://schemas.openxmlformats.org/officeDocument/2006/relationships/slide" Target="slides/slide90.xml"/><Relationship Id="rId96" Type="http://schemas.openxmlformats.org/officeDocument/2006/relationships/slide" Target="slides/slide89.xml"/><Relationship Id="rId11" Type="http://schemas.openxmlformats.org/officeDocument/2006/relationships/slide" Target="slides/slide4.xml"/><Relationship Id="rId99" Type="http://schemas.openxmlformats.org/officeDocument/2006/relationships/slide" Target="slides/slide92.xml"/><Relationship Id="rId10" Type="http://schemas.openxmlformats.org/officeDocument/2006/relationships/slide" Target="slides/slide3.xml"/><Relationship Id="rId98" Type="http://schemas.openxmlformats.org/officeDocument/2006/relationships/slide" Target="slides/slide91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91" Type="http://schemas.openxmlformats.org/officeDocument/2006/relationships/slide" Target="slides/slide84.xml"/><Relationship Id="rId90" Type="http://schemas.openxmlformats.org/officeDocument/2006/relationships/slide" Target="slides/slide83.xml"/><Relationship Id="rId93" Type="http://schemas.openxmlformats.org/officeDocument/2006/relationships/slide" Target="slides/slide86.xml"/><Relationship Id="rId92" Type="http://schemas.openxmlformats.org/officeDocument/2006/relationships/slide" Target="slides/slide85.xml"/><Relationship Id="rId118" Type="http://schemas.openxmlformats.org/officeDocument/2006/relationships/font" Target="fonts/LatoLight-bold.fntdata"/><Relationship Id="rId117" Type="http://schemas.openxmlformats.org/officeDocument/2006/relationships/font" Target="fonts/LatoLight-regular.fntdata"/><Relationship Id="rId116" Type="http://schemas.openxmlformats.org/officeDocument/2006/relationships/font" Target="fonts/Montserrat-boldItalic.fntdata"/><Relationship Id="rId115" Type="http://schemas.openxmlformats.org/officeDocument/2006/relationships/font" Target="fonts/Montserrat-italic.fntdata"/><Relationship Id="rId119" Type="http://schemas.openxmlformats.org/officeDocument/2006/relationships/font" Target="fonts/LatoLight-italic.fntdata"/><Relationship Id="rId15" Type="http://schemas.openxmlformats.org/officeDocument/2006/relationships/slide" Target="slides/slide8.xml"/><Relationship Id="rId110" Type="http://schemas.openxmlformats.org/officeDocument/2006/relationships/font" Target="fonts/Lato-bold.fntdata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14" Type="http://schemas.openxmlformats.org/officeDocument/2006/relationships/font" Target="fonts/Montserrat-bold.fntdata"/><Relationship Id="rId18" Type="http://schemas.openxmlformats.org/officeDocument/2006/relationships/slide" Target="slides/slide11.xml"/><Relationship Id="rId113" Type="http://schemas.openxmlformats.org/officeDocument/2006/relationships/font" Target="fonts/Montserrat-regular.fntdata"/><Relationship Id="rId112" Type="http://schemas.openxmlformats.org/officeDocument/2006/relationships/font" Target="fonts/Lato-boldItalic.fntdata"/><Relationship Id="rId111" Type="http://schemas.openxmlformats.org/officeDocument/2006/relationships/font" Target="fonts/Lato-italic.fntdata"/><Relationship Id="rId84" Type="http://schemas.openxmlformats.org/officeDocument/2006/relationships/slide" Target="slides/slide77.xml"/><Relationship Id="rId83" Type="http://schemas.openxmlformats.org/officeDocument/2006/relationships/slide" Target="slides/slide76.xml"/><Relationship Id="rId86" Type="http://schemas.openxmlformats.org/officeDocument/2006/relationships/slide" Target="slides/slide79.xml"/><Relationship Id="rId85" Type="http://schemas.openxmlformats.org/officeDocument/2006/relationships/slide" Target="slides/slide78.xml"/><Relationship Id="rId88" Type="http://schemas.openxmlformats.org/officeDocument/2006/relationships/slide" Target="slides/slide81.xml"/><Relationship Id="rId87" Type="http://schemas.openxmlformats.org/officeDocument/2006/relationships/slide" Target="slides/slide80.xml"/><Relationship Id="rId89" Type="http://schemas.openxmlformats.org/officeDocument/2006/relationships/slide" Target="slides/slide82.xml"/><Relationship Id="rId80" Type="http://schemas.openxmlformats.org/officeDocument/2006/relationships/slide" Target="slides/slide73.xml"/><Relationship Id="rId82" Type="http://schemas.openxmlformats.org/officeDocument/2006/relationships/slide" Target="slides/slide75.xml"/><Relationship Id="rId81" Type="http://schemas.openxmlformats.org/officeDocument/2006/relationships/slide" Target="slides/slide74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73" Type="http://schemas.openxmlformats.org/officeDocument/2006/relationships/slide" Target="slides/slide66.xml"/><Relationship Id="rId72" Type="http://schemas.openxmlformats.org/officeDocument/2006/relationships/slide" Target="slides/slide65.xml"/><Relationship Id="rId75" Type="http://schemas.openxmlformats.org/officeDocument/2006/relationships/slide" Target="slides/slide68.xml"/><Relationship Id="rId74" Type="http://schemas.openxmlformats.org/officeDocument/2006/relationships/slide" Target="slides/slide67.xml"/><Relationship Id="rId77" Type="http://schemas.openxmlformats.org/officeDocument/2006/relationships/slide" Target="slides/slide70.xml"/><Relationship Id="rId76" Type="http://schemas.openxmlformats.org/officeDocument/2006/relationships/slide" Target="slides/slide69.xml"/><Relationship Id="rId79" Type="http://schemas.openxmlformats.org/officeDocument/2006/relationships/slide" Target="slides/slide72.xml"/><Relationship Id="rId78" Type="http://schemas.openxmlformats.org/officeDocument/2006/relationships/slide" Target="slides/slide71.xml"/><Relationship Id="rId71" Type="http://schemas.openxmlformats.org/officeDocument/2006/relationships/slide" Target="slides/slide64.xml"/><Relationship Id="rId70" Type="http://schemas.openxmlformats.org/officeDocument/2006/relationships/slide" Target="slides/slide63.xml"/><Relationship Id="rId62" Type="http://schemas.openxmlformats.org/officeDocument/2006/relationships/slide" Target="slides/slide55.xml"/><Relationship Id="rId61" Type="http://schemas.openxmlformats.org/officeDocument/2006/relationships/slide" Target="slides/slide54.xml"/><Relationship Id="rId64" Type="http://schemas.openxmlformats.org/officeDocument/2006/relationships/slide" Target="slides/slide57.xml"/><Relationship Id="rId63" Type="http://schemas.openxmlformats.org/officeDocument/2006/relationships/slide" Target="slides/slide56.xml"/><Relationship Id="rId66" Type="http://schemas.openxmlformats.org/officeDocument/2006/relationships/slide" Target="slides/slide59.xml"/><Relationship Id="rId65" Type="http://schemas.openxmlformats.org/officeDocument/2006/relationships/slide" Target="slides/slide58.xml"/><Relationship Id="rId68" Type="http://schemas.openxmlformats.org/officeDocument/2006/relationships/slide" Target="slides/slide61.xml"/><Relationship Id="rId67" Type="http://schemas.openxmlformats.org/officeDocument/2006/relationships/slide" Target="slides/slide60.xml"/><Relationship Id="rId60" Type="http://schemas.openxmlformats.org/officeDocument/2006/relationships/slide" Target="slides/slide53.xml"/><Relationship Id="rId69" Type="http://schemas.openxmlformats.org/officeDocument/2006/relationships/slide" Target="slides/slide6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55" Type="http://schemas.openxmlformats.org/officeDocument/2006/relationships/slide" Target="slides/slide48.xml"/><Relationship Id="rId54" Type="http://schemas.openxmlformats.org/officeDocument/2006/relationships/slide" Target="slides/slide47.xml"/><Relationship Id="rId57" Type="http://schemas.openxmlformats.org/officeDocument/2006/relationships/slide" Target="slides/slide50.xml"/><Relationship Id="rId56" Type="http://schemas.openxmlformats.org/officeDocument/2006/relationships/slide" Target="slides/slide49.xml"/><Relationship Id="rId59" Type="http://schemas.openxmlformats.org/officeDocument/2006/relationships/slide" Target="slides/slide52.xml"/><Relationship Id="rId58" Type="http://schemas.openxmlformats.org/officeDocument/2006/relationships/slide" Target="slides/slide5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CoderContenidos/coderPython" TargetMode="Externa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rive.google.com/file/d/1xeJ3vjTLUjQJia1NVjWnCfNZZWcnbnS2/view?usp=sharing" TargetMode="Externa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rive.google.com/file/d/1xeJ3vjTLUjQJia1NVjWnCfNZZWcnbnS2/view?usp=sharing" TargetMode="Externa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mailto:contenidos@coderhouse.com" TargetMode="Externa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>
                <a:solidFill>
                  <a:schemeClr val="dk1"/>
                </a:solidFill>
              </a:rPr>
              <a:t>Obligatoria siempre.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/>
              <a:t>Lo ideal es que los equipos sean de dos personas, máximo tres.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/>
              <a:t>Modelo de Playground: </a:t>
            </a:r>
            <a:r>
              <a:rPr lang="es-419" sz="115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2"/>
              </a:rPr>
              <a:t>https://github.com/CoderContenidos/coderPython</a:t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7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p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9" name="Google Shape;979;p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Todas las clases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2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Primera clase</a:t>
            </a:r>
            <a:endParaRPr sz="12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16ffff8550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" name="Google Shape;242;g116ffff8550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" name="Google Shape;25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8" name="Google Shape;25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/>
              <a:t>-</a:t>
            </a:r>
            <a:endParaRPr b="1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2" name="Google Shape;31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7" name="Google Shape;31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3" name="Google Shape;32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Colocar todas las clases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1" name="Google Shape;33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0" name="Google Shape;34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8" name="Google Shape;34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7" name="Google Shape;357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6" name="Google Shape;366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2" name="Google Shape;372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0" name="Google Shape;380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al finalizar esta explicación mostrar múltiples ejemplos de operaciones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9" name="Google Shape;389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5" name="Google Shape;395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3" name="Google Shape;403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fd6daaf81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gfd6daaf81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s-419"/>
              <a:t>(sólo la primera clase)</a:t>
            </a:r>
            <a:br>
              <a:rPr b="1" lang="es-419"/>
            </a:br>
            <a:r>
              <a:rPr b="1" lang="es-419"/>
              <a:t>Presentación de Estudiantes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Soporte: Encuesta de Zoom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¿Como crear encuestas de zoom? Disponible en </a:t>
            </a:r>
            <a:r>
              <a:rPr lang="es-419" u="sng">
                <a:solidFill>
                  <a:schemeClr val="hlink"/>
                </a:solidFill>
                <a:hlinkClick r:id="rId2"/>
              </a:rPr>
              <a:t>este video.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 u="sng"/>
              <a:t>Consigna:</a:t>
            </a:r>
            <a:r>
              <a:rPr lang="es-419"/>
              <a:t> Presentación de los estudiantes. Generar </a:t>
            </a:r>
            <a:r>
              <a:rPr lang="es-419" u="sng"/>
              <a:t>una encuesta de zoom para cada punto</a:t>
            </a:r>
            <a:r>
              <a:rPr lang="es-419"/>
              <a:t> (3 en total) con los siguientes ítems y opciones.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s-419"/>
              <a:t>PAÍS </a:t>
            </a:r>
            <a:r>
              <a:rPr lang="es-419"/>
              <a:t>/ Opciones: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s-419"/>
              <a:t>Argentina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s-419"/>
              <a:t>Uruguay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s-419"/>
              <a:t>Chile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s-419"/>
              <a:t>Colombia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s-419"/>
              <a:t>Perú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s-419"/>
              <a:t>Otro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s-419"/>
              <a:t>CONOCIMIENTOS PREVIOS DE PROGRAMACIÓN /</a:t>
            </a:r>
            <a:r>
              <a:rPr lang="es-419"/>
              <a:t> Opciones: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s-419"/>
              <a:t>Nulo conocimiento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s-419"/>
              <a:t>Poco </a:t>
            </a:r>
            <a:r>
              <a:rPr lang="es-419">
                <a:solidFill>
                  <a:schemeClr val="dk1"/>
                </a:solidFill>
              </a:rPr>
              <a:t>conocimiento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s-419"/>
              <a:t>Bastante </a:t>
            </a:r>
            <a:r>
              <a:rPr lang="es-419">
                <a:solidFill>
                  <a:schemeClr val="dk1"/>
                </a:solidFill>
              </a:rPr>
              <a:t>conocimiento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s-419"/>
              <a:t>Otro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s-419"/>
              <a:t>¿POR QUÉ ELEGISTE EL CURSO? / </a:t>
            </a:r>
            <a:r>
              <a:rPr lang="es-419"/>
              <a:t>Opciones: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s-419"/>
              <a:t>Soy curioso/a y siempre quiero aprender más.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s-419"/>
              <a:t>Quiero emprender o mejorar mi camino Freelance.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s-419"/>
              <a:t>Quiero perfeccionar o desenvolverme de forma profesional o laboral.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s-419"/>
              <a:t>Otro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2" name="Google Shape;412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0" name="Google Shape;420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6" name="Google Shape;426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4" name="Google Shape;434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2" name="Google Shape;442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0" name="Google Shape;450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6" name="Google Shape;456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5" name="Google Shape;465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3" name="Google Shape;473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1" name="Google Shape;481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267732aae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g1267732aa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s-419"/>
              <a:t>(sólo la primera clase)</a:t>
            </a:r>
            <a:br>
              <a:rPr b="1" lang="es-419"/>
            </a:br>
            <a:r>
              <a:rPr b="1" lang="es-419"/>
              <a:t>Presentación de Estudiantes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Soporte: Encuesta de Zoom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¿Como crear encuestas de zoom? Disponible en </a:t>
            </a:r>
            <a:r>
              <a:rPr lang="es-419" u="sng">
                <a:solidFill>
                  <a:schemeClr val="hlink"/>
                </a:solidFill>
                <a:hlinkClick r:id="rId2"/>
              </a:rPr>
              <a:t>este video.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 u="sng"/>
              <a:t>Consigna:</a:t>
            </a:r>
            <a:r>
              <a:rPr lang="es-419"/>
              <a:t> Presentación de los estudiantes. Generar </a:t>
            </a:r>
            <a:r>
              <a:rPr lang="es-419" u="sng"/>
              <a:t>una encuesta de zoom para cada punto</a:t>
            </a:r>
            <a:r>
              <a:rPr lang="es-419"/>
              <a:t> (3 en total) con los siguientes ítems y opciones.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s-419"/>
              <a:t>PAÍS </a:t>
            </a:r>
            <a:r>
              <a:rPr lang="es-419"/>
              <a:t>/ Opciones: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s-419"/>
              <a:t>Argentina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s-419"/>
              <a:t>Uruguay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s-419"/>
              <a:t>Chile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s-419"/>
              <a:t>Colombia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s-419"/>
              <a:t>Perú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s-419"/>
              <a:t>Otro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s-419"/>
              <a:t>CONOCIMIENTOS PREVIOS DE PROGRAMACIÓN /</a:t>
            </a:r>
            <a:r>
              <a:rPr lang="es-419"/>
              <a:t> Opciones: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s-419"/>
              <a:t>Nulo conocimiento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s-419"/>
              <a:t>Poco </a:t>
            </a:r>
            <a:r>
              <a:rPr lang="es-419">
                <a:solidFill>
                  <a:schemeClr val="dk1"/>
                </a:solidFill>
              </a:rPr>
              <a:t>conocimiento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s-419"/>
              <a:t>Bastante </a:t>
            </a:r>
            <a:r>
              <a:rPr lang="es-419">
                <a:solidFill>
                  <a:schemeClr val="dk1"/>
                </a:solidFill>
              </a:rPr>
              <a:t>conocimiento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s-419"/>
              <a:t>Otro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s-419"/>
              <a:t>¿POR QUÉ ELEGISTE EL CURSO? / </a:t>
            </a:r>
            <a:r>
              <a:rPr lang="es-419"/>
              <a:t>Opciones: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s-419"/>
              <a:t>Soy curioso/a y siempre quiero aprender más.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s-419"/>
              <a:t>Quiero emprender o mejorar mi camino Freelance.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s-419"/>
              <a:t>Quiero perfeccionar o desenvolverme de forma profesional o laboral.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s-419"/>
              <a:t>Otro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9" name="Google Shape;489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7" name="Google Shape;497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2" name="Google Shape;502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8" name="Google Shape;508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7" name="Google Shape;517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6" name="Google Shape;526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2" name="Google Shape;532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0" name="Google Shape;540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9" name="Google Shape;549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IMPORTANTE EJEMPLO EN VIVO EN LA SIGUIENTE SLIDE</a:t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8" name="Google Shape;558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Sólo se muestra la primera clase.</a:t>
            </a:r>
            <a:br>
              <a:rPr lang="es-419"/>
            </a:br>
            <a:r>
              <a:rPr lang="es-419"/>
              <a:t>Cuando se haga la presentación de los desafíos en la primera clase, se sugiere complementar con la cantidad que hay de los mismos a lo largo de la cursada.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s-419"/>
              <a:t>Otras sugerencias:</a:t>
            </a:r>
            <a:endParaRPr b="1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s-419"/>
              <a:t>No solicitar más de un desafío entregable por clase a los estudiantes.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s-419"/>
              <a:t>Si se utiliza un desafío genérico, si bien no se entregan, que demuestre una finalidad. Por ejemplo, puede utilizarse para solicitar algo puntual de tarea: “Para la próxima clase traer anotado…” o ser la práctica necesaria para otro entregable vinculado con el Proyecto</a:t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9" name="Google Shape;569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9" name="Google Shape;579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IMPORTANTE EJEMPLO EN VIVO EN LA SIGUIENTE SLIDE</a:t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5" name="Google Shape;585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5" name="Google Shape;595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5" name="Google Shape;605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5" name="Google Shape;615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5" name="Google Shape;625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5" name="Google Shape;635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5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2" name="Google Shape;642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IMPORTANTE EJEMPLO EN VIVO EN LA SIGUIENTE SLIDE</a:t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6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9" name="Google Shape;649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Sólo se muestra la primera clase.</a:t>
            </a:r>
            <a:br>
              <a:rPr lang="es-419"/>
            </a:br>
            <a:r>
              <a:rPr lang="es-419"/>
              <a:t>Cuando se haga la presentación de los desafíos en la primera clase, se sugiere complementar con la cantidad que hay de los mismos a lo largo de la cursada.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s-419"/>
              <a:t>Otras sugerencias:</a:t>
            </a:r>
            <a:endParaRPr b="1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s-419"/>
              <a:t>No solicitar más de un desafío entregable por clase a los estudiantes.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s-419"/>
              <a:t>Si se utiliza un desafío genérico, si bien no se entregan, que demuestre una finalidad. Por ejemplo, puede utilizarse para solicitar algo puntual de tarea: “Para la próxima clase traer anotado…” o ser la práctica necesaria para otro entregable vinculado con el Proyecto</a:t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6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9" name="Google Shape;659;p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9" name="Google Shape;669;p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9" name="Google Shape;679;p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>
                <a:solidFill>
                  <a:schemeClr val="dk1"/>
                </a:solidFill>
              </a:rPr>
              <a:t>IMPORTANTE EJEMPLO EN VIVO EN LA SIGUIENTE SLIDE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5" name="Google Shape;685;p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Mostrar muchos ejemplos de operaciones aritméticas en vivo</a:t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5" name="Google Shape;695;p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Mostrar muchos ejemplos de operaciones aritméticas en vivo</a:t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6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5" name="Google Shape;705;p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Mostrar muchos ejemplos de operaciones aritméticas en vivo</a:t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6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5" name="Google Shape;715;p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IMPORTANTE EJEMPLO EN VIVO EN LA SIGUIENTE SLIDE</a:t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6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1" name="Google Shape;721;p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Mostrar muchos ejemplos de operaciones aritméticas en vivo</a:t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6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1" name="Google Shape;731;p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Mostrar muchos ejemplos de operaciones aritméticas en vivo</a:t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7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2" name="Google Shape;742;p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Primera clase</a:t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7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8" name="Google Shape;748;p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7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6" name="Google Shape;756;p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IMPORTANTE EJEMPLO EN VIVO EN LA SIGUIENTE SLIDE</a:t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7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4" name="Google Shape;764;p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7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4" name="Google Shape;774;p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7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0" name="Google Shape;780;p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7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7" name="Google Shape;787;p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8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4" name="Google Shape;794;p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8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0" name="Google Shape;800;p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8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9" name="Google Shape;809;p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8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7" name="Google Shape;817;p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Primera clase</a:t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8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4" name="Google Shape;824;p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8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1" name="Google Shape;831;p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8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9" name="Google Shape;839;p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7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7" name="Google Shape;847;p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4" name="Google Shape;854;p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variable1 = 11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peso1 = 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variable2 = 22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peso2 = 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pesos = peso1 + peso2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promedioPesado = (variable1*peso1 + variable2*peso2)/pesos</a:t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7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2" name="Google Shape;862;p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gf864c134b2_2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9" name="Google Shape;869;gf864c134b2_2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/>
              <a:t>expresiones = [nombre != "****", edad&gt;10 and edad&lt;18, len(nombre)&gt;=3 and len(nombre)&lt;10, edad*4 &gt;40]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[True, True, False]</a:t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8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7" name="Google Shape;877;p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Nota: SE RECOMIENDA TERMINARLO Y MEJORARLO DE TAREA </a:t>
            </a:r>
            <a:endParaRPr sz="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gf864c134b2_2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4" name="Google Shape;884;gf864c134b2_2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</a:rPr>
              <a:t>Usar para las subsiguientes slides de challenges genéricos.</a:t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gf864c134b2_2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2" name="Google Shape;892;gf864c134b2_2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</a:rPr>
              <a:t>Usar para las subsiguientes slides de challenges genéricos.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/>
              <a:t>Lo ideal es que los equipos sean de dos personas, máximo tres. </a:t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gcb0c471b2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2" name="Google Shape;902;gcb0c471b2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</a:rPr>
              <a:t>Usar para desafíos entregables. Editar el número con el número de desafío correspondiente..</a:t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gcb64f5ad7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1" name="Google Shape;911;gcb64f5ad7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/>
              <a:t>sfgsg</a:t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gf864c134b2_2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9" name="Google Shape;919;gf864c134b2_2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Desarrollo de un desafío entregable 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9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7" name="Google Shape;927;p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Obligatoria siempre.</a:t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3" name="Google Shape;933;p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8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p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0" name="Google Shape;940;p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>
                <a:solidFill>
                  <a:schemeClr val="dk1"/>
                </a:solidFill>
              </a:rPr>
              <a:t>Usar para que los estudiantes puedan explorar en sus casas los recursos vistos en clase: libros, artículos, herramientas, websites, videos (ajenos a Coder)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>
                <a:solidFill>
                  <a:schemeClr val="dk1"/>
                </a:solidFill>
              </a:rPr>
              <a:t>Enviar el contenido a integrar a </a:t>
            </a:r>
            <a:r>
              <a:rPr lang="es-419" u="sng">
                <a:solidFill>
                  <a:schemeClr val="hlink"/>
                </a:solidFill>
                <a:hlinkClick r:id="rId2"/>
              </a:rPr>
              <a:t>contenidos@coderhouse.com</a:t>
            </a:r>
            <a:r>
              <a:rPr lang="es-419">
                <a:solidFill>
                  <a:schemeClr val="dk1"/>
                </a:solidFill>
              </a:rPr>
              <a:t> para que lo podamos incluir en el Repositorio.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8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gf864c134b2_2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0" name="Google Shape;950;gf864c134b2_2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5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gf864c134b2_2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7" name="Google Shape;957;gf864c134b2_2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EF89D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5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p9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7" name="Google Shape;967;p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p9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3" name="Google Shape;973;p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Obligatoria siempre.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623888" y="3442098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5" name="Google Shape;75;p1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629842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8" name="Google Shape;88;p19"/>
          <p:cNvSpPr txBox="1"/>
          <p:nvPr>
            <p:ph idx="2" type="body"/>
          </p:nvPr>
        </p:nvSpPr>
        <p:spPr>
          <a:xfrm>
            <a:off x="629842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19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0" name="Google Shape;90;p19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1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2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2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6" name="Google Shape;106;p22"/>
          <p:cNvSpPr txBox="1"/>
          <p:nvPr>
            <p:ph idx="2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107" name="Google Shape;107;p2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3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3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113" name="Google Shape;113;p23"/>
          <p:cNvSpPr txBox="1"/>
          <p:nvPr>
            <p:ph idx="1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114" name="Google Shape;114;p2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4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0" name="Google Shape;120;p2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5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5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6" name="Google Shape;126;p2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2">
  <p:cSld name="CUSTOM_37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0.xml"/><Relationship Id="rId3" Type="http://schemas.openxmlformats.org/officeDocument/2006/relationships/image" Target="../media/image7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7.png"/><Relationship Id="rId4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Relationship Id="rId4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Relationship Id="rId4" Type="http://schemas.openxmlformats.org/officeDocument/2006/relationships/image" Target="../media/image2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Relationship Id="rId4" Type="http://schemas.openxmlformats.org/officeDocument/2006/relationships/image" Target="../media/image13.png"/><Relationship Id="rId5" Type="http://schemas.openxmlformats.org/officeDocument/2006/relationships/image" Target="../media/image19.png"/><Relationship Id="rId6" Type="http://schemas.openxmlformats.org/officeDocument/2006/relationships/image" Target="../media/image25.png"/><Relationship Id="rId7" Type="http://schemas.openxmlformats.org/officeDocument/2006/relationships/image" Target="../media/image23.png"/><Relationship Id="rId8" Type="http://schemas.openxmlformats.org/officeDocument/2006/relationships/image" Target="../media/image2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7.png"/><Relationship Id="rId4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7.png"/><Relationship Id="rId4" Type="http://schemas.openxmlformats.org/officeDocument/2006/relationships/image" Target="../media/image3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7.png"/><Relationship Id="rId4" Type="http://schemas.openxmlformats.org/officeDocument/2006/relationships/image" Target="../media/image3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7.png"/><Relationship Id="rId4" Type="http://schemas.openxmlformats.org/officeDocument/2006/relationships/image" Target="../media/image3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7.png"/><Relationship Id="rId4" Type="http://schemas.openxmlformats.org/officeDocument/2006/relationships/image" Target="../media/image3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7.png"/><Relationship Id="rId4" Type="http://schemas.openxmlformats.org/officeDocument/2006/relationships/image" Target="../media/image3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7.png"/><Relationship Id="rId4" Type="http://schemas.openxmlformats.org/officeDocument/2006/relationships/image" Target="../media/image3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7.png"/><Relationship Id="rId4" Type="http://schemas.openxmlformats.org/officeDocument/2006/relationships/image" Target="../media/image3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7.png"/><Relationship Id="rId4" Type="http://schemas.openxmlformats.org/officeDocument/2006/relationships/image" Target="../media/image3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7.png"/><Relationship Id="rId4" Type="http://schemas.openxmlformats.org/officeDocument/2006/relationships/image" Target="../media/image3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7.png"/><Relationship Id="rId4" Type="http://schemas.openxmlformats.org/officeDocument/2006/relationships/image" Target="../media/image30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7.png"/><Relationship Id="rId4" Type="http://schemas.openxmlformats.org/officeDocument/2006/relationships/image" Target="../media/image3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7.png"/><Relationship Id="rId4" Type="http://schemas.openxmlformats.org/officeDocument/2006/relationships/image" Target="../media/image30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7.png"/><Relationship Id="rId4" Type="http://schemas.openxmlformats.org/officeDocument/2006/relationships/image" Target="../media/image34.png"/><Relationship Id="rId5" Type="http://schemas.openxmlformats.org/officeDocument/2006/relationships/image" Target="../media/image29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7.png"/><Relationship Id="rId4" Type="http://schemas.openxmlformats.org/officeDocument/2006/relationships/image" Target="../media/image3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7.png"/><Relationship Id="rId4" Type="http://schemas.openxmlformats.org/officeDocument/2006/relationships/image" Target="../media/image34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7.png"/><Relationship Id="rId4" Type="http://schemas.openxmlformats.org/officeDocument/2006/relationships/image" Target="../media/image3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7.png"/><Relationship Id="rId4" Type="http://schemas.openxmlformats.org/officeDocument/2006/relationships/image" Target="../media/image34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2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2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7.png"/><Relationship Id="rId4" Type="http://schemas.openxmlformats.org/officeDocument/2006/relationships/image" Target="../media/image35.png"/><Relationship Id="rId5" Type="http://schemas.openxmlformats.org/officeDocument/2006/relationships/hyperlink" Target="https://www.mclibre.org/consultar/python/lecciones/python-variables.html#variables-definir" TargetMode="Externa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7.png"/><Relationship Id="rId4" Type="http://schemas.openxmlformats.org/officeDocument/2006/relationships/image" Target="../media/image35.png"/><Relationship Id="rId5" Type="http://schemas.openxmlformats.org/officeDocument/2006/relationships/hyperlink" Target="https://www.mclibre.org/consultar/python/lecciones/python-variables.html#variables-definir" TargetMode="Externa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2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7.png"/><Relationship Id="rId4" Type="http://schemas.openxmlformats.org/officeDocument/2006/relationships/hyperlink" Target="https://www.mclibre.org/consultar/python/lecciones/python-variables.html#variables-definir" TargetMode="Externa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7.png"/><Relationship Id="rId4" Type="http://schemas.openxmlformats.org/officeDocument/2006/relationships/hyperlink" Target="https://www.mclibre.org/consultar/python/lecciones/python-variables.html#variables-definir" TargetMode="Externa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7.png"/><Relationship Id="rId4" Type="http://schemas.openxmlformats.org/officeDocument/2006/relationships/image" Target="../media/image40.png"/><Relationship Id="rId5" Type="http://schemas.openxmlformats.org/officeDocument/2006/relationships/hyperlink" Target="https://www.mclibre.org/consultar/python/lecciones/python-variables.html#variables-definir" TargetMode="Externa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7.png"/><Relationship Id="rId4" Type="http://schemas.openxmlformats.org/officeDocument/2006/relationships/image" Target="../media/image38.png"/><Relationship Id="rId5" Type="http://schemas.openxmlformats.org/officeDocument/2006/relationships/image" Target="../media/image39.png"/><Relationship Id="rId6" Type="http://schemas.openxmlformats.org/officeDocument/2006/relationships/hyperlink" Target="https://www.mclibre.org/consultar/python/lecciones/python-variables.html#variables-definir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2.png"/><Relationship Id="rId4" Type="http://schemas.openxmlformats.org/officeDocument/2006/relationships/image" Target="../media/image8.png"/><Relationship Id="rId5" Type="http://schemas.openxmlformats.org/officeDocument/2006/relationships/image" Target="../media/image2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7.png"/><Relationship Id="rId4" Type="http://schemas.openxmlformats.org/officeDocument/2006/relationships/image" Target="../media/image38.png"/><Relationship Id="rId5" Type="http://schemas.openxmlformats.org/officeDocument/2006/relationships/image" Target="../media/image39.png"/><Relationship Id="rId6" Type="http://schemas.openxmlformats.org/officeDocument/2006/relationships/hyperlink" Target="https://www.mclibre.org/consultar/python/lecciones/python-variables.html#variables-definir" TargetMode="Externa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2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27.png"/><Relationship Id="rId4" Type="http://schemas.openxmlformats.org/officeDocument/2006/relationships/image" Target="../media/image36.png"/><Relationship Id="rId5" Type="http://schemas.openxmlformats.org/officeDocument/2006/relationships/image" Target="../media/image39.png"/><Relationship Id="rId6" Type="http://schemas.openxmlformats.org/officeDocument/2006/relationships/hyperlink" Target="https://www.mclibre.org/consultar/python/lecciones/python-variables.html#variables-definir" TargetMode="Externa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27.png"/><Relationship Id="rId4" Type="http://schemas.openxmlformats.org/officeDocument/2006/relationships/image" Target="../media/image36.png"/><Relationship Id="rId5" Type="http://schemas.openxmlformats.org/officeDocument/2006/relationships/image" Target="../media/image39.png"/><Relationship Id="rId6" Type="http://schemas.openxmlformats.org/officeDocument/2006/relationships/hyperlink" Target="https://www.mclibre.org/consultar/python/lecciones/python-variables.html#variables-definir" TargetMode="Externa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27.png"/><Relationship Id="rId4" Type="http://schemas.openxmlformats.org/officeDocument/2006/relationships/image" Target="../media/image36.png"/><Relationship Id="rId5" Type="http://schemas.openxmlformats.org/officeDocument/2006/relationships/image" Target="../media/image39.png"/><Relationship Id="rId6" Type="http://schemas.openxmlformats.org/officeDocument/2006/relationships/hyperlink" Target="https://www.mclibre.org/consultar/python/lecciones/python-variables.html#variables-definir" TargetMode="Externa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27.png"/><Relationship Id="rId4" Type="http://schemas.openxmlformats.org/officeDocument/2006/relationships/image" Target="../media/image36.png"/><Relationship Id="rId5" Type="http://schemas.openxmlformats.org/officeDocument/2006/relationships/image" Target="../media/image39.png"/><Relationship Id="rId6" Type="http://schemas.openxmlformats.org/officeDocument/2006/relationships/hyperlink" Target="https://www.mclibre.org/consultar/python/lecciones/python-variables.html#variables-definir" TargetMode="Externa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27.png"/><Relationship Id="rId4" Type="http://schemas.openxmlformats.org/officeDocument/2006/relationships/image" Target="../media/image36.png"/><Relationship Id="rId5" Type="http://schemas.openxmlformats.org/officeDocument/2006/relationships/image" Target="../media/image39.png"/><Relationship Id="rId6" Type="http://schemas.openxmlformats.org/officeDocument/2006/relationships/hyperlink" Target="https://www.mclibre.org/consultar/python/lecciones/python-variables.html#variables-definir" TargetMode="Externa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27.png"/><Relationship Id="rId4" Type="http://schemas.openxmlformats.org/officeDocument/2006/relationships/image" Target="../media/image41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27.png"/><Relationship Id="rId4" Type="http://schemas.openxmlformats.org/officeDocument/2006/relationships/image" Target="../media/image41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27.png"/><Relationship Id="rId4" Type="http://schemas.openxmlformats.org/officeDocument/2006/relationships/image" Target="../media/image42.png"/><Relationship Id="rId5" Type="http://schemas.openxmlformats.org/officeDocument/2006/relationships/image" Target="../media/image39.png"/><Relationship Id="rId6" Type="http://schemas.openxmlformats.org/officeDocument/2006/relationships/hyperlink" Target="https://www.mclibre.org/consultar/python/lecciones/python-variables.html#variables-definir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22.png"/><Relationship Id="rId5" Type="http://schemas.openxmlformats.org/officeDocument/2006/relationships/image" Target="../media/image9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27.png"/><Relationship Id="rId4" Type="http://schemas.openxmlformats.org/officeDocument/2006/relationships/image" Target="../media/image42.png"/><Relationship Id="rId5" Type="http://schemas.openxmlformats.org/officeDocument/2006/relationships/image" Target="../media/image39.png"/><Relationship Id="rId6" Type="http://schemas.openxmlformats.org/officeDocument/2006/relationships/hyperlink" Target="https://www.mclibre.org/consultar/python/lecciones/python-variables.html#variables-definir" TargetMode="Externa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27.png"/><Relationship Id="rId4" Type="http://schemas.openxmlformats.org/officeDocument/2006/relationships/image" Target="../media/image42.png"/><Relationship Id="rId5" Type="http://schemas.openxmlformats.org/officeDocument/2006/relationships/image" Target="../media/image39.png"/><Relationship Id="rId6" Type="http://schemas.openxmlformats.org/officeDocument/2006/relationships/hyperlink" Target="https://www.mclibre.org/consultar/python/lecciones/python-variables.html#variables-definir" TargetMode="Externa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27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27.png"/><Relationship Id="rId4" Type="http://schemas.openxmlformats.org/officeDocument/2006/relationships/image" Target="../media/image44.png"/><Relationship Id="rId5" Type="http://schemas.openxmlformats.org/officeDocument/2006/relationships/image" Target="../media/image39.png"/><Relationship Id="rId6" Type="http://schemas.openxmlformats.org/officeDocument/2006/relationships/hyperlink" Target="https://www.mclibre.org/consultar/python/lecciones/python-variables.html#variables-definir" TargetMode="Externa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27.png"/><Relationship Id="rId4" Type="http://schemas.openxmlformats.org/officeDocument/2006/relationships/image" Target="../media/image44.png"/><Relationship Id="rId5" Type="http://schemas.openxmlformats.org/officeDocument/2006/relationships/image" Target="../media/image39.png"/><Relationship Id="rId6" Type="http://schemas.openxmlformats.org/officeDocument/2006/relationships/hyperlink" Target="https://www.mclibre.org/consultar/python/lecciones/python-variables.html#variables-definir" TargetMode="Externa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27.png"/><Relationship Id="rId4" Type="http://schemas.openxmlformats.org/officeDocument/2006/relationships/image" Target="../media/image44.png"/><Relationship Id="rId5" Type="http://schemas.openxmlformats.org/officeDocument/2006/relationships/image" Target="../media/image39.png"/><Relationship Id="rId6" Type="http://schemas.openxmlformats.org/officeDocument/2006/relationships/hyperlink" Target="https://www.mclibre.org/consultar/python/lecciones/python-variables.html#variables-definir" TargetMode="Externa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27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27.png"/><Relationship Id="rId4" Type="http://schemas.openxmlformats.org/officeDocument/2006/relationships/image" Target="../media/image45.png"/><Relationship Id="rId5" Type="http://schemas.openxmlformats.org/officeDocument/2006/relationships/image" Target="../media/image39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27.png"/><Relationship Id="rId4" Type="http://schemas.openxmlformats.org/officeDocument/2006/relationships/image" Target="../media/image45.png"/><Relationship Id="rId5" Type="http://schemas.openxmlformats.org/officeDocument/2006/relationships/image" Target="../media/image39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2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27.png"/><Relationship Id="rId4" Type="http://schemas.openxmlformats.org/officeDocument/2006/relationships/image" Target="../media/image52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27.png"/><Relationship Id="rId4" Type="http://schemas.openxmlformats.org/officeDocument/2006/relationships/image" Target="../media/image52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27.png"/><Relationship Id="rId4" Type="http://schemas.openxmlformats.org/officeDocument/2006/relationships/image" Target="../media/image43.png"/><Relationship Id="rId5" Type="http://schemas.openxmlformats.org/officeDocument/2006/relationships/image" Target="../media/image52.png"/><Relationship Id="rId6" Type="http://schemas.openxmlformats.org/officeDocument/2006/relationships/image" Target="../media/image39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27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27.pn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27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27.pn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27.pn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27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2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27.pn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27.png"/><Relationship Id="rId4" Type="http://schemas.openxmlformats.org/officeDocument/2006/relationships/image" Target="../media/image50.gif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27.png"/><Relationship Id="rId4" Type="http://schemas.openxmlformats.org/officeDocument/2006/relationships/image" Target="../media/image41.pn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49.png"/><Relationship Id="rId4" Type="http://schemas.openxmlformats.org/officeDocument/2006/relationships/image" Target="../media/image46.pn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51.png"/><Relationship Id="rId4" Type="http://schemas.openxmlformats.org/officeDocument/2006/relationships/image" Target="../media/image53.pn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54.png"/><Relationship Id="rId4" Type="http://schemas.openxmlformats.org/officeDocument/2006/relationships/image" Target="../media/image58.pn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54.png"/><Relationship Id="rId4" Type="http://schemas.openxmlformats.org/officeDocument/2006/relationships/image" Target="../media/image58.png"/><Relationship Id="rId5" Type="http://schemas.openxmlformats.org/officeDocument/2006/relationships/hyperlink" Target="https://colab.research.google.com/drive/1BFrLU-OCLg0u6T48_pKZ8x4PytLWzs4P?usp=sharing" TargetMode="External"/><Relationship Id="rId6" Type="http://schemas.openxmlformats.org/officeDocument/2006/relationships/image" Target="../media/image6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49.png"/><Relationship Id="rId4" Type="http://schemas.openxmlformats.org/officeDocument/2006/relationships/image" Target="../media/image67.pn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55.png"/><Relationship Id="rId4" Type="http://schemas.openxmlformats.org/officeDocument/2006/relationships/image" Target="../media/image61.pn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60.png"/><Relationship Id="rId4" Type="http://schemas.openxmlformats.org/officeDocument/2006/relationships/image" Target="../media/image70.png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4.xml"/><Relationship Id="rId3" Type="http://schemas.openxmlformats.org/officeDocument/2006/relationships/image" Target="../media/image62.png"/><Relationship Id="rId4" Type="http://schemas.openxmlformats.org/officeDocument/2006/relationships/image" Target="../media/image59.png"/></Relationships>
</file>

<file path=ppt/slides/_rels/slide95.xml.rels><?xml version="1.0" encoding="UTF-8" standalone="yes"?><Relationships xmlns="http://schemas.openxmlformats.org/package/2006/relationships"><Relationship Id="rId10" Type="http://schemas.openxmlformats.org/officeDocument/2006/relationships/image" Target="../media/image64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5.xml"/><Relationship Id="rId3" Type="http://schemas.openxmlformats.org/officeDocument/2006/relationships/hyperlink" Target="https://entrenamiento-python-basico.readthedocs.io/es/latest/leccion3/tipo_numericos.html" TargetMode="External"/><Relationship Id="rId4" Type="http://schemas.openxmlformats.org/officeDocument/2006/relationships/hyperlink" Target="https://entrenamiento-python-basico.readthedocs.io/es/latest/leccion3/operadores_aritmeticos.html" TargetMode="External"/><Relationship Id="rId9" Type="http://schemas.openxmlformats.org/officeDocument/2006/relationships/image" Target="../media/image69.png"/><Relationship Id="rId5" Type="http://schemas.openxmlformats.org/officeDocument/2006/relationships/hyperlink" Target="https://entrenamiento-python-basico.readthedocs.io/es/latest/leccion3/tipo_cadenas.html" TargetMode="External"/><Relationship Id="rId6" Type="http://schemas.openxmlformats.org/officeDocument/2006/relationships/hyperlink" Target="https://entrenamiento-python-basico.readthedocs.io/es/latest/leccion3/variables_constantes.html" TargetMode="External"/><Relationship Id="rId7" Type="http://schemas.openxmlformats.org/officeDocument/2006/relationships/hyperlink" Target="https://entrenamiento-python-basico.readthedocs.io/es/latest/leccion7/entrada_salida.html?highlight=print#sentencia-print" TargetMode="External"/><Relationship Id="rId8" Type="http://schemas.openxmlformats.org/officeDocument/2006/relationships/image" Target="../media/image65.png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96.xml"/><Relationship Id="rId3" Type="http://schemas.openxmlformats.org/officeDocument/2006/relationships/image" Target="../media/image63.png"/><Relationship Id="rId4" Type="http://schemas.openxmlformats.org/officeDocument/2006/relationships/image" Target="../media/image66.png"/></Relationships>
</file>

<file path=ppt/slides/_rels/slide97.xml.rels><?xml version="1.0" encoding="UTF-8" standalone="yes"?><Relationships xmlns="http://schemas.openxmlformats.org/package/2006/relationships"><Relationship Id="rId10" Type="http://schemas.openxmlformats.org/officeDocument/2006/relationships/image" Target="../media/image68.png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97.xml"/><Relationship Id="rId3" Type="http://schemas.openxmlformats.org/officeDocument/2006/relationships/hyperlink" Target="https://www.youtube.com/watch?v=h1mBPIj71J0&amp;list=PL124RB0umOHRmFyl5Q3aVSW7TjOSNu9hl&amp;index=2&amp;ab_channel=Nicol%C3%A1sPerez" TargetMode="External"/><Relationship Id="rId4" Type="http://schemas.openxmlformats.org/officeDocument/2006/relationships/hyperlink" Target="https://www.youtube.com/watch?v=XM_RK6ga2fs&amp;list=PL124RB0umOHRmFyl5Q3aVSW7TjOSNu9hl&amp;index=3&amp;ab_channel=Nicol%C3%A1sPerez" TargetMode="External"/><Relationship Id="rId9" Type="http://schemas.openxmlformats.org/officeDocument/2006/relationships/image" Target="../media/image69.png"/><Relationship Id="rId5" Type="http://schemas.openxmlformats.org/officeDocument/2006/relationships/hyperlink" Target="https://www.youtube.com/watch?v=2NnSGwWyTxg&amp;list=PL124RB0umOHRmFyl5Q3aVSW7TjOSNu9hl&amp;index=4&amp;ab_channel=Nicol%C3%A1sPerez" TargetMode="External"/><Relationship Id="rId6" Type="http://schemas.openxmlformats.org/officeDocument/2006/relationships/hyperlink" Target="https://colab.research.google.com/drive/1mfNY8UNTnr_ImJ9xSOcAy4uwZFbRn6DV?usp=sharing" TargetMode="External"/><Relationship Id="rId7" Type="http://schemas.openxmlformats.org/officeDocument/2006/relationships/image" Target="../media/image71.png"/><Relationship Id="rId8" Type="http://schemas.openxmlformats.org/officeDocument/2006/relationships/image" Target="../media/image74.png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8.xml"/><Relationship Id="rId3" Type="http://schemas.openxmlformats.org/officeDocument/2006/relationships/image" Target="../media/image60.png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9.xml"/><Relationship Id="rId3" Type="http://schemas.openxmlformats.org/officeDocument/2006/relationships/image" Target="../media/image60.png"/><Relationship Id="rId4" Type="http://schemas.openxmlformats.org/officeDocument/2006/relationships/image" Target="../media/image7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7"/>
          <p:cNvSpPr txBox="1"/>
          <p:nvPr/>
        </p:nvSpPr>
        <p:spPr>
          <a:xfrm>
            <a:off x="1830900" y="1847275"/>
            <a:ext cx="54822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Números y cadenas de caracteres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35" name="Google Shape;135;p27"/>
          <p:cNvSpPr txBox="1"/>
          <p:nvPr/>
        </p:nvSpPr>
        <p:spPr>
          <a:xfrm>
            <a:off x="1992575" y="1371475"/>
            <a:ext cx="54822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2000" u="none" cap="none" strike="noStrike">
                <a:solidFill>
                  <a:srgbClr val="12121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1" i="0" lang="es-419" sz="2000" u="none" cap="none" strike="noStrike">
                <a:solidFill>
                  <a:srgbClr val="12121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Clase 1. </a:t>
            </a:r>
            <a:r>
              <a:rPr b="0" i="0" lang="es-419" sz="2000" u="none" cap="none" strike="noStrike">
                <a:solidFill>
                  <a:srgbClr val="12121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Python</a:t>
            </a:r>
            <a:endParaRPr b="0" i="0" sz="1400" u="none" cap="none" strike="noStrike">
              <a:solidFill>
                <a:srgbClr val="12121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36" name="Google Shape;136;p27"/>
          <p:cNvSpPr txBox="1"/>
          <p:nvPr/>
        </p:nvSpPr>
        <p:spPr>
          <a:xfrm>
            <a:off x="707225" y="4382850"/>
            <a:ext cx="17310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7" name="Google Shape;137;p27"/>
          <p:cNvSpPr txBox="1"/>
          <p:nvPr/>
        </p:nvSpPr>
        <p:spPr>
          <a:xfrm>
            <a:off x="1830900" y="3516850"/>
            <a:ext cx="54822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s-419" sz="1900">
                <a:solidFill>
                  <a:srgbClr val="121212"/>
                </a:solidFill>
                <a:latin typeface="Montserrat"/>
                <a:ea typeface="Montserrat"/>
                <a:cs typeface="Montserrat"/>
                <a:sym typeface="Montserrat"/>
              </a:rPr>
              <a:t>“Si solo haces lo que ya sabes hacer, no vas a llegar a ser </a:t>
            </a:r>
            <a:r>
              <a:rPr b="1" lang="es-419" sz="1900">
                <a:solidFill>
                  <a:srgbClr val="121212"/>
                </a:solidFill>
                <a:latin typeface="Montserrat"/>
                <a:ea typeface="Montserrat"/>
                <a:cs typeface="Montserrat"/>
                <a:sym typeface="Montserrat"/>
              </a:rPr>
              <a:t>más</a:t>
            </a:r>
            <a:r>
              <a:rPr b="1" lang="es-419" sz="1900">
                <a:solidFill>
                  <a:srgbClr val="121212"/>
                </a:solidFill>
                <a:latin typeface="Montserrat"/>
                <a:ea typeface="Montserrat"/>
                <a:cs typeface="Montserrat"/>
                <a:sym typeface="Montserrat"/>
              </a:rPr>
              <a:t> de lo que eres hoy”</a:t>
            </a:r>
            <a:r>
              <a:rPr b="1" lang="es-419" sz="2000">
                <a:solidFill>
                  <a:srgbClr val="12121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1" i="0" sz="1400" u="none" cap="none" strike="noStrike">
              <a:solidFill>
                <a:srgbClr val="12121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6"/>
          <p:cNvSpPr txBox="1"/>
          <p:nvPr/>
        </p:nvSpPr>
        <p:spPr>
          <a:xfrm>
            <a:off x="325300" y="1489425"/>
            <a:ext cx="8609700" cy="29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Un playground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es un lugar de pruebas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donde podremos hacer, deshacer, refactorizar, romper, etc.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 un Playground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no se abordan las cuestiones relativas a la Interfaz Gráfica (la parte visual de la App), sólo trabajaremos con el Código Fuente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b="0" i="0" sz="1800" u="none" cap="none" strike="noStrik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La idea de generar una web playground es para que podamos aventurarnos en las funciones más avanzadas de Python y Django, de tal forma que siempre tengamos un lugar donde probar dichas funciones.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13" name="Google Shape;213;p36"/>
          <p:cNvSpPr txBox="1"/>
          <p:nvPr>
            <p:ph type="ctrTitle"/>
          </p:nvPr>
        </p:nvSpPr>
        <p:spPr>
          <a:xfrm>
            <a:off x="1533250" y="443975"/>
            <a:ext cx="5873400" cy="724800"/>
          </a:xfrm>
          <a:prstGeom prst="rect">
            <a:avLst/>
          </a:prstGeom>
          <a:noFill/>
          <a:ln cap="flat" cmpd="sng" w="9525">
            <a:solidFill>
              <a:srgbClr val="EF89D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7965"/>
              <a:buFont typeface="Arial"/>
              <a:buNone/>
            </a:pPr>
            <a:r>
              <a:rPr i="1" lang="es-419" sz="3933">
                <a:latin typeface="Anton"/>
                <a:ea typeface="Anton"/>
                <a:cs typeface="Anton"/>
                <a:sym typeface="Anton"/>
              </a:rPr>
              <a:t>¿Que es una Web Playground?</a:t>
            </a:r>
            <a:endParaRPr i="1" sz="5733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14" name="Google Shape;214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44100" y="79600"/>
            <a:ext cx="1634174" cy="6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980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p126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#DEMOCRATIZANDOLAEDUCACIÓN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982" name="Google Shape;982;p1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7"/>
          <p:cNvSpPr txBox="1"/>
          <p:nvPr/>
        </p:nvSpPr>
        <p:spPr>
          <a:xfrm>
            <a:off x="420525" y="426350"/>
            <a:ext cx="65763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1" lang="es-419" sz="26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Los desafíos entregables y el Proyecto Final se realizarán en EQUIPOS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37"/>
          <p:cNvSpPr txBox="1"/>
          <p:nvPr/>
        </p:nvSpPr>
        <p:spPr>
          <a:xfrm>
            <a:off x="420525" y="1495050"/>
            <a:ext cx="7852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 Light"/>
              <a:buChar char="●"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Fijos para toda la cursada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 Light"/>
              <a:buChar char="●"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Conformados por </a:t>
            </a:r>
            <a:r>
              <a:rPr b="1" i="0" lang="es-419" sz="1800" u="sng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dos o tres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estudiantes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 Light"/>
              <a:buChar char="●"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Creados automáticamente y al azar por la plataforma de Coderhouse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 Light"/>
              <a:buChar char="●"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Cada equipo tendrá un mismo tutor/a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 Light"/>
              <a:buChar char="●"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Un integrante del equipo (puede ser cualquiera) sube la entrega a través de la plataforma y se verá reflejada en la plataforma de todo el equipo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 Light"/>
              <a:buChar char="●"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Cuando su tutor/a corrige la entrega, todo el equipo recibe la devolución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 Light"/>
              <a:buChar char="●"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Todas las calificaciones serán grupales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23" name="Google Shape;223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67925" y="166725"/>
            <a:ext cx="1381750" cy="138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8" name="Google Shape;228;p38"/>
          <p:cNvGraphicFramePr/>
          <p:nvPr/>
        </p:nvGraphicFramePr>
        <p:xfrm>
          <a:off x="1128775" y="14967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{5FA52349-CF3D-4945-B3A1-A7D7D6AA4A4B}</a:tableStyleId>
              </a:tblPr>
              <a:tblGrid>
                <a:gridCol w="1713375"/>
                <a:gridCol w="3547575"/>
                <a:gridCol w="1625500"/>
              </a:tblGrid>
              <a:tr h="100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i="1" lang="es-419" sz="1800" u="none" cap="none" strike="noStrike">
                          <a:latin typeface="Anton"/>
                          <a:ea typeface="Anton"/>
                          <a:cs typeface="Anton"/>
                          <a:sym typeface="Anton"/>
                        </a:rPr>
                        <a:t>ENTREGA</a:t>
                      </a:r>
                      <a:endParaRPr i="1" sz="1800" u="none" cap="none" strike="noStrike"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FF4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i="1" lang="es-419" sz="1800" u="none" cap="none" strike="noStrike">
                          <a:latin typeface="Anton"/>
                          <a:ea typeface="Anton"/>
                          <a:cs typeface="Anton"/>
                          <a:sym typeface="Anton"/>
                        </a:rPr>
                        <a:t>REQUISITO</a:t>
                      </a:r>
                      <a:endParaRPr i="1" sz="1800" u="none" cap="none" strike="noStrike"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FF4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i="1" lang="es-419" sz="1800" u="none" cap="none" strike="noStrike">
                          <a:latin typeface="Anton"/>
                          <a:ea typeface="Anton"/>
                          <a:cs typeface="Anton"/>
                          <a:sym typeface="Anton"/>
                        </a:rPr>
                        <a:t>FECHA</a:t>
                      </a:r>
                      <a:endParaRPr i="1" sz="1800" u="none" cap="none" strike="noStrike"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FF41"/>
                    </a:solidFill>
                  </a:tcPr>
                </a:tc>
              </a:tr>
              <a:tr h="609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es-419" sz="1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r>
                        <a:rPr b="1" lang="es-419" sz="13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° entrega</a:t>
                      </a:r>
                      <a:endParaRPr b="1" sz="13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419" sz="13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Web Playground</a:t>
                      </a:r>
                      <a:endParaRPr sz="1300" u="none" cap="none" strike="noStrike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419" sz="13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Clase N° 21</a:t>
                      </a:r>
                      <a:endParaRPr b="1" sz="13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es-419" sz="13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Proyecto Final </a:t>
                      </a:r>
                      <a:endParaRPr b="1" sz="13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419" sz="13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Web Playground Advanced</a:t>
                      </a:r>
                      <a:endParaRPr sz="1300" u="none" cap="none" strike="noStrike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419" sz="13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Clase N° 25</a:t>
                      </a:r>
                      <a:endParaRPr b="1" sz="13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pic>
        <p:nvPicPr>
          <p:cNvPr id="229" name="Google Shape;229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00750" y="222475"/>
            <a:ext cx="1634174" cy="63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9"/>
          <p:cNvSpPr txBox="1"/>
          <p:nvPr/>
        </p:nvSpPr>
        <p:spPr>
          <a:xfrm>
            <a:off x="852150" y="2209325"/>
            <a:ext cx="7439700" cy="16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8215B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8215BC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36" name="Google Shape;236;p39"/>
          <p:cNvSpPr txBox="1"/>
          <p:nvPr/>
        </p:nvSpPr>
        <p:spPr>
          <a:xfrm>
            <a:off x="1996050" y="533750"/>
            <a:ext cx="53043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s-419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¡IMPORTANTE!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37" name="Google Shape;237;p39"/>
          <p:cNvSpPr txBox="1"/>
          <p:nvPr/>
        </p:nvSpPr>
        <p:spPr>
          <a:xfrm>
            <a:off x="1130675" y="1522850"/>
            <a:ext cx="7257900" cy="109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Los desafíos y entregas de proyecto se deben cargar hasta siete días después de finalizada la clase. Te sugerimos llevarlos al día. </a:t>
            </a:r>
            <a:endParaRPr b="0" i="0" sz="2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38" name="Google Shape;238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04550" y="2622357"/>
            <a:ext cx="7287301" cy="1575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244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40"/>
          <p:cNvSpPr txBox="1"/>
          <p:nvPr/>
        </p:nvSpPr>
        <p:spPr>
          <a:xfrm>
            <a:off x="420525" y="426350"/>
            <a:ext cx="65763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i="1" lang="es-419" sz="26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Conceptos Base Clase anterior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40"/>
          <p:cNvSpPr txBox="1"/>
          <p:nvPr/>
        </p:nvSpPr>
        <p:spPr>
          <a:xfrm>
            <a:off x="420525" y="1495050"/>
            <a:ext cx="7852200" cy="3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 Light"/>
              <a:buChar char="●"/>
            </a:pP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Que es programacion?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 Light"/>
              <a:buChar char="●"/>
            </a:pP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Que es un algoritmo?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●"/>
            </a:pP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Lenguaje compilado vs Lenguaje Interpretado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●"/>
            </a:pP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Frontend vs Backend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●"/>
            </a:pP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Metodologia Agil VS Tradicional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●"/>
            </a:pP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Datos vs Informacion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●"/>
            </a:pP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PYTHON que es?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47" name="Google Shape;247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67925" y="166725"/>
            <a:ext cx="1381750" cy="138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1"/>
          <p:cNvSpPr txBox="1"/>
          <p:nvPr/>
        </p:nvSpPr>
        <p:spPr>
          <a:xfrm>
            <a:off x="3979775" y="1134750"/>
            <a:ext cx="4624800" cy="28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Implementar operaciones básicas y avanzadas de números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Asignar variables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Implementar operaciones numéricas con variables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Operar con cadena de caracteres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Reconocer funcionalidades de cadenas de caracteres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53" name="Google Shape;253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41"/>
          <p:cNvSpPr txBox="1"/>
          <p:nvPr/>
        </p:nvSpPr>
        <p:spPr>
          <a:xfrm>
            <a:off x="373850" y="2656900"/>
            <a:ext cx="36327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1" lang="es-419" sz="3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OBJETIVOS DE LA CLASE</a:t>
            </a:r>
            <a:endParaRPr b="0" i="1" sz="3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55" name="Google Shape;255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11688" y="1439550"/>
            <a:ext cx="1186525" cy="11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76200" y="1391289"/>
            <a:ext cx="196500" cy="1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42"/>
          <p:cNvSpPr/>
          <p:nvPr/>
        </p:nvSpPr>
        <p:spPr>
          <a:xfrm>
            <a:off x="1243350" y="1163625"/>
            <a:ext cx="2157900" cy="3138600"/>
          </a:xfrm>
          <a:prstGeom prst="rect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42"/>
          <p:cNvSpPr/>
          <p:nvPr/>
        </p:nvSpPr>
        <p:spPr>
          <a:xfrm>
            <a:off x="1395175" y="1333050"/>
            <a:ext cx="1819800" cy="3306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42"/>
          <p:cNvSpPr txBox="1"/>
          <p:nvPr/>
        </p:nvSpPr>
        <p:spPr>
          <a:xfrm>
            <a:off x="1535858" y="1305800"/>
            <a:ext cx="12348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Clase 0</a:t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5" name="Google Shape;265;p42"/>
          <p:cNvSpPr txBox="1"/>
          <p:nvPr/>
        </p:nvSpPr>
        <p:spPr>
          <a:xfrm>
            <a:off x="1377625" y="1758000"/>
            <a:ext cx="18549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-419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Introducción a programar con Python</a:t>
            </a:r>
            <a:endParaRPr b="1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66" name="Google Shape;266;p42"/>
          <p:cNvCxnSpPr/>
          <p:nvPr/>
        </p:nvCxnSpPr>
        <p:spPr>
          <a:xfrm>
            <a:off x="1377600" y="2446275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7" name="Google Shape;267;p42"/>
          <p:cNvCxnSpPr/>
          <p:nvPr/>
        </p:nvCxnSpPr>
        <p:spPr>
          <a:xfrm>
            <a:off x="1377600" y="2928356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8" name="Google Shape;268;p42"/>
          <p:cNvCxnSpPr/>
          <p:nvPr/>
        </p:nvCxnSpPr>
        <p:spPr>
          <a:xfrm>
            <a:off x="1377600" y="3843832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9" name="Google Shape;269;p42"/>
          <p:cNvCxnSpPr/>
          <p:nvPr/>
        </p:nvCxnSpPr>
        <p:spPr>
          <a:xfrm>
            <a:off x="1377600" y="3380081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70" name="Google Shape;270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66250" y="1391289"/>
            <a:ext cx="196500" cy="1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42"/>
          <p:cNvSpPr/>
          <p:nvPr/>
        </p:nvSpPr>
        <p:spPr>
          <a:xfrm>
            <a:off x="6010350" y="1163625"/>
            <a:ext cx="2157900" cy="3138600"/>
          </a:xfrm>
          <a:prstGeom prst="rect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42"/>
          <p:cNvSpPr/>
          <p:nvPr/>
        </p:nvSpPr>
        <p:spPr>
          <a:xfrm>
            <a:off x="6162175" y="1333050"/>
            <a:ext cx="1819800" cy="3306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42"/>
          <p:cNvSpPr txBox="1"/>
          <p:nvPr/>
        </p:nvSpPr>
        <p:spPr>
          <a:xfrm>
            <a:off x="6302858" y="1305800"/>
            <a:ext cx="12348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Clase 2</a:t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4" name="Google Shape;274;p42"/>
          <p:cNvSpPr txBox="1"/>
          <p:nvPr/>
        </p:nvSpPr>
        <p:spPr>
          <a:xfrm>
            <a:off x="6144625" y="1758000"/>
            <a:ext cx="18549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-419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Listas y tuplas</a:t>
            </a:r>
            <a:endParaRPr b="1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75" name="Google Shape;275;p42"/>
          <p:cNvCxnSpPr/>
          <p:nvPr/>
        </p:nvCxnSpPr>
        <p:spPr>
          <a:xfrm>
            <a:off x="6144600" y="2446275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6" name="Google Shape;276;p42"/>
          <p:cNvCxnSpPr/>
          <p:nvPr/>
        </p:nvCxnSpPr>
        <p:spPr>
          <a:xfrm>
            <a:off x="6144600" y="2928356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7" name="Google Shape;277;p42"/>
          <p:cNvCxnSpPr/>
          <p:nvPr/>
        </p:nvCxnSpPr>
        <p:spPr>
          <a:xfrm>
            <a:off x="6144600" y="3843832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8" name="Google Shape;278;p42"/>
          <p:cNvCxnSpPr/>
          <p:nvPr/>
        </p:nvCxnSpPr>
        <p:spPr>
          <a:xfrm>
            <a:off x="6144600" y="3380081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79" name="Google Shape;279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33250" y="1391289"/>
            <a:ext cx="196500" cy="1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42"/>
          <p:cNvSpPr txBox="1"/>
          <p:nvPr/>
        </p:nvSpPr>
        <p:spPr>
          <a:xfrm>
            <a:off x="1398000" y="21365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CRONOGRAMA DEL CURSO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81" name="Google Shape;281;p4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74075" y="2549742"/>
            <a:ext cx="307150" cy="30715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42"/>
          <p:cNvSpPr txBox="1"/>
          <p:nvPr/>
        </p:nvSpPr>
        <p:spPr>
          <a:xfrm>
            <a:off x="6512425" y="2555800"/>
            <a:ext cx="13896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s-419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DESAFÍO DE LISTAS</a:t>
            </a:r>
            <a:endParaRPr b="0" i="0" sz="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83" name="Google Shape;283;p4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74075" y="2992396"/>
            <a:ext cx="307150" cy="30715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42"/>
          <p:cNvSpPr txBox="1"/>
          <p:nvPr/>
        </p:nvSpPr>
        <p:spPr>
          <a:xfrm>
            <a:off x="6542375" y="2974995"/>
            <a:ext cx="13896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s-419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DESAFÍO DE TUPLAS</a:t>
            </a:r>
            <a:endParaRPr b="0" i="0" sz="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5" name="Google Shape;285;p42"/>
          <p:cNvSpPr txBox="1"/>
          <p:nvPr/>
        </p:nvSpPr>
        <p:spPr>
          <a:xfrm>
            <a:off x="6588625" y="3470200"/>
            <a:ext cx="13896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s-419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PRIMERAS PRÁCTICAS</a:t>
            </a:r>
            <a:endParaRPr b="0" i="0" sz="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86" name="Google Shape;286;p4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174087" y="3458375"/>
            <a:ext cx="307150" cy="30715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42"/>
          <p:cNvSpPr txBox="1"/>
          <p:nvPr/>
        </p:nvSpPr>
        <p:spPr>
          <a:xfrm>
            <a:off x="1688075" y="2550350"/>
            <a:ext cx="13896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s-419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KICK OFF</a:t>
            </a:r>
            <a:endParaRPr b="0" i="0" sz="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8" name="Google Shape;288;p42"/>
          <p:cNvSpPr txBox="1"/>
          <p:nvPr/>
        </p:nvSpPr>
        <p:spPr>
          <a:xfrm>
            <a:off x="1688075" y="2953363"/>
            <a:ext cx="13896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s-419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INSTALACIÓN DE PYTHON</a:t>
            </a:r>
            <a:r>
              <a:rPr lang="es-419" sz="700">
                <a:latin typeface="Helvetica Neue"/>
                <a:ea typeface="Helvetica Neue"/>
                <a:cs typeface="Helvetica Neue"/>
                <a:sym typeface="Helvetica Neue"/>
              </a:rPr>
              <a:t> Y COLABS</a:t>
            </a:r>
            <a:endParaRPr b="0" i="0" sz="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89" name="Google Shape;289;p4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343326" y="2939987"/>
            <a:ext cx="365613" cy="3656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4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343337" y="2504512"/>
            <a:ext cx="365613" cy="36561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1" name="Google Shape;291;p42"/>
          <p:cNvGrpSpPr/>
          <p:nvPr/>
        </p:nvGrpSpPr>
        <p:grpSpPr>
          <a:xfrm>
            <a:off x="3626850" y="1163625"/>
            <a:ext cx="2157900" cy="3138600"/>
            <a:chOff x="3626850" y="1163625"/>
            <a:chExt cx="2157900" cy="3138600"/>
          </a:xfrm>
        </p:grpSpPr>
        <p:grpSp>
          <p:nvGrpSpPr>
            <p:cNvPr id="292" name="Google Shape;292;p42"/>
            <p:cNvGrpSpPr/>
            <p:nvPr/>
          </p:nvGrpSpPr>
          <p:grpSpPr>
            <a:xfrm>
              <a:off x="3626850" y="1163625"/>
              <a:ext cx="2157900" cy="3138600"/>
              <a:chOff x="3626850" y="1163625"/>
              <a:chExt cx="2157900" cy="3138600"/>
            </a:xfrm>
          </p:grpSpPr>
          <p:sp>
            <p:nvSpPr>
              <p:cNvPr id="293" name="Google Shape;293;p42"/>
              <p:cNvSpPr/>
              <p:nvPr/>
            </p:nvSpPr>
            <p:spPr>
              <a:xfrm>
                <a:off x="3626850" y="1163625"/>
                <a:ext cx="2157900" cy="3138600"/>
              </a:xfrm>
              <a:prstGeom prst="rect">
                <a:avLst/>
              </a:prstGeom>
              <a:noFill/>
              <a:ln cap="flat" cmpd="sng" w="38100">
                <a:solidFill>
                  <a:srgbClr val="3CEFA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" name="Google Shape;294;p42"/>
              <p:cNvSpPr/>
              <p:nvPr/>
            </p:nvSpPr>
            <p:spPr>
              <a:xfrm>
                <a:off x="3778675" y="1333050"/>
                <a:ext cx="1819800" cy="330600"/>
              </a:xfrm>
              <a:prstGeom prst="rect">
                <a:avLst/>
              </a:prstGeom>
              <a:noFill/>
              <a:ln cap="flat" cmpd="sng" w="9525">
                <a:solidFill>
                  <a:srgbClr val="B7B7B7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5" name="Google Shape;295;p42"/>
              <p:cNvSpPr txBox="1"/>
              <p:nvPr/>
            </p:nvSpPr>
            <p:spPr>
              <a:xfrm>
                <a:off x="3919358" y="1305800"/>
                <a:ext cx="1234800" cy="36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s-419" sz="1400" u="none" cap="none" strike="noStrike">
                    <a:solidFill>
                      <a:srgbClr val="000000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Clase 1</a:t>
                </a:r>
                <a:endParaRPr b="0" i="0" sz="14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296" name="Google Shape;296;p42"/>
              <p:cNvSpPr txBox="1"/>
              <p:nvPr/>
            </p:nvSpPr>
            <p:spPr>
              <a:xfrm>
                <a:off x="3761125" y="1758000"/>
                <a:ext cx="1854900" cy="424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cxnSp>
            <p:nvCxnSpPr>
              <p:cNvPr id="297" name="Google Shape;297;p42"/>
              <p:cNvCxnSpPr/>
              <p:nvPr/>
            </p:nvCxnSpPr>
            <p:spPr>
              <a:xfrm>
                <a:off x="3761100" y="2446275"/>
                <a:ext cx="18549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EFEFE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98" name="Google Shape;298;p42"/>
              <p:cNvCxnSpPr/>
              <p:nvPr/>
            </p:nvCxnSpPr>
            <p:spPr>
              <a:xfrm>
                <a:off x="3761100" y="2928356"/>
                <a:ext cx="18549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EFEFE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99" name="Google Shape;299;p42"/>
              <p:cNvCxnSpPr/>
              <p:nvPr/>
            </p:nvCxnSpPr>
            <p:spPr>
              <a:xfrm>
                <a:off x="3761100" y="3843832"/>
                <a:ext cx="18549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EFEFE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00" name="Google Shape;300;p42"/>
              <p:cNvCxnSpPr/>
              <p:nvPr/>
            </p:nvCxnSpPr>
            <p:spPr>
              <a:xfrm>
                <a:off x="3761100" y="3380081"/>
                <a:ext cx="18549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EFEFE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301" name="Google Shape;301;p42"/>
              <p:cNvSpPr txBox="1"/>
              <p:nvPr/>
            </p:nvSpPr>
            <p:spPr>
              <a:xfrm>
                <a:off x="3778350" y="1776350"/>
                <a:ext cx="1854900" cy="424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b="1" i="0" lang="es-419" sz="1200" u="none" cap="none" strike="noStrike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Números y cadenas de caracteres</a:t>
                </a:r>
                <a:endParaRPr b="1" i="0" sz="12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  <a:p>
                <a:pPr indent="0" lvl="0" marL="0" marR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302" name="Google Shape;302;p42"/>
              <p:cNvSpPr txBox="1"/>
              <p:nvPr/>
            </p:nvSpPr>
            <p:spPr>
              <a:xfrm>
                <a:off x="4092863" y="2545563"/>
                <a:ext cx="1389600" cy="28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rPr b="0" i="0" lang="es-419" sz="700" u="none" cap="none" strike="noStrike">
                    <a:solidFill>
                      <a:srgbClr val="000000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DESAFÍO DE NÚMEROS</a:t>
                </a:r>
                <a:endParaRPr b="0" i="0" sz="7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pic>
            <p:nvPicPr>
              <p:cNvPr id="303" name="Google Shape;303;p42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3778350" y="2533730"/>
                <a:ext cx="307150" cy="3071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04" name="Google Shape;304;p42"/>
              <p:cNvSpPr txBox="1"/>
              <p:nvPr/>
            </p:nvSpPr>
            <p:spPr>
              <a:xfrm>
                <a:off x="4093188" y="3027663"/>
                <a:ext cx="1389600" cy="28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rPr b="0" i="0" lang="es-419" sz="700" u="none" cap="none" strike="noStrike">
                    <a:solidFill>
                      <a:srgbClr val="000000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DESAFÍO DE STRING</a:t>
                </a:r>
                <a:endParaRPr b="0" i="0" sz="7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pic>
            <p:nvPicPr>
              <p:cNvPr id="305" name="Google Shape;305;p42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3778675" y="3015830"/>
                <a:ext cx="307150" cy="3071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06" name="Google Shape;306;p42"/>
              <p:cNvSpPr txBox="1"/>
              <p:nvPr/>
            </p:nvSpPr>
            <p:spPr>
              <a:xfrm>
                <a:off x="4093188" y="3509763"/>
                <a:ext cx="1389600" cy="28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rPr b="0" i="0" lang="es-419" sz="700" u="none" cap="none" strike="noStrike">
                    <a:solidFill>
                      <a:srgbClr val="000000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DESAFÍO DE SLICING</a:t>
                </a:r>
                <a:endParaRPr b="0" i="0" sz="7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pic>
            <p:nvPicPr>
              <p:cNvPr id="307" name="Google Shape;307;p42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3778675" y="3497930"/>
                <a:ext cx="307150" cy="3071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08" name="Google Shape;308;p4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785337" y="3927150"/>
              <a:ext cx="307150" cy="3071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9" name="Google Shape;309;p42"/>
            <p:cNvSpPr txBox="1"/>
            <p:nvPr/>
          </p:nvSpPr>
          <p:spPr>
            <a:xfrm>
              <a:off x="4092475" y="3938975"/>
              <a:ext cx="1389600" cy="28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es-419" sz="700">
                  <a:latin typeface="Helvetica Neue"/>
                  <a:ea typeface="Helvetica Neue"/>
                  <a:cs typeface="Helvetica Neue"/>
                  <a:sym typeface="Helvetica Neue"/>
                </a:rPr>
                <a:t>MI PRIMER PROGRAMA </a:t>
              </a:r>
              <a:endPara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3"/>
          <p:cNvSpPr txBox="1"/>
          <p:nvPr/>
        </p:nvSpPr>
        <p:spPr>
          <a:xfrm>
            <a:off x="1757700" y="2077200"/>
            <a:ext cx="5628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NÚMEROS</a:t>
            </a:r>
            <a:endParaRPr b="0" i="1" sz="36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9" name="Google Shape;319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44"/>
          <p:cNvSpPr txBox="1"/>
          <p:nvPr/>
        </p:nvSpPr>
        <p:spPr>
          <a:xfrm>
            <a:off x="2055550" y="2122900"/>
            <a:ext cx="44214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1" lang="es-419" sz="4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TIPOS DE NÚMERO</a:t>
            </a:r>
            <a:endParaRPr b="0" i="1" sz="4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" name="Google Shape;325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45"/>
          <p:cNvSpPr txBox="1"/>
          <p:nvPr/>
        </p:nvSpPr>
        <p:spPr>
          <a:xfrm>
            <a:off x="2572896" y="469050"/>
            <a:ext cx="4101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Números en python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27" name="Google Shape;327;p45"/>
          <p:cNvSpPr txBox="1"/>
          <p:nvPr/>
        </p:nvSpPr>
        <p:spPr>
          <a:xfrm>
            <a:off x="479650" y="1610550"/>
            <a:ext cx="8244600" cy="17724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Los números de Python están relacionados con los números matemáticos, pero 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están sujetos a las limitaciones de la representación numérica en las computadoras.</a:t>
            </a:r>
            <a:endParaRPr b="1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Python distingue entre 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enteros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números de 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punto flotante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y </a:t>
            </a:r>
            <a:r>
              <a:rPr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números </a:t>
            </a:r>
            <a:r>
              <a:rPr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complejos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b="0" i="0" sz="1800" u="none" cap="none" strike="noStrik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28" name="Google Shape;328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50625" y="3540100"/>
            <a:ext cx="1345550" cy="134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8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RECUERDA PONER A GRABAR LA CLASE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43" name="Google Shape;143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25950" y="3210488"/>
            <a:ext cx="892100" cy="74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3" name="Google Shape;333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46"/>
          <p:cNvSpPr txBox="1"/>
          <p:nvPr/>
        </p:nvSpPr>
        <p:spPr>
          <a:xfrm>
            <a:off x="928316" y="294483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Enteros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35" name="Google Shape;335;p46"/>
          <p:cNvSpPr txBox="1"/>
          <p:nvPr/>
        </p:nvSpPr>
        <p:spPr>
          <a:xfrm>
            <a:off x="394925" y="1556250"/>
            <a:ext cx="8199000" cy="213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Los números enteros son aquellos que </a:t>
            </a:r>
            <a:r>
              <a:rPr b="0" i="0" lang="es-419" sz="1800" u="none" cap="none" strike="noStrike">
                <a:solidFill>
                  <a:srgbClr val="00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no tienen decimales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tanto positivos como negativos (además del cero). En Python se pueden representar mediante el </a:t>
            </a:r>
            <a:r>
              <a:rPr b="0" i="0" lang="es-419" sz="1800" u="none" cap="none" strike="noStrike">
                <a:solidFill>
                  <a:srgbClr val="00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tipo </a:t>
            </a:r>
            <a:r>
              <a:rPr b="1" i="0" lang="es-419" sz="1800" u="none" cap="none" strike="noStrike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int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(de integer, entero) o el </a:t>
            </a:r>
            <a:r>
              <a:rPr b="0" i="0" lang="es-419" sz="1800" u="none" cap="none" strike="noStrike">
                <a:solidFill>
                  <a:srgbClr val="00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tipo </a:t>
            </a:r>
            <a:r>
              <a:rPr b="1" i="0" lang="es-419" sz="1800" u="none" cap="none" strike="noStrike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long 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(largo).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La única diferencia es que el tipo </a:t>
            </a:r>
            <a:r>
              <a:rPr b="1" i="0" lang="es-419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long permite almacenar números más grandes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 Es aconsejable no utilizar el tipo long a menos que sea necesario, para no malgastar memoria.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36" name="Google Shape;336;p46"/>
          <p:cNvSpPr txBox="1"/>
          <p:nvPr/>
        </p:nvSpPr>
        <p:spPr>
          <a:xfrm>
            <a:off x="394925" y="4352725"/>
            <a:ext cx="4857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1" lang="es-419" sz="16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Ejemplo: </a:t>
            </a:r>
            <a:r>
              <a:rPr b="0" i="1" lang="es-419" sz="15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1, 2, 525, 0, -817        </a:t>
            </a:r>
            <a:endParaRPr b="0" i="1" sz="1600" u="none" cap="none" strike="noStrik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37" name="Google Shape;337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5825" y="228125"/>
            <a:ext cx="710270" cy="66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Google Shape;342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47"/>
          <p:cNvSpPr txBox="1"/>
          <p:nvPr/>
        </p:nvSpPr>
        <p:spPr>
          <a:xfrm>
            <a:off x="896491" y="469058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Long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44" name="Google Shape;344;p47"/>
          <p:cNvSpPr txBox="1"/>
          <p:nvPr/>
        </p:nvSpPr>
        <p:spPr>
          <a:xfrm>
            <a:off x="325825" y="2232900"/>
            <a:ext cx="8352600" cy="213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Los números enteros </a:t>
            </a:r>
            <a:r>
              <a:rPr b="1" i="0" lang="es-419" sz="1800" u="none" cap="none" strike="noStrike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largos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o </a:t>
            </a:r>
            <a:r>
              <a:rPr b="1" i="0" lang="es-419" sz="1800" u="none" cap="none" strike="noStrike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long</a:t>
            </a:r>
            <a:r>
              <a:rPr b="1" i="0" lang="es-419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 python son iguales a los enteros, no tienen decimales, y pueden ser positivos, negativos o cero. Se tratan de números de cualquier tamaño. Se puede definir con una </a:t>
            </a:r>
            <a:r>
              <a:rPr b="1" i="0" lang="es-419" sz="1800" u="none" cap="none" strike="noStrike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L</a:t>
            </a:r>
            <a:r>
              <a:rPr b="0" i="0" lang="es-419" sz="1800" u="none" cap="none" strike="noStrike">
                <a:solidFill>
                  <a:srgbClr val="00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al costado de nuestro número.</a:t>
            </a:r>
            <a:r>
              <a:rPr b="0" i="0" lang="es-419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 b="0" i="0" sz="1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1" lang="es-419" sz="1600" u="none" cap="none" strike="noStrike">
                <a:solidFill>
                  <a:srgbClr val="00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Ejemplo:</a:t>
            </a:r>
            <a:endParaRPr b="0" i="1" sz="1600" u="none" cap="none" strike="noStrike">
              <a:solidFill>
                <a:srgbClr val="000000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1" sz="1600" u="none" cap="none" strike="noStrike">
              <a:solidFill>
                <a:srgbClr val="000000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1" lang="es-419" sz="1600" u="none" cap="none" strike="noStrike">
                <a:solidFill>
                  <a:srgbClr val="00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9812893712387912379123</a:t>
            </a:r>
            <a:r>
              <a:rPr b="1" i="1" lang="es-419" sz="1600" u="none" cap="none" strike="noStrike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L</a:t>
            </a:r>
            <a:endParaRPr b="1" i="1" sz="1600" u="none" cap="none" strike="noStrike">
              <a:solidFill>
                <a:srgbClr val="000000"/>
              </a:solidFill>
              <a:highlight>
                <a:srgbClr val="3CEFAB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1" lang="es-419" sz="1600" u="none" cap="none" strike="noStrike">
                <a:solidFill>
                  <a:srgbClr val="00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897538475389475198237891249823</a:t>
            </a:r>
            <a:r>
              <a:rPr b="1" i="1" lang="es-419" sz="1600" u="none" cap="none" strike="noStrike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L</a:t>
            </a:r>
            <a:endParaRPr b="1" i="1" sz="1600" u="none" cap="none" strike="noStrike">
              <a:solidFill>
                <a:srgbClr val="000000"/>
              </a:solidFill>
              <a:highlight>
                <a:srgbClr val="3CEFAB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1" lang="es-419" sz="1600" u="none" cap="none" strike="noStrike">
                <a:solidFill>
                  <a:srgbClr val="00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12387349587373</a:t>
            </a:r>
            <a:r>
              <a:rPr b="1" i="1" lang="es-419" sz="1600" u="none" cap="none" strike="noStrike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L</a:t>
            </a:r>
            <a:endParaRPr b="1" i="1" sz="1600" u="none" cap="none" strike="noStrike">
              <a:solidFill>
                <a:srgbClr val="000000"/>
              </a:solidFill>
              <a:highlight>
                <a:srgbClr val="3CEFAB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45" name="Google Shape;345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5825" y="228125"/>
            <a:ext cx="710270" cy="66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Google Shape;350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48"/>
          <p:cNvSpPr txBox="1"/>
          <p:nvPr/>
        </p:nvSpPr>
        <p:spPr>
          <a:xfrm>
            <a:off x="896491" y="469058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Float / Decimal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52" name="Google Shape;352;p48"/>
          <p:cNvSpPr txBox="1"/>
          <p:nvPr/>
        </p:nvSpPr>
        <p:spPr>
          <a:xfrm>
            <a:off x="278050" y="1341700"/>
            <a:ext cx="8413800" cy="213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Los números reales, son los que tienen decimales, en python se expresan mediante el tipo </a:t>
            </a:r>
            <a:r>
              <a:rPr b="1" i="0" lang="es-419" sz="1800" u="none" cap="none" strike="noStrike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float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 Desde Python 2.4 cuenta con un nuevo tipo Decimal, para el caso de que se necesite representar fracciones de forma más precisa.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53" name="Google Shape;353;p48"/>
          <p:cNvSpPr txBox="1"/>
          <p:nvPr/>
        </p:nvSpPr>
        <p:spPr>
          <a:xfrm>
            <a:off x="432625" y="3097550"/>
            <a:ext cx="4498800" cy="17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1" lang="es-419" sz="1600" u="none" cap="none" strike="noStrike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Ejemplo:</a:t>
            </a:r>
            <a:endParaRPr b="0" i="1" sz="1600" u="none" cap="none" strike="noStrike">
              <a:solidFill>
                <a:srgbClr val="000000"/>
              </a:solidFill>
              <a:highlight>
                <a:srgbClr val="3CEFAB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1" sz="1600" u="none" cap="none" strike="noStrik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1" lang="es-419" sz="16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0,270</a:t>
            </a:r>
            <a:endParaRPr b="0" i="1" sz="1600" u="none" cap="none" strike="noStrik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1" lang="es-419" sz="16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-12,1233</a:t>
            </a:r>
            <a:endParaRPr b="0" i="1" sz="1600" u="none" cap="none" strike="noStrik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1" lang="es-419" sz="16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989,87439124387</a:t>
            </a:r>
            <a:endParaRPr b="0" i="1" sz="1600" u="none" cap="none" strike="noStrik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1" lang="es-419" sz="16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-74,9349834</a:t>
            </a:r>
            <a:endParaRPr b="0" i="1" sz="1400" u="none" cap="none" strike="noStrike">
              <a:solidFill>
                <a:srgbClr val="000000"/>
              </a:solidFill>
              <a:highlight>
                <a:srgbClr val="3CEFAB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4" name="Google Shape;354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5825" y="228125"/>
            <a:ext cx="710270" cy="66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9" name="Google Shape;359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49"/>
          <p:cNvSpPr txBox="1"/>
          <p:nvPr/>
        </p:nvSpPr>
        <p:spPr>
          <a:xfrm>
            <a:off x="896491" y="469058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Complejos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61" name="Google Shape;361;p49"/>
          <p:cNvSpPr txBox="1"/>
          <p:nvPr/>
        </p:nvSpPr>
        <p:spPr>
          <a:xfrm>
            <a:off x="564050" y="1257050"/>
            <a:ext cx="8112300" cy="213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Los números complejos son los que tienen parte imaginaria, es muy probable que no lo vayas a necesitar nunca. Este tipo se llama </a:t>
            </a:r>
            <a:r>
              <a:rPr b="1" i="0" lang="es-419" sz="1800" u="none" cap="none" strike="noStrike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complex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se almacena usando reales ya que es una extensión de dichos números.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62" name="Google Shape;362;p49"/>
          <p:cNvSpPr txBox="1"/>
          <p:nvPr/>
        </p:nvSpPr>
        <p:spPr>
          <a:xfrm>
            <a:off x="716175" y="2987050"/>
            <a:ext cx="5660700" cy="180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1" lang="es-419" sz="1600" u="none" cap="none" strike="noStrike">
                <a:solidFill>
                  <a:srgbClr val="00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Ejemplo:</a:t>
            </a:r>
            <a:endParaRPr b="0" i="1" sz="1600" u="none" cap="none" strike="noStrike">
              <a:solidFill>
                <a:srgbClr val="000000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1" sz="1600" u="none" cap="none" strike="noStrike">
              <a:solidFill>
                <a:srgbClr val="000000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1" lang="es-419" sz="1600" u="none" cap="none" strike="noStrike">
                <a:solidFill>
                  <a:srgbClr val="00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2,1</a:t>
            </a:r>
            <a:r>
              <a:rPr b="1" i="1" lang="es-419" sz="1600" u="none" cap="none" strike="noStrike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j</a:t>
            </a:r>
            <a:endParaRPr b="0" i="1" sz="1600" u="none" cap="none" strike="noStrike">
              <a:solidFill>
                <a:srgbClr val="000000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1" lang="es-419" sz="1600" u="none" cap="none" strike="noStrike">
                <a:solidFill>
                  <a:srgbClr val="00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-41,832</a:t>
            </a:r>
            <a:r>
              <a:rPr b="1" i="1" lang="es-419" sz="1600" u="none" cap="none" strike="noStrike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endParaRPr b="0" i="1" sz="1600" u="none" cap="none" strike="noStrike">
              <a:solidFill>
                <a:srgbClr val="000000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1" lang="es-419" sz="1600" u="none" cap="none" strike="noStrike">
                <a:solidFill>
                  <a:srgbClr val="00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88,23 254</a:t>
            </a:r>
            <a:r>
              <a:rPr b="1" i="1" lang="es-419" sz="1600" u="none" cap="none" strike="noStrike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j</a:t>
            </a:r>
            <a:endParaRPr b="0" i="1" sz="1600" u="none" cap="none" strike="noStrike">
              <a:solidFill>
                <a:srgbClr val="000000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63" name="Google Shape;363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5825" y="228125"/>
            <a:ext cx="710270" cy="66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1400" scaled="0"/>
        </a:gradFill>
      </p:bgPr>
    </p:bg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" name="Google Shape;368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50"/>
          <p:cNvSpPr txBox="1"/>
          <p:nvPr/>
        </p:nvSpPr>
        <p:spPr>
          <a:xfrm>
            <a:off x="2055550" y="1894300"/>
            <a:ext cx="51435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1" lang="es-419" sz="4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OPERACIONES NUMÉRICAS</a:t>
            </a:r>
            <a:endParaRPr b="0" i="1" sz="4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" name="Google Shape;374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51"/>
          <p:cNvSpPr txBox="1"/>
          <p:nvPr/>
        </p:nvSpPr>
        <p:spPr>
          <a:xfrm>
            <a:off x="1277500" y="469050"/>
            <a:ext cx="63555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Operaciones numéricas en Python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76" name="Google Shape;376;p51"/>
          <p:cNvSpPr txBox="1"/>
          <p:nvPr/>
        </p:nvSpPr>
        <p:spPr>
          <a:xfrm>
            <a:off x="432304" y="1458150"/>
            <a:ext cx="8161500" cy="28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 programación y en matemáticas, los </a:t>
            </a:r>
            <a:r>
              <a:rPr b="1" i="0" lang="es-419" sz="1800" u="none" cap="none" strike="noStrike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operadores aritméticos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son aquellos que manipulan los datos de tipo numérico, es decir,</a:t>
            </a:r>
            <a:r>
              <a:rPr b="0" i="0" lang="es-419" sz="1800" u="none" cap="none" strike="noStrike">
                <a:solidFill>
                  <a:srgbClr val="00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1" i="0" lang="es-419" sz="1800" u="none" cap="none" strike="noStrike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permiten la realización de operaciones matemáticas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(sumas, restas, multiplicaciones, etc).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El resultado de una operación aritmética es un dato aritmético, es decir, si ambos valores son números enteros el resultado será de tipo entero; si alguno de ellos o ambos son números con decimales, el resultado también lo será.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77" name="Google Shape;377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7150" y="218925"/>
            <a:ext cx="761500" cy="76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2" name="Google Shape;382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52"/>
          <p:cNvSpPr txBox="1"/>
          <p:nvPr/>
        </p:nvSpPr>
        <p:spPr>
          <a:xfrm>
            <a:off x="1383713" y="368800"/>
            <a:ext cx="65937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Operadores aritméticos en python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84" name="Google Shape;384;p52"/>
          <p:cNvSpPr txBox="1"/>
          <p:nvPr/>
        </p:nvSpPr>
        <p:spPr>
          <a:xfrm>
            <a:off x="1260363" y="1875875"/>
            <a:ext cx="5660700" cy="28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graphicFrame>
        <p:nvGraphicFramePr>
          <p:cNvPr id="385" name="Google Shape;385;p52"/>
          <p:cNvGraphicFramePr/>
          <p:nvPr/>
        </p:nvGraphicFramePr>
        <p:xfrm>
          <a:off x="2198013" y="1429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{967173A0-044C-4FEB-BD48-F96697A28221}</a:tableStyleId>
              </a:tblPr>
              <a:tblGrid>
                <a:gridCol w="1655025"/>
                <a:gridCol w="1655025"/>
                <a:gridCol w="1655025"/>
              </a:tblGrid>
              <a:tr h="354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-419" sz="14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Operación</a:t>
                      </a:r>
                      <a:endParaRPr b="1" sz="14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-419" sz="14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Operador</a:t>
                      </a:r>
                      <a:endParaRPr b="1" sz="14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-419" sz="14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Ejemplo</a:t>
                      </a:r>
                      <a:endParaRPr b="1" sz="14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4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Suma</a:t>
                      </a:r>
                      <a:endParaRPr sz="14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+</a:t>
                      </a:r>
                      <a:endParaRPr sz="14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3+5 = 8 </a:t>
                      </a:r>
                      <a:endParaRPr sz="14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4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Resta</a:t>
                      </a:r>
                      <a:endParaRPr sz="14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-</a:t>
                      </a:r>
                      <a:endParaRPr sz="14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4 - 1 = 3</a:t>
                      </a:r>
                      <a:endParaRPr sz="14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4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Multiplicación</a:t>
                      </a:r>
                      <a:endParaRPr sz="14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*</a:t>
                      </a:r>
                      <a:endParaRPr sz="14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 * 6 = 18</a:t>
                      </a:r>
                      <a:endParaRPr sz="14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4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Potencia</a:t>
                      </a:r>
                      <a:endParaRPr sz="14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**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 ** 2 = 9</a:t>
                      </a:r>
                      <a:endParaRPr sz="14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4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División (cociente)</a:t>
                      </a:r>
                      <a:endParaRPr sz="14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/</a:t>
                      </a:r>
                      <a:endParaRPr sz="14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15.0 / 2.0 = 7.5</a:t>
                      </a:r>
                      <a:endParaRPr sz="14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4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División (parte entera)</a:t>
                      </a:r>
                      <a:endParaRPr sz="14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//</a:t>
                      </a:r>
                      <a:endParaRPr sz="14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15.0 // 2.0 = 7</a:t>
                      </a:r>
                      <a:endParaRPr sz="14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4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División (resto)</a:t>
                      </a:r>
                      <a:endParaRPr sz="14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%</a:t>
                      </a:r>
                      <a:endParaRPr sz="14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7 % 5 </a:t>
                      </a:r>
                      <a:r>
                        <a:rPr lang="es-419" sz="14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= </a:t>
                      </a:r>
                      <a:r>
                        <a:rPr lang="es-419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386" name="Google Shape;386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7150" y="218925"/>
            <a:ext cx="761500" cy="76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1" name="Google Shape;391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53"/>
          <p:cNvSpPr txBox="1"/>
          <p:nvPr/>
        </p:nvSpPr>
        <p:spPr>
          <a:xfrm>
            <a:off x="2055550" y="2122900"/>
            <a:ext cx="44214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1" lang="es-419" sz="4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PR</a:t>
            </a:r>
            <a:r>
              <a:rPr i="1" lang="es-419" sz="4500">
                <a:latin typeface="Anton"/>
                <a:ea typeface="Anton"/>
                <a:cs typeface="Anton"/>
                <a:sym typeface="Anton"/>
              </a:rPr>
              <a:t>E</a:t>
            </a:r>
            <a:r>
              <a:rPr b="0" i="1" lang="es-419" sz="4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CEDENCIA</a:t>
            </a:r>
            <a:endParaRPr b="0" i="1" sz="4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7" name="Google Shape;397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54"/>
          <p:cNvSpPr txBox="1"/>
          <p:nvPr/>
        </p:nvSpPr>
        <p:spPr>
          <a:xfrm>
            <a:off x="1640775" y="294450"/>
            <a:ext cx="60735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Pr</a:t>
            </a:r>
            <a:r>
              <a:rPr i="1" lang="es-419" sz="3500">
                <a:latin typeface="Anton"/>
                <a:ea typeface="Anton"/>
                <a:cs typeface="Anton"/>
                <a:sym typeface="Anton"/>
              </a:rPr>
              <a:t>e</a:t>
            </a: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cedencia de los operadores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99" name="Google Shape;399;p54"/>
          <p:cNvSpPr txBox="1"/>
          <p:nvPr/>
        </p:nvSpPr>
        <p:spPr>
          <a:xfrm>
            <a:off x="524303" y="1682875"/>
            <a:ext cx="8050800" cy="248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11111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Al igual que ocurre en matemáticas, en programación también tenemos una </a:t>
            </a:r>
            <a:r>
              <a:rPr b="1" i="0" lang="es-419" sz="1800" u="none" cap="none" strike="noStrike">
                <a:solidFill>
                  <a:srgbClr val="11111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prioridad en los operadores</a:t>
            </a:r>
            <a:r>
              <a:rPr b="0" i="0" lang="es-419" sz="1800" u="none" cap="none" strike="noStrike">
                <a:solidFill>
                  <a:srgbClr val="11111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 Esto significa que </a:t>
            </a:r>
            <a:r>
              <a:rPr b="0" i="0" lang="es-419" sz="1800" u="none" cap="none" strike="noStrike">
                <a:solidFill>
                  <a:srgbClr val="11111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si una expresión matemática es precedida por un operador y seguido de otro, el operador más alto en la lista debe ser aplicado por primera vez</a:t>
            </a:r>
            <a:r>
              <a:rPr b="0" i="0" lang="es-419" sz="1800" u="none" cap="none" strike="noStrike">
                <a:solidFill>
                  <a:srgbClr val="11111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 </a:t>
            </a:r>
            <a:endParaRPr b="0" i="0" sz="1800" u="none" cap="none" strike="noStrike">
              <a:solidFill>
                <a:srgbClr val="11111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1500"/>
              </a:spcBef>
              <a:spcAft>
                <a:spcPts val="15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11111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Las expresiones con paréntesis se evalúan de dentro a fuera, el paréntesis más interno se evalúa primero. </a:t>
            </a:r>
            <a:endParaRPr b="0" i="0" sz="1800" u="none" cap="none" strike="noStrike">
              <a:solidFill>
                <a:srgbClr val="11111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00" name="Google Shape;400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7150" y="218925"/>
            <a:ext cx="761500" cy="76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5" name="Google Shape;405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55"/>
          <p:cNvSpPr txBox="1"/>
          <p:nvPr/>
        </p:nvSpPr>
        <p:spPr>
          <a:xfrm>
            <a:off x="1134800" y="294450"/>
            <a:ext cx="69732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Pr</a:t>
            </a:r>
            <a:r>
              <a:rPr i="1" lang="es-419" sz="3500">
                <a:latin typeface="Anton"/>
                <a:ea typeface="Anton"/>
                <a:cs typeface="Anton"/>
                <a:sym typeface="Anton"/>
              </a:rPr>
              <a:t>e</a:t>
            </a: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cedencia de los operadores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07" name="Google Shape;407;p55"/>
          <p:cNvSpPr txBox="1"/>
          <p:nvPr/>
        </p:nvSpPr>
        <p:spPr>
          <a:xfrm>
            <a:off x="887075" y="1655500"/>
            <a:ext cx="7306800" cy="8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11111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El orden normal de las operaciones es de izquierda a derecha, evaluando en orden los siguientes operadores:</a:t>
            </a:r>
            <a:endParaRPr b="0" i="0" sz="1800" u="none" cap="none" strike="noStrike">
              <a:solidFill>
                <a:srgbClr val="11111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500"/>
              </a:spcBef>
              <a:spcAft>
                <a:spcPts val="12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11111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08" name="Google Shape;408;p55"/>
          <p:cNvSpPr txBox="1"/>
          <p:nvPr/>
        </p:nvSpPr>
        <p:spPr>
          <a:xfrm>
            <a:off x="1815100" y="2776975"/>
            <a:ext cx="4324200" cy="12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AutoNum type="arabicPeriod"/>
            </a:pPr>
            <a:r>
              <a:rPr b="0" i="0" lang="es-419" sz="1800" u="none" cap="none" strike="noStrike">
                <a:solidFill>
                  <a:srgbClr val="11111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Términos entre paréntesis.</a:t>
            </a:r>
            <a:endParaRPr b="0" i="0" sz="1800" u="none" cap="none" strike="noStrike">
              <a:solidFill>
                <a:srgbClr val="11111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AutoNum type="arabicPeriod"/>
            </a:pPr>
            <a:r>
              <a:rPr b="0" i="0" lang="es-419" sz="1800" u="none" cap="none" strike="noStrike">
                <a:solidFill>
                  <a:srgbClr val="11111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Potenciación y raíces.</a:t>
            </a:r>
            <a:endParaRPr b="0" i="0" sz="1800" u="none" cap="none" strike="noStrike">
              <a:solidFill>
                <a:srgbClr val="11111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AutoNum type="arabicPeriod"/>
            </a:pPr>
            <a:r>
              <a:rPr b="0" i="0" lang="es-419" sz="1800" u="none" cap="none" strike="noStrike">
                <a:solidFill>
                  <a:srgbClr val="11111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Multiplicación y división.</a:t>
            </a:r>
            <a:endParaRPr b="0" i="0" sz="1800" u="none" cap="none" strike="noStrike">
              <a:solidFill>
                <a:srgbClr val="11111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AutoNum type="arabicPeriod"/>
            </a:pPr>
            <a:r>
              <a:rPr b="0" i="0" lang="es-419" sz="1800" u="none" cap="none" strike="noStrike">
                <a:solidFill>
                  <a:srgbClr val="11111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Suma y resta.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09" name="Google Shape;409;p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7150" y="218925"/>
            <a:ext cx="761500" cy="76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9"/>
          <p:cNvSpPr txBox="1"/>
          <p:nvPr/>
        </p:nvSpPr>
        <p:spPr>
          <a:xfrm>
            <a:off x="1398000" y="552325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PRESENTACIÓN DE </a:t>
            </a:r>
            <a:r>
              <a:rPr i="1" lang="es-419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TUTORES!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50" name="Google Shape;150;p29"/>
          <p:cNvSpPr/>
          <p:nvPr/>
        </p:nvSpPr>
        <p:spPr>
          <a:xfrm>
            <a:off x="4239575" y="1716364"/>
            <a:ext cx="1533000" cy="1533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1" name="Google Shape;151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31496" y="1708289"/>
            <a:ext cx="1549155" cy="1549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4" name="Google Shape;414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p56"/>
          <p:cNvSpPr txBox="1"/>
          <p:nvPr/>
        </p:nvSpPr>
        <p:spPr>
          <a:xfrm>
            <a:off x="1134800" y="294450"/>
            <a:ext cx="69732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Procedencia de los operadores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16" name="Google Shape;416;p56"/>
          <p:cNvSpPr txBox="1"/>
          <p:nvPr/>
        </p:nvSpPr>
        <p:spPr>
          <a:xfrm>
            <a:off x="740800" y="1937300"/>
            <a:ext cx="7772100" cy="202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11111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En el lenguaje de programación de Python se representan los operadores con el siguiente orden:</a:t>
            </a:r>
            <a:endParaRPr b="0" i="0" sz="1800" u="none" cap="none" strike="noStrike">
              <a:solidFill>
                <a:srgbClr val="11111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AutoNum type="arabicPeriod"/>
            </a:pPr>
            <a:r>
              <a:rPr b="0" i="0" lang="es-419" sz="1800" u="none" cap="none" strike="noStrike">
                <a:solidFill>
                  <a:srgbClr val="11111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( )</a:t>
            </a:r>
            <a:endParaRPr b="0" i="0" sz="1800" u="none" cap="none" strike="noStrike">
              <a:solidFill>
                <a:srgbClr val="11111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AutoNum type="arabicPeriod"/>
            </a:pPr>
            <a:r>
              <a:rPr b="0" i="0" lang="es-419" sz="1800" u="none" cap="none" strike="noStrike">
                <a:solidFill>
                  <a:srgbClr val="11111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**</a:t>
            </a:r>
            <a:endParaRPr b="0" i="0" sz="1800" u="none" cap="none" strike="noStrike">
              <a:solidFill>
                <a:srgbClr val="11111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AutoNum type="arabicPeriod"/>
            </a:pPr>
            <a:r>
              <a:rPr b="0" i="0" lang="es-419" sz="1800" u="none" cap="none" strike="noStrike">
                <a:solidFill>
                  <a:srgbClr val="11111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X</a:t>
            </a:r>
            <a:r>
              <a:rPr lang="es-419" sz="1800">
                <a:solidFill>
                  <a:srgbClr val="11111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/, %, /</a:t>
            </a:r>
            <a:r>
              <a:rPr b="0" i="0" lang="es-419" sz="1800" u="none" cap="none" strike="noStrike">
                <a:solidFill>
                  <a:srgbClr val="11111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/</a:t>
            </a:r>
            <a:endParaRPr b="0" i="0" sz="1800" u="none" cap="none" strike="noStrike">
              <a:solidFill>
                <a:srgbClr val="11111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AutoNum type="arabicPeriod"/>
            </a:pPr>
            <a:r>
              <a:rPr b="0" i="0" lang="es-419" sz="1800" u="none" cap="none" strike="noStrike">
                <a:solidFill>
                  <a:srgbClr val="11111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+, -</a:t>
            </a:r>
            <a:endParaRPr b="0" i="0" sz="1800" u="none" cap="none" strike="noStrike">
              <a:solidFill>
                <a:srgbClr val="11111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17" name="Google Shape;417;p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7150" y="218925"/>
            <a:ext cx="761500" cy="76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1400" scaled="0"/>
        </a:gradFill>
      </p:bgPr>
    </p:bg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2" name="Google Shape;422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57"/>
          <p:cNvSpPr txBox="1"/>
          <p:nvPr/>
        </p:nvSpPr>
        <p:spPr>
          <a:xfrm>
            <a:off x="2361300" y="2077200"/>
            <a:ext cx="44214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1" lang="es-419" sz="4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CADENAS DE TEXTO</a:t>
            </a:r>
            <a:endParaRPr b="0" i="1" sz="4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8" name="Google Shape;428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p58"/>
          <p:cNvSpPr txBox="1"/>
          <p:nvPr/>
        </p:nvSpPr>
        <p:spPr>
          <a:xfrm>
            <a:off x="1887100" y="62145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Cadenas de texto en python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30" name="Google Shape;430;p58"/>
          <p:cNvSpPr txBox="1"/>
          <p:nvPr/>
        </p:nvSpPr>
        <p:spPr>
          <a:xfrm>
            <a:off x="519675" y="1924075"/>
            <a:ext cx="8112900" cy="263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Las cadenas (o strings) son un tipo de</a:t>
            </a:r>
            <a:r>
              <a:rPr b="1" i="0" lang="es-419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s-419" sz="1800" u="none" cap="none" strike="noStrike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datos compuestos por secuencias de caracteres que representan texto</a:t>
            </a:r>
            <a:r>
              <a:rPr b="0" i="0" lang="es-419" sz="1800" u="none" cap="none" strike="noStrike">
                <a:solidFill>
                  <a:srgbClr val="00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b="0" i="0" sz="1800" u="none" cap="none" strike="noStrike">
              <a:solidFill>
                <a:srgbClr val="000000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Estas cadenas de texto son de </a:t>
            </a:r>
            <a:r>
              <a:rPr b="1" i="0" lang="es-419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tipo str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y se delimitan mediante el uso de comillas simples o dobles.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Ejemplo:</a:t>
            </a:r>
            <a:endParaRPr b="0" i="0" sz="1800" u="none" cap="none" strike="noStrike">
              <a:solidFill>
                <a:srgbClr val="000000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-419" sz="1800" u="none" cap="none" strike="noStrike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“Esto es una cadena de texto”</a:t>
            </a:r>
            <a:endParaRPr b="1" i="0" sz="1800" u="none" cap="none" strike="noStrike">
              <a:solidFill>
                <a:srgbClr val="000000"/>
              </a:solidFill>
              <a:highlight>
                <a:srgbClr val="3CEFAB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-419" sz="1800" u="none" cap="none" strike="noStrike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‘Esto también es una cadena de texto’</a:t>
            </a:r>
            <a:endParaRPr b="1" i="0" sz="1800" u="none" cap="none" strike="noStrike">
              <a:solidFill>
                <a:srgbClr val="000000"/>
              </a:solidFill>
              <a:highlight>
                <a:srgbClr val="3CEFAB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31" name="Google Shape;431;p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5925" y="209550"/>
            <a:ext cx="989100" cy="98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59"/>
          <p:cNvSpPr txBox="1"/>
          <p:nvPr/>
        </p:nvSpPr>
        <p:spPr>
          <a:xfrm>
            <a:off x="643950" y="1564500"/>
            <a:ext cx="7856100" cy="263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19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En el caso que queramos</a:t>
            </a:r>
            <a:r>
              <a:rPr b="0" i="0" lang="es-419" sz="1800" u="none" cap="none" strike="noStrike">
                <a:solidFill>
                  <a:srgbClr val="222222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usar comillas (o un apóstrof</a:t>
            </a:r>
            <a:r>
              <a:rPr lang="es-419" sz="1800">
                <a:solidFill>
                  <a:srgbClr val="222222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</a:t>
            </a:r>
            <a:r>
              <a:rPr b="0" i="0" lang="es-419" sz="1800" u="none" cap="none" strike="noStrike">
                <a:solidFill>
                  <a:srgbClr val="222222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) dentro de una cadena</a:t>
            </a:r>
            <a:r>
              <a:rPr b="0" i="0" lang="es-419" sz="18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tenemos distintas opciones. La más simple es </a:t>
            </a:r>
            <a:r>
              <a:rPr b="0" i="0" lang="es-419" sz="1800" u="none" cap="none" strike="noStrike">
                <a:solidFill>
                  <a:srgbClr val="222222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encerrar nuestra cadena mediante un tipo de comillas (simples o dobles)</a:t>
            </a:r>
            <a:r>
              <a:rPr b="0" i="0" lang="es-419" sz="18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y usar el otro tipo dentro de la cadena. 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37" name="Google Shape;437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Google Shape;438;p59"/>
          <p:cNvSpPr txBox="1"/>
          <p:nvPr/>
        </p:nvSpPr>
        <p:spPr>
          <a:xfrm>
            <a:off x="1887100" y="62145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Cadenas de texto en python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39" name="Google Shape;439;p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5925" y="209550"/>
            <a:ext cx="989100" cy="98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60"/>
          <p:cNvSpPr txBox="1"/>
          <p:nvPr/>
        </p:nvSpPr>
        <p:spPr>
          <a:xfrm>
            <a:off x="539400" y="1901275"/>
            <a:ext cx="8033100" cy="263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222222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Otra opción es </a:t>
            </a:r>
            <a:r>
              <a:rPr b="0" i="0" lang="es-419" sz="1800" u="none" cap="none" strike="noStrike">
                <a:solidFill>
                  <a:srgbClr val="222222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usar </a:t>
            </a:r>
            <a:r>
              <a:rPr b="0" i="0" lang="es-419" sz="1800" u="none" cap="none" strike="noStrike">
                <a:solidFill>
                  <a:srgbClr val="222222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en todo momento </a:t>
            </a:r>
            <a:r>
              <a:rPr b="0" i="0" lang="es-419" sz="1800" u="none" cap="none" strike="noStrike">
                <a:solidFill>
                  <a:srgbClr val="222222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el mismo tipo de comillas</a:t>
            </a:r>
            <a:r>
              <a:rPr b="0" i="0" lang="es-419" sz="1800" u="none" cap="none" strike="noStrike">
                <a:solidFill>
                  <a:srgbClr val="222222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pero </a:t>
            </a:r>
            <a:r>
              <a:rPr b="0" i="0" lang="es-419" sz="1800" u="none" cap="none" strike="noStrike">
                <a:solidFill>
                  <a:srgbClr val="222222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usando la barra invertida (\) como carácter de escape</a:t>
            </a:r>
            <a:r>
              <a:rPr b="0" i="0" lang="es-419" sz="1800" u="none" cap="none" strike="noStrike">
                <a:solidFill>
                  <a:srgbClr val="222222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en las comillas del interior de la cadena para indicar que esos caracteres forman parte de la cadena.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Ejemplos:</a:t>
            </a:r>
            <a:endParaRPr b="0" i="0" sz="1800" u="none" cap="none" strike="noStrike">
              <a:solidFill>
                <a:srgbClr val="000000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-419" sz="1800" u="none" cap="none" strike="noStrike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“Esto es un ‘texto’ entre comillas dobles”</a:t>
            </a:r>
            <a:endParaRPr b="1" i="0" sz="1800" u="none" cap="none" strike="noStrike">
              <a:solidFill>
                <a:srgbClr val="000000"/>
              </a:solidFill>
              <a:highlight>
                <a:srgbClr val="3CEFAB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-419" sz="1800" u="none" cap="none" strike="noStrike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‘Esto es otro “texto” entre comillas simples’</a:t>
            </a:r>
            <a:endParaRPr b="1" i="0" sz="1800" u="none" cap="none" strike="noStrike">
              <a:solidFill>
                <a:srgbClr val="000000"/>
              </a:solidFill>
              <a:highlight>
                <a:srgbClr val="3CEFAB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-419" sz="1800" u="none" cap="none" strike="noStrike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“Esto es otro \“texto\” todo en comillas dobles”</a:t>
            </a:r>
            <a:endParaRPr b="1" i="0" sz="1800" u="none" cap="none" strike="noStrike">
              <a:solidFill>
                <a:srgbClr val="000000"/>
              </a:solidFill>
              <a:highlight>
                <a:srgbClr val="3CEFAB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-419" sz="1800" u="none" cap="none" strike="noStrike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‘Esto otro \’texto\’ todo en comillas simples’</a:t>
            </a:r>
            <a:endParaRPr b="1" i="0" sz="1800" u="none" cap="none" strike="noStrike">
              <a:solidFill>
                <a:srgbClr val="000000"/>
              </a:solidFill>
              <a:highlight>
                <a:srgbClr val="3CEFAB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45" name="Google Shape;445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Google Shape;446;p60"/>
          <p:cNvSpPr txBox="1"/>
          <p:nvPr/>
        </p:nvSpPr>
        <p:spPr>
          <a:xfrm>
            <a:off x="1887100" y="62145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Cadenas de texto en python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47" name="Google Shape;447;p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5925" y="209550"/>
            <a:ext cx="989100" cy="98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2" name="Google Shape;452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Google Shape;453;p61"/>
          <p:cNvSpPr txBox="1"/>
          <p:nvPr/>
        </p:nvSpPr>
        <p:spPr>
          <a:xfrm>
            <a:off x="2055550" y="2122900"/>
            <a:ext cx="44214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1" lang="es-419" sz="4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PRINT</a:t>
            </a:r>
            <a:endParaRPr b="0" i="1" sz="4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8" name="Google Shape;458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92900" y="46386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Google Shape;459;p62"/>
          <p:cNvSpPr txBox="1"/>
          <p:nvPr/>
        </p:nvSpPr>
        <p:spPr>
          <a:xfrm>
            <a:off x="1894375" y="46905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¿Para qué sirve?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60" name="Google Shape;460;p62"/>
          <p:cNvSpPr txBox="1"/>
          <p:nvPr/>
        </p:nvSpPr>
        <p:spPr>
          <a:xfrm>
            <a:off x="685525" y="1503925"/>
            <a:ext cx="7947300" cy="263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La forma correcta de mostrar cadenas de texto (u otros objetos) por pantalla en python es utilizando una función llamada </a:t>
            </a:r>
            <a:r>
              <a:rPr b="1" i="0" lang="es-419" sz="1800" u="none" cap="none" strike="noStrike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print</a:t>
            </a:r>
            <a:r>
              <a:rPr b="0" i="0" lang="es-419" sz="1800" u="none" cap="none" strike="noStrike">
                <a:solidFill>
                  <a:srgbClr val="00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(imprimir). </a:t>
            </a:r>
            <a:r>
              <a:rPr b="1" i="0" lang="es-419" sz="1800" u="none" cap="none" strike="noStrike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Se indica lo que se desea mostrar por pantalla entre paréntesis</a:t>
            </a:r>
            <a:r>
              <a:rPr b="0" i="0" lang="es-419" sz="1800" u="none" cap="none" strike="noStrike">
                <a:solidFill>
                  <a:srgbClr val="00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b="0" i="0" sz="1600" u="none" cap="none" strike="noStrike">
              <a:solidFill>
                <a:srgbClr val="000000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Ejemplo:</a:t>
            </a:r>
            <a:endParaRPr b="0" i="0" sz="1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6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61" name="Google Shape;461;p6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0775" y="254975"/>
            <a:ext cx="989100" cy="98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2" name="Google Shape;462;p62"/>
          <p:cNvPicPr preferRelativeResize="0"/>
          <p:nvPr/>
        </p:nvPicPr>
        <p:blipFill rotWithShape="1">
          <a:blip r:embed="rId5">
            <a:alphaModFix/>
          </a:blip>
          <a:srcRect b="19891" l="0" r="3781" t="8010"/>
          <a:stretch/>
        </p:blipFill>
        <p:spPr>
          <a:xfrm>
            <a:off x="1394300" y="3403725"/>
            <a:ext cx="6355400" cy="104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7" name="Google Shape;467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68" name="Google Shape;468;p63"/>
          <p:cNvSpPr txBox="1"/>
          <p:nvPr/>
        </p:nvSpPr>
        <p:spPr>
          <a:xfrm>
            <a:off x="1692425" y="407825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Ventajas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69" name="Google Shape;469;p63"/>
          <p:cNvSpPr txBox="1"/>
          <p:nvPr/>
        </p:nvSpPr>
        <p:spPr>
          <a:xfrm>
            <a:off x="597075" y="2078575"/>
            <a:ext cx="8148900" cy="281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Usar print tiene sus ventajas. Por ejemplo, nos deja mostrar por pantalla caracteres especiales, como tabulación o saltos de línea.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6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Ejemplo:</a:t>
            </a:r>
            <a:endParaRPr b="0" i="0" sz="1600" u="none" cap="none" strike="noStrike">
              <a:solidFill>
                <a:srgbClr val="000000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-419" sz="1600" u="none" cap="none" strike="noStrike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[in]print('Una cadena\tcon tabulación')</a:t>
            </a:r>
            <a:endParaRPr b="1" i="0" sz="1600" u="none" cap="none" strike="noStrike">
              <a:solidFill>
                <a:srgbClr val="000000"/>
              </a:solidFill>
              <a:highlight>
                <a:srgbClr val="3CEFAB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-419" sz="1600" u="none" cap="none" strike="noStrike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[out]Una cadena	con tabulación</a:t>
            </a:r>
            <a:endParaRPr b="1" i="0" sz="1600" u="none" cap="none" strike="noStrike">
              <a:solidFill>
                <a:srgbClr val="000000"/>
              </a:solidFill>
              <a:highlight>
                <a:srgbClr val="3CEFAB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-419" sz="1600" u="none" cap="none" strike="noStrike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[in]print(“Otra cadena\ncon salto de línea”)</a:t>
            </a:r>
            <a:endParaRPr b="1" i="0" sz="1600" u="none" cap="none" strike="noStrike">
              <a:solidFill>
                <a:srgbClr val="000000"/>
              </a:solidFill>
              <a:highlight>
                <a:srgbClr val="3CEFAB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-419" sz="1600" u="none" cap="none" strike="noStrike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[out]Una cadena</a:t>
            </a:r>
            <a:endParaRPr b="1" i="0" sz="1600" u="none" cap="none" strike="noStrike">
              <a:solidFill>
                <a:srgbClr val="000000"/>
              </a:solidFill>
              <a:highlight>
                <a:srgbClr val="3CEFAB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-419" sz="1600" u="none" cap="none" strike="noStrike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con salto de línea</a:t>
            </a:r>
            <a:endParaRPr b="1" i="0" sz="1600" u="none" cap="none" strike="noStrike">
              <a:solidFill>
                <a:srgbClr val="000000"/>
              </a:solidFill>
              <a:highlight>
                <a:srgbClr val="3CEFAB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70" name="Google Shape;470;p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0775" y="254975"/>
            <a:ext cx="989100" cy="98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5" name="Google Shape;475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Google Shape;476;p64"/>
          <p:cNvSpPr txBox="1"/>
          <p:nvPr/>
        </p:nvSpPr>
        <p:spPr>
          <a:xfrm>
            <a:off x="502950" y="1370300"/>
            <a:ext cx="8138100" cy="307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 por ejemplo quisiéramos imprimir el directorio de una carpeta, sería de la siguiente forma: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-419" sz="1800" u="none" cap="none" strike="noStrike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print(‘C:\nombre\directorio’)</a:t>
            </a:r>
            <a:endParaRPr b="1" i="0" sz="1800" u="none" cap="none" strike="noStrike">
              <a:solidFill>
                <a:srgbClr val="000000"/>
              </a:solidFill>
              <a:highlight>
                <a:srgbClr val="3CEFAB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Pero va a tomar el </a:t>
            </a:r>
            <a:r>
              <a:rPr b="1" i="0" lang="es-419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\n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como carácter especial para salto de línea. 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Para poder ignorar estos caracteres especiales Python tiene una forma de “</a:t>
            </a:r>
            <a:r>
              <a:rPr b="0" i="1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printear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” cruda o raw. </a:t>
            </a:r>
            <a:endParaRPr b="1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77" name="Google Shape;477;p64"/>
          <p:cNvSpPr txBox="1"/>
          <p:nvPr/>
        </p:nvSpPr>
        <p:spPr>
          <a:xfrm>
            <a:off x="1807200" y="509875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Print 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78" name="Google Shape;478;p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0775" y="254975"/>
            <a:ext cx="989100" cy="98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3" name="Google Shape;483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84" name="Google Shape;484;p65"/>
          <p:cNvSpPr txBox="1"/>
          <p:nvPr/>
        </p:nvSpPr>
        <p:spPr>
          <a:xfrm>
            <a:off x="502950" y="1370300"/>
            <a:ext cx="8138100" cy="307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Lo indicamos con una </a:t>
            </a:r>
            <a:r>
              <a:rPr b="0" i="0" lang="es-419" sz="1800" u="none" cap="none" strike="noStrike">
                <a:solidFill>
                  <a:srgbClr val="00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r delante de lo que se va a imprimir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y Python automáticamente lo interpretará para no tomar en cuenta los caracteres especiales.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-419" sz="1800" u="none" cap="none" strike="noStrike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print(r’C:\nombre\directorio’)</a:t>
            </a:r>
            <a:endParaRPr b="1" i="0" sz="1800" u="none" cap="none" strike="noStrike">
              <a:solidFill>
                <a:srgbClr val="000000"/>
              </a:solidFill>
              <a:highlight>
                <a:srgbClr val="3CEFAB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85" name="Google Shape;485;p65"/>
          <p:cNvSpPr txBox="1"/>
          <p:nvPr/>
        </p:nvSpPr>
        <p:spPr>
          <a:xfrm>
            <a:off x="1807200" y="48945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Print 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86" name="Google Shape;486;p6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0775" y="254975"/>
            <a:ext cx="989100" cy="98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0"/>
          <p:cNvSpPr txBox="1"/>
          <p:nvPr/>
        </p:nvSpPr>
        <p:spPr>
          <a:xfrm>
            <a:off x="1398000" y="552325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s-419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DETALLES DE DINAMICA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58" name="Google Shape;158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30"/>
          <p:cNvSpPr txBox="1"/>
          <p:nvPr/>
        </p:nvSpPr>
        <p:spPr>
          <a:xfrm>
            <a:off x="420525" y="1495050"/>
            <a:ext cx="7852200" cy="3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●"/>
            </a:pP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DINAMICA DE LA CLASE RESPECTO A LAS DUDAS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●"/>
            </a:pP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RITMO DE LA CLASE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" name="Google Shape;491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92" name="Google Shape;492;p66"/>
          <p:cNvSpPr txBox="1"/>
          <p:nvPr/>
        </p:nvSpPr>
        <p:spPr>
          <a:xfrm>
            <a:off x="387000" y="1787200"/>
            <a:ext cx="8381100" cy="307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Otra funcionalidad que tiene es permitir mostrar </a:t>
            </a:r>
            <a:r>
              <a:rPr b="1" i="0" lang="es-419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una cadena en distintas líneas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de forma que </a:t>
            </a:r>
            <a:r>
              <a:rPr b="1" i="0" lang="es-419" sz="1800" u="none" cap="none" strike="noStrike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con un sólo print se </a:t>
            </a:r>
            <a:r>
              <a:rPr b="1" lang="es-419" sz="1800"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muestran</a:t>
            </a:r>
            <a:r>
              <a:rPr b="1" i="0" lang="es-419" sz="1800" u="none" cap="none" strike="noStrike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varias líneas de cadenas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 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Para lograrlo tenemos que pasarlo entre </a:t>
            </a:r>
            <a:r>
              <a:rPr b="1" i="0" lang="es-419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tres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comillas dobles, o </a:t>
            </a:r>
            <a:r>
              <a:rPr b="1" i="0" lang="es-419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tres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comillas simples.</a:t>
            </a:r>
            <a:endParaRPr b="0" i="0" sz="1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600" u="none" cap="none" strike="noStrike">
                <a:solidFill>
                  <a:srgbClr val="00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Ejemplo:</a:t>
            </a:r>
            <a:endParaRPr b="0" i="0" sz="1600" u="none" cap="none" strike="noStrike">
              <a:solidFill>
                <a:srgbClr val="000000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600" u="none" cap="none" strike="noStrike">
                <a:solidFill>
                  <a:srgbClr val="00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print("""una cadena</a:t>
            </a:r>
            <a:endParaRPr b="0" i="0" sz="1600" u="none" cap="none" strike="noStrike">
              <a:solidFill>
                <a:srgbClr val="000000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600" u="none" cap="none" strike="noStrike">
                <a:solidFill>
                  <a:srgbClr val="00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otra cadena</a:t>
            </a:r>
            <a:endParaRPr b="0" i="0" sz="1600" u="none" cap="none" strike="noStrike">
              <a:solidFill>
                <a:srgbClr val="000000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600" u="none" cap="none" strike="noStrike">
                <a:solidFill>
                  <a:srgbClr val="00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otra cadena más</a:t>
            </a:r>
            <a:endParaRPr b="0" i="0" sz="1600" u="none" cap="none" strike="noStrike">
              <a:solidFill>
                <a:srgbClr val="000000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600" u="none" cap="none" strike="noStrike">
                <a:solidFill>
                  <a:srgbClr val="00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""")</a:t>
            </a:r>
            <a:endParaRPr b="0" i="0" sz="1600" u="none" cap="none" strike="noStrike">
              <a:solidFill>
                <a:srgbClr val="000000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93" name="Google Shape;493;p66"/>
          <p:cNvSpPr txBox="1"/>
          <p:nvPr/>
        </p:nvSpPr>
        <p:spPr>
          <a:xfrm>
            <a:off x="1807200" y="46905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Print 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94" name="Google Shape;494;p6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0775" y="254975"/>
            <a:ext cx="989100" cy="98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67"/>
          <p:cNvSpPr txBox="1"/>
          <p:nvPr/>
        </p:nvSpPr>
        <p:spPr>
          <a:xfrm>
            <a:off x="2657700" y="2394100"/>
            <a:ext cx="38286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s-419" sz="6000" u="none" cap="none" strike="noStrike">
                <a:solidFill>
                  <a:srgbClr val="E8E7E3"/>
                </a:solidFill>
                <a:latin typeface="Arial"/>
                <a:ea typeface="Arial"/>
                <a:cs typeface="Arial"/>
                <a:sym typeface="Arial"/>
              </a:rPr>
              <a:t>☕ </a:t>
            </a:r>
            <a:endParaRPr b="0" i="0" sz="6000" u="none" cap="none" strike="noStrike">
              <a:solidFill>
                <a:srgbClr val="E8E7E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1" lang="es-419" sz="60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BREAK</a:t>
            </a:r>
            <a:endParaRPr b="0" i="1" sz="60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-419" sz="2100" u="none" cap="none" strike="noStrik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¡5/10 MINUTOS Y VOLVEMOS!</a:t>
            </a:r>
            <a:endParaRPr b="0" i="0" sz="2100" u="none" cap="none" strike="noStrike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1" sz="40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1400" scaled="0"/>
        </a:gradFill>
      </p:bgPr>
    </p:bg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4" name="Google Shape;504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505" name="Google Shape;505;p68"/>
          <p:cNvSpPr txBox="1"/>
          <p:nvPr/>
        </p:nvSpPr>
        <p:spPr>
          <a:xfrm>
            <a:off x="2361300" y="2077200"/>
            <a:ext cx="44214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1" lang="es-419" sz="4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VARIABLES</a:t>
            </a:r>
            <a:endParaRPr b="0" i="1" sz="4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0" name="Google Shape;510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511" name="Google Shape;511;p69"/>
          <p:cNvSpPr txBox="1"/>
          <p:nvPr/>
        </p:nvSpPr>
        <p:spPr>
          <a:xfrm>
            <a:off x="1807200" y="535025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Variables en Matemáticas 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12" name="Google Shape;512;p69"/>
          <p:cNvSpPr txBox="1"/>
          <p:nvPr/>
        </p:nvSpPr>
        <p:spPr>
          <a:xfrm>
            <a:off x="732150" y="2194700"/>
            <a:ext cx="7916700" cy="16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El concepto de </a:t>
            </a:r>
            <a:r>
              <a:rPr b="0" i="1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"</a:t>
            </a:r>
            <a:r>
              <a:rPr b="1" i="1" lang="es-419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variable</a:t>
            </a:r>
            <a:r>
              <a:rPr b="0" i="1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"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proviene de las matemáticas, donde una variable </a:t>
            </a:r>
            <a:r>
              <a:rPr b="0" i="0" lang="es-419" sz="1800" u="none" cap="none" strike="noStrike">
                <a:solidFill>
                  <a:srgbClr val="00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es un símbolo que forma parte de una expresión o de una fórmula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 Normalmente las variables se representan mediante letras del alfabeto latino ( x, y, z, n, i, j, etc.). 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513" name="Google Shape;513;p6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2125" y="263650"/>
            <a:ext cx="898374" cy="898374"/>
          </a:xfrm>
          <a:prstGeom prst="rect">
            <a:avLst/>
          </a:prstGeom>
          <a:noFill/>
          <a:ln>
            <a:noFill/>
          </a:ln>
        </p:spPr>
      </p:pic>
      <p:sp>
        <p:nvSpPr>
          <p:cNvPr id="514" name="Google Shape;514;p69"/>
          <p:cNvSpPr txBox="1"/>
          <p:nvPr/>
        </p:nvSpPr>
        <p:spPr>
          <a:xfrm>
            <a:off x="633750" y="4500575"/>
            <a:ext cx="3517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latin typeface="Helvetica Neue Light"/>
                <a:ea typeface="Helvetica Neue Light"/>
                <a:cs typeface="Helvetica Neue Light"/>
                <a:sym typeface="Helvetica Neue Light"/>
              </a:rPr>
              <a:t>Variables | </a:t>
            </a:r>
            <a:r>
              <a:rPr lang="es-419" sz="1700" u="sng">
                <a:solidFill>
                  <a:srgbClr val="0563C1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www-mclibre.org</a:t>
            </a:r>
            <a:endParaRPr sz="17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9" name="Google Shape;519;p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70"/>
          <p:cNvSpPr txBox="1"/>
          <p:nvPr/>
        </p:nvSpPr>
        <p:spPr>
          <a:xfrm>
            <a:off x="475450" y="1813700"/>
            <a:ext cx="8325900" cy="263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-419" sz="1800" u="none" cap="none" strike="noStrike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Dependiendo del contexto, las variables significan cosas distintas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 En el caso del Álgebra, una variable representa una cantidad desconocida que se relaciona con otras. Consideremos por ejemplo la ecuación: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-419" sz="1800" u="none" cap="none" strike="noStrike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x + 3 = 5</a:t>
            </a:r>
            <a:endParaRPr b="1" i="0" sz="1800" u="none" cap="none" strike="noStrike">
              <a:solidFill>
                <a:srgbClr val="000000"/>
              </a:solidFill>
              <a:highlight>
                <a:srgbClr val="3CEFAB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21" name="Google Shape;521;p70"/>
          <p:cNvSpPr txBox="1"/>
          <p:nvPr/>
        </p:nvSpPr>
        <p:spPr>
          <a:xfrm>
            <a:off x="1873600" y="55545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Variables en Matemáticas 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522" name="Google Shape;522;p7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2125" y="263650"/>
            <a:ext cx="898374" cy="898374"/>
          </a:xfrm>
          <a:prstGeom prst="rect">
            <a:avLst/>
          </a:prstGeom>
          <a:noFill/>
          <a:ln>
            <a:noFill/>
          </a:ln>
        </p:spPr>
      </p:pic>
      <p:sp>
        <p:nvSpPr>
          <p:cNvPr id="523" name="Google Shape;523;p70"/>
          <p:cNvSpPr txBox="1"/>
          <p:nvPr/>
        </p:nvSpPr>
        <p:spPr>
          <a:xfrm>
            <a:off x="633750" y="4500575"/>
            <a:ext cx="3517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latin typeface="Helvetica Neue Light"/>
                <a:ea typeface="Helvetica Neue Light"/>
                <a:cs typeface="Helvetica Neue Light"/>
                <a:sym typeface="Helvetica Neue Light"/>
              </a:rPr>
              <a:t>Variables | </a:t>
            </a:r>
            <a:r>
              <a:rPr lang="es-419" sz="1700" u="sng">
                <a:solidFill>
                  <a:srgbClr val="0563C1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www-mclibre.org</a:t>
            </a:r>
            <a:endParaRPr sz="17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8" name="Google Shape;528;p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529" name="Google Shape;529;p71"/>
          <p:cNvSpPr txBox="1"/>
          <p:nvPr/>
        </p:nvSpPr>
        <p:spPr>
          <a:xfrm>
            <a:off x="2412750" y="1807900"/>
            <a:ext cx="44214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1" lang="es-419" sz="4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VARIABLES EN PROGRAMACIÓN</a:t>
            </a:r>
            <a:endParaRPr b="0" i="1" sz="4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4" name="Google Shape;534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535" name="Google Shape;535;p72"/>
          <p:cNvSpPr txBox="1"/>
          <p:nvPr/>
        </p:nvSpPr>
        <p:spPr>
          <a:xfrm>
            <a:off x="1807200" y="631650"/>
            <a:ext cx="5529600" cy="65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Variables en programación 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36" name="Google Shape;536;p72"/>
          <p:cNvSpPr txBox="1"/>
          <p:nvPr/>
        </p:nvSpPr>
        <p:spPr>
          <a:xfrm>
            <a:off x="512850" y="1645900"/>
            <a:ext cx="8118300" cy="236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 algunos lenguajes de programación, las variables se pueden entender como "cajas" en las que se guardan los datos, pero </a:t>
            </a:r>
            <a:r>
              <a:rPr b="1" i="0" lang="es-419" sz="1800" u="none" cap="none" strike="noStrike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en Python las variables son "etiquetas" que permiten hacer referencia a los datos (que se guardan en unas "cajas" llamadas objetos)</a:t>
            </a:r>
            <a:r>
              <a:rPr b="0" i="0" lang="es-419" sz="1800" u="none" cap="none" strike="noStrike">
                <a:solidFill>
                  <a:srgbClr val="00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 </a:t>
            </a:r>
            <a:endParaRPr b="0" i="0" sz="1800" u="none" cap="none" strike="noStrike">
              <a:solidFill>
                <a:srgbClr val="000000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Python es un lenguaje de programación orientado a objetos y su modelo de datos también está basado en objetos. 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37" name="Google Shape;537;p72"/>
          <p:cNvSpPr txBox="1"/>
          <p:nvPr/>
        </p:nvSpPr>
        <p:spPr>
          <a:xfrm>
            <a:off x="633750" y="4500575"/>
            <a:ext cx="3517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latin typeface="Helvetica Neue Light"/>
                <a:ea typeface="Helvetica Neue Light"/>
                <a:cs typeface="Helvetica Neue Light"/>
                <a:sym typeface="Helvetica Neue Light"/>
              </a:rPr>
              <a:t>Variables | </a:t>
            </a:r>
            <a:r>
              <a:rPr lang="es-419" sz="1700" u="sng">
                <a:solidFill>
                  <a:srgbClr val="0563C1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www-mclibre.org</a:t>
            </a:r>
            <a:endParaRPr sz="17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" name="Google Shape;542;p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543" name="Google Shape;543;p73"/>
          <p:cNvSpPr txBox="1"/>
          <p:nvPr/>
        </p:nvSpPr>
        <p:spPr>
          <a:xfrm>
            <a:off x="1807200" y="438450"/>
            <a:ext cx="5529600" cy="65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Variables en programación 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44" name="Google Shape;544;p73"/>
          <p:cNvSpPr txBox="1"/>
          <p:nvPr/>
        </p:nvSpPr>
        <p:spPr>
          <a:xfrm>
            <a:off x="355875" y="1398650"/>
            <a:ext cx="81183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Para cada dato que aparece en un programa, Python crea un objeto que lo contiene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 Cada objeto tiene: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45" name="Google Shape;545;p73"/>
          <p:cNvSpPr txBox="1"/>
          <p:nvPr/>
        </p:nvSpPr>
        <p:spPr>
          <a:xfrm>
            <a:off x="355875" y="2204375"/>
            <a:ext cx="8277000" cy="20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9DB80"/>
              </a:buClr>
              <a:buSzPts val="1800"/>
              <a:buFont typeface="Helvetica Neue Light"/>
              <a:buChar char="●"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Un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rgbClr val="E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identificador único 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(un número entero, distinto para cada objeto). El identificador permite a Python referirse al objeto sin ambigüedades.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9DB80"/>
              </a:buClr>
              <a:buSzPts val="1800"/>
              <a:buFont typeface="Helvetica Neue Light"/>
              <a:buChar char="●"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Un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rgbClr val="E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tipo de datos 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(entero, decimal, cadena de caracteres, etc.). El tipo de datos permite saber a Python qué operaciones pueden hacerse con el dato.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t/>
            </a:r>
            <a:endParaRPr b="0" i="0" sz="4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9DB80"/>
              </a:buClr>
              <a:buSzPts val="1800"/>
              <a:buFont typeface="Helvetica Neue Light"/>
              <a:buChar char="●"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Un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rgbClr val="E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valor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(el propio dato).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6" name="Google Shape;546;p73"/>
          <p:cNvSpPr txBox="1"/>
          <p:nvPr/>
        </p:nvSpPr>
        <p:spPr>
          <a:xfrm>
            <a:off x="633775" y="4582225"/>
            <a:ext cx="3517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latin typeface="Helvetica Neue Light"/>
                <a:ea typeface="Helvetica Neue Light"/>
                <a:cs typeface="Helvetica Neue Light"/>
                <a:sym typeface="Helvetica Neue Light"/>
              </a:rPr>
              <a:t>Variables | </a:t>
            </a:r>
            <a:r>
              <a:rPr lang="es-419" sz="1700" u="sng">
                <a:solidFill>
                  <a:srgbClr val="0563C1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www-mclibre.org</a:t>
            </a:r>
            <a:endParaRPr sz="17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1" name="Google Shape;551;p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552" name="Google Shape;552;p74"/>
          <p:cNvSpPr txBox="1"/>
          <p:nvPr/>
        </p:nvSpPr>
        <p:spPr>
          <a:xfrm>
            <a:off x="5296225" y="1443500"/>
            <a:ext cx="3416700" cy="300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Las variables en Python no guardan los datos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sino que son simples nombres para poder hacer referencia a esos objetos.  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53" name="Google Shape;553;p74"/>
          <p:cNvSpPr txBox="1"/>
          <p:nvPr/>
        </p:nvSpPr>
        <p:spPr>
          <a:xfrm>
            <a:off x="1807200" y="367000"/>
            <a:ext cx="5529600" cy="65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Variables en programación 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554" name="Google Shape;554;p7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7925" y="1273650"/>
            <a:ext cx="4762500" cy="3181350"/>
          </a:xfrm>
          <a:prstGeom prst="rect">
            <a:avLst/>
          </a:prstGeom>
          <a:noFill/>
          <a:ln>
            <a:noFill/>
          </a:ln>
        </p:spPr>
      </p:pic>
      <p:sp>
        <p:nvSpPr>
          <p:cNvPr id="555" name="Google Shape;555;p74"/>
          <p:cNvSpPr txBox="1"/>
          <p:nvPr/>
        </p:nvSpPr>
        <p:spPr>
          <a:xfrm>
            <a:off x="633750" y="4500575"/>
            <a:ext cx="3517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latin typeface="Helvetica Neue Light"/>
                <a:ea typeface="Helvetica Neue Light"/>
                <a:cs typeface="Helvetica Neue Light"/>
                <a:sym typeface="Helvetica Neue Light"/>
              </a:rPr>
              <a:t>Variables | </a:t>
            </a:r>
            <a:r>
              <a:rPr lang="es-419" sz="1700" u="sng">
                <a:solidFill>
                  <a:srgbClr val="0563C1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www-mclibre.org</a:t>
            </a:r>
            <a:endParaRPr sz="17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0" name="Google Shape;560;p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561" name="Google Shape;561;p75"/>
          <p:cNvSpPr txBox="1"/>
          <p:nvPr/>
        </p:nvSpPr>
        <p:spPr>
          <a:xfrm>
            <a:off x="315775" y="1519700"/>
            <a:ext cx="8486700" cy="23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9DB80"/>
              </a:buClr>
              <a:buSzPts val="1800"/>
              <a:buFont typeface="Helvetica Neue Light"/>
              <a:buChar char="●"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 crea el objeto "2". Ese objeto tendrá un identificador único que se asigna en el momento de la creación y se conserva a lo largo del programa. En este caso, el objeto creado será de tipo número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entero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y guardará el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valor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2.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9DB80"/>
              </a:buClr>
              <a:buSzPts val="1800"/>
              <a:buFont typeface="Helvetica Neue Light"/>
              <a:buChar char="●"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 asocia el nombre a al objeto número entero 2 creado.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62" name="Google Shape;562;p75"/>
          <p:cNvSpPr txBox="1"/>
          <p:nvPr/>
        </p:nvSpPr>
        <p:spPr>
          <a:xfrm>
            <a:off x="1794325" y="407825"/>
            <a:ext cx="5529600" cy="65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Variables en programación 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563" name="Google Shape;563;p7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25675" y="3603350"/>
            <a:ext cx="1292650" cy="1292650"/>
          </a:xfrm>
          <a:prstGeom prst="rect">
            <a:avLst/>
          </a:prstGeom>
          <a:noFill/>
          <a:ln>
            <a:noFill/>
          </a:ln>
        </p:spPr>
      </p:pic>
      <p:sp>
        <p:nvSpPr>
          <p:cNvPr id="564" name="Google Shape;564;p75"/>
          <p:cNvSpPr txBox="1"/>
          <p:nvPr/>
        </p:nvSpPr>
        <p:spPr>
          <a:xfrm>
            <a:off x="816775" y="1341500"/>
            <a:ext cx="7484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 Python, si escribimos la instrucción: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 = 2</a:t>
            </a:r>
            <a:endParaRPr b="1" i="0" sz="1800" u="none" cap="none" strike="noStrike">
              <a:solidFill>
                <a:schemeClr val="dk1"/>
              </a:solidFill>
              <a:highlight>
                <a:srgbClr val="3CEFAB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65" name="Google Shape;565;p7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99325" y="201877"/>
            <a:ext cx="919375" cy="9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566" name="Google Shape;566;p75"/>
          <p:cNvSpPr txBox="1"/>
          <p:nvPr/>
        </p:nvSpPr>
        <p:spPr>
          <a:xfrm>
            <a:off x="633750" y="4500575"/>
            <a:ext cx="3517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latin typeface="Helvetica Neue Light"/>
                <a:ea typeface="Helvetica Neue Light"/>
                <a:cs typeface="Helvetica Neue Light"/>
                <a:sym typeface="Helvetica Neue Light"/>
              </a:rPr>
              <a:t>Variables | </a:t>
            </a:r>
            <a:r>
              <a:rPr lang="es-419" sz="1700" u="sng">
                <a:solidFill>
                  <a:srgbClr val="0563C1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www-mclibre.org</a:t>
            </a:r>
            <a:endParaRPr sz="17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1"/>
          <p:cNvSpPr txBox="1"/>
          <p:nvPr/>
        </p:nvSpPr>
        <p:spPr>
          <a:xfrm>
            <a:off x="207450" y="986850"/>
            <a:ext cx="8729100" cy="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Son actividades o ejercicios que se realizan durante la cursada, para enfocarse en 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la práctica.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65" name="Google Shape;165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0025" y="46934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31"/>
          <p:cNvSpPr txBox="1"/>
          <p:nvPr/>
        </p:nvSpPr>
        <p:spPr>
          <a:xfrm>
            <a:off x="4522125" y="3393931"/>
            <a:ext cx="3651000" cy="9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s-419" sz="1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Desafíos entregables</a:t>
            </a:r>
            <a:endParaRPr b="1" i="0" sz="15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s-419" sz="1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Relacionados completamente con el </a:t>
            </a:r>
            <a:r>
              <a:rPr b="0" i="0" lang="es-419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Proyecto Final</a:t>
            </a:r>
            <a:r>
              <a:rPr b="0" i="0" lang="es-419" sz="1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 Deben ser subidos obligatoriamente a la plataforma </a:t>
            </a:r>
            <a:r>
              <a:rPr b="0" i="0" lang="es-419" sz="1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hasta 7 días luego de la clase </a:t>
            </a:r>
            <a:r>
              <a:rPr b="0" i="0" lang="es-419" sz="1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para que sean corregidos. </a:t>
            </a:r>
            <a:endParaRPr b="0" i="0" sz="14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67" name="Google Shape;167;p31"/>
          <p:cNvSpPr txBox="1"/>
          <p:nvPr/>
        </p:nvSpPr>
        <p:spPr>
          <a:xfrm>
            <a:off x="1398000" y="15715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DESAFÍOS Y ENTREGABLES</a:t>
            </a:r>
            <a:endParaRPr b="0" i="1" sz="3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68" name="Google Shape;168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57900" y="1877899"/>
            <a:ext cx="1379450" cy="137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17100" y="1877899"/>
            <a:ext cx="1379450" cy="137945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31"/>
          <p:cNvSpPr/>
          <p:nvPr/>
        </p:nvSpPr>
        <p:spPr>
          <a:xfrm>
            <a:off x="6782875" y="1877900"/>
            <a:ext cx="381900" cy="381900"/>
          </a:xfrm>
          <a:prstGeom prst="ellipse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s-419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</a:t>
            </a:r>
            <a:endParaRPr b="1" i="0" sz="14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1" name="Google Shape;171;p31"/>
          <p:cNvSpPr txBox="1"/>
          <p:nvPr/>
        </p:nvSpPr>
        <p:spPr>
          <a:xfrm>
            <a:off x="581325" y="3393931"/>
            <a:ext cx="3651000" cy="9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i="0" lang="es-419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Desafíos genéricos</a:t>
            </a:r>
            <a:endParaRPr b="1" i="0" sz="15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0" i="0" lang="es-419" sz="1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Ayudan a poner en práctica los conceptos y la teoría vista en clase No deben ser subidos a la plataforma.</a:t>
            </a:r>
            <a:endParaRPr b="0" i="0" sz="14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1" name="Google Shape;571;p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572" name="Google Shape;572;p76"/>
          <p:cNvSpPr txBox="1"/>
          <p:nvPr/>
        </p:nvSpPr>
        <p:spPr>
          <a:xfrm>
            <a:off x="512850" y="1678613"/>
            <a:ext cx="8118300" cy="20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Al describir la instrucción anterior no habría que decir 'la variable 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almacena el número entero 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', sino que habría que decir 'podemos llamar 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al objeto número entero 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'.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La variable a es como una etiqueta que nos permite hacer referencia al objeto "2"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más cómoda de recordar y utilizar que el identificador del objeto.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73" name="Google Shape;573;p76"/>
          <p:cNvSpPr txBox="1"/>
          <p:nvPr/>
        </p:nvSpPr>
        <p:spPr>
          <a:xfrm>
            <a:off x="1807200" y="469050"/>
            <a:ext cx="5529600" cy="65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Variables en programación 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574" name="Google Shape;574;p7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25675" y="3527150"/>
            <a:ext cx="1292650" cy="129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5" name="Google Shape;575;p7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99325" y="201877"/>
            <a:ext cx="919375" cy="9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576" name="Google Shape;576;p76"/>
          <p:cNvSpPr txBox="1"/>
          <p:nvPr/>
        </p:nvSpPr>
        <p:spPr>
          <a:xfrm>
            <a:off x="633750" y="4500575"/>
            <a:ext cx="3517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latin typeface="Helvetica Neue Light"/>
                <a:ea typeface="Helvetica Neue Light"/>
                <a:cs typeface="Helvetica Neue Light"/>
                <a:sym typeface="Helvetica Neue Light"/>
              </a:rPr>
              <a:t>Variables | </a:t>
            </a:r>
            <a:r>
              <a:rPr lang="es-419" sz="1700" u="sng">
                <a:solidFill>
                  <a:srgbClr val="0563C1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www-mclibre.org</a:t>
            </a:r>
            <a:endParaRPr sz="17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1" name="Google Shape;581;p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582" name="Google Shape;582;p77"/>
          <p:cNvSpPr txBox="1"/>
          <p:nvPr/>
        </p:nvSpPr>
        <p:spPr>
          <a:xfrm>
            <a:off x="2360350" y="1818100"/>
            <a:ext cx="44214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1" lang="es-419" sz="4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DEFINIR LAS VARIABLES</a:t>
            </a:r>
            <a:endParaRPr b="0" i="1" sz="4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7" name="Google Shape;587;p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588" name="Google Shape;588;p78"/>
          <p:cNvSpPr txBox="1"/>
          <p:nvPr/>
        </p:nvSpPr>
        <p:spPr>
          <a:xfrm>
            <a:off x="1810900" y="469050"/>
            <a:ext cx="5529600" cy="5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Definir una variable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89" name="Google Shape;589;p78"/>
          <p:cNvSpPr txBox="1"/>
          <p:nvPr/>
        </p:nvSpPr>
        <p:spPr>
          <a:xfrm>
            <a:off x="458125" y="1471050"/>
            <a:ext cx="8284500" cy="316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Las variables en Python se crean cuando se definen por primera vez, es decir,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cuando se les asigna un valor por primera vez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Para asignar un valor a una variable se utiliza el operador de igualdad 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(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)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 A la izquierda de la igualdad se escribe el nombre de la variable y a la derecha el valor que se quiere dar a la variable.</a:t>
            </a:r>
            <a:endParaRPr b="1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 mi_variable = 2</a:t>
            </a:r>
            <a:endParaRPr b="0" i="0" sz="1600" u="none" cap="none" strike="noStrik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590" name="Google Shape;590;p7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5775" y="243025"/>
            <a:ext cx="996850" cy="99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1" name="Google Shape;591;p7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99325" y="201877"/>
            <a:ext cx="919375" cy="9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592" name="Google Shape;592;p78"/>
          <p:cNvSpPr txBox="1"/>
          <p:nvPr/>
        </p:nvSpPr>
        <p:spPr>
          <a:xfrm>
            <a:off x="633750" y="4500575"/>
            <a:ext cx="3517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latin typeface="Helvetica Neue Light"/>
                <a:ea typeface="Helvetica Neue Light"/>
                <a:cs typeface="Helvetica Neue Light"/>
                <a:sym typeface="Helvetica Neue Light"/>
              </a:rPr>
              <a:t>Variables | </a:t>
            </a:r>
            <a:r>
              <a:rPr lang="es-419" sz="1700" u="sng">
                <a:solidFill>
                  <a:srgbClr val="0563C1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www-mclibre.org</a:t>
            </a:r>
            <a:endParaRPr sz="17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7" name="Google Shape;597;p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598" name="Google Shape;598;p79"/>
          <p:cNvSpPr txBox="1"/>
          <p:nvPr/>
        </p:nvSpPr>
        <p:spPr>
          <a:xfrm>
            <a:off x="449450" y="785750"/>
            <a:ext cx="8019900" cy="38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Siempre se escribe a la izquierda de la igualdad, de lo contrario, Python generará un mensaje de error: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 2 = mi_variable</a:t>
            </a:r>
            <a:endParaRPr b="0" i="0" sz="1800" u="none" cap="none" strike="noStrik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SyntaxError: can’t assign to literal</a:t>
            </a:r>
            <a:endParaRPr b="0" i="0" sz="1800" u="none" cap="none" strike="noStrik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Para mostrar el valor de la variable hay que escribir su nombre, o “printearlo”.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 mi_variable = 2</a:t>
            </a:r>
            <a:endParaRPr b="0" i="0" sz="1800" u="none" cap="none" strike="noStrik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 mi_variable</a:t>
            </a:r>
            <a:endParaRPr b="0" i="0" sz="1800" u="none" cap="none" strike="noStrik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2</a:t>
            </a:r>
            <a:endParaRPr b="0" i="0" sz="1800" u="none" cap="none" strike="noStrik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&gt;&gt;&gt;print(mi_variable)</a:t>
            </a:r>
            <a:endParaRPr b="0" i="0" sz="1800" u="none" cap="none" strike="noStrik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2</a:t>
            </a:r>
            <a:endParaRPr b="0" i="0" sz="1800" u="none" cap="none" strike="noStrik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99" name="Google Shape;599;p79"/>
          <p:cNvSpPr txBox="1"/>
          <p:nvPr/>
        </p:nvSpPr>
        <p:spPr>
          <a:xfrm>
            <a:off x="1810900" y="469050"/>
            <a:ext cx="5529600" cy="5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Definir una variable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600" name="Google Shape;600;p7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5775" y="243025"/>
            <a:ext cx="917949" cy="917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01" name="Google Shape;601;p7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99325" y="201877"/>
            <a:ext cx="919375" cy="9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602" name="Google Shape;602;p79"/>
          <p:cNvSpPr txBox="1"/>
          <p:nvPr/>
        </p:nvSpPr>
        <p:spPr>
          <a:xfrm>
            <a:off x="2899350" y="4666850"/>
            <a:ext cx="3517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latin typeface="Helvetica Neue Light"/>
                <a:ea typeface="Helvetica Neue Light"/>
                <a:cs typeface="Helvetica Neue Light"/>
                <a:sym typeface="Helvetica Neue Light"/>
              </a:rPr>
              <a:t>Variables | </a:t>
            </a:r>
            <a:r>
              <a:rPr lang="es-419" sz="1700" u="sng">
                <a:solidFill>
                  <a:srgbClr val="0563C1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www-mclibre.org</a:t>
            </a:r>
            <a:endParaRPr sz="17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7" name="Google Shape;607;p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608" name="Google Shape;608;p80"/>
          <p:cNvSpPr txBox="1"/>
          <p:nvPr/>
        </p:nvSpPr>
        <p:spPr>
          <a:xfrm>
            <a:off x="637900" y="1414800"/>
            <a:ext cx="8118300" cy="28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 una variable no se ha definido previamente, al escribir su nombre o printear la variable generará un error: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 x = -10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 y 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FF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Traceback (most recent call last):</a:t>
            </a:r>
            <a:endParaRPr b="0" i="0" sz="1800" u="none" cap="none" strike="noStrike">
              <a:solidFill>
                <a:srgbClr val="FF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FF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 File "&lt;pyshell#1&gt;", line 1, in &lt;module&gt;</a:t>
            </a:r>
            <a:endParaRPr b="0" i="0" sz="1800" u="none" cap="none" strike="noStrike">
              <a:solidFill>
                <a:srgbClr val="FF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FF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   y</a:t>
            </a:r>
            <a:endParaRPr b="0" i="0" sz="1800" u="none" cap="none" strike="noStrike">
              <a:solidFill>
                <a:srgbClr val="FF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FF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NameError: name 'y' is not defined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09" name="Google Shape;609;p80"/>
          <p:cNvSpPr txBox="1"/>
          <p:nvPr/>
        </p:nvSpPr>
        <p:spPr>
          <a:xfrm>
            <a:off x="1810900" y="469050"/>
            <a:ext cx="5529600" cy="5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Definir una variable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610" name="Google Shape;610;p8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5775" y="243025"/>
            <a:ext cx="840550" cy="84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1" name="Google Shape;611;p8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99325" y="201877"/>
            <a:ext cx="919375" cy="9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612" name="Google Shape;612;p80"/>
          <p:cNvSpPr txBox="1"/>
          <p:nvPr/>
        </p:nvSpPr>
        <p:spPr>
          <a:xfrm>
            <a:off x="633750" y="4500575"/>
            <a:ext cx="3517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latin typeface="Helvetica Neue Light"/>
                <a:ea typeface="Helvetica Neue Light"/>
                <a:cs typeface="Helvetica Neue Light"/>
                <a:sym typeface="Helvetica Neue Light"/>
              </a:rPr>
              <a:t>Variables | </a:t>
            </a:r>
            <a:r>
              <a:rPr lang="es-419" sz="1700" u="sng">
                <a:solidFill>
                  <a:srgbClr val="0563C1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www-mclibre.org</a:t>
            </a:r>
            <a:endParaRPr sz="17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7" name="Google Shape;617;p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618" name="Google Shape;618;p81"/>
          <p:cNvSpPr txBox="1"/>
          <p:nvPr/>
        </p:nvSpPr>
        <p:spPr>
          <a:xfrm>
            <a:off x="512850" y="1087825"/>
            <a:ext cx="8118300" cy="38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7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Una variable puede almacenar números, texto o estructuras más complicadas (que se verán más adelante). </a:t>
            </a:r>
            <a:r>
              <a:rPr b="1" i="0" lang="es-419" sz="17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 se va a almacenar texto, el texto debe escribirse entre comillas simples (') o dobles ("), que son equivalentes.</a:t>
            </a:r>
            <a:r>
              <a:rPr b="0" i="0" lang="es-419" sz="17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0" i="0" lang="es-419" sz="17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 las variables que almacenan texto se les suele llamar cadenas (de texto).</a:t>
            </a:r>
            <a:endParaRPr b="0" i="0" sz="1700" u="none" cap="none" strike="noStrik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7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 nombre = </a:t>
            </a:r>
            <a:r>
              <a:rPr b="0" i="0" lang="es-419" sz="1700" u="none" cap="none" strike="noStrike">
                <a:solidFill>
                  <a:schemeClr val="accent6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"Pepito Conejo"</a:t>
            </a:r>
            <a:endParaRPr b="0" i="0" sz="1700" u="none" cap="none" strike="noStrike">
              <a:solidFill>
                <a:schemeClr val="accent6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7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 nombre</a:t>
            </a:r>
            <a:endParaRPr b="0" i="0" sz="17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700" u="none" cap="none" strike="noStrike">
                <a:solidFill>
                  <a:schemeClr val="accen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'Pepito Conejo'</a:t>
            </a:r>
            <a:endParaRPr b="0" i="0" sz="1700" u="none" cap="none" strike="noStrike">
              <a:solidFill>
                <a:schemeClr val="accen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7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 print(nombre)</a:t>
            </a:r>
            <a:endParaRPr b="0" i="0" sz="17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700" u="none" cap="none" strike="noStrike">
                <a:solidFill>
                  <a:schemeClr val="accen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'Pepito Conejo'</a:t>
            </a:r>
            <a:endParaRPr b="0" i="0" sz="14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19" name="Google Shape;619;p81"/>
          <p:cNvSpPr txBox="1"/>
          <p:nvPr/>
        </p:nvSpPr>
        <p:spPr>
          <a:xfrm>
            <a:off x="1810900" y="469050"/>
            <a:ext cx="5529600" cy="5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Definir una variable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620" name="Google Shape;620;p8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5775" y="243025"/>
            <a:ext cx="840550" cy="84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1" name="Google Shape;621;p8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99325" y="201877"/>
            <a:ext cx="919375" cy="9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622" name="Google Shape;622;p81"/>
          <p:cNvSpPr txBox="1"/>
          <p:nvPr/>
        </p:nvSpPr>
        <p:spPr>
          <a:xfrm>
            <a:off x="2816800" y="4635875"/>
            <a:ext cx="3517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latin typeface="Helvetica Neue Light"/>
                <a:ea typeface="Helvetica Neue Light"/>
                <a:cs typeface="Helvetica Neue Light"/>
                <a:sym typeface="Helvetica Neue Light"/>
              </a:rPr>
              <a:t>Variables | </a:t>
            </a:r>
            <a:r>
              <a:rPr lang="es-419" sz="1700" u="sng">
                <a:solidFill>
                  <a:srgbClr val="0563C1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www-mclibre.org</a:t>
            </a:r>
            <a:endParaRPr sz="17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7" name="Google Shape;627;p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628" name="Google Shape;628;p82"/>
          <p:cNvSpPr txBox="1"/>
          <p:nvPr/>
        </p:nvSpPr>
        <p:spPr>
          <a:xfrm>
            <a:off x="355875" y="1108050"/>
            <a:ext cx="8118300" cy="38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 no se escriben comillas, Python supone que estamos haciendo referencia a otra variable (que, si no está definida, genera un mensaje de error):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-419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&gt;&gt;&gt; nombre = Pepe</a:t>
            </a:r>
            <a:endParaRPr b="1" i="0" sz="1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600" u="none" cap="none" strike="noStrike">
                <a:solidFill>
                  <a:srgbClr val="FF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Traceback (most recent call last):</a:t>
            </a:r>
            <a:endParaRPr b="0" i="0" sz="1600" u="none" cap="none" strike="noStrike">
              <a:solidFill>
                <a:srgbClr val="FF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600" u="none" cap="none" strike="noStrike">
                <a:solidFill>
                  <a:srgbClr val="FF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 File "&lt;pyshell#0&gt;", line 1, in &lt;module&gt;</a:t>
            </a:r>
            <a:endParaRPr b="0" i="0" sz="1600" u="none" cap="none" strike="noStrike">
              <a:solidFill>
                <a:srgbClr val="FF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600" u="none" cap="none" strike="noStrike">
                <a:solidFill>
                  <a:srgbClr val="FF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   nombre = Pepe</a:t>
            </a:r>
            <a:endParaRPr b="0" i="0" sz="1600" u="none" cap="none" strike="noStrike">
              <a:solidFill>
                <a:srgbClr val="FF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600" u="none" cap="none" strike="noStrike">
                <a:solidFill>
                  <a:srgbClr val="FF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NameError: name 'Pepe' is not defined</a:t>
            </a:r>
            <a:endParaRPr b="0" i="0" sz="1600" u="none" cap="none" strike="noStrike">
              <a:solidFill>
                <a:srgbClr val="FF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FF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-419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&gt;&gt;&gt; nombre = Pepito Conejo</a:t>
            </a:r>
            <a:endParaRPr b="1" i="0" sz="1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600" u="none" cap="none" strike="noStrike">
                <a:solidFill>
                  <a:srgbClr val="FF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SyntaxError: invalid syntax</a:t>
            </a:r>
            <a:endParaRPr b="0" i="0" sz="1600" u="none" cap="none" strike="noStrike">
              <a:solidFill>
                <a:srgbClr val="FF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29" name="Google Shape;629;p82"/>
          <p:cNvSpPr txBox="1"/>
          <p:nvPr/>
        </p:nvSpPr>
        <p:spPr>
          <a:xfrm>
            <a:off x="1810900" y="469050"/>
            <a:ext cx="5529600" cy="5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Definir una variable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630" name="Google Shape;630;p8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5775" y="243025"/>
            <a:ext cx="840550" cy="84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1" name="Google Shape;631;p8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99325" y="201877"/>
            <a:ext cx="919375" cy="9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632" name="Google Shape;632;p82"/>
          <p:cNvSpPr txBox="1"/>
          <p:nvPr/>
        </p:nvSpPr>
        <p:spPr>
          <a:xfrm>
            <a:off x="2813100" y="4635625"/>
            <a:ext cx="3517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latin typeface="Helvetica Neue Light"/>
                <a:ea typeface="Helvetica Neue Light"/>
                <a:cs typeface="Helvetica Neue Light"/>
                <a:sym typeface="Helvetica Neue Light"/>
              </a:rPr>
              <a:t>Variables | </a:t>
            </a:r>
            <a:r>
              <a:rPr lang="es-419" sz="1700" u="sng">
                <a:solidFill>
                  <a:srgbClr val="0563C1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www-mclibre.org</a:t>
            </a:r>
            <a:endParaRPr sz="17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7" name="Google Shape;637;p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638" name="Google Shape;638;p83"/>
          <p:cNvSpPr txBox="1"/>
          <p:nvPr/>
        </p:nvSpPr>
        <p:spPr>
          <a:xfrm>
            <a:off x="338400" y="1910050"/>
            <a:ext cx="8467200" cy="248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Aunque no es obligatorio, </a:t>
            </a:r>
            <a:r>
              <a:rPr b="1" i="0" lang="es-419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 recomienda que el nombre de la variable esté relacionado con la información que se almacena en ella para que sea más fácil entender el programa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 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639" name="Google Shape;639;p8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78738" y="613575"/>
            <a:ext cx="1186525" cy="11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4" name="Google Shape;644;p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645" name="Google Shape;645;p84"/>
          <p:cNvSpPr txBox="1"/>
          <p:nvPr/>
        </p:nvSpPr>
        <p:spPr>
          <a:xfrm>
            <a:off x="338400" y="1910050"/>
            <a:ext cx="8467200" cy="248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 el programa es trivial o mientras se está escribiendo un programa, esto no parece muy importante, pero si se consulta un programa escrito por otra persona o escrito por uno mismo hace tiempo, resultará mucho más fácil entender el programa si los nombres están bien elegidos. 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646" name="Google Shape;646;p8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78738" y="689775"/>
            <a:ext cx="1186525" cy="11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1" name="Google Shape;651;p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652" name="Google Shape;652;p85"/>
          <p:cNvSpPr txBox="1"/>
          <p:nvPr/>
        </p:nvSpPr>
        <p:spPr>
          <a:xfrm>
            <a:off x="1963300" y="469050"/>
            <a:ext cx="5529600" cy="5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7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Nombres de variables</a:t>
            </a:r>
            <a:endParaRPr b="0" i="1" sz="37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653" name="Google Shape;653;p85"/>
          <p:cNvSpPr txBox="1"/>
          <p:nvPr/>
        </p:nvSpPr>
        <p:spPr>
          <a:xfrm>
            <a:off x="126900" y="1121250"/>
            <a:ext cx="8890200" cy="38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El nombre de una variable debe empezar por una letra o por un guión bajo (_) y puede seguir con más letras, números o guiones bajos (esto en ingles se llama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snake case)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b="0" i="0" sz="16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 fecha_de_nacimiento = "27 de octubre de 1997"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 fecha_de_nacimiento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'27 de octubre de 1997'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Los nombres de variables no pueden incluir espacios en blanco.</a:t>
            </a:r>
            <a:endParaRPr b="0" i="0" sz="1800" u="none" cap="none" strike="noStrik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 fecha de nacimiento = </a:t>
            </a:r>
            <a:r>
              <a:rPr b="0" i="0" lang="es-419" sz="1800" u="none" cap="none" strike="noStrike">
                <a:solidFill>
                  <a:schemeClr val="accent6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"27 de octubre de 1997"</a:t>
            </a:r>
            <a:endParaRPr b="0" i="0" sz="1800" u="none" cap="none" strike="noStrike">
              <a:solidFill>
                <a:schemeClr val="accent6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FF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SyntaxError: invalid syntax</a:t>
            </a:r>
            <a:endParaRPr b="0" i="0" sz="1800" u="none" cap="none" strike="noStrike">
              <a:solidFill>
                <a:schemeClr val="accent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654" name="Google Shape;654;p8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6850" y="142000"/>
            <a:ext cx="871850" cy="87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5" name="Google Shape;655;p8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99325" y="201877"/>
            <a:ext cx="919375" cy="9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656" name="Google Shape;656;p85"/>
          <p:cNvSpPr txBox="1"/>
          <p:nvPr/>
        </p:nvSpPr>
        <p:spPr>
          <a:xfrm>
            <a:off x="417275" y="4642725"/>
            <a:ext cx="3517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latin typeface="Helvetica Neue Light"/>
                <a:ea typeface="Helvetica Neue Light"/>
                <a:cs typeface="Helvetica Neue Light"/>
                <a:sym typeface="Helvetica Neue Light"/>
              </a:rPr>
              <a:t>Variables | </a:t>
            </a:r>
            <a:r>
              <a:rPr lang="es-419" sz="1700" u="sng">
                <a:solidFill>
                  <a:srgbClr val="0563C1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www-mclibre.org</a:t>
            </a:r>
            <a:endParaRPr sz="17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93475" y="1938299"/>
            <a:ext cx="1379450" cy="137945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32"/>
          <p:cNvSpPr txBox="1"/>
          <p:nvPr/>
        </p:nvSpPr>
        <p:spPr>
          <a:xfrm>
            <a:off x="207450" y="986850"/>
            <a:ext cx="8729100" cy="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Son actividades o ejercicios que se realizan durante la cursada, para enfocarse en 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la práctica. 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78" name="Google Shape;178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50025" y="46934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32"/>
          <p:cNvSpPr txBox="1"/>
          <p:nvPr/>
        </p:nvSpPr>
        <p:spPr>
          <a:xfrm>
            <a:off x="4522125" y="3393923"/>
            <a:ext cx="3651000" cy="12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i="0" lang="es-419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Entregas del Proyecto Final</a:t>
            </a:r>
            <a:endParaRPr b="1" i="0" sz="15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Entregas con el estado de avance de tu </a:t>
            </a:r>
            <a:r>
              <a:rPr b="1" i="0" lang="es-419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proyecto final</a:t>
            </a:r>
            <a:r>
              <a:rPr b="0" i="0" lang="es-419" sz="1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que deberás subir a la plataforma a lo largo del curso y </a:t>
            </a:r>
            <a:r>
              <a:rPr b="0" i="0" lang="es-419" sz="1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hasta 7 días luego de la clase</a:t>
            </a:r>
            <a:r>
              <a:rPr b="0" i="0" lang="es-419" sz="1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para ser corregidas por tu docente o tutor/a. </a:t>
            </a:r>
            <a:endParaRPr b="0" i="0" sz="14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80" name="Google Shape;180;p32"/>
          <p:cNvSpPr txBox="1"/>
          <p:nvPr/>
        </p:nvSpPr>
        <p:spPr>
          <a:xfrm>
            <a:off x="1398000" y="157150"/>
            <a:ext cx="66207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1" sz="3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81" name="Google Shape;181;p32"/>
          <p:cNvSpPr/>
          <p:nvPr/>
        </p:nvSpPr>
        <p:spPr>
          <a:xfrm>
            <a:off x="6691025" y="1876725"/>
            <a:ext cx="381900" cy="381900"/>
          </a:xfrm>
          <a:prstGeom prst="ellipse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419" sz="1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endParaRPr b="1" i="0" sz="14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2" name="Google Shape;182;p32"/>
          <p:cNvSpPr txBox="1"/>
          <p:nvPr/>
        </p:nvSpPr>
        <p:spPr>
          <a:xfrm>
            <a:off x="581325" y="3393922"/>
            <a:ext cx="3651000" cy="13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i="0" lang="es-419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Desafíos complementarios</a:t>
            </a:r>
            <a:endParaRPr b="1" i="0" sz="15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0" i="0" lang="es-419" sz="1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Desafíos que complementan a los entregables. Son optativos y, de ser subidos a la plataforma a tiempo y aprobados, suman puntos para el top 10. </a:t>
            </a:r>
            <a:endParaRPr b="0" i="0" sz="14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83" name="Google Shape;183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81637" y="2001413"/>
            <a:ext cx="1250376" cy="125322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32"/>
          <p:cNvSpPr txBox="1"/>
          <p:nvPr/>
        </p:nvSpPr>
        <p:spPr>
          <a:xfrm>
            <a:off x="1398000" y="15715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DESAFÍOS Y ENTREGABLES</a:t>
            </a:r>
            <a:endParaRPr b="0" i="1" sz="3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1" name="Google Shape;661;p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662" name="Google Shape;662;p86"/>
          <p:cNvSpPr txBox="1"/>
          <p:nvPr/>
        </p:nvSpPr>
        <p:spPr>
          <a:xfrm>
            <a:off x="455850" y="1643400"/>
            <a:ext cx="8232300" cy="246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Los nombres de las variables pueden contener mayúsculas, pero tenga en cuenta que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Python distingue entre mayúsculas y minúsculas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 b="0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(en inglés se dice que Python es </a:t>
            </a:r>
            <a:r>
              <a:rPr b="0" i="1" lang="es-419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case-sensitive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).</a:t>
            </a:r>
            <a:endParaRPr b="0" i="0" sz="1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63" name="Google Shape;663;p86"/>
          <p:cNvSpPr txBox="1"/>
          <p:nvPr/>
        </p:nvSpPr>
        <p:spPr>
          <a:xfrm>
            <a:off x="1963300" y="469050"/>
            <a:ext cx="5529600" cy="5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7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Nombres de variables</a:t>
            </a:r>
            <a:endParaRPr b="0" i="1" sz="37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664" name="Google Shape;664;p8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6850" y="142000"/>
            <a:ext cx="871850" cy="87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5" name="Google Shape;665;p8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99325" y="201877"/>
            <a:ext cx="919375" cy="9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666" name="Google Shape;666;p86"/>
          <p:cNvSpPr txBox="1"/>
          <p:nvPr/>
        </p:nvSpPr>
        <p:spPr>
          <a:xfrm>
            <a:off x="633750" y="4500575"/>
            <a:ext cx="3517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latin typeface="Helvetica Neue Light"/>
                <a:ea typeface="Helvetica Neue Light"/>
                <a:cs typeface="Helvetica Neue Light"/>
                <a:sym typeface="Helvetica Neue Light"/>
              </a:rPr>
              <a:t>Variables | </a:t>
            </a:r>
            <a:r>
              <a:rPr lang="es-419" sz="1700" u="sng">
                <a:solidFill>
                  <a:srgbClr val="0563C1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www-mclibre.org</a:t>
            </a:r>
            <a:endParaRPr sz="17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1" name="Google Shape;671;p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672" name="Google Shape;672;p87"/>
          <p:cNvSpPr txBox="1"/>
          <p:nvPr/>
        </p:nvSpPr>
        <p:spPr>
          <a:xfrm>
            <a:off x="2360850" y="1262400"/>
            <a:ext cx="5083500" cy="38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770000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nombre = </a:t>
            </a:r>
            <a:r>
              <a:rPr b="0" i="0" lang="es-419" sz="1800" u="none" cap="none" strike="noStrike">
                <a:solidFill>
                  <a:schemeClr val="accent6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"Pepito Conejo"</a:t>
            </a:r>
            <a:endParaRPr b="0" i="0" sz="1800" u="none" cap="none" strike="noStrike">
              <a:solidFill>
                <a:schemeClr val="accent6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770000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Nombre = </a:t>
            </a:r>
            <a:r>
              <a:rPr b="0" i="0" lang="es-419" sz="1800" u="none" cap="none" strike="noStrike">
                <a:solidFill>
                  <a:schemeClr val="accent6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"Numa Nigerio"</a:t>
            </a:r>
            <a:endParaRPr b="0" i="0" sz="1800" u="none" cap="none" strike="noStrike">
              <a:solidFill>
                <a:schemeClr val="accent6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770000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nomBre = </a:t>
            </a:r>
            <a:r>
              <a:rPr b="0" i="0" lang="es-419" sz="1800" u="none" cap="none" strike="noStrike">
                <a:solidFill>
                  <a:schemeClr val="accent6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"Fulanito Mengánez"</a:t>
            </a:r>
            <a:endParaRPr b="0" i="0" sz="1800" u="none" cap="none" strike="noStrike">
              <a:solidFill>
                <a:schemeClr val="accent6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770000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nombre</a:t>
            </a:r>
            <a:endParaRPr b="0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chemeClr val="accent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'Pepito Conejo'</a:t>
            </a:r>
            <a:endParaRPr b="0" i="0" sz="1800" u="none" cap="none" strike="noStrike">
              <a:solidFill>
                <a:schemeClr val="accent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770000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Nombre</a:t>
            </a:r>
            <a:endParaRPr b="0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chemeClr val="accent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'Numa Nigerio'</a:t>
            </a:r>
            <a:endParaRPr b="0" i="0" sz="1800" u="none" cap="none" strike="noStrike">
              <a:solidFill>
                <a:schemeClr val="accent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770000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nomBre</a:t>
            </a:r>
            <a:endParaRPr b="0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152400" marR="152400" rtl="0" algn="just">
              <a:lnSpc>
                <a:spcPct val="158181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chemeClr val="accent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'Fulanito Mengánez'</a:t>
            </a:r>
            <a:endParaRPr b="0" i="0" sz="1800" u="none" cap="none" strike="noStrike">
              <a:solidFill>
                <a:schemeClr val="accent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73" name="Google Shape;673;p87"/>
          <p:cNvSpPr txBox="1"/>
          <p:nvPr/>
        </p:nvSpPr>
        <p:spPr>
          <a:xfrm>
            <a:off x="1963300" y="469050"/>
            <a:ext cx="5529600" cy="5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7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Nombres de variables</a:t>
            </a:r>
            <a:endParaRPr b="0" i="1" sz="37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674" name="Google Shape;674;p8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6850" y="142000"/>
            <a:ext cx="976650" cy="97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5" name="Google Shape;675;p8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99325" y="201877"/>
            <a:ext cx="919375" cy="9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676" name="Google Shape;676;p87"/>
          <p:cNvSpPr txBox="1"/>
          <p:nvPr/>
        </p:nvSpPr>
        <p:spPr>
          <a:xfrm>
            <a:off x="541525" y="4562050"/>
            <a:ext cx="3517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latin typeface="Helvetica Neue Light"/>
                <a:ea typeface="Helvetica Neue Light"/>
                <a:cs typeface="Helvetica Neue Light"/>
                <a:sym typeface="Helvetica Neue Light"/>
              </a:rPr>
              <a:t>Variables | </a:t>
            </a:r>
            <a:r>
              <a:rPr lang="es-419" sz="1700" u="sng">
                <a:solidFill>
                  <a:srgbClr val="0563C1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www-mclibre.org</a:t>
            </a:r>
            <a:endParaRPr sz="17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1" name="Google Shape;681;p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682" name="Google Shape;682;p88"/>
          <p:cNvSpPr txBox="1"/>
          <p:nvPr/>
        </p:nvSpPr>
        <p:spPr>
          <a:xfrm>
            <a:off x="1963300" y="2145450"/>
            <a:ext cx="5529600" cy="5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42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INPUT</a:t>
            </a:r>
            <a:endParaRPr b="0" i="1" sz="42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7" name="Google Shape;687;p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688" name="Google Shape;688;p89"/>
          <p:cNvSpPr txBox="1"/>
          <p:nvPr/>
        </p:nvSpPr>
        <p:spPr>
          <a:xfrm>
            <a:off x="896500" y="469050"/>
            <a:ext cx="72216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Input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689" name="Google Shape;689;p89"/>
          <p:cNvSpPr txBox="1"/>
          <p:nvPr/>
        </p:nvSpPr>
        <p:spPr>
          <a:xfrm>
            <a:off x="486500" y="1458150"/>
            <a:ext cx="8146200" cy="32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 Informática, la "</a:t>
            </a:r>
            <a:r>
              <a:rPr b="1" i="0" lang="es-419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entrada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" o </a:t>
            </a:r>
            <a:r>
              <a:rPr b="1" i="0" lang="es-419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input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de un programa son los datos que llegan al programa desde el exterior. Actualmente, el origen más habitual es el teclado.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Python tiene una función llamada </a:t>
            </a:r>
            <a:r>
              <a:rPr b="1" i="0" lang="es-419" sz="1800" u="none" cap="none" strike="noStrike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input()</a:t>
            </a:r>
            <a:r>
              <a:rPr b="0" i="0" lang="es-419" sz="1800" u="none" cap="none" strike="noStrike">
                <a:solidFill>
                  <a:srgbClr val="00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la cual </a:t>
            </a:r>
            <a:r>
              <a:rPr b="0" i="0" lang="es-419" sz="1800" u="none" cap="none" strike="noStrike">
                <a:solidFill>
                  <a:srgbClr val="00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permite obtener texto escrito por teclado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 Al llegar a la función, el programa se detiene esperando que se escriba algo y se pulse la tecla </a:t>
            </a:r>
            <a:r>
              <a:rPr b="1" i="0" lang="es-419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Intro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Ej: </a:t>
            </a:r>
            <a:r>
              <a:rPr b="0" i="0" lang="es-419" sz="1800" u="none" cap="none" strike="noStrike">
                <a:solidFill>
                  <a:srgbClr val="77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nombre = input()</a:t>
            </a:r>
            <a:endParaRPr b="0" i="0" sz="1800" u="none" cap="none" strike="noStrike">
              <a:solidFill>
                <a:srgbClr val="000000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690" name="Google Shape;690;p8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2875" y="177575"/>
            <a:ext cx="929149" cy="929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91" name="Google Shape;691;p8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99325" y="201877"/>
            <a:ext cx="919375" cy="9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692" name="Google Shape;692;p89"/>
          <p:cNvSpPr txBox="1"/>
          <p:nvPr/>
        </p:nvSpPr>
        <p:spPr>
          <a:xfrm>
            <a:off x="633750" y="4500575"/>
            <a:ext cx="3517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latin typeface="Helvetica Neue Light"/>
                <a:ea typeface="Helvetica Neue Light"/>
                <a:cs typeface="Helvetica Neue Light"/>
                <a:sym typeface="Helvetica Neue Light"/>
              </a:rPr>
              <a:t>Variables | </a:t>
            </a:r>
            <a:r>
              <a:rPr lang="es-419" sz="1700" u="sng">
                <a:solidFill>
                  <a:srgbClr val="0563C1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www-mclibre.org</a:t>
            </a:r>
            <a:endParaRPr sz="17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7" name="Google Shape;697;p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698" name="Google Shape;698;p90"/>
          <p:cNvSpPr txBox="1"/>
          <p:nvPr/>
        </p:nvSpPr>
        <p:spPr>
          <a:xfrm>
            <a:off x="619175" y="1458150"/>
            <a:ext cx="7916700" cy="32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Otra solución, más compacta, es aprovechar que a la función </a:t>
            </a:r>
            <a:r>
              <a:rPr b="1" i="0" lang="es-419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input()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se le puede enviar un argumento que se escribe en la pantalla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(sin añadir un salto de línea):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Ej:</a:t>
            </a:r>
            <a:endParaRPr b="0" i="0" sz="1800" u="none" cap="none" strike="noStrik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77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nombre = input(“¿Cómo te llamas?”)</a:t>
            </a:r>
            <a:endParaRPr b="0" i="0" sz="1800" u="none" cap="none" strike="noStrike">
              <a:solidFill>
                <a:srgbClr val="000000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99" name="Google Shape;699;p90"/>
          <p:cNvSpPr txBox="1"/>
          <p:nvPr/>
        </p:nvSpPr>
        <p:spPr>
          <a:xfrm>
            <a:off x="896500" y="469050"/>
            <a:ext cx="72216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Input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700" name="Google Shape;700;p9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2875" y="177575"/>
            <a:ext cx="929149" cy="929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01" name="Google Shape;701;p9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99325" y="201877"/>
            <a:ext cx="919375" cy="9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702" name="Google Shape;702;p90"/>
          <p:cNvSpPr txBox="1"/>
          <p:nvPr/>
        </p:nvSpPr>
        <p:spPr>
          <a:xfrm>
            <a:off x="633750" y="4500575"/>
            <a:ext cx="3517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latin typeface="Helvetica Neue Light"/>
                <a:ea typeface="Helvetica Neue Light"/>
                <a:cs typeface="Helvetica Neue Light"/>
                <a:sym typeface="Helvetica Neue Light"/>
              </a:rPr>
              <a:t>Variables | </a:t>
            </a:r>
            <a:r>
              <a:rPr lang="es-419" sz="1700" u="sng">
                <a:solidFill>
                  <a:srgbClr val="0563C1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www-mclibre.org</a:t>
            </a:r>
            <a:endParaRPr sz="17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7" name="Google Shape;707;p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708" name="Google Shape;708;p91"/>
          <p:cNvSpPr txBox="1"/>
          <p:nvPr/>
        </p:nvSpPr>
        <p:spPr>
          <a:xfrm>
            <a:off x="420150" y="1458150"/>
            <a:ext cx="8347800" cy="32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 forma predeterminada, la función input() convierte la entrada en una cadena, aunque escribamos un número. Si intentamos hacer operaciones, se producirá un error.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-419" sz="1800" u="none" cap="none" strike="noStrike">
                <a:solidFill>
                  <a:srgbClr val="000000"/>
                </a:solidFill>
                <a:highlight>
                  <a:srgbClr val="EEFF4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Si se quiere que Python intérprete la entrada como un número entero</a:t>
            </a:r>
            <a:r>
              <a:rPr b="0" i="0" lang="es-419" sz="1800" u="none" cap="none" strike="noStrike">
                <a:solidFill>
                  <a:srgbClr val="000000"/>
                </a:solidFill>
                <a:highlight>
                  <a:srgbClr val="EEFF4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se debe utilizar la función int()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de la siguiente manera: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Ej: </a:t>
            </a:r>
            <a:r>
              <a:rPr b="0" i="0" lang="es-419" sz="1800" u="none" cap="none" strike="noStrike">
                <a:solidFill>
                  <a:srgbClr val="77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nombre = int(input(“¿Que edad tenes?”))</a:t>
            </a:r>
            <a:endParaRPr b="0" i="0" sz="1800" u="none" cap="none" strike="noStrike">
              <a:solidFill>
                <a:srgbClr val="000000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09" name="Google Shape;709;p91"/>
          <p:cNvSpPr txBox="1"/>
          <p:nvPr/>
        </p:nvSpPr>
        <p:spPr>
          <a:xfrm>
            <a:off x="896500" y="469050"/>
            <a:ext cx="72216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Conversión de tipos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710" name="Google Shape;710;p9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2875" y="177575"/>
            <a:ext cx="929149" cy="929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11" name="Google Shape;711;p9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99325" y="201877"/>
            <a:ext cx="919375" cy="9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712" name="Google Shape;712;p91"/>
          <p:cNvSpPr txBox="1"/>
          <p:nvPr/>
        </p:nvSpPr>
        <p:spPr>
          <a:xfrm>
            <a:off x="633750" y="4500575"/>
            <a:ext cx="3517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latin typeface="Helvetica Neue Light"/>
                <a:ea typeface="Helvetica Neue Light"/>
                <a:cs typeface="Helvetica Neue Light"/>
                <a:sym typeface="Helvetica Neue Light"/>
              </a:rPr>
              <a:t>Variables | </a:t>
            </a:r>
            <a:r>
              <a:rPr lang="es-419" sz="1700" u="sng">
                <a:solidFill>
                  <a:srgbClr val="0563C1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www-mclibre.org</a:t>
            </a:r>
            <a:endParaRPr sz="17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" name="Google Shape;717;p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718" name="Google Shape;718;p92"/>
          <p:cNvSpPr txBox="1"/>
          <p:nvPr/>
        </p:nvSpPr>
        <p:spPr>
          <a:xfrm>
            <a:off x="1963300" y="2145450"/>
            <a:ext cx="5529600" cy="5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42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OPERACIONES ARITMÉTICAS CON VARIABLES</a:t>
            </a:r>
            <a:endParaRPr b="0" i="1" sz="42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3" name="Google Shape;723;p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724" name="Google Shape;724;p93"/>
          <p:cNvSpPr txBox="1"/>
          <p:nvPr/>
        </p:nvSpPr>
        <p:spPr>
          <a:xfrm>
            <a:off x="896500" y="773850"/>
            <a:ext cx="72216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Operaciones aritméticas con variables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725" name="Google Shape;725;p93"/>
          <p:cNvSpPr txBox="1"/>
          <p:nvPr/>
        </p:nvSpPr>
        <p:spPr>
          <a:xfrm>
            <a:off x="486225" y="2920600"/>
            <a:ext cx="8272500" cy="1350300"/>
          </a:xfrm>
          <a:prstGeom prst="rect">
            <a:avLst/>
          </a:prstGeom>
          <a:noFill/>
          <a:ln cap="flat" cmpd="sng" w="38100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 a = 2			&gt;&gt;&gt; a = 5			&gt;&gt;&gt;a =35			&gt;&gt;&gt;a = 3</a:t>
            </a:r>
            <a:endParaRPr b="0" i="0" sz="1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 b = 3			&gt;&gt;&gt; b = 2			&gt;&gt;&gt;b = 7			&gt;&gt;&gt;b = 2</a:t>
            </a:r>
            <a:endParaRPr b="0" i="0" sz="1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&gt;&gt;&gt;a+b			&gt;&gt;&gt; a * b			&gt;&gt;&gt;a / b			&gt;&gt;&gt; a ** b</a:t>
            </a:r>
            <a:endParaRPr b="0" i="0" sz="1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5				10				5				9</a:t>
            </a:r>
            <a:endParaRPr b="0" i="0" sz="1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26" name="Google Shape;726;p93"/>
          <p:cNvSpPr txBox="1"/>
          <p:nvPr/>
        </p:nvSpPr>
        <p:spPr>
          <a:xfrm>
            <a:off x="429750" y="1770575"/>
            <a:ext cx="81393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Podemos utilizar todos los operadores aritméticos antes vistos en las variables numéricas. Algunos ejemplos: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7" name="Google Shape;727;p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9900" y="133350"/>
            <a:ext cx="877201" cy="877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28" name="Google Shape;728;p9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99325" y="201877"/>
            <a:ext cx="919375" cy="9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3" name="Google Shape;733;p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734" name="Google Shape;734;p94"/>
          <p:cNvSpPr txBox="1"/>
          <p:nvPr/>
        </p:nvSpPr>
        <p:spPr>
          <a:xfrm>
            <a:off x="926050" y="2677350"/>
            <a:ext cx="7500900" cy="1489200"/>
          </a:xfrm>
          <a:prstGeom prst="rect">
            <a:avLst/>
          </a:prstGeom>
          <a:noFill/>
          <a:ln cap="flat" cmpd="sng" w="38100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            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&gt;&gt;&gt; cadena = “Python”             &gt;&gt;&gt;cadena = “Python”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&gt;&gt;&gt;cadena * 2				&gt;&gt;&gt;otra_cadena = “Hola!”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“PythonPython”			        &gt;&gt;&gt;otra_cadena + cadena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						“Hola!Python”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35" name="Google Shape;735;p94"/>
          <p:cNvSpPr txBox="1"/>
          <p:nvPr/>
        </p:nvSpPr>
        <p:spPr>
          <a:xfrm>
            <a:off x="896500" y="773850"/>
            <a:ext cx="72216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Operaciones aritméticas con variables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736" name="Google Shape;736;p9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9900" y="133350"/>
            <a:ext cx="877201" cy="877201"/>
          </a:xfrm>
          <a:prstGeom prst="rect">
            <a:avLst/>
          </a:prstGeom>
          <a:noFill/>
          <a:ln>
            <a:noFill/>
          </a:ln>
        </p:spPr>
      </p:pic>
      <p:sp>
        <p:nvSpPr>
          <p:cNvPr id="737" name="Google Shape;737;p94"/>
          <p:cNvSpPr txBox="1"/>
          <p:nvPr/>
        </p:nvSpPr>
        <p:spPr>
          <a:xfrm>
            <a:off x="304800" y="1676400"/>
            <a:ext cx="87018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Podemos utilizar todos los operadores aritméticos antes vistos en las variables de string también. Algunos ejemplos: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8" name="Google Shape;738;p94"/>
          <p:cNvSpPr txBox="1"/>
          <p:nvPr/>
        </p:nvSpPr>
        <p:spPr>
          <a:xfrm>
            <a:off x="450000" y="4373700"/>
            <a:ext cx="8632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 la suma de cadenas de caracteres la llamaremos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concatenación</a:t>
            </a:r>
            <a:endParaRPr b="0" i="0" sz="1800" u="none" cap="none" strike="noStrike">
              <a:solidFill>
                <a:srgbClr val="000000"/>
              </a:solidFill>
              <a:highlight>
                <a:srgbClr val="3CEFAB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9" name="Google Shape;739;p9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99325" y="201877"/>
            <a:ext cx="919375" cy="9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1400" scaled="0"/>
        </a:gradFill>
      </p:bgPr>
    </p:bg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4" name="Google Shape;744;p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745" name="Google Shape;745;p95"/>
          <p:cNvSpPr txBox="1"/>
          <p:nvPr/>
        </p:nvSpPr>
        <p:spPr>
          <a:xfrm>
            <a:off x="1963300" y="2145450"/>
            <a:ext cx="5529600" cy="5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42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INDEXACIÓN DE STRINGS</a:t>
            </a:r>
            <a:endParaRPr b="0" i="1" sz="42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3"/>
          <p:cNvSpPr txBox="1"/>
          <p:nvPr>
            <p:ph type="ctrTitle"/>
          </p:nvPr>
        </p:nvSpPr>
        <p:spPr>
          <a:xfrm>
            <a:off x="2417500" y="564350"/>
            <a:ext cx="4487100" cy="72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6156"/>
              <a:buNone/>
            </a:pPr>
            <a:r>
              <a:rPr i="1" lang="es-419" sz="3700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PROYECTO FINAL</a:t>
            </a:r>
            <a:endParaRPr b="1" i="1" sz="3000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90" name="Google Shape;190;p33"/>
          <p:cNvSpPr txBox="1"/>
          <p:nvPr/>
        </p:nvSpPr>
        <p:spPr>
          <a:xfrm>
            <a:off x="847200" y="1289150"/>
            <a:ext cx="7449600" cy="34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El Proyecto Final se construye a partir de los 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desafíos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que se realizan clase a clase. Se va creando a medida que el estudiante sube los desafíos entregables a nuestra plataforma.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El objetivo es que cada estudiante pueda utilizar su Proyecto Final como parte de su portfolio personal.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El </a:t>
            </a:r>
            <a:r>
              <a:rPr b="1" i="0" lang="es-419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proyecto final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se debe subir a la plataforma la ante-última o última clase del curso. </a:t>
            </a:r>
            <a:r>
              <a:rPr b="0" i="1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 caso de no hacerlo tendrás 20 días a partir de la finalización del curso para cargarlo en la plataforma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 </a:t>
            </a:r>
            <a:r>
              <a:rPr b="0" i="1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Pasados esos días el botón de entrega se inhabilitará.</a:t>
            </a:r>
            <a:endParaRPr b="0" i="1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91" name="Google Shape;191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00750" y="222475"/>
            <a:ext cx="1634174" cy="6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0" name="Google Shape;750;p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751" name="Google Shape;751;p96"/>
          <p:cNvSpPr txBox="1"/>
          <p:nvPr/>
        </p:nvSpPr>
        <p:spPr>
          <a:xfrm>
            <a:off x="896500" y="697650"/>
            <a:ext cx="7736100" cy="63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Indexación de las cadenas de texto</a:t>
            </a:r>
            <a:endParaRPr b="0" i="1" sz="3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752" name="Google Shape;752;p96"/>
          <p:cNvSpPr txBox="1"/>
          <p:nvPr/>
        </p:nvSpPr>
        <p:spPr>
          <a:xfrm>
            <a:off x="896500" y="2141550"/>
            <a:ext cx="7631100" cy="17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11111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Cada uno de los caracteres de una cadena (incluidos los espacios) tiene asignado un índice. Este índice nos </a:t>
            </a:r>
            <a:r>
              <a:rPr b="0" i="0" lang="es-419" sz="1800" u="none" cap="none" strike="noStrike">
                <a:solidFill>
                  <a:srgbClr val="11111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permite seleccionar su carácter asociado haciendo referencia a él entre corchetes ([])</a:t>
            </a:r>
            <a:r>
              <a:rPr b="0" i="0" lang="es-419" sz="1800" u="none" cap="none" strike="noStrike">
                <a:solidFill>
                  <a:srgbClr val="11111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en el nombre de la variable que almacena la cadena. </a:t>
            </a:r>
            <a:endParaRPr b="0" i="0" sz="1800" u="none" cap="none" strike="noStrike">
              <a:solidFill>
                <a:srgbClr val="11111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753" name="Google Shape;753;p9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82314" y="3670875"/>
            <a:ext cx="1259475" cy="125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8" name="Google Shape;758;p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759" name="Google Shape;759;p97"/>
          <p:cNvSpPr txBox="1"/>
          <p:nvPr/>
        </p:nvSpPr>
        <p:spPr>
          <a:xfrm>
            <a:off x="540450" y="1551675"/>
            <a:ext cx="8063100" cy="17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11111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11111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Si consideremos el orden de izquierda a derecha, el índice empieza en 0 para el primer carácter, etc. </a:t>
            </a:r>
            <a:endParaRPr b="0" i="0" sz="1800" u="none" cap="none" strike="noStrike">
              <a:solidFill>
                <a:srgbClr val="11111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11111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También se puede considerar el orden de derecha a izquierda, en cuyo caso al último carácter le corresponde el índice -1, al penúltimo -2 y así sucesivamente. </a:t>
            </a:r>
            <a:endParaRPr b="0" i="0" sz="1800" u="none" cap="none" strike="noStrike">
              <a:solidFill>
                <a:schemeClr val="accent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60" name="Google Shape;760;p97"/>
          <p:cNvSpPr txBox="1"/>
          <p:nvPr/>
        </p:nvSpPr>
        <p:spPr>
          <a:xfrm>
            <a:off x="896500" y="697650"/>
            <a:ext cx="7736100" cy="63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Indexación de las cadenas de texto</a:t>
            </a:r>
            <a:endParaRPr b="0" i="1" sz="3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761" name="Google Shape;761;p9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82314" y="3670875"/>
            <a:ext cx="1259475" cy="125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6" name="Google Shape;766;p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767" name="Google Shape;767;p98"/>
          <p:cNvSpPr txBox="1"/>
          <p:nvPr/>
        </p:nvSpPr>
        <p:spPr>
          <a:xfrm>
            <a:off x="574950" y="1834925"/>
            <a:ext cx="8104800" cy="17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s-419" sz="1800" u="none" cap="none" strike="noStrike">
                <a:solidFill>
                  <a:srgbClr val="11111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Este método es útil si por ejemplo queremos acceder a caracteres en las últimas posiciones de una cadena con muchos caracteres de la cual no conocemos su longitud.</a:t>
            </a:r>
            <a:endParaRPr i="0" sz="1800" u="none" cap="none" strike="noStrike">
              <a:solidFill>
                <a:srgbClr val="11111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419" sz="1600" u="none" cap="none" strike="noStrike">
                <a:solidFill>
                  <a:srgbClr val="770000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b="0" i="0" lang="es-419" sz="1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cadena = </a:t>
            </a:r>
            <a:r>
              <a:rPr b="0" i="0" lang="es-419" sz="1600" u="none" cap="none" strike="noStrike">
                <a:solidFill>
                  <a:schemeClr val="accent6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“Python”</a:t>
            </a:r>
            <a:endParaRPr b="0" i="0" sz="1600" u="none" cap="none" strike="noStrike">
              <a:solidFill>
                <a:schemeClr val="accent6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419" sz="1600" u="none" cap="none" strike="noStrike">
                <a:solidFill>
                  <a:srgbClr val="770000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b="0" i="0" lang="es-419" sz="1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cadena[0]						</a:t>
            </a:r>
            <a:r>
              <a:rPr b="0" i="0" lang="es-419" sz="1600" u="none" cap="none" strike="noStrike">
                <a:solidFill>
                  <a:srgbClr val="770000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b="0" i="0" lang="es-419" sz="1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cadena[-1]</a:t>
            </a:r>
            <a:endParaRPr b="0" i="0" sz="1600" u="none" cap="none" strike="noStrike">
              <a:solidFill>
                <a:srgbClr val="429BC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419" sz="1600" u="none" cap="none" strike="noStrike">
                <a:solidFill>
                  <a:schemeClr val="accent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‘P’								</a:t>
            </a:r>
            <a:r>
              <a:rPr b="0" i="0" lang="es-419" sz="1600" u="none" cap="none" strike="noStrike">
                <a:solidFill>
                  <a:srgbClr val="429BC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‘n’</a:t>
            </a:r>
            <a:endParaRPr b="0" i="0" sz="1600" u="none" cap="none" strike="noStrike">
              <a:solidFill>
                <a:schemeClr val="accent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768" name="Google Shape;768;p9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72630" y="4016350"/>
            <a:ext cx="2823345" cy="833575"/>
          </a:xfrm>
          <a:prstGeom prst="rect">
            <a:avLst/>
          </a:prstGeom>
          <a:noFill/>
          <a:ln>
            <a:noFill/>
          </a:ln>
        </p:spPr>
      </p:pic>
      <p:sp>
        <p:nvSpPr>
          <p:cNvPr id="769" name="Google Shape;769;p98"/>
          <p:cNvSpPr txBox="1"/>
          <p:nvPr/>
        </p:nvSpPr>
        <p:spPr>
          <a:xfrm>
            <a:off x="744100" y="697650"/>
            <a:ext cx="7736100" cy="63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Indexación de las cadenas de texto</a:t>
            </a:r>
            <a:endParaRPr b="0" i="1" sz="3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770" name="Google Shape;770;p9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8198" y="187975"/>
            <a:ext cx="1028250" cy="102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1" name="Google Shape;771;p9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999325" y="201877"/>
            <a:ext cx="919375" cy="9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6" name="Google Shape;776;p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777" name="Google Shape;777;p99"/>
          <p:cNvSpPr txBox="1"/>
          <p:nvPr/>
        </p:nvSpPr>
        <p:spPr>
          <a:xfrm>
            <a:off x="1963300" y="2145450"/>
            <a:ext cx="5529600" cy="5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42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LONGITUD DE STRINGS</a:t>
            </a:r>
            <a:endParaRPr b="0" i="1" sz="42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2" name="Google Shape;782;p1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783" name="Google Shape;783;p100"/>
          <p:cNvSpPr txBox="1"/>
          <p:nvPr/>
        </p:nvSpPr>
        <p:spPr>
          <a:xfrm>
            <a:off x="667900" y="469050"/>
            <a:ext cx="7736100" cy="63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42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Longitud de string</a:t>
            </a:r>
            <a:endParaRPr b="0" i="1" sz="42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784" name="Google Shape;784;p100"/>
          <p:cNvSpPr txBox="1"/>
          <p:nvPr/>
        </p:nvSpPr>
        <p:spPr>
          <a:xfrm>
            <a:off x="487200" y="1997900"/>
            <a:ext cx="81324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11111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Python nos da una función llamada</a:t>
            </a:r>
            <a:r>
              <a:rPr b="1" i="0" lang="es-419" sz="1800" u="none" cap="none" strike="noStrike">
                <a:solidFill>
                  <a:srgbClr val="11111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s-419" sz="1800" u="none" cap="none" strike="noStrike">
                <a:solidFill>
                  <a:srgbClr val="11111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len</a:t>
            </a:r>
            <a:r>
              <a:rPr b="0" i="0" lang="es-419" sz="1800" u="none" cap="none" strike="noStrike">
                <a:solidFill>
                  <a:srgbClr val="11111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 Esta función nos </a:t>
            </a:r>
            <a:r>
              <a:rPr b="0" i="0" lang="es-419" sz="1800" u="none" cap="none" strike="noStrike">
                <a:solidFill>
                  <a:srgbClr val="11111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permite saber cuál es la longitud de un string</a:t>
            </a:r>
            <a:r>
              <a:rPr b="0" i="0" lang="es-419" sz="1800" u="none" cap="none" strike="noStrike">
                <a:solidFill>
                  <a:srgbClr val="11111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sin la necesidad de contar uno a uno los caracteres que tiene. También nos sirve en el caso de que no sepamos qué valor tiene una variable, pero tenemos que sacar determinados caracteres por índice.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9" name="Google Shape;789;p1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790" name="Google Shape;790;p101"/>
          <p:cNvSpPr txBox="1"/>
          <p:nvPr/>
        </p:nvSpPr>
        <p:spPr>
          <a:xfrm>
            <a:off x="703950" y="458825"/>
            <a:ext cx="7736100" cy="63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42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Longitud de string</a:t>
            </a:r>
            <a:endParaRPr b="0" i="1" sz="42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791" name="Google Shape;791;p101"/>
          <p:cNvSpPr txBox="1"/>
          <p:nvPr/>
        </p:nvSpPr>
        <p:spPr>
          <a:xfrm>
            <a:off x="1971075" y="1692550"/>
            <a:ext cx="5293200" cy="22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419" sz="1800" u="none" cap="none" strike="noStrike">
                <a:solidFill>
                  <a:srgbClr val="11111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Ejemplo de len:</a:t>
            </a:r>
            <a:endParaRPr b="1" i="0" sz="1800" u="none" cap="none" strike="noStrike">
              <a:solidFill>
                <a:srgbClr val="11111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11111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palabra = </a:t>
            </a:r>
            <a:r>
              <a:rPr b="0" i="0" lang="es-419" sz="1800" u="none" cap="none" strike="noStrike">
                <a:solidFill>
                  <a:schemeClr val="accent6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“Python”</a:t>
            </a:r>
            <a:endParaRPr b="0" i="0" sz="1800" u="none" cap="none" strike="noStrike">
              <a:solidFill>
                <a:schemeClr val="accent6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len(palabra)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6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otra_palabra = </a:t>
            </a:r>
            <a:r>
              <a:rPr b="0" i="0" lang="es-419" sz="1800" u="none" cap="none" strike="noStrike">
                <a:solidFill>
                  <a:schemeClr val="accent6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“Hola, como están? Yo bien!”</a:t>
            </a:r>
            <a:endParaRPr b="0" i="0" sz="1800" u="none" cap="none" strike="noStrike">
              <a:solidFill>
                <a:schemeClr val="accent6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len(otra_palabra)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26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6" name="Google Shape;796;p1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797" name="Google Shape;797;p102"/>
          <p:cNvSpPr txBox="1"/>
          <p:nvPr/>
        </p:nvSpPr>
        <p:spPr>
          <a:xfrm>
            <a:off x="1963300" y="2145450"/>
            <a:ext cx="5529600" cy="5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42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SLICING</a:t>
            </a:r>
            <a:endParaRPr b="0" i="1" sz="42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2" name="Google Shape;802;p1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803" name="Google Shape;803;p103"/>
          <p:cNvSpPr txBox="1"/>
          <p:nvPr/>
        </p:nvSpPr>
        <p:spPr>
          <a:xfrm>
            <a:off x="703950" y="697650"/>
            <a:ext cx="77361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9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Rebanar string (slicing)</a:t>
            </a:r>
            <a:endParaRPr b="0" i="1" sz="39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804" name="Google Shape;804;p103"/>
          <p:cNvSpPr txBox="1"/>
          <p:nvPr/>
        </p:nvSpPr>
        <p:spPr>
          <a:xfrm>
            <a:off x="482700" y="1796150"/>
            <a:ext cx="8178600" cy="25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11111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Otra función de las cadenas que podemos usar, es seleccionar solamente una parte de las cadenas. Para ello se usa la notación </a:t>
            </a:r>
            <a:r>
              <a:rPr b="0" i="0" lang="es-419" sz="1800" u="none" cap="none" strike="noStrike">
                <a:solidFill>
                  <a:srgbClr val="11111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[inicio:fin:paso]</a:t>
            </a:r>
            <a:r>
              <a:rPr b="0" i="0" lang="es-419" sz="1800" u="none" cap="none" strike="noStrike">
                <a:solidFill>
                  <a:srgbClr val="11111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también en el nombre de la variable que almacena la cadena</a:t>
            </a:r>
            <a:endParaRPr b="0" i="0" sz="1800" u="none" cap="none" strike="noStrike">
              <a:solidFill>
                <a:srgbClr val="11111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5" name="Google Shape;805;p103"/>
          <p:cNvSpPr txBox="1"/>
          <p:nvPr/>
        </p:nvSpPr>
        <p:spPr>
          <a:xfrm>
            <a:off x="431225" y="3567500"/>
            <a:ext cx="85026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9DB80"/>
              </a:buClr>
              <a:buSzPts val="1800"/>
              <a:buFont typeface="Arial"/>
              <a:buChar char="●"/>
            </a:pPr>
            <a:r>
              <a:rPr b="0" i="0" lang="es-419" sz="1800" u="none" cap="none" strike="noStrike">
                <a:solidFill>
                  <a:srgbClr val="222222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Inicio: </a:t>
            </a:r>
            <a:r>
              <a:rPr b="0" i="0" lang="es-419" sz="1800" u="none" cap="none" strike="noStrike">
                <a:solidFill>
                  <a:srgbClr val="222222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es el índice del primer carácter de la porción de la cadena que queremos seleccionar.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6" name="Google Shape;806;p103"/>
          <p:cNvSpPr txBox="1"/>
          <p:nvPr/>
        </p:nvSpPr>
        <p:spPr>
          <a:xfrm>
            <a:off x="2164800" y="3918400"/>
            <a:ext cx="696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-419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👉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1" name="Google Shape;811;p1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812" name="Google Shape;812;p104"/>
          <p:cNvSpPr txBox="1"/>
          <p:nvPr/>
        </p:nvSpPr>
        <p:spPr>
          <a:xfrm>
            <a:off x="549025" y="3142825"/>
            <a:ext cx="8178600" cy="16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770000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cadena = </a:t>
            </a:r>
            <a:r>
              <a:rPr b="0" i="0" lang="es-419" sz="1800" u="none" cap="none" strike="noStrike">
                <a:solidFill>
                  <a:schemeClr val="accent6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“Python”					</a:t>
            </a:r>
            <a:endParaRPr b="0" i="0" sz="1800" u="none" cap="none" strike="noStrike">
              <a:solidFill>
                <a:schemeClr val="accent6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770000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cadena[0:4:1]						</a:t>
            </a:r>
            <a:r>
              <a:rPr b="0" i="0" lang="es-419" sz="1800" u="none" cap="none" strike="noStrike">
                <a:solidFill>
                  <a:srgbClr val="770000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cadena[2:6:2]	</a:t>
            </a:r>
            <a:endParaRPr b="0" i="0" sz="1800" u="none" cap="none" strike="noStrike">
              <a:solidFill>
                <a:srgbClr val="429BC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accent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‘Pyth’								‘to’</a:t>
            </a:r>
            <a:endParaRPr b="0" i="0" sz="1800" u="none" cap="none" strike="noStrike">
              <a:solidFill>
                <a:srgbClr val="222222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813" name="Google Shape;813;p104"/>
          <p:cNvSpPr txBox="1"/>
          <p:nvPr/>
        </p:nvSpPr>
        <p:spPr>
          <a:xfrm>
            <a:off x="770275" y="667050"/>
            <a:ext cx="77361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9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Rebanar string (slicing)</a:t>
            </a:r>
            <a:endParaRPr b="0" i="1" sz="39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814" name="Google Shape;814;p104"/>
          <p:cNvSpPr txBox="1"/>
          <p:nvPr/>
        </p:nvSpPr>
        <p:spPr>
          <a:xfrm>
            <a:off x="152400" y="1600200"/>
            <a:ext cx="87792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9DB80"/>
              </a:buClr>
              <a:buSzPts val="1800"/>
              <a:buFont typeface="Arial"/>
              <a:buChar char="●"/>
            </a:pPr>
            <a:r>
              <a:rPr b="0" i="0" lang="es-419" sz="1800" u="none" cap="none" strike="noStrike">
                <a:solidFill>
                  <a:srgbClr val="222222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Fin:</a:t>
            </a:r>
            <a:r>
              <a:rPr b="0" i="0" lang="es-419" sz="1800" u="none" cap="none" strike="noStrike">
                <a:solidFill>
                  <a:srgbClr val="222222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es el índice del último carácter no incluido de la porción de la cadena que queremos seleccionar.</a:t>
            </a:r>
            <a:endParaRPr b="0" i="0" sz="1800" u="none" cap="none" strike="noStrike">
              <a:solidFill>
                <a:srgbClr val="222222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9DB80"/>
              </a:buClr>
              <a:buSzPts val="1800"/>
              <a:buFont typeface="Arial"/>
              <a:buChar char="●"/>
            </a:pPr>
            <a:r>
              <a:rPr b="0" i="0" lang="es-419" sz="1800" u="none" cap="none" strike="noStrike">
                <a:solidFill>
                  <a:srgbClr val="222222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Paso:</a:t>
            </a:r>
            <a:r>
              <a:rPr b="0" i="0" lang="es-419" sz="1800" u="none" cap="none" strike="noStrike">
                <a:solidFill>
                  <a:srgbClr val="222222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indica cada cuantos caracteres seleccionamos entre las posiciones de inicio y fin.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" name="Google Shape;819;p1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820" name="Google Shape;820;p105"/>
          <p:cNvSpPr txBox="1"/>
          <p:nvPr/>
        </p:nvSpPr>
        <p:spPr>
          <a:xfrm>
            <a:off x="490650" y="1504350"/>
            <a:ext cx="8162700" cy="21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11111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En algún momento nos preguntaremos si es posible traer el valor de una cadena de un índice a otro, ¿eso significa que puedo cambiarle el valor de un índice a uno que yo quiera?</a:t>
            </a:r>
            <a:endParaRPr b="0" i="0" sz="1800" u="none" cap="none" strike="noStrike">
              <a:solidFill>
                <a:srgbClr val="11111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11111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Observemos el siguiente ejemplo:</a:t>
            </a:r>
            <a:endParaRPr b="0" i="0" sz="1800" u="none" cap="none" strike="noStrike">
              <a:solidFill>
                <a:srgbClr val="11111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palabra = </a:t>
            </a:r>
            <a:r>
              <a:rPr b="0" i="0" lang="es-419" sz="1800" u="none" cap="none" strike="noStrike">
                <a:solidFill>
                  <a:schemeClr val="accent6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“Pithon”</a:t>
            </a:r>
            <a:endParaRPr b="0" i="0" sz="1800" u="none" cap="none" strike="noStrike">
              <a:solidFill>
                <a:srgbClr val="429BC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821" name="Google Shape;821;p105"/>
          <p:cNvSpPr txBox="1"/>
          <p:nvPr/>
        </p:nvSpPr>
        <p:spPr>
          <a:xfrm>
            <a:off x="896575" y="469050"/>
            <a:ext cx="77361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¿Reasignar valor?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4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¿CUÁL ES NUESTRO PROYECTO FINAL?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98" name="Google Shape;198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6" name="Google Shape;826;p10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827" name="Google Shape;827;p106"/>
          <p:cNvSpPr txBox="1"/>
          <p:nvPr/>
        </p:nvSpPr>
        <p:spPr>
          <a:xfrm>
            <a:off x="490650" y="1275750"/>
            <a:ext cx="8162700" cy="31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¡Cometimos un error! Debería decir Python, no Pithon</a:t>
            </a:r>
            <a:endParaRPr b="0" i="0" sz="1800" u="none" cap="none" strike="noStrike">
              <a:solidFill>
                <a:srgbClr val="222222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222222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palabra[1] = </a:t>
            </a:r>
            <a:r>
              <a:rPr b="0" i="0" lang="es-419" sz="1800" u="none" cap="none" strike="noStrike">
                <a:solidFill>
                  <a:schemeClr val="accent6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“y”</a:t>
            </a:r>
            <a:endParaRPr b="0" i="0" sz="1800" u="none" cap="none" strike="noStrike">
              <a:solidFill>
                <a:schemeClr val="accent6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FF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Traceback (most recent call last):</a:t>
            </a:r>
            <a:endParaRPr b="0" i="0" sz="1800" u="none" cap="none" strike="noStrike">
              <a:solidFill>
                <a:srgbClr val="FF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FF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 File "&lt;pyshell#0&gt;", line 1, in &lt;module&gt;</a:t>
            </a:r>
            <a:endParaRPr b="0" i="0" sz="1800" u="none" cap="none" strike="noStrike">
              <a:solidFill>
                <a:srgbClr val="FF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FF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   palabra[1] = “y”</a:t>
            </a:r>
            <a:endParaRPr b="0" i="0" sz="1800" u="none" cap="none" strike="noStrike">
              <a:solidFill>
                <a:srgbClr val="FF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FF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TypeError: ‘str’ object does not support item assignment</a:t>
            </a:r>
            <a:endParaRPr b="0" i="0" sz="1800" u="none" cap="none" strike="noStrike">
              <a:solidFill>
                <a:schemeClr val="accent6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828" name="Google Shape;828;p106"/>
          <p:cNvSpPr txBox="1"/>
          <p:nvPr/>
        </p:nvSpPr>
        <p:spPr>
          <a:xfrm>
            <a:off x="896575" y="469050"/>
            <a:ext cx="77361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¿Reasignar valor?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3" name="Google Shape;833;p1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834" name="Google Shape;834;p107"/>
          <p:cNvSpPr txBox="1"/>
          <p:nvPr/>
        </p:nvSpPr>
        <p:spPr>
          <a:xfrm>
            <a:off x="896500" y="1395850"/>
            <a:ext cx="7373400" cy="31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11111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Pero, ¿qué pasó acá? ¿Por qué se rompió?</a:t>
            </a:r>
            <a:endParaRPr b="0" i="0" sz="1800" u="none" cap="none" strike="noStrike">
              <a:solidFill>
                <a:srgbClr val="11111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11111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35" name="Google Shape;835;p107"/>
          <p:cNvSpPr txBox="1"/>
          <p:nvPr/>
        </p:nvSpPr>
        <p:spPr>
          <a:xfrm>
            <a:off x="896500" y="469050"/>
            <a:ext cx="77361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¿Reasignar valor?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836" name="Google Shape;836;p10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90475" y="2003800"/>
            <a:ext cx="3716550" cy="243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1" name="Google Shape;841;p1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842" name="Google Shape;842;p108"/>
          <p:cNvSpPr txBox="1"/>
          <p:nvPr/>
        </p:nvSpPr>
        <p:spPr>
          <a:xfrm>
            <a:off x="363275" y="1395850"/>
            <a:ext cx="8399700" cy="31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11111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En python, las cadenas de texto o strings, son</a:t>
            </a:r>
            <a:r>
              <a:rPr b="1" i="1" lang="es-419" sz="1800" u="sng" cap="none" strike="noStrike">
                <a:solidFill>
                  <a:srgbClr val="11111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INMUTABLES</a:t>
            </a:r>
            <a:r>
              <a:rPr b="0" i="0" lang="es-419" sz="1800" u="none" cap="none" strike="noStrike">
                <a:solidFill>
                  <a:srgbClr val="11111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esto significa, que no se puede sustituir ninguno de sus caracteres individualmente. </a:t>
            </a:r>
            <a:endParaRPr b="0" i="0" sz="1800" u="none" cap="none" strike="noStrike">
              <a:solidFill>
                <a:srgbClr val="11111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11111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Pero esto no es un gran problema. </a:t>
            </a:r>
            <a:endParaRPr b="0" i="0" sz="1800" u="none" cap="none" strike="noStrike">
              <a:solidFill>
                <a:srgbClr val="11111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11111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Python es flexible, ¡podemos modificar el string que deseemos con slicing! </a:t>
            </a:r>
            <a:endParaRPr b="0" i="0" sz="1800" u="none" cap="none" strike="noStrike">
              <a:solidFill>
                <a:srgbClr val="11111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11111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77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palabra = 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“Pithon”</a:t>
            </a:r>
            <a:endParaRPr b="0" i="0" sz="1800" u="none" cap="none" strike="noStrike">
              <a:solidFill>
                <a:schemeClr val="dk1"/>
              </a:solidFill>
              <a:highlight>
                <a:srgbClr val="E0FF00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77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palabra = palabra[0:1] +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“y” 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+ palabra[2:]</a:t>
            </a:r>
            <a:endParaRPr b="0" i="0" sz="1800" u="none" cap="none" strike="noStrik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 esta forma podremos mostrar Python y no Pithon.</a:t>
            </a:r>
            <a:endParaRPr b="0" i="0" sz="1800" u="none" cap="none" strike="noStrik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843" name="Google Shape;843;p10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37575" y="256950"/>
            <a:ext cx="1076875" cy="1076875"/>
          </a:xfrm>
          <a:prstGeom prst="rect">
            <a:avLst/>
          </a:prstGeom>
          <a:noFill/>
          <a:ln>
            <a:noFill/>
          </a:ln>
        </p:spPr>
      </p:pic>
      <p:sp>
        <p:nvSpPr>
          <p:cNvPr id="844" name="Google Shape;844;p108"/>
          <p:cNvSpPr txBox="1"/>
          <p:nvPr/>
        </p:nvSpPr>
        <p:spPr>
          <a:xfrm>
            <a:off x="6450425" y="2215125"/>
            <a:ext cx="576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-419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😎</a:t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109"/>
          <p:cNvSpPr txBox="1"/>
          <p:nvPr/>
        </p:nvSpPr>
        <p:spPr>
          <a:xfrm>
            <a:off x="809552" y="2147775"/>
            <a:ext cx="7524900" cy="20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s-419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Desafío Números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11111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2000">
                <a:solidFill>
                  <a:srgbClr val="11111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</a:t>
            </a:r>
            <a:r>
              <a:rPr lang="es-419" sz="2000">
                <a:solidFill>
                  <a:srgbClr val="11111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rear un programa para calcular la nota final </a:t>
            </a:r>
            <a:r>
              <a:rPr lang="es-419" sz="2000">
                <a:solidFill>
                  <a:srgbClr val="11111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</a:t>
            </a:r>
            <a:r>
              <a:rPr lang="es-419" sz="2000">
                <a:solidFill>
                  <a:srgbClr val="11111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un estudiante</a:t>
            </a:r>
            <a:endParaRPr sz="2000">
              <a:solidFill>
                <a:srgbClr val="11111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11111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s-419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Tiempo estimado: 10 minutos</a:t>
            </a:r>
            <a:endParaRPr b="0" i="0" sz="2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850" name="Google Shape;850;p1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1" name="Google Shape;851;p10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82275" y="578274"/>
            <a:ext cx="1379450" cy="137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110"/>
          <p:cNvSpPr txBox="1"/>
          <p:nvPr/>
        </p:nvSpPr>
        <p:spPr>
          <a:xfrm>
            <a:off x="2183550" y="433800"/>
            <a:ext cx="47769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1" lang="es-419" sz="2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Nota Final</a:t>
            </a:r>
            <a:endParaRPr b="0" i="1" sz="2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857" name="Google Shape;857;p110"/>
          <p:cNvSpPr txBox="1"/>
          <p:nvPr/>
        </p:nvSpPr>
        <p:spPr>
          <a:xfrm>
            <a:off x="830675" y="1157350"/>
            <a:ext cx="7923900" cy="3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11111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Crear un programa para calcular la nota final </a:t>
            </a:r>
            <a:r>
              <a:rPr b="0" i="0" lang="es-419" sz="1800" u="none" cap="none" strike="noStrike">
                <a:solidFill>
                  <a:srgbClr val="11111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</a:t>
            </a:r>
            <a:r>
              <a:rPr b="0" i="0" lang="es-419" sz="1800" u="none" cap="none" strike="noStrike">
                <a:solidFill>
                  <a:srgbClr val="11111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un </a:t>
            </a:r>
            <a:r>
              <a:rPr lang="es-419" sz="1800">
                <a:solidFill>
                  <a:srgbClr val="11111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estudiante</a:t>
            </a:r>
            <a:r>
              <a:rPr b="0" i="0" lang="es-419" sz="1800" u="none" cap="none" strike="noStrike">
                <a:solidFill>
                  <a:srgbClr val="11111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en base a dos exámenes</a:t>
            </a:r>
            <a:r>
              <a:rPr lang="es-419" sz="1800">
                <a:solidFill>
                  <a:srgbClr val="11111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 b="0" i="0" sz="1800" u="none" cap="none" strike="noStrike">
              <a:solidFill>
                <a:srgbClr val="11111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EF89D2"/>
              </a:buClr>
              <a:buSzPts val="1800"/>
              <a:buFont typeface="Arial"/>
              <a:buChar char="●"/>
            </a:pPr>
            <a:r>
              <a:rPr b="1" lang="es-419" sz="1800">
                <a:solidFill>
                  <a:srgbClr val="222222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ex</a:t>
            </a:r>
            <a:r>
              <a:rPr b="1" lang="es-419" sz="1800">
                <a:solidFill>
                  <a:srgbClr val="222222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amen_1:</a:t>
            </a:r>
            <a:endParaRPr b="1" sz="1800">
              <a:solidFill>
                <a:srgbClr val="222222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EF89D2"/>
              </a:buClr>
              <a:buSzPts val="1800"/>
              <a:buFont typeface="Arial"/>
              <a:buChar char="●"/>
            </a:pPr>
            <a:r>
              <a:rPr b="1" lang="es-419" sz="1800">
                <a:solidFill>
                  <a:srgbClr val="222222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examen_2:</a:t>
            </a:r>
            <a:endParaRPr sz="1800">
              <a:solidFill>
                <a:srgbClr val="222222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Helvetica Neue Light"/>
              <a:buChar char="●"/>
            </a:pPr>
            <a:r>
              <a:rPr lang="es-419" sz="1800">
                <a:solidFill>
                  <a:srgbClr val="222222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PROMEDIO= (examen_1 + examen_2)/2</a:t>
            </a:r>
            <a:endParaRPr sz="1800">
              <a:solidFill>
                <a:srgbClr val="222222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419" sz="1800">
                <a:solidFill>
                  <a:srgbClr val="222222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TAREA OPCIONAL: ejecutar el mismo programa obteniendo las notas desde la consola (input) y mostrando el promedio.</a:t>
            </a:r>
            <a:endParaRPr b="1" sz="1800">
              <a:solidFill>
                <a:srgbClr val="222222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22222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22222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222222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858" name="Google Shape;858;p1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9" name="Google Shape;859;p1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09825" y="0"/>
            <a:ext cx="1634174" cy="6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111"/>
          <p:cNvSpPr txBox="1"/>
          <p:nvPr/>
        </p:nvSpPr>
        <p:spPr>
          <a:xfrm>
            <a:off x="809552" y="2305475"/>
            <a:ext cx="7524900" cy="20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s-419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Desafío String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2000">
              <a:solidFill>
                <a:srgbClr val="11111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419" sz="2000">
                <a:solidFill>
                  <a:srgbClr val="11111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G</a:t>
            </a:r>
            <a:r>
              <a:rPr lang="es-419" sz="2000">
                <a:solidFill>
                  <a:srgbClr val="11111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enera una nueva variable</a:t>
            </a:r>
            <a:endParaRPr sz="2000">
              <a:solidFill>
                <a:srgbClr val="11111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2000">
              <a:solidFill>
                <a:srgbClr val="11111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s-419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Tiempo estimado: 10 minutos</a:t>
            </a:r>
            <a:endParaRPr b="0" i="0" sz="2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865" name="Google Shape;865;p1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6" name="Google Shape;866;p1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23100" y="578274"/>
            <a:ext cx="1379450" cy="137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112"/>
          <p:cNvSpPr txBox="1"/>
          <p:nvPr/>
        </p:nvSpPr>
        <p:spPr>
          <a:xfrm>
            <a:off x="2183550" y="433800"/>
            <a:ext cx="47769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1" lang="es-419" sz="2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Reordenación</a:t>
            </a:r>
            <a:endParaRPr b="0" i="1" sz="2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872" name="Google Shape;872;p112"/>
          <p:cNvSpPr txBox="1"/>
          <p:nvPr/>
        </p:nvSpPr>
        <p:spPr>
          <a:xfrm>
            <a:off x="938100" y="1075725"/>
            <a:ext cx="7267800" cy="3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11111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Dadas cuatro variables con diferentes textos</a:t>
            </a:r>
            <a:r>
              <a:rPr lang="es-419" sz="1800">
                <a:solidFill>
                  <a:srgbClr val="11111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(</a:t>
            </a:r>
            <a:r>
              <a:rPr b="0" i="0" lang="es-419" sz="1800" u="none" cap="none" strike="noStrike">
                <a:solidFill>
                  <a:srgbClr val="11111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 forma individual</a:t>
            </a:r>
            <a:r>
              <a:rPr lang="es-419" sz="1800">
                <a:solidFill>
                  <a:srgbClr val="11111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)</a:t>
            </a:r>
            <a:r>
              <a:rPr b="0" i="0" lang="es-419" sz="1800" u="none" cap="none" strike="noStrike">
                <a:solidFill>
                  <a:srgbClr val="11111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</a:t>
            </a:r>
            <a:r>
              <a:rPr lang="es-419" sz="1800">
                <a:solidFill>
                  <a:srgbClr val="11111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genera</a:t>
            </a:r>
            <a:r>
              <a:rPr b="0" i="0" lang="es-419" sz="1800" u="none" cap="none" strike="noStrike">
                <a:solidFill>
                  <a:srgbClr val="11111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una nueva variable con el siguiente contenido:</a:t>
            </a:r>
            <a:endParaRPr b="0" i="0" sz="1800" u="none" cap="none" strike="noStrike">
              <a:solidFill>
                <a:srgbClr val="11111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s-419" sz="1800">
                <a:solidFill>
                  <a:srgbClr val="111111"/>
                </a:solidFill>
                <a:highlight>
                  <a:srgbClr val="EF89D2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Objetivo: “</a:t>
            </a:r>
            <a:r>
              <a:rPr b="1" i="1" lang="es-419" sz="1800" u="none" cap="none" strike="noStrike">
                <a:solidFill>
                  <a:srgbClr val="111111"/>
                </a:solidFill>
                <a:highlight>
                  <a:srgbClr val="EF89D2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Python es un lenguaje de programación moderno</a:t>
            </a:r>
            <a:r>
              <a:rPr b="1" i="1" lang="es-419" sz="1800">
                <a:solidFill>
                  <a:srgbClr val="111111"/>
                </a:solidFill>
                <a:highlight>
                  <a:srgbClr val="EF89D2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”</a:t>
            </a:r>
            <a:endParaRPr b="1" i="1" sz="1800">
              <a:solidFill>
                <a:srgbClr val="111111"/>
              </a:solidFill>
              <a:highlight>
                <a:srgbClr val="EF89D2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Partiendo de: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Helvetica Neue Light"/>
              <a:buAutoNum type="arabicPeriod"/>
            </a:pPr>
            <a:r>
              <a:rPr b="0" i="0" lang="es-419" sz="1800" u="none" cap="none" strike="noStrike">
                <a:solidFill>
                  <a:srgbClr val="222222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cadena_1  = “moderno”</a:t>
            </a:r>
            <a:endParaRPr sz="1800">
              <a:solidFill>
                <a:srgbClr val="222222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Helvetica Neue Light"/>
              <a:buAutoNum type="arabicPeriod"/>
            </a:pPr>
            <a:r>
              <a:rPr b="0" i="0" lang="es-419" sz="1800" u="none" cap="none" strike="noStrike">
                <a:solidFill>
                  <a:srgbClr val="222222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cadena_2  = “Python”</a:t>
            </a:r>
            <a:endParaRPr sz="1800">
              <a:solidFill>
                <a:srgbClr val="222222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Helvetica Neue Light"/>
              <a:buAutoNum type="arabicPeriod"/>
            </a:pPr>
            <a:r>
              <a:rPr lang="es-419" sz="1700">
                <a:solidFill>
                  <a:srgbClr val="444444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0" i="0" lang="es-419" sz="1800" u="none" cap="none" strike="noStrike">
                <a:solidFill>
                  <a:srgbClr val="222222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cadena_3  = “es un lenguaje”</a:t>
            </a:r>
            <a:endParaRPr sz="1800">
              <a:solidFill>
                <a:srgbClr val="222222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Helvetica Neue Light"/>
              <a:buAutoNum type="arabicPeriod"/>
            </a:pPr>
            <a:r>
              <a:rPr lang="es-419" sz="1700">
                <a:solidFill>
                  <a:srgbClr val="444444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0" i="0" lang="es-419" sz="1800" u="none" cap="none" strike="noStrike">
                <a:solidFill>
                  <a:srgbClr val="222222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cadena_4  = “de programación”</a:t>
            </a:r>
            <a:endParaRPr b="0" i="0" sz="1800" u="none" cap="none" strike="noStrike">
              <a:solidFill>
                <a:srgbClr val="222222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3600"/>
              </a:spcBef>
              <a:spcAft>
                <a:spcPts val="3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11111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873" name="Google Shape;873;p1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4" name="Google Shape;874;p1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09825" y="0"/>
            <a:ext cx="1634174" cy="6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8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113"/>
          <p:cNvSpPr txBox="1"/>
          <p:nvPr/>
        </p:nvSpPr>
        <p:spPr>
          <a:xfrm>
            <a:off x="809552" y="2331475"/>
            <a:ext cx="7524900" cy="20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s-419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Desafío Slicing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222222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Dar vuelta la cadena y asignarla a una variable</a:t>
            </a:r>
            <a:endParaRPr sz="2000">
              <a:solidFill>
                <a:srgbClr val="222222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22222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s-419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Tiempo estimado: 10 minutos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sz="2000">
              <a:solidFill>
                <a:srgbClr val="FF00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880" name="Google Shape;880;p1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1" name="Google Shape;881;p1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82275" y="537449"/>
            <a:ext cx="1379450" cy="137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114"/>
          <p:cNvSpPr txBox="1"/>
          <p:nvPr/>
        </p:nvSpPr>
        <p:spPr>
          <a:xfrm>
            <a:off x="2183550" y="433800"/>
            <a:ext cx="47769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2600">
                <a:latin typeface="Anton"/>
                <a:ea typeface="Anton"/>
                <a:cs typeface="Anton"/>
                <a:sym typeface="Anton"/>
              </a:rPr>
              <a:t>FORMATEAR</a:t>
            </a:r>
            <a:endParaRPr i="1" sz="26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887" name="Google Shape;887;p114"/>
          <p:cNvSpPr txBox="1"/>
          <p:nvPr/>
        </p:nvSpPr>
        <p:spPr>
          <a:xfrm>
            <a:off x="938100" y="2598463"/>
            <a:ext cx="7267800" cy="8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11111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Se tiene una cadena de texto, pero al revés. Al parecer contiene el nombre de un alumno, la nota de un exámen y la materia. </a:t>
            </a:r>
            <a:endParaRPr sz="1800">
              <a:solidFill>
                <a:srgbClr val="11111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11111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 forma individual, realiza lo siguiente: </a:t>
            </a:r>
            <a:endParaRPr sz="1800">
              <a:solidFill>
                <a:srgbClr val="11111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Helvetica Neue Light"/>
              <a:buAutoNum type="arabicPeriod"/>
            </a:pPr>
            <a:r>
              <a:rPr lang="es-419" sz="1800">
                <a:solidFill>
                  <a:srgbClr val="222222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Dar vuelta la cadena y asignarla a una variable llamada </a:t>
            </a:r>
            <a:r>
              <a:rPr lang="es-419" sz="1800">
                <a:solidFill>
                  <a:srgbClr val="222222"/>
                </a:solidFill>
                <a:highlight>
                  <a:srgbClr val="EF89D2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cadena_volteada</a:t>
            </a:r>
            <a:r>
              <a:rPr lang="es-419" sz="1800">
                <a:solidFill>
                  <a:srgbClr val="222222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 Para devolver una cadena dada vuelta se usa el tercer índice negativo con slicing: </a:t>
            </a:r>
            <a:r>
              <a:rPr lang="es-419" sz="1800">
                <a:solidFill>
                  <a:srgbClr val="222222"/>
                </a:solidFill>
                <a:highlight>
                  <a:srgbClr val="EF89D2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cadena[::-1]</a:t>
            </a:r>
            <a:r>
              <a:rPr lang="es-419" sz="1800">
                <a:solidFill>
                  <a:srgbClr val="222222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 </a:t>
            </a:r>
            <a:endParaRPr sz="1800">
              <a:solidFill>
                <a:srgbClr val="222222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Helvetica Neue Light"/>
              <a:buAutoNum type="arabicPeriod"/>
            </a:pPr>
            <a:r>
              <a:rPr lang="es-419" sz="1800">
                <a:solidFill>
                  <a:srgbClr val="222222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Extraer nombre y apellido, almacenarlo en una variable llamada </a:t>
            </a:r>
            <a:r>
              <a:rPr lang="es-419" sz="1800">
                <a:solidFill>
                  <a:srgbClr val="222222"/>
                </a:solidFill>
                <a:highlight>
                  <a:srgbClr val="EF89D2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nombre_alumno</a:t>
            </a:r>
            <a:r>
              <a:rPr lang="es-419" sz="1800">
                <a:solidFill>
                  <a:srgbClr val="222222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 sz="1800">
              <a:solidFill>
                <a:srgbClr val="11111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11111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888" name="Google Shape;888;p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9" name="Google Shape;889;p1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09825" y="0"/>
            <a:ext cx="1634174" cy="6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p115"/>
          <p:cNvSpPr txBox="1"/>
          <p:nvPr/>
        </p:nvSpPr>
        <p:spPr>
          <a:xfrm>
            <a:off x="2183550" y="433800"/>
            <a:ext cx="47769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2600">
                <a:latin typeface="Anton"/>
                <a:ea typeface="Anton"/>
                <a:cs typeface="Anton"/>
                <a:sym typeface="Anton"/>
              </a:rPr>
              <a:t>FORMATEAR</a:t>
            </a:r>
            <a:endParaRPr i="1" sz="26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895" name="Google Shape;895;p115"/>
          <p:cNvSpPr txBox="1"/>
          <p:nvPr/>
        </p:nvSpPr>
        <p:spPr>
          <a:xfrm>
            <a:off x="520550" y="2499300"/>
            <a:ext cx="7969200" cy="8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1111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222222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4. Extraer la nota y almacenarla en una variable llamada nota.</a:t>
            </a:r>
            <a:endParaRPr sz="1800">
              <a:solidFill>
                <a:srgbClr val="222222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222222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5. Extraer la materia y almacenarla en una variable llamada materia. </a:t>
            </a:r>
            <a:endParaRPr sz="1800">
              <a:solidFill>
                <a:srgbClr val="222222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222222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6. </a:t>
            </a:r>
            <a:r>
              <a:rPr lang="es-419" sz="1700">
                <a:solidFill>
                  <a:srgbClr val="444444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s-419" sz="1800">
                <a:solidFill>
                  <a:srgbClr val="222222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Mostrar por pantalla la siguiente estructura:</a:t>
            </a:r>
            <a:r>
              <a:rPr lang="es-419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😎</a:t>
            </a:r>
            <a:r>
              <a:rPr i="1" lang="es-419" sz="1600">
                <a:solidFill>
                  <a:srgbClr val="222222"/>
                </a:solidFill>
                <a:highlight>
                  <a:srgbClr val="EF89D2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NOMBRE APELLIDO</a:t>
            </a:r>
            <a:r>
              <a:rPr lang="es-419" sz="1600">
                <a:solidFill>
                  <a:srgbClr val="222222"/>
                </a:solidFill>
                <a:highlight>
                  <a:srgbClr val="EF89D2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ha sacado un </a:t>
            </a:r>
            <a:r>
              <a:rPr i="1" lang="es-419" sz="1600">
                <a:solidFill>
                  <a:srgbClr val="222222"/>
                </a:solidFill>
                <a:highlight>
                  <a:srgbClr val="EF89D2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NOTA</a:t>
            </a:r>
            <a:r>
              <a:rPr lang="es-419" sz="1600">
                <a:solidFill>
                  <a:srgbClr val="222222"/>
                </a:solidFill>
                <a:highlight>
                  <a:srgbClr val="EF89D2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en </a:t>
            </a:r>
            <a:r>
              <a:rPr i="1" lang="es-419" sz="1600">
                <a:solidFill>
                  <a:srgbClr val="222222"/>
                </a:solidFill>
                <a:highlight>
                  <a:srgbClr val="EF89D2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MATERIA</a:t>
            </a:r>
            <a:endParaRPr i="1" sz="1600">
              <a:solidFill>
                <a:srgbClr val="222222"/>
              </a:solidFill>
              <a:highlight>
                <a:srgbClr val="EF89D2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222222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Formateando las anteriores variables en una variable llamada </a:t>
            </a:r>
            <a:r>
              <a:rPr lang="es-419" sz="1800">
                <a:solidFill>
                  <a:srgbClr val="222222"/>
                </a:solidFill>
                <a:highlight>
                  <a:srgbClr val="EF89D2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cadena_formateada</a:t>
            </a:r>
            <a:endParaRPr sz="1800">
              <a:solidFill>
                <a:srgbClr val="222222"/>
              </a:solidFill>
              <a:highlight>
                <a:srgbClr val="EF89D2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222222"/>
                </a:solidFill>
                <a:highlight>
                  <a:srgbClr val="EF89D2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cadena = “acitametaM ,5.8 ,otipeP ordeP”</a:t>
            </a:r>
            <a:br>
              <a:rPr lang="es-419" sz="1800">
                <a:solidFill>
                  <a:srgbClr val="222222"/>
                </a:solidFill>
                <a:highlight>
                  <a:srgbClr val="EF89D2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endParaRPr sz="1800">
              <a:solidFill>
                <a:srgbClr val="222222"/>
              </a:solidFill>
              <a:highlight>
                <a:srgbClr val="EF89D2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1700">
                <a:solidFill>
                  <a:srgbClr val="444444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👉</a:t>
            </a:r>
            <a:r>
              <a:rPr b="1" i="1" lang="es-419" sz="1800">
                <a:solidFill>
                  <a:srgbClr val="29DB8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i="1" lang="es-419" sz="1800">
                <a:solidFill>
                  <a:srgbClr val="222222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Para formatear ¡recuerda concatenar! </a:t>
            </a:r>
            <a:endParaRPr sz="2100">
              <a:solidFill>
                <a:schemeClr val="dk1"/>
              </a:solidFill>
              <a:highlight>
                <a:srgbClr val="EF89D2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1111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896" name="Google Shape;896;p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7" name="Google Shape;897;p1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09825" y="0"/>
            <a:ext cx="1634174" cy="639850"/>
          </a:xfrm>
          <a:prstGeom prst="rect">
            <a:avLst/>
          </a:prstGeom>
          <a:noFill/>
          <a:ln>
            <a:noFill/>
          </a:ln>
        </p:spPr>
      </p:pic>
      <p:sp>
        <p:nvSpPr>
          <p:cNvPr id="898" name="Google Shape;898;p115"/>
          <p:cNvSpPr txBox="1"/>
          <p:nvPr/>
        </p:nvSpPr>
        <p:spPr>
          <a:xfrm>
            <a:off x="641200" y="4774200"/>
            <a:ext cx="5316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222222"/>
                </a:solidFill>
                <a:highlight>
                  <a:srgbClr val="EEFF4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EJEMPLO SUBIDO AL DRIVE: </a:t>
            </a:r>
            <a:r>
              <a:rPr b="1" lang="es-419" sz="1200" u="sng">
                <a:solidFill>
                  <a:schemeClr val="accent5"/>
                </a:solidFill>
                <a:highlight>
                  <a:srgbClr val="EEFF41"/>
                </a:highlight>
                <a:latin typeface="Helvetica Neue"/>
                <a:ea typeface="Helvetica Neue"/>
                <a:cs typeface="Helvetica Neue"/>
                <a:sym typeface="Helvetica Neue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Desafío</a:t>
            </a:r>
            <a:endParaRPr b="1" sz="1200">
              <a:highlight>
                <a:srgbClr val="EEFF41"/>
              </a:highlight>
            </a:endParaRPr>
          </a:p>
        </p:txBody>
      </p:sp>
      <p:pic>
        <p:nvPicPr>
          <p:cNvPr id="899" name="Google Shape;899;p1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6050" y="4552387"/>
            <a:ext cx="545149" cy="545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5"/>
          <p:cNvSpPr txBox="1"/>
          <p:nvPr/>
        </p:nvSpPr>
        <p:spPr>
          <a:xfrm>
            <a:off x="669200" y="1108425"/>
            <a:ext cx="7952700" cy="23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Desarrollarás</a:t>
            </a: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una 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web 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 </a:t>
            </a:r>
            <a:r>
              <a:rPr b="1" i="0" lang="es-419" sz="1800" u="sng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Django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 Las entregas son individuales. Se verán temas avanzados: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Registros:</a:t>
            </a:r>
            <a:endParaRPr b="1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Char char="●"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Login/signup 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Char char="●"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Reset pwd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Char char="●"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Logout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Páginas:</a:t>
            </a:r>
            <a:endParaRPr b="1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Char char="●"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CRUD sólo si está registrado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04" name="Google Shape;204;p35"/>
          <p:cNvSpPr txBox="1"/>
          <p:nvPr>
            <p:ph type="ctrTitle"/>
          </p:nvPr>
        </p:nvSpPr>
        <p:spPr>
          <a:xfrm>
            <a:off x="1693450" y="180000"/>
            <a:ext cx="5873400" cy="72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4"/>
              <a:buFont typeface="Arial"/>
              <a:buNone/>
            </a:pPr>
            <a:r>
              <a:rPr i="1" lang="es-419" sz="3600">
                <a:latin typeface="Anton"/>
                <a:ea typeface="Anton"/>
                <a:cs typeface="Anton"/>
                <a:sym typeface="Anton"/>
              </a:rPr>
              <a:t>Web Playground </a:t>
            </a:r>
            <a:endParaRPr i="1" sz="54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05" name="Google Shape;205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00750" y="222475"/>
            <a:ext cx="1634174" cy="63985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5"/>
          <p:cNvSpPr txBox="1"/>
          <p:nvPr/>
        </p:nvSpPr>
        <p:spPr>
          <a:xfrm>
            <a:off x="4707800" y="2110500"/>
            <a:ext cx="39141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Perfil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: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Char char="●"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Imagen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Char char="●"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Editar email/pwd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Admin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: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Char char="●"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Apps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116"/>
          <p:cNvSpPr txBox="1"/>
          <p:nvPr/>
        </p:nvSpPr>
        <p:spPr>
          <a:xfrm>
            <a:off x="1260300" y="2571750"/>
            <a:ext cx="66234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4000">
                <a:latin typeface="Anton"/>
                <a:ea typeface="Anton"/>
                <a:cs typeface="Anton"/>
                <a:sym typeface="Anton"/>
              </a:rPr>
              <a:t>MI PRIMER PROGRAMA EN PYTHON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905" name="Google Shape;905;p116"/>
          <p:cNvSpPr txBox="1"/>
          <p:nvPr/>
        </p:nvSpPr>
        <p:spPr>
          <a:xfrm>
            <a:off x="938100" y="3509925"/>
            <a:ext cx="7267800" cy="8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Crear un programa para calcular la nota final de los estudiantes.  </a:t>
            </a:r>
            <a:endParaRPr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906" name="Google Shape;906;p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7" name="Google Shape;907;p1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82275" y="886224"/>
            <a:ext cx="1379450" cy="1379450"/>
          </a:xfrm>
          <a:prstGeom prst="rect">
            <a:avLst/>
          </a:prstGeom>
          <a:noFill/>
          <a:ln>
            <a:noFill/>
          </a:ln>
        </p:spPr>
      </p:pic>
      <p:sp>
        <p:nvSpPr>
          <p:cNvPr id="908" name="Google Shape;908;p116"/>
          <p:cNvSpPr/>
          <p:nvPr/>
        </p:nvSpPr>
        <p:spPr>
          <a:xfrm>
            <a:off x="4823975" y="886225"/>
            <a:ext cx="381900" cy="381900"/>
          </a:xfrm>
          <a:prstGeom prst="ellipse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117"/>
          <p:cNvSpPr txBox="1"/>
          <p:nvPr/>
        </p:nvSpPr>
        <p:spPr>
          <a:xfrm>
            <a:off x="2183550" y="360925"/>
            <a:ext cx="4776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1" sz="2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914" name="Google Shape;914;p117"/>
          <p:cNvSpPr txBox="1"/>
          <p:nvPr/>
        </p:nvSpPr>
        <p:spPr>
          <a:xfrm>
            <a:off x="569225" y="1196950"/>
            <a:ext cx="7923900" cy="3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>
                <a:solidFill>
                  <a:srgbClr val="11111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Esto se suele llamar un </a:t>
            </a:r>
            <a:r>
              <a:rPr b="1" lang="es-419" sz="1800">
                <a:solidFill>
                  <a:srgbClr val="111111"/>
                </a:solidFill>
                <a:highlight>
                  <a:srgbClr val="E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promedio pesado o ponderado</a:t>
            </a:r>
            <a:r>
              <a:rPr lang="es-419" sz="1800">
                <a:solidFill>
                  <a:srgbClr val="11111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</a:t>
            </a:r>
            <a:r>
              <a:rPr lang="es-419" sz="1800">
                <a:solidFill>
                  <a:srgbClr val="11111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donde </a:t>
            </a:r>
            <a:r>
              <a:rPr lang="es-419" sz="1800">
                <a:solidFill>
                  <a:srgbClr val="11111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no todos los valores tienen el mismo “peso” o valor</a:t>
            </a:r>
            <a:r>
              <a:rPr lang="es-419" sz="1800">
                <a:solidFill>
                  <a:srgbClr val="11111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1800">
              <a:solidFill>
                <a:srgbClr val="111111"/>
              </a:solidFill>
              <a:highlight>
                <a:srgbClr val="E0FF00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11111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-419" sz="1700">
                <a:solidFill>
                  <a:srgbClr val="44444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1" lang="es-419" sz="1800">
                <a:solidFill>
                  <a:schemeClr val="dk1"/>
                </a:solidFill>
                <a:highlight>
                  <a:srgbClr val="E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Promedio entre 3 y 10 es :</a:t>
            </a:r>
            <a:r>
              <a:rPr b="1" lang="es-419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</a:t>
            </a:r>
            <a:r>
              <a:rPr lang="es-419" sz="1800">
                <a:solidFill>
                  <a:srgbClr val="11111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(1.</a:t>
            </a:r>
            <a:r>
              <a:rPr b="1" lang="es-419" sz="1800">
                <a:solidFill>
                  <a:srgbClr val="11111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r>
              <a:rPr lang="es-419" sz="1800">
                <a:solidFill>
                  <a:srgbClr val="11111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+ 1.</a:t>
            </a:r>
            <a:r>
              <a:rPr b="1" lang="es-419" sz="1800">
                <a:solidFill>
                  <a:srgbClr val="11111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10</a:t>
            </a:r>
            <a:r>
              <a:rPr lang="es-419" sz="1800">
                <a:solidFill>
                  <a:srgbClr val="11111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) / 2, este es el promedio tradicional donde todos los valores tienen un peso de 1. </a:t>
            </a:r>
            <a:endParaRPr sz="1800">
              <a:solidFill>
                <a:srgbClr val="1111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1111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s-419" sz="1800">
                <a:solidFill>
                  <a:schemeClr val="dk1"/>
                </a:solidFill>
                <a:highlight>
                  <a:srgbClr val="E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Promedio pesado entre 3 y 10  es:</a:t>
            </a:r>
            <a:r>
              <a:rPr lang="es-419" sz="1800">
                <a:solidFill>
                  <a:srgbClr val="11111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s-419" sz="1800">
                <a:solidFill>
                  <a:srgbClr val="11111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 (13.</a:t>
            </a:r>
            <a:r>
              <a:rPr b="1" lang="es-419" sz="1800">
                <a:solidFill>
                  <a:srgbClr val="11111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r>
              <a:rPr lang="es-419" sz="1800">
                <a:solidFill>
                  <a:srgbClr val="11111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+ 2.</a:t>
            </a:r>
            <a:r>
              <a:rPr b="1" lang="es-419" sz="1800">
                <a:solidFill>
                  <a:srgbClr val="11111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10</a:t>
            </a:r>
            <a:r>
              <a:rPr lang="es-419" sz="1800">
                <a:solidFill>
                  <a:srgbClr val="11111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) / 15, acá vemos que el peso de 3 es 13, y el peso del 10 es 2, por lo que el 3 es más importante, se divide por la suma de los pesos. </a:t>
            </a:r>
            <a:endParaRPr sz="1800">
              <a:solidFill>
                <a:srgbClr val="1111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915" name="Google Shape;915;p1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6" name="Google Shape;916;p1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37900" y="87625"/>
            <a:ext cx="1186525" cy="11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" name="Google Shape;921;p118"/>
          <p:cNvGraphicFramePr/>
          <p:nvPr/>
        </p:nvGraphicFramePr>
        <p:xfrm>
          <a:off x="153250" y="123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{8E8AD9AB-20AE-45E7-9624-EAEE3F40E469}</a:tableStyleId>
              </a:tblPr>
              <a:tblGrid>
                <a:gridCol w="2945825"/>
                <a:gridCol w="3822275"/>
                <a:gridCol w="2069375"/>
              </a:tblGrid>
              <a:tr h="603150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-419" sz="2400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MI PRIMER PROGRAMA EN PYTHON</a:t>
                      </a:r>
                      <a:endParaRPr sz="2400"/>
                    </a:p>
                  </a:txBody>
                  <a:tcPr marT="162000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EFAB"/>
                    </a:solidFill>
                  </a:tcPr>
                </a:tc>
                <a:tc hMerge="1"/>
                <a:tc hMerge="1"/>
              </a:tr>
              <a:tr h="115015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Formato: </a:t>
                      </a:r>
                      <a:r>
                        <a:rPr lang="es-419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El documento debe presentarse en Google Docs </a:t>
                      </a:r>
                      <a:r>
                        <a:rPr lang="es-419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o Colabs </a:t>
                      </a:r>
                      <a:r>
                        <a:rPr lang="es-419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bajo el siguiente formato: </a:t>
                      </a:r>
                      <a:r>
                        <a:rPr lang="es-419" sz="1600">
                          <a:solidFill>
                            <a:schemeClr val="dk1"/>
                          </a:solidFill>
                          <a:highlight>
                            <a:srgbClr val="A6FFCA"/>
                          </a:highlight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“MiPrimerProgramaEnPython+Apellido”</a:t>
                      </a:r>
                      <a:r>
                        <a:rPr lang="es-419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. </a:t>
                      </a:r>
                      <a:endParaRPr sz="16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Sugerencia:</a:t>
                      </a:r>
                      <a:r>
                        <a:rPr b="1" lang="es-419"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</a:t>
                      </a:r>
                      <a:r>
                        <a:rPr lang="es-419" sz="16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En el formulario debe estar el print de pantalla de la consola de Python con el ejercicio resuelto, como así también el código tipeado. </a:t>
                      </a:r>
                      <a:endParaRPr sz="16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045300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b="1" lang="es-419" sz="200">
                          <a:solidFill>
                            <a:srgbClr val="4D5156"/>
                          </a:solidFill>
                        </a:rPr>
                      </a:br>
                      <a:r>
                        <a:rPr b="1" lang="es-419" sz="1700"/>
                        <a:t>&gt;&gt;</a:t>
                      </a:r>
                      <a:r>
                        <a:rPr b="1" lang="es-419" sz="1700">
                          <a:solidFill>
                            <a:srgbClr val="4D5156"/>
                          </a:solidFill>
                        </a:rPr>
                        <a:t> </a:t>
                      </a:r>
                      <a:r>
                        <a:rPr b="1" lang="es-419" sz="17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Consigna:</a:t>
                      </a:r>
                      <a:r>
                        <a:rPr lang="es-419" sz="17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</a:t>
                      </a:r>
                      <a:r>
                        <a:rPr lang="es-419" sz="1600">
                          <a:solidFill>
                            <a:srgbClr val="111111"/>
                          </a:solidFill>
                          <a:highlight>
                            <a:schemeClr val="lt1"/>
                          </a:highlight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Crear un programa para calcular la nota final del estudiante en base a dos exámenes, los exámenes cuentan con un porcentaje distinto de la nota final</a:t>
                      </a:r>
                      <a:endParaRPr sz="1600">
                        <a:solidFill>
                          <a:srgbClr val="111111"/>
                        </a:solidFill>
                        <a:highlight>
                          <a:schemeClr val="lt1"/>
                        </a:highlight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-330200" lvl="0" marL="457200" rtl="0" algn="l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rgbClr val="3CEFAB"/>
                        </a:buClr>
                        <a:buSzPts val="1600"/>
                        <a:buChar char="●"/>
                      </a:pPr>
                      <a:r>
                        <a:rPr b="1" lang="es-419" sz="1600">
                          <a:solidFill>
                            <a:srgbClr val="222222"/>
                          </a:solidFill>
                          <a:highlight>
                            <a:schemeClr val="lt1"/>
                          </a:highlight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nota_1</a:t>
                      </a:r>
                      <a:r>
                        <a:rPr lang="es-419" sz="1600">
                          <a:solidFill>
                            <a:srgbClr val="222222"/>
                          </a:solidFill>
                          <a:highlight>
                            <a:schemeClr val="lt1"/>
                          </a:highlight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 cuenta como el 40% de la nota final</a:t>
                      </a:r>
                      <a:endParaRPr sz="1600">
                        <a:solidFill>
                          <a:srgbClr val="222222"/>
                        </a:solidFill>
                        <a:highlight>
                          <a:schemeClr val="lt1"/>
                        </a:highlight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-330200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CEFAB"/>
                        </a:buClr>
                        <a:buSzPts val="1600"/>
                        <a:buChar char="●"/>
                      </a:pPr>
                      <a:r>
                        <a:rPr b="1" lang="es-419" sz="1600">
                          <a:solidFill>
                            <a:srgbClr val="222222"/>
                          </a:solidFill>
                          <a:highlight>
                            <a:schemeClr val="lt1"/>
                          </a:highlight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nota_2</a:t>
                      </a:r>
                      <a:r>
                        <a:rPr lang="es-419" sz="1600">
                          <a:solidFill>
                            <a:srgbClr val="222222"/>
                          </a:solidFill>
                          <a:highlight>
                            <a:schemeClr val="lt1"/>
                          </a:highlight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cuenta como el 60% de la nota final</a:t>
                      </a:r>
                      <a:endParaRPr sz="1600">
                        <a:solidFill>
                          <a:srgbClr val="111111"/>
                        </a:solidFill>
                        <a:highlight>
                          <a:schemeClr val="lt1"/>
                        </a:highlight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700"/>
                        <a:t>&gt;&gt;</a:t>
                      </a:r>
                      <a:r>
                        <a:rPr b="1" lang="es-419" sz="16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Aspectos a incluir en el entregable:</a:t>
                      </a:r>
                      <a:endParaRPr b="1" sz="1600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Tener en cuenta los temas vistos en la clase 1: números, print, input, variables, operaciones matemáticas, cadena de texto. </a:t>
                      </a:r>
                      <a:endParaRPr sz="160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419" sz="1700">
                          <a:solidFill>
                            <a:schemeClr val="dk1"/>
                          </a:solidFill>
                        </a:rPr>
                        <a:t>&gt;&gt;</a:t>
                      </a:r>
                      <a:r>
                        <a:rPr b="1" lang="es-419" sz="16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Aspectos a tener en cuenta:</a:t>
                      </a:r>
                      <a:endParaRPr b="1" sz="1600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419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Los datos deben guardarse en variables y deben ser dinámicos por medio de input.</a:t>
                      </a:r>
                      <a:endParaRPr sz="160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600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</a:tbl>
          </a:graphicData>
        </a:graphic>
      </p:graphicFrame>
      <p:pic>
        <p:nvPicPr>
          <p:cNvPr id="922" name="Google Shape;922;p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3" name="Google Shape;923;p1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73537" y="1259000"/>
            <a:ext cx="1634174" cy="639850"/>
          </a:xfrm>
          <a:prstGeom prst="rect">
            <a:avLst/>
          </a:prstGeom>
          <a:noFill/>
          <a:ln>
            <a:noFill/>
          </a:ln>
        </p:spPr>
      </p:pic>
      <p:sp>
        <p:nvSpPr>
          <p:cNvPr id="924" name="Google Shape;924;p118"/>
          <p:cNvSpPr/>
          <p:nvPr/>
        </p:nvSpPr>
        <p:spPr>
          <a:xfrm>
            <a:off x="8511150" y="1259000"/>
            <a:ext cx="243300" cy="243300"/>
          </a:xfrm>
          <a:prstGeom prst="ellipse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 b="1" sz="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119"/>
          <p:cNvSpPr txBox="1"/>
          <p:nvPr/>
        </p:nvSpPr>
        <p:spPr>
          <a:xfrm>
            <a:off x="2776738" y="1880500"/>
            <a:ext cx="28047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s-419" sz="40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¿PREGUNTAS?</a:t>
            </a:r>
            <a:endParaRPr b="0" i="1" sz="40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descr="Tiger Face on Apple iOS 12.2" id="930" name="Google Shape;930;p1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55188" y="2089063"/>
            <a:ext cx="712075" cy="71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0025" scaled="0"/>
        </a:gradFill>
      </p:bgPr>
    </p:bg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120"/>
          <p:cNvSpPr txBox="1"/>
          <p:nvPr/>
        </p:nvSpPr>
        <p:spPr>
          <a:xfrm>
            <a:off x="959875" y="2610600"/>
            <a:ext cx="72243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¿QUIERES SABER MÁS? TE DEJAMOS MATERIAL AMPLIADO DE LA CLASE</a:t>
            </a:r>
            <a:endParaRPr b="0" i="1" sz="3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936" name="Google Shape;936;p1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78713" y="1025775"/>
            <a:ext cx="1186525" cy="118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7" name="Google Shape;937;p1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p121"/>
          <p:cNvSpPr txBox="1"/>
          <p:nvPr/>
        </p:nvSpPr>
        <p:spPr>
          <a:xfrm>
            <a:off x="2854525" y="1734438"/>
            <a:ext cx="5711400" cy="16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Arial"/>
              <a:buChar char="●"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Artículo: </a:t>
            </a:r>
            <a:r>
              <a:rPr b="0" i="0" lang="es-419" sz="1800" u="sng" cap="none" strike="noStrike">
                <a:solidFill>
                  <a:schemeClr val="hlink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3"/>
              </a:rPr>
              <a:t>Tipo Número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Arial"/>
              <a:buChar char="●"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Artículo: </a:t>
            </a:r>
            <a:r>
              <a:rPr b="0" i="0" lang="es-419" sz="1800" u="sng" cap="none" strike="noStrike">
                <a:solidFill>
                  <a:schemeClr val="hlink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4"/>
              </a:rPr>
              <a:t>Operadores aritméticos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Arial"/>
              <a:buChar char="●"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Artículo: </a:t>
            </a:r>
            <a:r>
              <a:rPr b="0" i="0" lang="es-419" sz="1800" u="sng" cap="none" strike="noStrike">
                <a:solidFill>
                  <a:schemeClr val="hlink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5"/>
              </a:rPr>
              <a:t>Tipo string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Arial"/>
              <a:buChar char="●"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Artículo: </a:t>
            </a:r>
            <a:r>
              <a:rPr b="0" i="0" lang="es-419" sz="1800" u="sng" cap="none" strike="noStrike">
                <a:solidFill>
                  <a:schemeClr val="hlink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6"/>
              </a:rPr>
              <a:t>Variables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3CEFAB"/>
              </a:buClr>
              <a:buSzPts val="1800"/>
              <a:buFont typeface="Arial"/>
              <a:buChar char="●"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Artículo: </a:t>
            </a:r>
            <a:r>
              <a:rPr b="0" i="0" lang="es-419" sz="1800" u="sng" cap="none" strike="noStrike">
                <a:solidFill>
                  <a:schemeClr val="hlink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7"/>
              </a:rPr>
              <a:t>Print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943" name="Google Shape;943;p12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4" name="Google Shape;944;p12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411525" y="127700"/>
            <a:ext cx="1634174" cy="639850"/>
          </a:xfrm>
          <a:prstGeom prst="rect">
            <a:avLst/>
          </a:prstGeom>
          <a:noFill/>
          <a:ln>
            <a:noFill/>
          </a:ln>
        </p:spPr>
      </p:pic>
      <p:sp>
        <p:nvSpPr>
          <p:cNvPr id="945" name="Google Shape;945;p121"/>
          <p:cNvSpPr/>
          <p:nvPr/>
        </p:nvSpPr>
        <p:spPr>
          <a:xfrm>
            <a:off x="1568825" y="1734450"/>
            <a:ext cx="1070700" cy="1070700"/>
          </a:xfrm>
          <a:prstGeom prst="ellipse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6" name="Google Shape;946;p12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831534" y="1997140"/>
            <a:ext cx="545131" cy="545131"/>
          </a:xfrm>
          <a:prstGeom prst="rect">
            <a:avLst/>
          </a:prstGeom>
          <a:noFill/>
          <a:ln>
            <a:noFill/>
          </a:ln>
        </p:spPr>
      </p:pic>
      <p:sp>
        <p:nvSpPr>
          <p:cNvPr id="947" name="Google Shape;947;p121"/>
          <p:cNvSpPr txBox="1"/>
          <p:nvPr/>
        </p:nvSpPr>
        <p:spPr>
          <a:xfrm>
            <a:off x="882725" y="4505013"/>
            <a:ext cx="67647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1400" scaled="0"/>
        </a:gradFill>
      </p:bgPr>
    </p:bg>
    <p:spTree>
      <p:nvGrpSpPr>
        <p:cNvPr id="95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p122"/>
          <p:cNvSpPr txBox="1"/>
          <p:nvPr/>
        </p:nvSpPr>
        <p:spPr>
          <a:xfrm>
            <a:off x="959875" y="2686800"/>
            <a:ext cx="72243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3600">
                <a:latin typeface="Anton"/>
                <a:ea typeface="Anton"/>
                <a:cs typeface="Anton"/>
                <a:sym typeface="Anton"/>
              </a:rPr>
              <a:t>¿AÚN TE QUEDASTE CON GANAS DE MÁS? TE RECOMENDAMOS EL SIGUIENTE MATERIAL 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953" name="Google Shape;953;p1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78713" y="1025775"/>
            <a:ext cx="1186525" cy="118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4" name="Google Shape;954;p1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8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p123"/>
          <p:cNvSpPr txBox="1"/>
          <p:nvPr/>
        </p:nvSpPr>
        <p:spPr>
          <a:xfrm>
            <a:off x="2397325" y="2123350"/>
            <a:ext cx="6043200" cy="13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89D2"/>
              </a:buClr>
              <a:buSzPts val="1800"/>
              <a:buChar char="●"/>
            </a:pPr>
            <a:r>
              <a:rPr lang="es-419" sz="1800" u="sng">
                <a:solidFill>
                  <a:schemeClr val="hlink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3"/>
              </a:rPr>
              <a:t>Variables Numéricas </a:t>
            </a: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|</a:t>
            </a: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1" i="1" lang="es-419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Nicolás Perez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EF89D2"/>
              </a:buClr>
              <a:buSzPts val="1800"/>
              <a:buChar char="●"/>
            </a:pPr>
            <a:r>
              <a:rPr lang="es-419" sz="1800" u="sng">
                <a:solidFill>
                  <a:schemeClr val="hlink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4"/>
              </a:rPr>
              <a:t>Operaciones </a:t>
            </a: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| </a:t>
            </a:r>
            <a:r>
              <a:rPr b="1" i="1" lang="es-419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Nicolás Perez</a:t>
            </a:r>
            <a:endParaRPr b="1" i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EF89D2"/>
              </a:buClr>
              <a:buSzPts val="1800"/>
              <a:buFont typeface="Helvetica Neue Light"/>
              <a:buChar char="●"/>
            </a:pPr>
            <a:r>
              <a:rPr lang="es-419" sz="1800" u="sng">
                <a:solidFill>
                  <a:schemeClr val="hlink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5"/>
              </a:rPr>
              <a:t>Variables de Texto </a:t>
            </a: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| </a:t>
            </a:r>
            <a:r>
              <a:rPr b="1" i="1" lang="es-419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Nicolás Perez</a:t>
            </a:r>
            <a:endParaRPr b="1" i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EF89D2"/>
              </a:buClr>
              <a:buSzPts val="1800"/>
              <a:buFont typeface="Helvetica Neue Light"/>
              <a:buChar char="●"/>
            </a:pPr>
            <a:r>
              <a:rPr i="1" lang="es-419" sz="1800" u="sng">
                <a:solidFill>
                  <a:schemeClr val="hlink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6"/>
              </a:rPr>
              <a:t>EjemplosClase</a:t>
            </a:r>
            <a:endParaRPr i="1"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960" name="Google Shape;960;p1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961" name="Google Shape;961;p123"/>
          <p:cNvSpPr/>
          <p:nvPr/>
        </p:nvSpPr>
        <p:spPr>
          <a:xfrm>
            <a:off x="1111625" y="2039250"/>
            <a:ext cx="1070700" cy="1070700"/>
          </a:xfrm>
          <a:prstGeom prst="ellipse">
            <a:avLst/>
          </a:prstGeom>
          <a:solidFill>
            <a:srgbClr val="EF89D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62" name="Google Shape;962;p12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374334" y="2301940"/>
            <a:ext cx="545131" cy="545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963" name="Google Shape;963;p12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411525" y="127700"/>
            <a:ext cx="1634174" cy="63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4" name="Google Shape;964;p12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425550" y="2939900"/>
            <a:ext cx="545149" cy="545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68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p124"/>
          <p:cNvSpPr txBox="1"/>
          <p:nvPr/>
        </p:nvSpPr>
        <p:spPr>
          <a:xfrm>
            <a:off x="1956450" y="1634075"/>
            <a:ext cx="5231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1" lang="es-419" sz="48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¡MUCHAS GRACIAS!</a:t>
            </a:r>
            <a:endParaRPr b="0" i="1" sz="48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970" name="Google Shape;970;p124"/>
          <p:cNvSpPr txBox="1"/>
          <p:nvPr/>
        </p:nvSpPr>
        <p:spPr>
          <a:xfrm>
            <a:off x="1444487" y="2623175"/>
            <a:ext cx="6467100" cy="19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s-419" sz="2200" u="none" cap="none" strike="noStrike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Resumen de lo visto en clase hoy: </a:t>
            </a:r>
            <a:endParaRPr b="0" i="0" sz="2200" u="none" cap="none" strike="noStrik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318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2200"/>
              <a:buFont typeface="Arial"/>
              <a:buChar char="-"/>
            </a:pPr>
            <a:r>
              <a:rPr b="0" i="0" lang="es-419" sz="2200" u="none" cap="none" strike="noStrike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Números</a:t>
            </a:r>
            <a:endParaRPr b="0" i="0" sz="2200" u="none" cap="none" strike="noStrik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318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2200"/>
              <a:buFont typeface="Helvetica Neue Light"/>
              <a:buChar char="-"/>
            </a:pPr>
            <a:r>
              <a:rPr b="0" i="0" lang="es-419" sz="2200" u="none" cap="none" strike="noStrike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Strings</a:t>
            </a:r>
            <a:endParaRPr b="0" i="0" sz="2200" u="none" cap="none" strike="noStrik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318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2200"/>
              <a:buFont typeface="Helvetica Neue Light"/>
              <a:buChar char="-"/>
            </a:pPr>
            <a:r>
              <a:rPr b="0" i="0" lang="es-419" sz="2200" u="none" cap="none" strike="noStrike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Print</a:t>
            </a:r>
            <a:endParaRPr b="0" i="0" sz="2200" u="none" cap="none" strike="noStrik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318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2200"/>
              <a:buFont typeface="Helvetica Neue Light"/>
              <a:buChar char="-"/>
            </a:pPr>
            <a:r>
              <a:rPr b="0" i="0" lang="es-419" sz="2200" u="none" cap="none" strike="noStrike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Variables</a:t>
            </a:r>
            <a:endParaRPr b="0" i="0" sz="2200" u="none" cap="none" strike="noStrik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318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2200"/>
              <a:buFont typeface="Helvetica Neue Light"/>
              <a:buChar char="-"/>
            </a:pPr>
            <a:r>
              <a:rPr b="0" i="0" lang="es-419" sz="2200" u="none" cap="none" strike="noStrike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Index &amp; Slicing</a:t>
            </a:r>
            <a:endParaRPr b="0" i="0" sz="2200" u="none" cap="none" strike="noStrik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74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p125"/>
          <p:cNvSpPr txBox="1"/>
          <p:nvPr/>
        </p:nvSpPr>
        <p:spPr>
          <a:xfrm>
            <a:off x="2110051" y="2409500"/>
            <a:ext cx="49239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OPINA Y VALORA ESTA CLASE</a:t>
            </a:r>
            <a:endParaRPr b="0" i="1" sz="36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descr="Dizzy on Apple iOS 12.2" id="976" name="Google Shape;976;p1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68425" y="1602350"/>
            <a:ext cx="807150" cy="80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