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y="5143500" cx="9144000"/>
  <p:notesSz cx="6858000" cy="9144000"/>
  <p:embeddedFontLst>
    <p:embeddedFont>
      <p:font typeface="Anton"/>
      <p:regular r:id="rId65"/>
    </p:embeddedFont>
    <p:embeddedFont>
      <p:font typeface="Lato"/>
      <p:regular r:id="rId66"/>
      <p:bold r:id="rId67"/>
      <p:italic r:id="rId68"/>
      <p:boldItalic r:id="rId69"/>
    </p:embeddedFont>
    <p:embeddedFont>
      <p:font typeface="Lato Light"/>
      <p:regular r:id="rId70"/>
      <p:bold r:id="rId71"/>
      <p:italic r:id="rId72"/>
      <p:boldItalic r:id="rId73"/>
    </p:embeddedFont>
    <p:embeddedFont>
      <p:font typeface="Helvetica Neue"/>
      <p:regular r:id="rId74"/>
      <p:bold r:id="rId75"/>
      <p:italic r:id="rId76"/>
      <p:boldItalic r:id="rId77"/>
    </p:embeddedFont>
    <p:embeddedFont>
      <p:font typeface="Helvetica Neue Light"/>
      <p:regular r:id="rId78"/>
      <p:bold r:id="rId79"/>
      <p:italic r:id="rId80"/>
      <p:boldItalic r:id="rId81"/>
    </p:embeddedFont>
    <p:embeddedFont>
      <p:font typeface="Roboto Mon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RobotoMono-italic.fntdata"/><Relationship Id="rId83" Type="http://schemas.openxmlformats.org/officeDocument/2006/relationships/font" Target="fonts/RobotoMono-bold.fntdata"/><Relationship Id="rId42" Type="http://schemas.openxmlformats.org/officeDocument/2006/relationships/slide" Target="slides/slide35.xml"/><Relationship Id="rId41" Type="http://schemas.openxmlformats.org/officeDocument/2006/relationships/slide" Target="slides/slide34.xml"/><Relationship Id="rId85" Type="http://schemas.openxmlformats.org/officeDocument/2006/relationships/font" Target="fonts/RobotoMono-boldItalic.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HelveticaNeueLight-italic.fntdata"/><Relationship Id="rId82" Type="http://schemas.openxmlformats.org/officeDocument/2006/relationships/font" Target="fonts/RobotoMono-regular.fntdata"/><Relationship Id="rId81"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atoLight-boldItalic.fntdata"/><Relationship Id="rId72" Type="http://schemas.openxmlformats.org/officeDocument/2006/relationships/font" Target="fonts/LatoLight-italic.fntdata"/><Relationship Id="rId31" Type="http://schemas.openxmlformats.org/officeDocument/2006/relationships/slide" Target="slides/slide24.xml"/><Relationship Id="rId75" Type="http://schemas.openxmlformats.org/officeDocument/2006/relationships/font" Target="fonts/HelveticaNeue-bold.fntdata"/><Relationship Id="rId30" Type="http://schemas.openxmlformats.org/officeDocument/2006/relationships/slide" Target="slides/slide23.xml"/><Relationship Id="rId74" Type="http://schemas.openxmlformats.org/officeDocument/2006/relationships/font" Target="fonts/HelveticaNeue-regular.fntdata"/><Relationship Id="rId33" Type="http://schemas.openxmlformats.org/officeDocument/2006/relationships/slide" Target="slides/slide26.xml"/><Relationship Id="rId77" Type="http://schemas.openxmlformats.org/officeDocument/2006/relationships/font" Target="fonts/HelveticaNeue-boldItalic.fntdata"/><Relationship Id="rId32" Type="http://schemas.openxmlformats.org/officeDocument/2006/relationships/slide" Target="slides/slide25.xml"/><Relationship Id="rId76" Type="http://schemas.openxmlformats.org/officeDocument/2006/relationships/font" Target="fonts/HelveticaNeue-italic.fntdata"/><Relationship Id="rId35" Type="http://schemas.openxmlformats.org/officeDocument/2006/relationships/slide" Target="slides/slide28.xml"/><Relationship Id="rId79" Type="http://schemas.openxmlformats.org/officeDocument/2006/relationships/font" Target="fonts/HelveticaNeueLight-bold.fntdata"/><Relationship Id="rId34" Type="http://schemas.openxmlformats.org/officeDocument/2006/relationships/slide" Target="slides/slide27.xml"/><Relationship Id="rId78" Type="http://schemas.openxmlformats.org/officeDocument/2006/relationships/font" Target="fonts/HelveticaNeueLight-regular.fntdata"/><Relationship Id="rId71" Type="http://schemas.openxmlformats.org/officeDocument/2006/relationships/font" Target="fonts/LatoLight-bold.fntdata"/><Relationship Id="rId70" Type="http://schemas.openxmlformats.org/officeDocument/2006/relationships/font" Target="fonts/LatoLight-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Lato-regular.fntdata"/><Relationship Id="rId21" Type="http://schemas.openxmlformats.org/officeDocument/2006/relationships/slide" Target="slides/slide14.xml"/><Relationship Id="rId65" Type="http://schemas.openxmlformats.org/officeDocument/2006/relationships/font" Target="fonts/Anton-regular.fntdata"/><Relationship Id="rId24" Type="http://schemas.openxmlformats.org/officeDocument/2006/relationships/slide" Target="slides/slide17.xml"/><Relationship Id="rId68" Type="http://schemas.openxmlformats.org/officeDocument/2006/relationships/font" Target="fonts/Lato-italic.fntdata"/><Relationship Id="rId23" Type="http://schemas.openxmlformats.org/officeDocument/2006/relationships/slide" Target="slides/slide16.xml"/><Relationship Id="rId67" Type="http://schemas.openxmlformats.org/officeDocument/2006/relationships/font" Target="fonts/Lato-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Lato-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b46aa5e1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eb46aa5e1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El intérprete repite la línea culpable y muestra una pequeña “flecha” que apunta al primer lugar donde se detectó el error. Este es causado por (o al menos detectado en) el símbolo que precede a la flecha: en el ejemplo, el error se detecta en la sentencia print, ya que falta el </a:t>
            </a:r>
            <a:r>
              <a:rPr lang="es-419" sz="1400">
                <a:latin typeface="Helvetica Neue Light"/>
                <a:ea typeface="Helvetica Neue Light"/>
                <a:cs typeface="Helvetica Neue Light"/>
                <a:sym typeface="Helvetica Neue Light"/>
              </a:rPr>
              <a:t>paréntesis</a:t>
            </a:r>
            <a:r>
              <a:rPr lang="es-419" sz="1400">
                <a:latin typeface="Helvetica Neue Light"/>
                <a:ea typeface="Helvetica Neue Light"/>
                <a:cs typeface="Helvetica Neue Light"/>
                <a:sym typeface="Helvetica Neue Light"/>
              </a:rPr>
              <a:t> de cierre(')') antes del mismo. Se muestran el nombre del archivo y el número de línea para que sepas dónde mirar en caso de que la entrada venga de un programa.</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f4d38168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ef4d38168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f4d38168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ef4d38168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be35dedc0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ebe35dedc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f4d381687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ef4d381687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f4d381687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f4d38168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f4d381687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ef4d381687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4</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TypeError                                 Traceback (most recent call last)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&lt;ipython-input-12-85bb893ab3e3&gt; in &lt;module&gt;()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----&gt; 1 print("{}/{} = {}".format(n,m,n/m))</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TypeError: unsupported operand type(s) for /: 'str' and 'int'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f4d381687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ef4d381687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latin typeface="Helvetica Neue Light"/>
                <a:ea typeface="Helvetica Neue Light"/>
                <a:cs typeface="Helvetica Neue Light"/>
                <a:sym typeface="Helvetica Neue Light"/>
              </a:rPr>
              <a:t>Introduce un número: 10</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f4d381687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ef4d381687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aaa</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ValueError                                Traceback (most recent call last)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&lt;ipython-input-14-c0e7fd4a26a9&gt; in &lt;module&gt;()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----&gt; 1 n = float(input("Introduce un número: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    2 m = 4</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    3 print("{}/{} = {}".format(n,m,n/m))</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lang="es-419" sz="1800">
                <a:latin typeface="Helvetica Neue"/>
                <a:ea typeface="Helvetica Neue"/>
                <a:cs typeface="Helvetica Neue"/>
                <a:sym typeface="Helvetica Neue"/>
              </a:rPr>
              <a:t>ValueError: could not convert string to float: 'aaa'</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a/0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87f5c45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87f5c45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f4d38168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f4d38168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f4d381687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ef4d381687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be35dedc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ebe35dedc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f4d381687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ef4d381687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Introduce un número: aaa</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ValueError                                Traceback (most recent call last)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&lt;ipython-input-14-c0e7fd4a26a9&gt; in &lt;module&gt;()</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----&gt; 1 n = float(input("Introduce un número: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    2 m = 4</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    3 print("{}/{} = {}".format(n,m,n/m))</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s-419" sz="1800">
                <a:latin typeface="Helvetica Neue"/>
                <a:ea typeface="Helvetica Neue"/>
                <a:cs typeface="Helvetica Neue"/>
                <a:sym typeface="Helvetica Neue"/>
              </a:rPr>
              <a:t>ValueError: could not convert string to float: 'aaa'</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f4d38168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f4d38168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f4d381687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ef4d38168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latin typeface="Helvetica Neue Light"/>
                <a:ea typeface="Helvetica Neue Light"/>
                <a:cs typeface="Helvetica Neue Light"/>
                <a:sym typeface="Helvetica Neue Light"/>
              </a:rPr>
              <a:t>Se puede poner except sólo o con ValueError</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ValueError</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Se lanza cuando una operación o función interna recibe un argumento del tipo correcto, pero con un valor inapropiado y no es posible describir la situación con una excepción más precisa, como IndexError.</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f4d381687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ef4d381687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f4d381687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ef4d381687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be35dedc0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ebe35dedc0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be35ded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be35ded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f4d381687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ef4d381687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aaa</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sdsdsd</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sdsdsd</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sdsd</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Ha ocurrido un error, introduce bien el número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Introduce un número: 10</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10.0/4 = 2.5</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f4d38168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ef4d38168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ef4d38168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ef4d38168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f4d381687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ef4d381687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f4d38168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f4d38168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ef4d381687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ef4d381687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f02218ef95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f02218ef9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ef4d381687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ef4d381687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f4d38168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f4d38168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f4d381687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ef4d381687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Introduce un número: 10</a:t>
            </a:r>
            <a:endParaRPr sz="14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Ha ocurrido un error =&gt;  TypeError</a:t>
            </a:r>
            <a:endParaRPr sz="1400">
              <a:solidFill>
                <a:schemeClr val="dk1"/>
              </a:solidFill>
              <a:latin typeface="Helvetica Neue Light"/>
              <a:ea typeface="Helvetica Neue Light"/>
              <a:cs typeface="Helvetica Neue Light"/>
              <a:sym typeface="Helvetica Neue 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02218ef95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f02218ef9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Introduce un número: 10</a:t>
            </a:r>
            <a:endParaRPr sz="14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Ha ocurrido un error =&gt;  TypeError</a:t>
            </a:r>
            <a:endParaRPr sz="1400">
              <a:solidFill>
                <a:schemeClr val="dk1"/>
              </a:solidFill>
              <a:latin typeface="Helvetica Neue Light"/>
              <a:ea typeface="Helvetica Neue Light"/>
              <a:cs typeface="Helvetica Neue Light"/>
              <a:sym typeface="Helvetica Neue 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ef4d381687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ef4d381687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f02218ef95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f02218ef95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ef4d381687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ef4d381687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TypeError</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int</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float</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list</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tuple</a:t>
            </a:r>
            <a:endParaRPr>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SzPts val="1100"/>
              <a:buNone/>
            </a:pPr>
            <a:r>
              <a:rPr lang="es-419">
                <a:solidFill>
                  <a:srgbClr val="37474F"/>
                </a:solidFill>
                <a:latin typeface="Roboto Mono"/>
                <a:ea typeface="Roboto Mono"/>
                <a:cs typeface="Roboto Mono"/>
                <a:sym typeface="Roboto Mono"/>
              </a:rPr>
              <a:t>dict</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ef4d381687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ef4d381687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f4d381687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ef4d381687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800">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e817d512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e817d512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def dividir(a, b):</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try:</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return a/b</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except:</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100"/>
              <a:buFont typeface="Arial"/>
              <a:buNone/>
            </a:pPr>
            <a:r>
              <a:rPr lang="es-419" sz="1400">
                <a:latin typeface="Helvetica Neue Light"/>
                <a:ea typeface="Helvetica Neue Light"/>
                <a:cs typeface="Helvetica Neue Light"/>
                <a:sym typeface="Helvetica Neue Light"/>
              </a:rPr>
              <a:t>        print("No se puede dividir entre cero")</a:t>
            </a:r>
            <a:endParaRPr sz="14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sz="1400">
              <a:latin typeface="Helvetica Neue Light"/>
              <a:ea typeface="Helvetica Neue Light"/>
              <a:cs typeface="Helvetica Neue Light"/>
              <a:sym typeface="Helvetica Neue Ligh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419">
                <a:solidFill>
                  <a:schemeClr val="dk1"/>
                </a:solidFill>
              </a:rPr>
              <a:t>Obligatoria siempre.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f4d3816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f4d3816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7" name="Google Shape;11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8" name="Google Shape;11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9" name="Google Shape;1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2" name="Google Shape;1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6" name="Google Shape;1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7" name="Google Shape;147;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6" name="Shape 156"/>
        <p:cNvGrpSpPr/>
        <p:nvPr/>
      </p:nvGrpSpPr>
      <p:grpSpPr>
        <a:xfrm>
          <a:off x="0" y="0"/>
          <a:ext cx="0" cy="0"/>
          <a:chOff x="0" y="0"/>
          <a:chExt cx="0" cy="0"/>
        </a:xfrm>
      </p:grpSpPr>
      <p:sp>
        <p:nvSpPr>
          <p:cNvPr id="157" name="Google Shape;157;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8" name="Google Shape;15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9" name="Shape 159"/>
        <p:cNvGrpSpPr/>
        <p:nvPr/>
      </p:nvGrpSpPr>
      <p:grpSpPr>
        <a:xfrm>
          <a:off x="0" y="0"/>
          <a:ext cx="0" cy="0"/>
          <a:chOff x="0" y="0"/>
          <a:chExt cx="0" cy="0"/>
        </a:xfrm>
      </p:grpSpPr>
      <p:sp>
        <p:nvSpPr>
          <p:cNvPr id="160" name="Google Shape;160;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2" name="Google Shape;162;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67" name="Google Shape;16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sp>
        <p:nvSpPr>
          <p:cNvPr id="169" name="Google Shape;169;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1" name="Google Shape;17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6" name="Google Shape;8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1" name="Google Shape;13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hyperlink" Target="https://entrenamiento-python-basico.readthedocs.io/es/latest/leccion9/errore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hyperlink" Target="https://entrenamiento-python-basico.readthedocs.io/es/latest/leccion9/errore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hyperlink" Target="https://entrenamiento-python-basico.readthedocs.io/es/latest/leccion9/errore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6.png"/><Relationship Id="rId6"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hyperlink" Target="https://www.thernandez.es/blog/2.html" TargetMode="External"/><Relationship Id="rId5" Type="http://schemas.openxmlformats.org/officeDocument/2006/relationships/image" Target="../media/image16.png"/><Relationship Id="rId6" Type="http://schemas.openxmlformats.org/officeDocument/2006/relationships/image" Target="../media/image25.png"/><Relationship Id="rId7"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7.png"/><Relationship Id="rId5" Type="http://schemas.openxmlformats.org/officeDocument/2006/relationships/hyperlink" Target="https://www.thernandez.es/blog/2.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hyperlink" Target="https://www.thernandez.es/blog/2.html" TargetMode="External"/><Relationship Id="rId5"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hyperlink" Target="https://www.thernandez.es/blog/2.html" TargetMode="External"/><Relationship Id="rId5"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hyperlink" Target="https://www.thernandez.es/blog/2.html" TargetMode="External"/><Relationship Id="rId5" Type="http://schemas.openxmlformats.org/officeDocument/2006/relationships/image" Target="../media/image16.png"/><Relationship Id="rId6"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5.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3.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39.png"/><Relationship Id="rId12"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entrenamiento-python-basico.readthedocs.io/es/latest/leccion9/errores.html" TargetMode="External"/><Relationship Id="rId4" Type="http://schemas.openxmlformats.org/officeDocument/2006/relationships/hyperlink" Target="https://entrenamiento-python-basico.readthedocs.io/es/latest/leccion9/errores.html" TargetMode="External"/><Relationship Id="rId9" Type="http://schemas.openxmlformats.org/officeDocument/2006/relationships/image" Target="../media/image37.png"/><Relationship Id="rId5" Type="http://schemas.openxmlformats.org/officeDocument/2006/relationships/hyperlink" Target="https://entrenamiento-python-basico.readthedocs.io/es/latest/leccion9/errores.html#manejando-excepciones" TargetMode="External"/><Relationship Id="rId6" Type="http://schemas.openxmlformats.org/officeDocument/2006/relationships/hyperlink" Target="https://entrenamiento-python-basico.readthedocs.io/es/latest/leccion9/errores.html#definiendo-acciones-de-limpieza" TargetMode="External"/><Relationship Id="rId7" Type="http://schemas.openxmlformats.org/officeDocument/2006/relationships/hyperlink" Target="https://entrenamiento-python-basico.readthedocs.io/es/latest/leccion9/exceptions.html" TargetMode="External"/><Relationship Id="rId8" Type="http://schemas.openxmlformats.org/officeDocument/2006/relationships/hyperlink" Target="https://colab.research.google.com/drive/13Bo4fN5qwsDNy0u0c5K7zO8JOkQvo3-J?usp=shar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4.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hyperlink" Target="https://entrenamiento-python-basico.readthedocs.io/es/latest/leccion9/errores.html" TargetMode="External"/><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8"/>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121212"/>
                </a:solidFill>
                <a:latin typeface="Anton"/>
                <a:ea typeface="Anton"/>
                <a:cs typeface="Anton"/>
                <a:sym typeface="Anton"/>
              </a:rPr>
              <a:t>Excepciones</a:t>
            </a:r>
            <a:endParaRPr b="0" i="1" sz="3600" u="none" cap="none" strike="noStrike">
              <a:solidFill>
                <a:srgbClr val="121212"/>
              </a:solidFill>
              <a:latin typeface="Anton"/>
              <a:ea typeface="Anton"/>
              <a:cs typeface="Anton"/>
              <a:sym typeface="Anton"/>
            </a:endParaRPr>
          </a:p>
        </p:txBody>
      </p:sp>
      <p:sp>
        <p:nvSpPr>
          <p:cNvPr id="179" name="Google Shape;179;p38"/>
          <p:cNvSpPr txBox="1"/>
          <p:nvPr/>
        </p:nvSpPr>
        <p:spPr>
          <a:xfrm>
            <a:off x="2022750" y="1633175"/>
            <a:ext cx="5482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a:t>
            </a:r>
            <a:r>
              <a:rPr b="1" lang="es-419" sz="2000">
                <a:solidFill>
                  <a:srgbClr val="121212"/>
                </a:solidFill>
                <a:latin typeface="Helvetica Neue"/>
                <a:ea typeface="Helvetica Neue"/>
                <a:cs typeface="Helvetica Neue"/>
                <a:sym typeface="Helvetica Neue"/>
              </a:rPr>
              <a:t>11</a:t>
            </a:r>
            <a:r>
              <a:rPr b="1" i="0" lang="es-419" sz="2000" u="none" cap="none" strike="noStrike">
                <a:solidFill>
                  <a:srgbClr val="121212"/>
                </a:solidFill>
                <a:latin typeface="Helvetica Neue"/>
                <a:ea typeface="Helvetica Neue"/>
                <a:cs typeface="Helvetica Neue"/>
                <a:sym typeface="Helvetica Neue"/>
              </a:rPr>
              <a:t>. </a:t>
            </a:r>
            <a:r>
              <a:rPr b="0" i="0" lang="es-419" sz="2000" u="none" cap="none" strike="noStrike">
                <a:solidFill>
                  <a:srgbClr val="121212"/>
                </a:solidFill>
                <a:latin typeface="Helvetica Neue Light"/>
                <a:ea typeface="Helvetica Neue Light"/>
                <a:cs typeface="Helvetica Neue Light"/>
                <a:sym typeface="Helvetica Neue Light"/>
              </a:rPr>
              <a:t> Python</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80" name="Google Shape;180;p38"/>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86" name="Google Shape;286;p47"/>
          <p:cNvSpPr txBox="1"/>
          <p:nvPr/>
        </p:nvSpPr>
        <p:spPr>
          <a:xfrm>
            <a:off x="1060191" y="36196"/>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Errores </a:t>
            </a:r>
            <a:r>
              <a:rPr i="1" lang="es-419" sz="3500">
                <a:latin typeface="Anton"/>
                <a:ea typeface="Anton"/>
                <a:cs typeface="Anton"/>
                <a:sym typeface="Anton"/>
              </a:rPr>
              <a:t>Sintácticos</a:t>
            </a:r>
            <a:endParaRPr b="0" i="1" sz="3500" u="none" cap="none" strike="noStrike">
              <a:solidFill>
                <a:srgbClr val="000000"/>
              </a:solidFill>
              <a:latin typeface="Anton"/>
              <a:ea typeface="Anton"/>
              <a:cs typeface="Anton"/>
              <a:sym typeface="Anton"/>
            </a:endParaRPr>
          </a:p>
        </p:txBody>
      </p:sp>
      <p:sp>
        <p:nvSpPr>
          <p:cNvPr id="287" name="Google Shape;287;p47"/>
          <p:cNvSpPr txBox="1"/>
          <p:nvPr/>
        </p:nvSpPr>
        <p:spPr>
          <a:xfrm>
            <a:off x="902400" y="1226075"/>
            <a:ext cx="7339200" cy="3656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Algunos de los errores sintácticos más comunes: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Cerrar paréntesis</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Cerrar comillas o utilizar distintas comillas al abrir y cerrar</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Tabular mal el código</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CEFAB"/>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No poner dos puntos al definir una función</a:t>
            </a:r>
            <a:endParaRPr sz="1800">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
        <p:nvSpPr>
          <p:cNvPr id="288" name="Google Shape;288;p47"/>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289" name="Google Shape;289;p47"/>
          <p:cNvPicPr preferRelativeResize="0"/>
          <p:nvPr/>
        </p:nvPicPr>
        <p:blipFill>
          <a:blip r:embed="rId5">
            <a:alphaModFix/>
          </a:blip>
          <a:stretch>
            <a:fillRect/>
          </a:stretch>
        </p:blipFill>
        <p:spPr>
          <a:xfrm>
            <a:off x="200126" y="179599"/>
            <a:ext cx="702275" cy="70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8"/>
          <p:cNvPicPr preferRelativeResize="0"/>
          <p:nvPr/>
        </p:nvPicPr>
        <p:blipFill rotWithShape="1">
          <a:blip r:embed="rId3">
            <a:alphaModFix/>
          </a:blip>
          <a:srcRect b="0" l="0" r="0" t="0"/>
          <a:stretch/>
        </p:blipFill>
        <p:spPr>
          <a:xfrm>
            <a:off x="7850988" y="4647400"/>
            <a:ext cx="1186526" cy="330675"/>
          </a:xfrm>
          <a:prstGeom prst="rect">
            <a:avLst/>
          </a:prstGeom>
          <a:noFill/>
          <a:ln>
            <a:noFill/>
          </a:ln>
        </p:spPr>
      </p:pic>
      <p:sp>
        <p:nvSpPr>
          <p:cNvPr id="295" name="Google Shape;295;p48"/>
          <p:cNvSpPr txBox="1"/>
          <p:nvPr/>
        </p:nvSpPr>
        <p:spPr>
          <a:xfrm>
            <a:off x="1060191" y="207621"/>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Sintácticos	</a:t>
            </a:r>
            <a:endParaRPr b="0" i="1" sz="3500" u="none" cap="none" strike="noStrike">
              <a:solidFill>
                <a:srgbClr val="000000"/>
              </a:solidFill>
              <a:latin typeface="Anton"/>
              <a:ea typeface="Anton"/>
              <a:cs typeface="Anton"/>
              <a:sym typeface="Anton"/>
            </a:endParaRPr>
          </a:p>
        </p:txBody>
      </p:sp>
      <p:sp>
        <p:nvSpPr>
          <p:cNvPr id="296" name="Google Shape;296;p48"/>
          <p:cNvSpPr txBox="1"/>
          <p:nvPr/>
        </p:nvSpPr>
        <p:spPr>
          <a:xfrm>
            <a:off x="711775" y="11967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419" sz="1800">
                <a:latin typeface="Helvetica Neue Light"/>
                <a:ea typeface="Helvetica Neue Light"/>
                <a:cs typeface="Helvetica Neue Light"/>
                <a:sym typeface="Helvetica Neue Light"/>
              </a:rPr>
              <a:t>Vamos a provocar algunos errores</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a:solidFill>
                  <a:srgbClr val="770000"/>
                </a:solidFill>
                <a:highlight>
                  <a:schemeClr val="lt1"/>
                </a:highlight>
                <a:latin typeface="Helvetica Neue"/>
                <a:ea typeface="Helvetica Neue"/>
                <a:cs typeface="Helvetica Neue"/>
                <a:sym typeface="Helvetica Neue"/>
              </a:rPr>
              <a:t>&gt;&gt;&gt;</a:t>
            </a:r>
            <a:r>
              <a:rPr lang="es-419">
                <a:solidFill>
                  <a:schemeClr val="dk1"/>
                </a:solidFill>
                <a:highlight>
                  <a:schemeClr val="lt1"/>
                </a:highlight>
                <a:latin typeface="Helvetica Neue"/>
                <a:ea typeface="Helvetica Neue"/>
                <a:cs typeface="Helvetica Neue"/>
                <a:sym typeface="Helvetica Neue"/>
              </a:rPr>
              <a:t> </a:t>
            </a:r>
            <a:r>
              <a:rPr lang="es-419">
                <a:solidFill>
                  <a:srgbClr val="0D904F"/>
                </a:solidFill>
                <a:highlight>
                  <a:schemeClr val="lt1"/>
                </a:highlight>
                <a:latin typeface="Helvetica Neue"/>
                <a:ea typeface="Helvetica Neue"/>
                <a:cs typeface="Helvetica Neue"/>
                <a:sym typeface="Helvetica Neue"/>
              </a:rPr>
              <a:t>print</a:t>
            </a:r>
            <a:r>
              <a:rPr lang="es-419">
                <a:solidFill>
                  <a:schemeClr val="dk1"/>
                </a:solidFill>
                <a:highlight>
                  <a:schemeClr val="lt1"/>
                </a:highlight>
                <a:latin typeface="Helvetica Neue"/>
                <a:ea typeface="Helvetica Neue"/>
                <a:cs typeface="Helvetica Neue"/>
                <a:sym typeface="Helvetica Neue"/>
              </a:rPr>
              <a:t>(“Hola”</a:t>
            </a:r>
            <a:endParaRPr>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a:solidFill>
                  <a:srgbClr val="FF0000"/>
                </a:solidFill>
                <a:highlight>
                  <a:schemeClr val="lt1"/>
                </a:highlight>
                <a:latin typeface="Helvetica Neue"/>
                <a:ea typeface="Helvetica Neue"/>
                <a:cs typeface="Helvetica Neue"/>
                <a:sym typeface="Helvetica Neue"/>
              </a:rPr>
              <a:t>File "&lt;ipython-input-1-8bc9f5174855&gt;", line 1</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a:solidFill>
                  <a:srgbClr val="FF0000"/>
                </a:solidFill>
                <a:highlight>
                  <a:schemeClr val="lt1"/>
                </a:highlight>
                <a:latin typeface="Helvetica Neue"/>
                <a:ea typeface="Helvetica Neue"/>
                <a:cs typeface="Helvetica Neue"/>
                <a:sym typeface="Helvetica Neue"/>
              </a:rPr>
              <a:t>    print("Hola"</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a:solidFill>
                  <a:srgbClr val="FF0000"/>
                </a:solidFill>
                <a:highlight>
                  <a:schemeClr val="lt1"/>
                </a:highlight>
                <a:latin typeface="Helvetica Neue"/>
                <a:ea typeface="Helvetica Neue"/>
                <a:cs typeface="Helvetica Neue"/>
                <a:sym typeface="Helvetica Neue"/>
              </a:rPr>
              <a:t>                ^</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b="1" lang="es-419">
                <a:solidFill>
                  <a:srgbClr val="FF0000"/>
                </a:solidFill>
                <a:highlight>
                  <a:schemeClr val="lt1"/>
                </a:highlight>
                <a:latin typeface="Helvetica Neue"/>
                <a:ea typeface="Helvetica Neue"/>
                <a:cs typeface="Helvetica Neue"/>
                <a:sym typeface="Helvetica Neue"/>
              </a:rPr>
              <a:t>SyntaxError:</a:t>
            </a:r>
            <a:r>
              <a:rPr lang="es-419">
                <a:solidFill>
                  <a:srgbClr val="FF0000"/>
                </a:solidFill>
                <a:highlight>
                  <a:schemeClr val="lt1"/>
                </a:highlight>
                <a:latin typeface="Helvetica Neue"/>
                <a:ea typeface="Helvetica Neue"/>
                <a:cs typeface="Helvetica Neue"/>
                <a:sym typeface="Helvetica Neue"/>
              </a:rPr>
              <a:t> unexpected EOF while parsing</a:t>
            </a:r>
            <a:endParaRPr>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297" name="Google Shape;297;p48"/>
          <p:cNvSpPr txBox="1"/>
          <p:nvPr/>
        </p:nvSpPr>
        <p:spPr>
          <a:xfrm>
            <a:off x="7744500" y="980525"/>
            <a:ext cx="1399500" cy="36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Helvetica Neue"/>
              <a:ea typeface="Helvetica Neue"/>
              <a:cs typeface="Helvetica Neue"/>
              <a:sym typeface="Helvetica Neue"/>
            </a:endParaRPr>
          </a:p>
        </p:txBody>
      </p:sp>
      <p:sp>
        <p:nvSpPr>
          <p:cNvPr id="298" name="Google Shape;298;p48"/>
          <p:cNvSpPr txBox="1"/>
          <p:nvPr/>
        </p:nvSpPr>
        <p:spPr>
          <a:xfrm>
            <a:off x="773000" y="1808225"/>
            <a:ext cx="4064400" cy="206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800">
              <a:solidFill>
                <a:srgbClr val="000000"/>
              </a:solidFill>
              <a:latin typeface="Helvetica Neue Light"/>
              <a:ea typeface="Helvetica Neue Light"/>
              <a:cs typeface="Helvetica Neue Light"/>
              <a:sym typeface="Helvetica Neue Light"/>
            </a:endParaRPr>
          </a:p>
        </p:txBody>
      </p:sp>
      <p:sp>
        <p:nvSpPr>
          <p:cNvPr id="299" name="Google Shape;299;p48"/>
          <p:cNvSpPr txBox="1"/>
          <p:nvPr/>
        </p:nvSpPr>
        <p:spPr>
          <a:xfrm>
            <a:off x="5556300" y="2257463"/>
            <a:ext cx="3000000" cy="1169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600">
                <a:solidFill>
                  <a:schemeClr val="dk1"/>
                </a:solidFill>
                <a:highlight>
                  <a:srgbClr val="3CEFAB"/>
                </a:highlight>
                <a:latin typeface="Helvetica Neue Light"/>
                <a:ea typeface="Helvetica Neue Light"/>
                <a:cs typeface="Helvetica Neue Light"/>
                <a:sym typeface="Helvetica Neue Light"/>
              </a:rPr>
              <a:t>EOF significa end of file, el error nos indica que esperaba que se cierre con un paréntesis </a:t>
            </a:r>
            <a:endParaRPr sz="1600">
              <a:solidFill>
                <a:schemeClr val="dk1"/>
              </a:solidFill>
              <a:highlight>
                <a:srgbClr val="3CEFAB"/>
              </a:highlight>
              <a:latin typeface="Helvetica Neue Light"/>
              <a:ea typeface="Helvetica Neue Light"/>
              <a:cs typeface="Helvetica Neue Light"/>
              <a:sym typeface="Helvetica Neue Light"/>
            </a:endParaRPr>
          </a:p>
        </p:txBody>
      </p:sp>
      <p:sp>
        <p:nvSpPr>
          <p:cNvPr id="300" name="Google Shape;300;p48"/>
          <p:cNvSpPr txBox="1"/>
          <p:nvPr/>
        </p:nvSpPr>
        <p:spPr>
          <a:xfrm>
            <a:off x="76200" y="47727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301" name="Google Shape;301;p48"/>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302" name="Google Shape;302;p48"/>
          <p:cNvPicPr preferRelativeResize="0"/>
          <p:nvPr/>
        </p:nvPicPr>
        <p:blipFill>
          <a:blip r:embed="rId6">
            <a:alphaModFix/>
          </a:blip>
          <a:stretch>
            <a:fillRect/>
          </a:stretch>
        </p:blipFill>
        <p:spPr>
          <a:xfrm>
            <a:off x="200126" y="179599"/>
            <a:ext cx="702275" cy="70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08" name="Google Shape;308;p49"/>
          <p:cNvSpPr txBox="1"/>
          <p:nvPr/>
        </p:nvSpPr>
        <p:spPr>
          <a:xfrm>
            <a:off x="1016266" y="36196"/>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de nombre	</a:t>
            </a:r>
            <a:endParaRPr b="0" i="1" sz="3500" u="none" cap="none" strike="noStrike">
              <a:solidFill>
                <a:srgbClr val="000000"/>
              </a:solidFill>
              <a:latin typeface="Anton"/>
              <a:ea typeface="Anton"/>
              <a:cs typeface="Anton"/>
              <a:sym typeface="Anton"/>
            </a:endParaRPr>
          </a:p>
        </p:txBody>
      </p:sp>
      <p:sp>
        <p:nvSpPr>
          <p:cNvPr id="309" name="Google Shape;309;p49"/>
          <p:cNvSpPr txBox="1"/>
          <p:nvPr/>
        </p:nvSpPr>
        <p:spPr>
          <a:xfrm>
            <a:off x="787975" y="11967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419" sz="1800">
                <a:latin typeface="Helvetica Neue Light"/>
                <a:ea typeface="Helvetica Neue Light"/>
                <a:cs typeface="Helvetica Neue Light"/>
                <a:sym typeface="Helvetica Neue Light"/>
              </a:rPr>
              <a:t>Se producen cuando el sistema interpreta que debe ejecutar alguna función pero no está definida. Devuelve </a:t>
            </a:r>
            <a:r>
              <a:rPr b="1" lang="es-419" sz="1800">
                <a:highlight>
                  <a:srgbClr val="3CEFAB"/>
                </a:highlight>
                <a:latin typeface="Helvetica Neue"/>
                <a:ea typeface="Helvetica Neue"/>
                <a:cs typeface="Helvetica Neue"/>
                <a:sym typeface="Helvetica Neue"/>
              </a:rPr>
              <a:t>NameError</a:t>
            </a:r>
            <a:r>
              <a:rPr lang="es-419" sz="1800">
                <a:highlight>
                  <a:srgbClr val="3CEFAB"/>
                </a:highlight>
                <a:latin typeface="Helvetica Neue Light"/>
                <a:ea typeface="Helvetica Neue Light"/>
                <a:cs typeface="Helvetica Neue Light"/>
                <a:sym typeface="Helvetica Neue Light"/>
              </a:rPr>
              <a:t>:</a:t>
            </a:r>
            <a:endParaRPr sz="1800">
              <a:highlight>
                <a:srgbClr val="3CEFAB"/>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310" name="Google Shape;310;p49"/>
          <p:cNvSpPr txBox="1"/>
          <p:nvPr/>
        </p:nvSpPr>
        <p:spPr>
          <a:xfrm>
            <a:off x="654675" y="2495550"/>
            <a:ext cx="4298400" cy="1481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500">
                <a:solidFill>
                  <a:srgbClr val="770000"/>
                </a:solidFill>
                <a:highlight>
                  <a:schemeClr val="lt1"/>
                </a:highlight>
                <a:latin typeface="Helvetica Neue"/>
                <a:ea typeface="Helvetica Neue"/>
                <a:cs typeface="Helvetica Neue"/>
                <a:sym typeface="Helvetica Neue"/>
              </a:rPr>
              <a:t>&gt;&gt;&gt;</a:t>
            </a:r>
            <a:r>
              <a:rPr lang="es-419" sz="1500">
                <a:solidFill>
                  <a:schemeClr val="dk1"/>
                </a:solidFill>
                <a:highlight>
                  <a:schemeClr val="lt1"/>
                </a:highlight>
                <a:latin typeface="Helvetica Neue"/>
                <a:ea typeface="Helvetica Neue"/>
                <a:cs typeface="Helvetica Neue"/>
                <a:sym typeface="Helvetica Neue"/>
              </a:rPr>
              <a:t> </a:t>
            </a:r>
            <a:r>
              <a:rPr lang="es-419" sz="1500">
                <a:solidFill>
                  <a:srgbClr val="0D904F"/>
                </a:solidFill>
                <a:highlight>
                  <a:schemeClr val="lt1"/>
                </a:highlight>
                <a:latin typeface="Helvetica Neue"/>
                <a:ea typeface="Helvetica Neue"/>
                <a:cs typeface="Helvetica Neue"/>
                <a:sym typeface="Helvetica Neue"/>
              </a:rPr>
              <a:t>pint</a:t>
            </a:r>
            <a:r>
              <a:rPr lang="es-419" sz="1500">
                <a:solidFill>
                  <a:schemeClr val="dk1"/>
                </a:solidFill>
                <a:highlight>
                  <a:schemeClr val="lt1"/>
                </a:highlight>
                <a:latin typeface="Helvetica Neue"/>
                <a:ea typeface="Helvetica Neue"/>
                <a:cs typeface="Helvetica Neue"/>
                <a:sym typeface="Helvetica Neue"/>
              </a:rPr>
              <a:t>(“Hola”)</a:t>
            </a:r>
            <a:endParaRPr sz="15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FF0000"/>
                </a:solidFill>
                <a:highlight>
                  <a:schemeClr val="lt1"/>
                </a:highlight>
                <a:latin typeface="Helvetica Neue"/>
                <a:ea typeface="Helvetica Neue"/>
                <a:cs typeface="Helvetica Neue"/>
                <a:sym typeface="Helvetica Neue"/>
              </a:rPr>
              <a:t>&lt;ipython-input-2-155163d628c2&gt; in &lt;module&gt;()</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FF0000"/>
                </a:solidFill>
                <a:highlight>
                  <a:schemeClr val="lt1"/>
                </a:highlight>
                <a:latin typeface="Helvetica Neue"/>
                <a:ea typeface="Helvetica Neue"/>
                <a:cs typeface="Helvetica Neue"/>
                <a:sym typeface="Helvetica Neue"/>
              </a:rPr>
              <a:t>----&gt; 1 pint("Hola")</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FF0000"/>
                </a:solidFill>
                <a:highlight>
                  <a:schemeClr val="lt1"/>
                </a:highlight>
                <a:latin typeface="Helvetica Neue"/>
                <a:ea typeface="Helvetica Neue"/>
                <a:cs typeface="Helvetica Neue"/>
                <a:sym typeface="Helvetica Neue"/>
              </a:rPr>
              <a:t>NameError: name 'pint' is not defined</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11" name="Google Shape;311;p49"/>
          <p:cNvSpPr txBox="1"/>
          <p:nvPr/>
        </p:nvSpPr>
        <p:spPr>
          <a:xfrm>
            <a:off x="5653325" y="2797800"/>
            <a:ext cx="3000000" cy="877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3CEFAB"/>
                </a:highlight>
                <a:latin typeface="Helvetica Neue Light"/>
                <a:ea typeface="Helvetica Neue Light"/>
                <a:cs typeface="Helvetica Neue Light"/>
                <a:sym typeface="Helvetica Neue Light"/>
              </a:rPr>
              <a:t>P</a:t>
            </a:r>
            <a:r>
              <a:rPr lang="es-419" sz="1800">
                <a:solidFill>
                  <a:schemeClr val="dk1"/>
                </a:solidFill>
                <a:highlight>
                  <a:srgbClr val="3CEFAB"/>
                </a:highlight>
                <a:latin typeface="Helvetica Neue Light"/>
                <a:ea typeface="Helvetica Neue Light"/>
                <a:cs typeface="Helvetica Neue Light"/>
                <a:sym typeface="Helvetica Neue Light"/>
              </a:rPr>
              <a:t>int no es la función print para imprimir por pantalla</a:t>
            </a:r>
            <a:endParaRPr sz="1800">
              <a:solidFill>
                <a:schemeClr val="dk1"/>
              </a:solidFill>
              <a:highlight>
                <a:srgbClr val="3CEFAB"/>
              </a:highlight>
              <a:latin typeface="Helvetica Neue Light"/>
              <a:ea typeface="Helvetica Neue Light"/>
              <a:cs typeface="Helvetica Neue Light"/>
              <a:sym typeface="Helvetica Neue Light"/>
            </a:endParaRPr>
          </a:p>
        </p:txBody>
      </p:sp>
      <p:sp>
        <p:nvSpPr>
          <p:cNvPr id="312" name="Google Shape;312;p49"/>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313" name="Google Shape;313;p49"/>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314" name="Google Shape;314;p49"/>
          <p:cNvPicPr preferRelativeResize="0"/>
          <p:nvPr/>
        </p:nvPicPr>
        <p:blipFill>
          <a:blip r:embed="rId6">
            <a:alphaModFix/>
          </a:blip>
          <a:stretch>
            <a:fillRect/>
          </a:stretch>
        </p:blipFill>
        <p:spPr>
          <a:xfrm>
            <a:off x="200126" y="179599"/>
            <a:ext cx="702275" cy="70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20" name="Google Shape;320;p50"/>
          <p:cNvSpPr txBox="1"/>
          <p:nvPr/>
        </p:nvSpPr>
        <p:spPr>
          <a:xfrm>
            <a:off x="1060191" y="50646"/>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sp>
        <p:nvSpPr>
          <p:cNvPr id="321" name="Google Shape;321;p50"/>
          <p:cNvSpPr txBox="1"/>
          <p:nvPr/>
        </p:nvSpPr>
        <p:spPr>
          <a:xfrm>
            <a:off x="831900" y="14411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La mayoría de errores sintácticos y de nombre </a:t>
            </a:r>
            <a:r>
              <a:rPr lang="es-419" sz="1800">
                <a:highlight>
                  <a:srgbClr val="3CEFAB"/>
                </a:highlight>
                <a:latin typeface="Helvetica Neue Light"/>
                <a:ea typeface="Helvetica Neue Light"/>
                <a:cs typeface="Helvetica Neue Light"/>
                <a:sym typeface="Helvetica Neue Light"/>
              </a:rPr>
              <a:t>los identifican los editores de código antes de la ejecución, pero existen otros tipos que pasan más desapercibidos</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Estos errores son muy difíciles de identificar porque van ligados al sentido del funcionamiento y dependen de la situación. Algunas veces pueden ocurrir y otras no.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22" name="Google Shape;322;p50"/>
          <p:cNvPicPr preferRelativeResize="0"/>
          <p:nvPr/>
        </p:nvPicPr>
        <p:blipFill>
          <a:blip r:embed="rId4">
            <a:alphaModFix/>
          </a:blip>
          <a:stretch>
            <a:fillRect/>
          </a:stretch>
        </p:blipFill>
        <p:spPr>
          <a:xfrm>
            <a:off x="293825" y="145724"/>
            <a:ext cx="798950" cy="798925"/>
          </a:xfrm>
          <a:prstGeom prst="rect">
            <a:avLst/>
          </a:prstGeom>
          <a:noFill/>
          <a:ln>
            <a:noFill/>
          </a:ln>
        </p:spPr>
      </p:pic>
      <p:sp>
        <p:nvSpPr>
          <p:cNvPr id="323" name="Google Shape;323;p50"/>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5"/>
              </a:rPr>
              <a:t>EntrenamientoPython</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29" name="Google Shape;329;p51"/>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La mejor forma de prevenirlos es programando mucho y aprendiendo de tus propios fallos, </a:t>
            </a:r>
            <a:r>
              <a:rPr lang="es-419" sz="1900">
                <a:solidFill>
                  <a:schemeClr val="dk1"/>
                </a:solidFill>
                <a:highlight>
                  <a:srgbClr val="3CEFAB"/>
                </a:highlight>
                <a:latin typeface="Helvetica Neue Light"/>
                <a:ea typeface="Helvetica Neue Light"/>
                <a:cs typeface="Helvetica Neue Light"/>
                <a:sym typeface="Helvetica Neue Light"/>
              </a:rPr>
              <a:t>la experiencia es la clave</a:t>
            </a:r>
            <a:r>
              <a:rPr lang="es-419" sz="1900">
                <a:solidFill>
                  <a:schemeClr val="dk1"/>
                </a:solidFill>
                <a:latin typeface="Helvetica Neue Light"/>
                <a:ea typeface="Helvetica Neue Light"/>
                <a:cs typeface="Helvetica Neue Light"/>
                <a:sym typeface="Helvetica Neue Light"/>
              </a:rPr>
              <a:t>. Veamos a continuación algunos ejemplos. </a:t>
            </a:r>
            <a:endParaRPr sz="19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30" name="Google Shape;330;p51"/>
          <p:cNvPicPr preferRelativeResize="0"/>
          <p:nvPr/>
        </p:nvPicPr>
        <p:blipFill>
          <a:blip r:embed="rId4">
            <a:alphaModFix/>
          </a:blip>
          <a:stretch>
            <a:fillRect/>
          </a:stretch>
        </p:blipFill>
        <p:spPr>
          <a:xfrm>
            <a:off x="3833200" y="3142725"/>
            <a:ext cx="1477600" cy="1477600"/>
          </a:xfrm>
          <a:prstGeom prst="rect">
            <a:avLst/>
          </a:prstGeom>
          <a:noFill/>
          <a:ln>
            <a:noFill/>
          </a:ln>
        </p:spPr>
      </p:pic>
      <p:sp>
        <p:nvSpPr>
          <p:cNvPr id="331" name="Google Shape;331;p51"/>
          <p:cNvSpPr txBox="1"/>
          <p:nvPr/>
        </p:nvSpPr>
        <p:spPr>
          <a:xfrm>
            <a:off x="76200" y="47727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5"/>
              </a:rPr>
              <a:t>EntrenamientoPython</a:t>
            </a:r>
            <a:endParaRPr sz="1000">
              <a:solidFill>
                <a:schemeClr val="dk1"/>
              </a:solidFill>
            </a:endParaRPr>
          </a:p>
        </p:txBody>
      </p:sp>
      <p:sp>
        <p:nvSpPr>
          <p:cNvPr id="332" name="Google Shape;332;p51"/>
          <p:cNvSpPr txBox="1"/>
          <p:nvPr/>
        </p:nvSpPr>
        <p:spPr>
          <a:xfrm>
            <a:off x="1113166" y="1989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 intentamos sacar un elemento de una lista vacía, algo que no tiene mucho sentido, el programa dará fallo de tipo</a:t>
            </a:r>
            <a:r>
              <a:rPr lang="es-419" sz="1800">
                <a:solidFill>
                  <a:schemeClr val="dk1"/>
                </a:solidFill>
                <a:highlight>
                  <a:srgbClr val="3CEFAB"/>
                </a:highlight>
                <a:latin typeface="Helvetica Neue Light"/>
                <a:ea typeface="Helvetica Neue Light"/>
                <a:cs typeface="Helvetica Neue Light"/>
                <a:sym typeface="Helvetica Neue Light"/>
              </a:rPr>
              <a:t> IndexError</a:t>
            </a:r>
            <a:r>
              <a:rPr lang="es-419" sz="1800">
                <a:solidFill>
                  <a:schemeClr val="dk1"/>
                </a:solidFill>
                <a:latin typeface="Helvetica Neue Light"/>
                <a:ea typeface="Helvetica Neue Light"/>
                <a:cs typeface="Helvetica Neue Light"/>
                <a:sym typeface="Helvetica Neue Light"/>
              </a:rPr>
              <a:t>. Esta situación </a:t>
            </a:r>
            <a:r>
              <a:rPr lang="es-419" sz="1800">
                <a:solidFill>
                  <a:schemeClr val="dk1"/>
                </a:solidFill>
                <a:highlight>
                  <a:srgbClr val="3CEFAB"/>
                </a:highlight>
                <a:latin typeface="Helvetica Neue Light"/>
                <a:ea typeface="Helvetica Neue Light"/>
                <a:cs typeface="Helvetica Neue Light"/>
                <a:sym typeface="Helvetica Neue Light"/>
              </a:rPr>
              <a:t>ocurre sólo durante la ejecución del programa</a:t>
            </a:r>
            <a:r>
              <a:rPr lang="es-419" sz="1800">
                <a:solidFill>
                  <a:schemeClr val="dk1"/>
                </a:solidFill>
                <a:latin typeface="Helvetica Neue Light"/>
                <a:ea typeface="Helvetica Neue Light"/>
                <a:cs typeface="Helvetica Neue Light"/>
                <a:sym typeface="Helvetica Neue Light"/>
              </a:rPr>
              <a:t>, por lo que los editores no lo detectarán:</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38" name="Google Shape;338;p5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39" name="Google Shape;339;p52"/>
          <p:cNvSpPr txBox="1"/>
          <p:nvPr/>
        </p:nvSpPr>
        <p:spPr>
          <a:xfrm>
            <a:off x="3154875" y="2774450"/>
            <a:ext cx="30000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600">
                <a:solidFill>
                  <a:srgbClr val="770000"/>
                </a:solidFill>
                <a:highlight>
                  <a:schemeClr val="lt1"/>
                </a:highlight>
                <a:latin typeface="Helvetica Neue"/>
                <a:ea typeface="Helvetica Neue"/>
                <a:cs typeface="Helvetica Neue"/>
                <a:sym typeface="Helvetica Neue"/>
              </a:rPr>
              <a:t>&gt;&gt;&gt;</a:t>
            </a:r>
            <a:r>
              <a:rPr lang="es-419" sz="1600">
                <a:solidFill>
                  <a:schemeClr val="dk1"/>
                </a:solidFill>
                <a:highlight>
                  <a:schemeClr val="lt1"/>
                </a:highlight>
                <a:latin typeface="Helvetica Neue"/>
                <a:ea typeface="Helvetica Neue"/>
                <a:cs typeface="Helvetica Neue"/>
                <a:sym typeface="Helvetica Neue"/>
              </a:rPr>
              <a:t> lista =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a:ea typeface="Helvetica Neue"/>
                <a:cs typeface="Helvetica Neue"/>
                <a:sym typeface="Helvetica Neue"/>
              </a:rPr>
              <a:t>&gt;&gt;&gt;</a:t>
            </a:r>
            <a:r>
              <a:rPr lang="es-419" sz="1600">
                <a:solidFill>
                  <a:schemeClr val="dk1"/>
                </a:solidFill>
                <a:highlight>
                  <a:schemeClr val="lt1"/>
                </a:highlight>
                <a:latin typeface="Helvetica Neue"/>
                <a:ea typeface="Helvetica Neue"/>
                <a:cs typeface="Helvetica Neue"/>
                <a:sym typeface="Helvetica Neue"/>
              </a:rPr>
              <a:t> lista.</a:t>
            </a:r>
            <a:r>
              <a:rPr lang="es-419" sz="1600">
                <a:solidFill>
                  <a:srgbClr val="303F9F"/>
                </a:solidFill>
                <a:highlight>
                  <a:schemeClr val="lt1"/>
                </a:highlight>
                <a:latin typeface="Helvetica Neue"/>
                <a:ea typeface="Helvetica Neue"/>
                <a:cs typeface="Helvetica Neue"/>
                <a:sym typeface="Helvetica Neue"/>
              </a:rPr>
              <a:t>pop</a:t>
            </a:r>
            <a:r>
              <a:rPr lang="es-419" sz="1600">
                <a:solidFill>
                  <a:schemeClr val="dk1"/>
                </a:solidFill>
                <a:highlight>
                  <a:schemeClr val="lt1"/>
                </a:highlight>
                <a:latin typeface="Helvetica Neue"/>
                <a:ea typeface="Helvetica Neue"/>
                <a:cs typeface="Helvetica Neue"/>
                <a:sym typeface="Helvetica Neue"/>
              </a:rPr>
              <a:t>()</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FF0000"/>
                </a:solidFill>
                <a:latin typeface="Helvetica Neue Light"/>
                <a:ea typeface="Helvetica Neue Light"/>
                <a:cs typeface="Helvetica Neue Light"/>
                <a:sym typeface="Helvetica Neue Light"/>
              </a:rPr>
              <a:t>&lt;ipython-input-6-9e6f3717293a&gt; in &lt;module&gt;()</a:t>
            </a:r>
            <a:endParaRPr sz="16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FF0000"/>
                </a:solidFill>
                <a:latin typeface="Helvetica Neue Light"/>
                <a:ea typeface="Helvetica Neue Light"/>
                <a:cs typeface="Helvetica Neue Light"/>
                <a:sym typeface="Helvetica Neue Light"/>
              </a:rPr>
              <a:t>----&gt; 1 l.pop()</a:t>
            </a:r>
            <a:endParaRPr sz="16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rgbClr val="FF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FF0000"/>
                </a:solidFill>
                <a:latin typeface="Helvetica Neue Light"/>
                <a:ea typeface="Helvetica Neue Light"/>
                <a:cs typeface="Helvetica Neue Light"/>
                <a:sym typeface="Helvetica Neue Light"/>
              </a:rPr>
              <a:t>IndexError: pop from empty list</a:t>
            </a:r>
            <a:endParaRPr sz="1200"/>
          </a:p>
        </p:txBody>
      </p:sp>
      <p:sp>
        <p:nvSpPr>
          <p:cNvPr id="340" name="Google Shape;340;p52"/>
          <p:cNvSpPr txBox="1"/>
          <p:nvPr/>
        </p:nvSpPr>
        <p:spPr>
          <a:xfrm>
            <a:off x="2939150" y="2810600"/>
            <a:ext cx="3215700" cy="2094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41" name="Google Shape;341;p52"/>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342" name="Google Shape;342;p52"/>
          <p:cNvPicPr preferRelativeResize="0"/>
          <p:nvPr/>
        </p:nvPicPr>
        <p:blipFill rotWithShape="1">
          <a:blip r:embed="rId5">
            <a:alphaModFix/>
          </a:blip>
          <a:srcRect b="0" l="0" r="0" t="0"/>
          <a:stretch/>
        </p:blipFill>
        <p:spPr>
          <a:xfrm>
            <a:off x="8103675" y="76200"/>
            <a:ext cx="989100" cy="989100"/>
          </a:xfrm>
          <a:prstGeom prst="rect">
            <a:avLst/>
          </a:prstGeom>
          <a:noFill/>
          <a:ln>
            <a:noFill/>
          </a:ln>
        </p:spPr>
      </p:pic>
      <p:sp>
        <p:nvSpPr>
          <p:cNvPr id="343" name="Google Shape;343;p52"/>
          <p:cNvSpPr txBox="1"/>
          <p:nvPr/>
        </p:nvSpPr>
        <p:spPr>
          <a:xfrm>
            <a:off x="1143066" y="762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pic>
        <p:nvPicPr>
          <p:cNvPr id="344" name="Google Shape;344;p52"/>
          <p:cNvPicPr preferRelativeResize="0"/>
          <p:nvPr/>
        </p:nvPicPr>
        <p:blipFill>
          <a:blip r:embed="rId6">
            <a:alphaModFix/>
          </a:blip>
          <a:stretch>
            <a:fillRect/>
          </a:stretch>
        </p:blipFill>
        <p:spPr>
          <a:xfrm>
            <a:off x="293825" y="145724"/>
            <a:ext cx="798950" cy="79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nvSpPr>
        <p:spPr>
          <a:xfrm>
            <a:off x="699100" y="13186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Para prevenir el error deberíamos </a:t>
            </a:r>
            <a:r>
              <a:rPr lang="es-419" sz="1800">
                <a:solidFill>
                  <a:schemeClr val="dk1"/>
                </a:solidFill>
                <a:highlight>
                  <a:srgbClr val="3CEFAB"/>
                </a:highlight>
                <a:latin typeface="Helvetica Neue Light"/>
                <a:ea typeface="Helvetica Neue Light"/>
                <a:cs typeface="Helvetica Neue Light"/>
                <a:sym typeface="Helvetica Neue Light"/>
              </a:rPr>
              <a:t>comprobar que una lista tenga como mínimo un elemento antes de intentar sacarlo</a:t>
            </a:r>
            <a:r>
              <a:rPr lang="es-419" sz="1800">
                <a:solidFill>
                  <a:schemeClr val="dk1"/>
                </a:solidFill>
                <a:latin typeface="Helvetica Neue Light"/>
                <a:ea typeface="Helvetica Neue Light"/>
                <a:cs typeface="Helvetica Neue Light"/>
                <a:sym typeface="Helvetica Neue Light"/>
              </a:rPr>
              <a:t>, algo factible utilizando la función </a:t>
            </a:r>
            <a:r>
              <a:rPr lang="es-419" sz="1800">
                <a:solidFill>
                  <a:schemeClr val="dk1"/>
                </a:solidFill>
                <a:highlight>
                  <a:srgbClr val="3CEFAB"/>
                </a:highlight>
                <a:latin typeface="Helvetica Neue Light"/>
                <a:ea typeface="Helvetica Neue Light"/>
                <a:cs typeface="Helvetica Neue Light"/>
                <a:sym typeface="Helvetica Neue Light"/>
              </a:rPr>
              <a:t>len()</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50" name="Google Shape;350;p5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51" name="Google Shape;351;p53"/>
          <p:cNvSpPr txBox="1"/>
          <p:nvPr/>
        </p:nvSpPr>
        <p:spPr>
          <a:xfrm>
            <a:off x="3072000" y="3129350"/>
            <a:ext cx="300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lista =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03F9F"/>
                </a:solidFill>
                <a:highlight>
                  <a:schemeClr val="lt1"/>
                </a:highlight>
                <a:latin typeface="Helvetica Neue"/>
                <a:ea typeface="Helvetica Neue"/>
                <a:cs typeface="Helvetica Neue"/>
                <a:sym typeface="Helvetica Neue"/>
              </a:rPr>
              <a:t>if </a:t>
            </a:r>
            <a:r>
              <a:rPr lang="es-419" sz="1800">
                <a:solidFill>
                  <a:schemeClr val="dk1"/>
                </a:solidFill>
                <a:highlight>
                  <a:schemeClr val="lt1"/>
                </a:highlight>
                <a:latin typeface="Helvetica Neue"/>
                <a:ea typeface="Helvetica Neue"/>
                <a:cs typeface="Helvetica Neue"/>
                <a:sym typeface="Helvetica Neue"/>
              </a:rPr>
              <a:t>len(lista) &gt; 0:</a:t>
            </a:r>
            <a:endParaRPr sz="1800">
              <a:solidFill>
                <a:schemeClr val="dk1"/>
              </a:solidFill>
              <a:highlight>
                <a:schemeClr val="lt1"/>
              </a:highlight>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rPr lang="es-419" sz="1800">
                <a:solidFill>
                  <a:schemeClr val="dk1"/>
                </a:solidFill>
                <a:highlight>
                  <a:schemeClr val="lt1"/>
                </a:highlight>
                <a:latin typeface="Helvetica Neue"/>
                <a:ea typeface="Helvetica Neue"/>
                <a:cs typeface="Helvetica Neue"/>
                <a:sym typeface="Helvetica Neue"/>
              </a:rPr>
              <a:t>lista.</a:t>
            </a:r>
            <a:r>
              <a:rPr lang="es-419" sz="1800">
                <a:solidFill>
                  <a:srgbClr val="303F9F"/>
                </a:solidFill>
                <a:highlight>
                  <a:schemeClr val="lt1"/>
                </a:highlight>
                <a:latin typeface="Helvetica Neue"/>
                <a:ea typeface="Helvetica Neue"/>
                <a:cs typeface="Helvetica Neue"/>
                <a:sym typeface="Helvetica Neue"/>
              </a:rPr>
              <a:t>pop</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p:txBody>
      </p:sp>
      <p:sp>
        <p:nvSpPr>
          <p:cNvPr id="352" name="Google Shape;352;p53"/>
          <p:cNvSpPr txBox="1"/>
          <p:nvPr/>
        </p:nvSpPr>
        <p:spPr>
          <a:xfrm>
            <a:off x="2964150" y="3014975"/>
            <a:ext cx="3215700" cy="1406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53" name="Google Shape;353;p53"/>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354" name="Google Shape;354;p53"/>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
        <p:nvSpPr>
          <p:cNvPr id="355" name="Google Shape;355;p53"/>
          <p:cNvSpPr txBox="1"/>
          <p:nvPr/>
        </p:nvSpPr>
        <p:spPr>
          <a:xfrm>
            <a:off x="1190554" y="50646"/>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pic>
        <p:nvPicPr>
          <p:cNvPr id="356" name="Google Shape;356;p53"/>
          <p:cNvPicPr preferRelativeResize="0"/>
          <p:nvPr/>
        </p:nvPicPr>
        <p:blipFill>
          <a:blip r:embed="rId6">
            <a:alphaModFix/>
          </a:blip>
          <a:stretch>
            <a:fillRect/>
          </a:stretch>
        </p:blipFill>
        <p:spPr>
          <a:xfrm>
            <a:off x="293825" y="145724"/>
            <a:ext cx="798950" cy="798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nvSpPr>
        <p:spPr>
          <a:xfrm>
            <a:off x="711775" y="121687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Cuando leemos un valor con la función </a:t>
            </a:r>
            <a:r>
              <a:rPr lang="es-419" sz="1800">
                <a:solidFill>
                  <a:schemeClr val="dk1"/>
                </a:solidFill>
                <a:highlight>
                  <a:srgbClr val="3CEFAB"/>
                </a:highlight>
                <a:latin typeface="Helvetica Neue Light"/>
                <a:ea typeface="Helvetica Neue Light"/>
                <a:cs typeface="Helvetica Neue Light"/>
                <a:sym typeface="Helvetica Neue Light"/>
              </a:rPr>
              <a:t>input()</a:t>
            </a:r>
            <a:r>
              <a:rPr lang="es-419" sz="1800">
                <a:solidFill>
                  <a:schemeClr val="dk1"/>
                </a:solidFill>
                <a:latin typeface="Helvetica Neue Light"/>
                <a:ea typeface="Helvetica Neue Light"/>
                <a:cs typeface="Helvetica Neue Light"/>
                <a:sym typeface="Helvetica Neue Light"/>
              </a:rPr>
              <a:t>, éste siempre se obtendrá como una cadena de caracteres. </a:t>
            </a:r>
            <a:r>
              <a:rPr lang="es-419" sz="1800">
                <a:solidFill>
                  <a:schemeClr val="dk1"/>
                </a:solidFill>
                <a:highlight>
                  <a:srgbClr val="3CEFAB"/>
                </a:highlight>
                <a:latin typeface="Helvetica Neue Light"/>
                <a:ea typeface="Helvetica Neue Light"/>
                <a:cs typeface="Helvetica Neue Light"/>
                <a:sym typeface="Helvetica Neue Light"/>
              </a:rPr>
              <a:t>Si intentamos operarlo directamente con otros números tendremos un fallo TypeError</a:t>
            </a:r>
            <a:r>
              <a:rPr lang="es-419" sz="1800">
                <a:solidFill>
                  <a:schemeClr val="dk1"/>
                </a:solidFill>
                <a:latin typeface="Helvetica Neue Light"/>
                <a:ea typeface="Helvetica Neue Light"/>
                <a:cs typeface="Helvetica Neue Light"/>
                <a:sym typeface="Helvetica Neue Light"/>
              </a:rPr>
              <a:t> que tampoco detectan los editores de código: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62" name="Google Shape;362;p5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63" name="Google Shape;363;p54"/>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a:solidFill>
                <a:schemeClr val="dk1"/>
              </a:solidFill>
            </a:endParaRPr>
          </a:p>
        </p:txBody>
      </p:sp>
      <p:pic>
        <p:nvPicPr>
          <p:cNvPr id="364" name="Google Shape;364;p54"/>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
        <p:nvSpPr>
          <p:cNvPr id="365" name="Google Shape;365;p54"/>
          <p:cNvSpPr txBox="1"/>
          <p:nvPr/>
        </p:nvSpPr>
        <p:spPr>
          <a:xfrm>
            <a:off x="1060191" y="50646"/>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pic>
        <p:nvPicPr>
          <p:cNvPr id="366" name="Google Shape;366;p54"/>
          <p:cNvPicPr preferRelativeResize="0"/>
          <p:nvPr/>
        </p:nvPicPr>
        <p:blipFill>
          <a:blip r:embed="rId6">
            <a:alphaModFix/>
          </a:blip>
          <a:stretch>
            <a:fillRect/>
          </a:stretch>
        </p:blipFill>
        <p:spPr>
          <a:xfrm>
            <a:off x="2057250" y="3016900"/>
            <a:ext cx="4863206" cy="1758475"/>
          </a:xfrm>
          <a:prstGeom prst="rect">
            <a:avLst/>
          </a:prstGeom>
          <a:noFill/>
          <a:ln>
            <a:noFill/>
          </a:ln>
        </p:spPr>
      </p:pic>
      <p:pic>
        <p:nvPicPr>
          <p:cNvPr id="367" name="Google Shape;367;p54"/>
          <p:cNvPicPr preferRelativeResize="0"/>
          <p:nvPr/>
        </p:nvPicPr>
        <p:blipFill>
          <a:blip r:embed="rId7">
            <a:alphaModFix/>
          </a:blip>
          <a:stretch>
            <a:fillRect/>
          </a:stretch>
        </p:blipFill>
        <p:spPr>
          <a:xfrm>
            <a:off x="293825" y="145724"/>
            <a:ext cx="798950" cy="79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nvSpPr>
        <p:spPr>
          <a:xfrm>
            <a:off x="711775" y="117887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Como ya sabemos este error se puede prevenir transformando la cadena a entero o flotante:</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73" name="Google Shape;373;p5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74" name="Google Shape;374;p55"/>
          <p:cNvSpPr txBox="1"/>
          <p:nvPr/>
        </p:nvSpPr>
        <p:spPr>
          <a:xfrm>
            <a:off x="2301525" y="2529213"/>
            <a:ext cx="4830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n = float(input("Introduce un número: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m = 4</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 {}".format(n,m,n/m))</a:t>
            </a:r>
            <a:endParaRPr/>
          </a:p>
        </p:txBody>
      </p:sp>
      <p:sp>
        <p:nvSpPr>
          <p:cNvPr id="375" name="Google Shape;375;p55"/>
          <p:cNvSpPr txBox="1"/>
          <p:nvPr/>
        </p:nvSpPr>
        <p:spPr>
          <a:xfrm>
            <a:off x="2347500" y="2343150"/>
            <a:ext cx="48816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76" name="Google Shape;376;p55"/>
          <p:cNvSpPr txBox="1"/>
          <p:nvPr/>
        </p:nvSpPr>
        <p:spPr>
          <a:xfrm>
            <a:off x="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377" name="Google Shape;377;p55"/>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sp>
        <p:nvSpPr>
          <p:cNvPr id="378" name="Google Shape;378;p55"/>
          <p:cNvSpPr txBox="1"/>
          <p:nvPr/>
        </p:nvSpPr>
        <p:spPr>
          <a:xfrm>
            <a:off x="1060191" y="-27929"/>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pic>
        <p:nvPicPr>
          <p:cNvPr id="379" name="Google Shape;379;p55"/>
          <p:cNvPicPr preferRelativeResize="0"/>
          <p:nvPr/>
        </p:nvPicPr>
        <p:blipFill>
          <a:blip r:embed="rId6">
            <a:alphaModFix/>
          </a:blip>
          <a:stretch>
            <a:fillRect/>
          </a:stretch>
        </p:blipFill>
        <p:spPr>
          <a:xfrm>
            <a:off x="293825" y="145724"/>
            <a:ext cx="798950" cy="798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nvSpPr>
        <p:spPr>
          <a:xfrm>
            <a:off x="831900" y="1399600"/>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Sin embargo no siempre se puede prevenir, como cuando se introduce una cadena que no es un número: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385" name="Google Shape;385;p5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86" name="Google Shape;386;p56"/>
          <p:cNvSpPr txBox="1"/>
          <p:nvPr/>
        </p:nvSpPr>
        <p:spPr>
          <a:xfrm>
            <a:off x="2084550" y="2757400"/>
            <a:ext cx="5361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n = float(input("Introduce un número: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m = 4</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 {}".format(n,m,n/m))</a:t>
            </a:r>
            <a:endParaRPr/>
          </a:p>
        </p:txBody>
      </p:sp>
      <p:sp>
        <p:nvSpPr>
          <p:cNvPr id="387" name="Google Shape;387;p56"/>
          <p:cNvSpPr txBox="1"/>
          <p:nvPr/>
        </p:nvSpPr>
        <p:spPr>
          <a:xfrm>
            <a:off x="2084550" y="2571750"/>
            <a:ext cx="48813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rgbClr val="FF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
        <p:nvSpPr>
          <p:cNvPr id="388" name="Google Shape;388;p56"/>
          <p:cNvSpPr txBox="1"/>
          <p:nvPr/>
        </p:nvSpPr>
        <p:spPr>
          <a:xfrm>
            <a:off x="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sp>
        <p:nvSpPr>
          <p:cNvPr id="389" name="Google Shape;389;p56"/>
          <p:cNvSpPr txBox="1"/>
          <p:nvPr/>
        </p:nvSpPr>
        <p:spPr>
          <a:xfrm>
            <a:off x="1013391" y="50646"/>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Errores semánticos</a:t>
            </a:r>
            <a:endParaRPr b="0" i="1" sz="3500" u="none" cap="none" strike="noStrike">
              <a:solidFill>
                <a:srgbClr val="000000"/>
              </a:solidFill>
              <a:latin typeface="Anton"/>
              <a:ea typeface="Anton"/>
              <a:cs typeface="Anton"/>
              <a:sym typeface="Anton"/>
            </a:endParaRPr>
          </a:p>
        </p:txBody>
      </p:sp>
      <p:pic>
        <p:nvPicPr>
          <p:cNvPr id="390" name="Google Shape;390;p56"/>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391" name="Google Shape;391;p56"/>
          <p:cNvPicPr preferRelativeResize="0"/>
          <p:nvPr/>
        </p:nvPicPr>
        <p:blipFill>
          <a:blip r:embed="rId6">
            <a:alphaModFix/>
          </a:blip>
          <a:stretch>
            <a:fillRect/>
          </a:stretch>
        </p:blipFill>
        <p:spPr>
          <a:xfrm>
            <a:off x="293825" y="145724"/>
            <a:ext cx="798950" cy="79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4" name="Shape 184"/>
        <p:cNvGrpSpPr/>
        <p:nvPr/>
      </p:nvGrpSpPr>
      <p:grpSpPr>
        <a:xfrm>
          <a:off x="0" y="0"/>
          <a:ext cx="0" cy="0"/>
          <a:chOff x="0" y="0"/>
          <a:chExt cx="0" cy="0"/>
        </a:xfrm>
      </p:grpSpPr>
      <p:sp>
        <p:nvSpPr>
          <p:cNvPr id="185" name="Google Shape;185;p3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86" name="Google Shape;186;p39"/>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87" name="Google Shape;18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DESAFÍO DE </a:t>
            </a:r>
            <a:r>
              <a:rPr i="1" lang="es-419" sz="4000">
                <a:latin typeface="Anton"/>
                <a:ea typeface="Anton"/>
                <a:cs typeface="Anton"/>
                <a:sym typeface="Anton"/>
              </a:rPr>
              <a:t>ERRORES</a:t>
            </a:r>
            <a:endParaRPr i="1" sz="4000">
              <a:latin typeface="Anton"/>
              <a:ea typeface="Anton"/>
              <a:cs typeface="Anton"/>
              <a:sym typeface="Anton"/>
            </a:endParaRPr>
          </a:p>
          <a:p>
            <a:pPr indent="0" lvl="0" marL="0" marR="0" rtl="0" algn="ctr">
              <a:lnSpc>
                <a:spcPct val="100000"/>
              </a:lnSpc>
              <a:spcBef>
                <a:spcPts val="0"/>
              </a:spcBef>
              <a:spcAft>
                <a:spcPts val="0"/>
              </a:spcAft>
              <a:buClr>
                <a:schemeClr val="dk1"/>
              </a:buClr>
              <a:buSzPts val="11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chemeClr val="dk1"/>
              </a:buClr>
              <a:buSzPts val="4000"/>
              <a:buFont typeface="Arial"/>
              <a:buNone/>
            </a:pPr>
            <a:r>
              <a:rPr lang="es-419" sz="2000">
                <a:solidFill>
                  <a:schemeClr val="dk1"/>
                </a:solidFill>
                <a:latin typeface="Helvetica Neue Light"/>
                <a:ea typeface="Helvetica Neue Light"/>
                <a:cs typeface="Helvetica Neue Light"/>
                <a:sym typeface="Helvetica Neue Light"/>
              </a:rPr>
              <a:t>Retorna None cuando sucede el fallo </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4000"/>
              <a:buFont typeface="Arial"/>
              <a:buNone/>
            </a:pPr>
            <a:r>
              <a:rPr b="0" i="0" lang="es-419" sz="2000" u="none" cap="none" strike="noStrike">
                <a:solidFill>
                  <a:schemeClr val="dk1"/>
                </a:solidFill>
                <a:latin typeface="Helvetica Neue Light"/>
                <a:ea typeface="Helvetica Neue Light"/>
                <a:cs typeface="Helvetica Neue Light"/>
                <a:sym typeface="Helvetica Neue Light"/>
              </a:rPr>
              <a:t>Tiempo estimado: </a:t>
            </a:r>
            <a:r>
              <a:rPr lang="es-419" sz="2000">
                <a:solidFill>
                  <a:schemeClr val="dk1"/>
                </a:solidFill>
                <a:latin typeface="Helvetica Neue Light"/>
                <a:ea typeface="Helvetica Neue Light"/>
                <a:cs typeface="Helvetica Neue Light"/>
                <a:sym typeface="Helvetica Neue Light"/>
              </a:rPr>
              <a:t>1</a:t>
            </a:r>
            <a:r>
              <a:rPr b="0" i="0" lang="es-419" sz="2000" u="none" cap="none" strike="noStrike">
                <a:solidFill>
                  <a:schemeClr val="dk1"/>
                </a:solidFill>
                <a:latin typeface="Helvetica Neue Light"/>
                <a:ea typeface="Helvetica Neue Light"/>
                <a:cs typeface="Helvetica Neue Light"/>
                <a:sym typeface="Helvetica Neue Light"/>
              </a:rPr>
              <a:t>0 minutos</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397" name="Google Shape;397;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8" name="Google Shape;398;p5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04" name="Google Shape;404;p58"/>
          <p:cNvSpPr txBox="1"/>
          <p:nvPr/>
        </p:nvSpPr>
        <p:spPr>
          <a:xfrm>
            <a:off x="868500" y="999000"/>
            <a:ext cx="7407000" cy="351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lang="es-419" sz="1800">
                <a:latin typeface="Helvetica Neue Light"/>
                <a:ea typeface="Helvetica Neue Light"/>
                <a:cs typeface="Helvetica Neue Light"/>
                <a:sym typeface="Helvetica Neue Light"/>
              </a:rPr>
              <a:t>Tiempo estimado: 10 minutos</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lang="es-419" sz="1800">
                <a:latin typeface="Helvetica Neue Light"/>
                <a:ea typeface="Helvetica Neue Light"/>
                <a:cs typeface="Helvetica Neue Light"/>
                <a:sym typeface="Helvetica Neue Light"/>
              </a:rPr>
              <a:t>En la función de nuestro ejercicio hay un fallo potencial, </a:t>
            </a:r>
            <a:r>
              <a:rPr lang="es-419" sz="1800">
                <a:latin typeface="Helvetica Neue Light"/>
                <a:ea typeface="Helvetica Neue Light"/>
                <a:cs typeface="Helvetica Neue Light"/>
                <a:sym typeface="Helvetica Neue Light"/>
              </a:rPr>
              <a:t>averigua</a:t>
            </a:r>
            <a:r>
              <a:rPr lang="es-419" sz="1800">
                <a:latin typeface="Helvetica Neue Light"/>
                <a:ea typeface="Helvetica Neue Light"/>
                <a:cs typeface="Helvetica Neue Light"/>
                <a:sym typeface="Helvetica Neue Light"/>
              </a:rPr>
              <a:t> </a:t>
            </a:r>
            <a:r>
              <a:rPr lang="es-419" sz="1800">
                <a:latin typeface="Helvetica Neue Light"/>
                <a:ea typeface="Helvetica Neue Light"/>
                <a:cs typeface="Helvetica Neue Light"/>
                <a:sym typeface="Helvetica Neue Light"/>
              </a:rPr>
              <a:t>cuándo</a:t>
            </a:r>
            <a:r>
              <a:rPr lang="es-419" sz="1800">
                <a:latin typeface="Helvetica Neue Light"/>
                <a:ea typeface="Helvetica Neue Light"/>
                <a:cs typeface="Helvetica Neue Light"/>
                <a:sym typeface="Helvetica Neue Light"/>
              </a:rPr>
              <a:t> sucede y retorna el valor </a:t>
            </a:r>
            <a:r>
              <a:rPr b="1" lang="es-419" sz="1800">
                <a:latin typeface="Helvetica Neue"/>
                <a:ea typeface="Helvetica Neue"/>
                <a:cs typeface="Helvetica Neue"/>
                <a:sym typeface="Helvetica Neue"/>
              </a:rPr>
              <a:t>None </a:t>
            </a:r>
            <a:r>
              <a:rPr lang="es-419" sz="1800">
                <a:latin typeface="Helvetica Neue Light"/>
                <a:ea typeface="Helvetica Neue Light"/>
                <a:cs typeface="Helvetica Neue Light"/>
                <a:sym typeface="Helvetica Neue Light"/>
              </a:rPr>
              <a:t>en ese caso especial, en cualquier otro caso devuelve el resultado normal de la </a:t>
            </a:r>
            <a:r>
              <a:rPr lang="es-419" sz="1800">
                <a:latin typeface="Helvetica Neue Light"/>
                <a:ea typeface="Helvetica Neue Light"/>
                <a:cs typeface="Helvetica Neue Light"/>
                <a:sym typeface="Helvetica Neue Light"/>
              </a:rPr>
              <a:t>función</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b="1" lang="es-419" sz="1800">
                <a:solidFill>
                  <a:srgbClr val="3CEFAB"/>
                </a:solidFill>
                <a:latin typeface="Helvetica Neue"/>
                <a:ea typeface="Helvetica Neue"/>
                <a:cs typeface="Helvetica Neue"/>
                <a:sym typeface="Helvetica Neue"/>
              </a:rPr>
              <a:t>def</a:t>
            </a:r>
            <a:r>
              <a:rPr lang="es-419" sz="1800">
                <a:solidFill>
                  <a:srgbClr val="0D904F"/>
                </a:solidFill>
                <a:latin typeface="Helvetica Neue Light"/>
                <a:ea typeface="Helvetica Neue Light"/>
                <a:cs typeface="Helvetica Neue Light"/>
                <a:sym typeface="Helvetica Neue Light"/>
              </a:rPr>
              <a:t> </a:t>
            </a:r>
            <a:r>
              <a:rPr lang="es-419" sz="1800">
                <a:solidFill>
                  <a:srgbClr val="303F9F"/>
                </a:solidFill>
                <a:latin typeface="Helvetica Neue Light"/>
                <a:ea typeface="Helvetica Neue Light"/>
                <a:cs typeface="Helvetica Neue Light"/>
                <a:sym typeface="Helvetica Neue Light"/>
              </a:rPr>
              <a:t>dividir</a:t>
            </a:r>
            <a:r>
              <a:rPr lang="es-419" sz="1800">
                <a:latin typeface="Helvetica Neue Light"/>
                <a:ea typeface="Helvetica Neue Light"/>
                <a:cs typeface="Helvetica Neue Light"/>
                <a:sym typeface="Helvetica Neue Light"/>
              </a:rPr>
              <a:t>(a, b):</a:t>
            </a:r>
            <a:endParaRPr sz="1800">
              <a:latin typeface="Helvetica Neue Light"/>
              <a:ea typeface="Helvetica Neue Light"/>
              <a:cs typeface="Helvetica Neue Light"/>
              <a:sym typeface="Helvetica Neue Light"/>
            </a:endParaRPr>
          </a:p>
          <a:p>
            <a:pPr indent="457200" lvl="0" marL="457200" marR="0" rtl="0" algn="l">
              <a:lnSpc>
                <a:spcPct val="115000"/>
              </a:lnSpc>
              <a:spcBef>
                <a:spcPts val="0"/>
              </a:spcBef>
              <a:spcAft>
                <a:spcPts val="0"/>
              </a:spcAft>
              <a:buClr>
                <a:schemeClr val="dk1"/>
              </a:buClr>
              <a:buSzPts val="1100"/>
              <a:buFont typeface="Arial"/>
              <a:buNone/>
            </a:pPr>
            <a:r>
              <a:rPr b="1" lang="es-419" sz="1800">
                <a:solidFill>
                  <a:srgbClr val="3CEFAB"/>
                </a:solidFill>
                <a:latin typeface="Helvetica Neue"/>
                <a:ea typeface="Helvetica Neue"/>
                <a:cs typeface="Helvetica Neue"/>
                <a:sym typeface="Helvetica Neue"/>
              </a:rPr>
              <a:t>return </a:t>
            </a:r>
            <a:r>
              <a:rPr lang="es-419" sz="1800">
                <a:latin typeface="Helvetica Neue Light"/>
                <a:ea typeface="Helvetica Neue Light"/>
                <a:cs typeface="Helvetica Neue Light"/>
                <a:sym typeface="Helvetica Neue Light"/>
              </a:rPr>
              <a:t>a/b</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lang="es-419" sz="1800">
                <a:highlight>
                  <a:srgbClr val="EF89D2"/>
                </a:highlight>
                <a:latin typeface="Helvetica Neue"/>
                <a:ea typeface="Helvetica Neue"/>
                <a:cs typeface="Helvetica Neue"/>
                <a:sym typeface="Helvetica Neue"/>
              </a:rPr>
              <a:t>Pista:</a:t>
            </a:r>
            <a:r>
              <a:rPr lang="es-419" sz="1800">
                <a:highlight>
                  <a:srgbClr val="EF89D2"/>
                </a:highlight>
                <a:latin typeface="Helvetica Neue Light"/>
                <a:ea typeface="Helvetica Neue Light"/>
                <a:cs typeface="Helvetica Neue Light"/>
                <a:sym typeface="Helvetica Neue Light"/>
              </a:rPr>
              <a:t> Valor indeterminado</a:t>
            </a:r>
            <a:endParaRPr sz="1800">
              <a:highlight>
                <a:srgbClr val="EF89D2"/>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sz="1800">
              <a:latin typeface="Helvetica Neue Light"/>
              <a:ea typeface="Helvetica Neue Light"/>
              <a:cs typeface="Helvetica Neue Light"/>
              <a:sym typeface="Helvetica Neue Light"/>
            </a:endParaRPr>
          </a:p>
        </p:txBody>
      </p:sp>
      <p:sp>
        <p:nvSpPr>
          <p:cNvPr id="405" name="Google Shape;405;p58"/>
          <p:cNvSpPr txBox="1"/>
          <p:nvPr/>
        </p:nvSpPr>
        <p:spPr>
          <a:xfrm>
            <a:off x="2183550" y="433800"/>
            <a:ext cx="4776900" cy="56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2600" u="none" cap="none" strike="noStrike">
                <a:solidFill>
                  <a:srgbClr val="000000"/>
                </a:solidFill>
                <a:latin typeface="Anton"/>
                <a:ea typeface="Anton"/>
                <a:cs typeface="Anton"/>
                <a:sym typeface="Anton"/>
              </a:rPr>
              <a:t>DESAFÍO DE </a:t>
            </a:r>
            <a:r>
              <a:rPr i="1" lang="es-419" sz="2600">
                <a:latin typeface="Anton"/>
                <a:ea typeface="Anton"/>
                <a:cs typeface="Anton"/>
                <a:sym typeface="Anton"/>
              </a:rPr>
              <a:t>ERRORES</a:t>
            </a:r>
            <a:endParaRPr b="0" i="1" sz="2600" u="none" cap="none" strike="noStrike">
              <a:solidFill>
                <a:srgbClr val="000000"/>
              </a:solidFill>
              <a:latin typeface="Anton"/>
              <a:ea typeface="Anton"/>
              <a:cs typeface="Anton"/>
              <a:sym typeface="Anton"/>
            </a:endParaRPr>
          </a:p>
        </p:txBody>
      </p:sp>
      <p:pic>
        <p:nvPicPr>
          <p:cNvPr id="406" name="Google Shape;406;p5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sp>
        <p:nvSpPr>
          <p:cNvPr id="411" name="Google Shape;411;p5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6000">
                <a:solidFill>
                  <a:srgbClr val="E8E7E3"/>
                </a:solidFill>
              </a:rPr>
              <a:t>☕ </a:t>
            </a:r>
            <a:endParaRPr sz="6000">
              <a:solidFill>
                <a:srgbClr val="E8E7E3"/>
              </a:solidFill>
            </a:endParaRPr>
          </a:p>
          <a:p>
            <a:pPr indent="0" lvl="0" marL="0" rtl="0" algn="ctr">
              <a:spcBef>
                <a:spcPts val="0"/>
              </a:spcBef>
              <a:spcAft>
                <a:spcPts val="0"/>
              </a:spcAft>
              <a:buNone/>
            </a:pPr>
            <a:r>
              <a:rPr i="1" lang="es-419"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s-419"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5" name="Shape 415"/>
        <p:cNvGrpSpPr/>
        <p:nvPr/>
      </p:nvGrpSpPr>
      <p:grpSpPr>
        <a:xfrm>
          <a:off x="0" y="0"/>
          <a:ext cx="0" cy="0"/>
          <a:chOff x="0" y="0"/>
          <a:chExt cx="0" cy="0"/>
        </a:xfrm>
      </p:grpSpPr>
      <p:sp>
        <p:nvSpPr>
          <p:cNvPr id="416" name="Google Shape;416;p60"/>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EXCEPCIONES</a:t>
            </a:r>
            <a:endParaRPr i="1" sz="3600">
              <a:latin typeface="Anton"/>
              <a:ea typeface="Anton"/>
              <a:cs typeface="Anton"/>
              <a:sym typeface="Anton"/>
            </a:endParaRPr>
          </a:p>
        </p:txBody>
      </p:sp>
      <p:pic>
        <p:nvPicPr>
          <p:cNvPr id="417" name="Google Shape;417;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23" name="Google Shape;423;p61"/>
          <p:cNvSpPr txBox="1"/>
          <p:nvPr/>
        </p:nvSpPr>
        <p:spPr>
          <a:xfrm>
            <a:off x="2521496" y="25300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24" name="Google Shape;424;p61"/>
          <p:cNvSpPr txBox="1"/>
          <p:nvPr/>
        </p:nvSpPr>
        <p:spPr>
          <a:xfrm>
            <a:off x="518250" y="1919900"/>
            <a:ext cx="8107500" cy="201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Incluso si la sentencia o expresión es sintácticamente correcta, puede generar un error cuando se intenta ejecutarla.</a:t>
            </a:r>
            <a:r>
              <a:rPr lang="es-419" sz="1800">
                <a:highlight>
                  <a:srgbClr val="3CEFAB"/>
                </a:highlight>
                <a:latin typeface="Helvetica Neue Light"/>
                <a:ea typeface="Helvetica Neue Light"/>
                <a:cs typeface="Helvetica Neue Light"/>
                <a:sym typeface="Helvetica Neue Light"/>
              </a:rPr>
              <a:t> </a:t>
            </a:r>
            <a:r>
              <a:rPr b="1" lang="es-419" sz="1800">
                <a:highlight>
                  <a:srgbClr val="3CEFAB"/>
                </a:highlight>
                <a:latin typeface="Helvetica Neue"/>
                <a:ea typeface="Helvetica Neue"/>
                <a:cs typeface="Helvetica Neue"/>
                <a:sym typeface="Helvetica Neue"/>
              </a:rPr>
              <a:t>Los errores detectados durante la ejecución se llaman excepciones</a:t>
            </a:r>
            <a:r>
              <a:rPr lang="es-419" sz="1800">
                <a:latin typeface="Helvetica Neue Light"/>
                <a:ea typeface="Helvetica Neue Light"/>
                <a:cs typeface="Helvetica Neue Light"/>
                <a:sym typeface="Helvetica Neue Light"/>
              </a:rPr>
              <a:t>, y no son incondicionalmente fatales: pronto aprenderás cómo manejarlos en los programas en Python. </a:t>
            </a:r>
            <a:endParaRPr sz="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highlight>
                <a:schemeClr val="lt1"/>
              </a:highlight>
              <a:latin typeface="Helvetica Neue Light"/>
              <a:ea typeface="Helvetica Neue Light"/>
              <a:cs typeface="Helvetica Neue Light"/>
              <a:sym typeface="Helvetica Neue Light"/>
            </a:endParaRPr>
          </a:p>
        </p:txBody>
      </p:sp>
      <p:pic>
        <p:nvPicPr>
          <p:cNvPr id="425" name="Google Shape;425;p61"/>
          <p:cNvPicPr preferRelativeResize="0"/>
          <p:nvPr/>
        </p:nvPicPr>
        <p:blipFill>
          <a:blip r:embed="rId4">
            <a:alphaModFix/>
          </a:blip>
          <a:stretch>
            <a:fillRect/>
          </a:stretch>
        </p:blipFill>
        <p:spPr>
          <a:xfrm>
            <a:off x="232050" y="252998"/>
            <a:ext cx="1094625" cy="807600"/>
          </a:xfrm>
          <a:prstGeom prst="rect">
            <a:avLst/>
          </a:prstGeom>
          <a:noFill/>
          <a:ln>
            <a:noFill/>
          </a:ln>
        </p:spPr>
      </p:pic>
      <p:sp>
        <p:nvSpPr>
          <p:cNvPr id="426" name="Google Shape;426;p61"/>
          <p:cNvSpPr txBox="1"/>
          <p:nvPr/>
        </p:nvSpPr>
        <p:spPr>
          <a:xfrm>
            <a:off x="76200" y="47895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5"/>
              </a:rPr>
              <a:t>EntrenamientoPython</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32" name="Google Shape;432;p62"/>
          <p:cNvSpPr txBox="1"/>
          <p:nvPr/>
        </p:nvSpPr>
        <p:spPr>
          <a:xfrm>
            <a:off x="2521496" y="253000"/>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33" name="Google Shape;433;p62"/>
          <p:cNvSpPr txBox="1"/>
          <p:nvPr/>
        </p:nvSpPr>
        <p:spPr>
          <a:xfrm>
            <a:off x="758450" y="1361725"/>
            <a:ext cx="8107500" cy="3413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 Sin embargo, la mayoría de las excepciones no son manejadas por los programas, y resultan en </a:t>
            </a:r>
            <a:r>
              <a:rPr lang="es-419" sz="1800">
                <a:highlight>
                  <a:srgbClr val="3CEFAB"/>
                </a:highlight>
                <a:latin typeface="Helvetica Neue Light"/>
                <a:ea typeface="Helvetica Neue Light"/>
                <a:cs typeface="Helvetica Neue Light"/>
                <a:sym typeface="Helvetica Neue Light"/>
              </a:rPr>
              <a:t>mensajes de error</a:t>
            </a:r>
            <a:r>
              <a:rPr lang="es-419" sz="1800">
                <a:latin typeface="Helvetica Neue Light"/>
                <a:ea typeface="Helvetica Neue Light"/>
                <a:cs typeface="Helvetica Neue Light"/>
                <a:sym typeface="Helvetica Neue Light"/>
              </a:rPr>
              <a:t> como los mostrados aquí:</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highlight>
                <a:schemeClr val="lt1"/>
              </a:highlight>
              <a:latin typeface="Helvetica Neue Light"/>
              <a:ea typeface="Helvetica Neue Light"/>
              <a:cs typeface="Helvetica Neue Light"/>
              <a:sym typeface="Helvetica Neue Light"/>
            </a:endParaRPr>
          </a:p>
        </p:txBody>
      </p:sp>
      <p:sp>
        <p:nvSpPr>
          <p:cNvPr id="434" name="Google Shape;434;p62"/>
          <p:cNvSpPr txBox="1"/>
          <p:nvPr/>
        </p:nvSpPr>
        <p:spPr>
          <a:xfrm>
            <a:off x="2780000" y="2376500"/>
            <a:ext cx="4064400" cy="206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200">
                <a:solidFill>
                  <a:srgbClr val="C65D09"/>
                </a:solidFill>
                <a:highlight>
                  <a:schemeClr val="lt1"/>
                </a:highlight>
                <a:latin typeface="Helvetica Neue"/>
                <a:ea typeface="Helvetica Neue"/>
                <a:cs typeface="Helvetica Neue"/>
                <a:sym typeface="Helvetica Neue"/>
              </a:rPr>
              <a:t>&gt;&gt;&gt; </a:t>
            </a:r>
            <a:r>
              <a:rPr lang="es-419" sz="1200">
                <a:solidFill>
                  <a:srgbClr val="208050"/>
                </a:solidFill>
                <a:highlight>
                  <a:schemeClr val="lt1"/>
                </a:highlight>
                <a:latin typeface="Helvetica Neue"/>
                <a:ea typeface="Helvetica Neue"/>
                <a:cs typeface="Helvetica Neue"/>
                <a:sym typeface="Helvetica Neue"/>
              </a:rPr>
              <a:t>10</a:t>
            </a:r>
            <a:r>
              <a:rPr lang="es-419" sz="1200">
                <a:solidFill>
                  <a:srgbClr val="3E4349"/>
                </a:solidFill>
                <a:highlight>
                  <a:schemeClr val="lt1"/>
                </a:highlight>
                <a:latin typeface="Helvetica Neue"/>
                <a:ea typeface="Helvetica Neue"/>
                <a:cs typeface="Helvetica Neue"/>
                <a:sym typeface="Helvetica Neue"/>
              </a:rPr>
              <a:t> </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3E4349"/>
                </a:solidFill>
                <a:highlight>
                  <a:schemeClr val="lt1"/>
                </a:highlight>
                <a:latin typeface="Helvetica Neue"/>
                <a:ea typeface="Helvetica Neue"/>
                <a:cs typeface="Helvetica Neue"/>
                <a:sym typeface="Helvetica Neue"/>
              </a:rPr>
              <a:t> (</a:t>
            </a:r>
            <a:r>
              <a:rPr lang="es-419" sz="1200">
                <a:solidFill>
                  <a:srgbClr val="208050"/>
                </a:solidFill>
                <a:highlight>
                  <a:schemeClr val="lt1"/>
                </a:highlight>
                <a:latin typeface="Helvetica Neue"/>
                <a:ea typeface="Helvetica Neue"/>
                <a:cs typeface="Helvetica Neue"/>
                <a:sym typeface="Helvetica Neue"/>
              </a:rPr>
              <a:t>1</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208050"/>
                </a:solidFill>
                <a:highlight>
                  <a:schemeClr val="lt1"/>
                </a:highlight>
                <a:latin typeface="Helvetica Neue"/>
                <a:ea typeface="Helvetica Neue"/>
                <a:cs typeface="Helvetica Neue"/>
                <a:sym typeface="Helvetica Neue"/>
              </a:rPr>
              <a:t>0</a:t>
            </a:r>
            <a:r>
              <a:rPr lang="es-419" sz="1200">
                <a:solidFill>
                  <a:srgbClr val="3E4349"/>
                </a:solidFill>
                <a:highlight>
                  <a:schemeClr val="lt1"/>
                </a:highlight>
                <a:latin typeface="Helvetica Neue"/>
                <a:ea typeface="Helvetica Neue"/>
                <a:cs typeface="Helvetica Neue"/>
                <a:sym typeface="Helvetica Neue"/>
              </a:rPr>
              <a:t>)</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0044DD"/>
                </a:solidFill>
                <a:highlight>
                  <a:schemeClr val="lt1"/>
                </a:highlight>
                <a:latin typeface="Helvetica Neue"/>
                <a:ea typeface="Helvetica Neue"/>
                <a:cs typeface="Helvetica Neue"/>
                <a:sym typeface="Helvetica Neue"/>
              </a:rPr>
              <a:t>Traceback (most recent call last):</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3E4349"/>
                </a:solidFill>
                <a:highlight>
                  <a:schemeClr val="lt1"/>
                </a:highlight>
                <a:latin typeface="Helvetica Neue"/>
                <a:ea typeface="Helvetica Neue"/>
                <a:cs typeface="Helvetica Neue"/>
                <a:sym typeface="Helvetica Neue"/>
              </a:rPr>
              <a:t>  File </a:t>
            </a:r>
            <a:r>
              <a:rPr lang="es-419" sz="1200">
                <a:solidFill>
                  <a:srgbClr val="007020"/>
                </a:solidFill>
                <a:highlight>
                  <a:schemeClr val="lt1"/>
                </a:highlight>
                <a:latin typeface="Helvetica Neue"/>
                <a:ea typeface="Helvetica Neue"/>
                <a:cs typeface="Helvetica Neue"/>
                <a:sym typeface="Helvetica Neue"/>
              </a:rPr>
              <a:t>"&lt;stdin&gt;"</a:t>
            </a:r>
            <a:r>
              <a:rPr lang="es-419" sz="1200">
                <a:solidFill>
                  <a:srgbClr val="3E4349"/>
                </a:solidFill>
                <a:highlight>
                  <a:schemeClr val="lt1"/>
                </a:highlight>
                <a:latin typeface="Helvetica Neue"/>
                <a:ea typeface="Helvetica Neue"/>
                <a:cs typeface="Helvetica Neue"/>
                <a:sym typeface="Helvetica Neue"/>
              </a:rPr>
              <a:t>, line </a:t>
            </a:r>
            <a:r>
              <a:rPr lang="es-419" sz="1200">
                <a:solidFill>
                  <a:srgbClr val="208050"/>
                </a:solidFill>
                <a:highlight>
                  <a:schemeClr val="lt1"/>
                </a:highlight>
                <a:latin typeface="Helvetica Neue"/>
                <a:ea typeface="Helvetica Neue"/>
                <a:cs typeface="Helvetica Neue"/>
                <a:sym typeface="Helvetica Neue"/>
              </a:rPr>
              <a:t>1</a:t>
            </a:r>
            <a:r>
              <a:rPr lang="es-419" sz="1200">
                <a:solidFill>
                  <a:srgbClr val="3E4349"/>
                </a:solidFill>
                <a:highlight>
                  <a:schemeClr val="lt1"/>
                </a:highlight>
                <a:latin typeface="Helvetica Neue"/>
                <a:ea typeface="Helvetica Neue"/>
                <a:cs typeface="Helvetica Neue"/>
                <a:sym typeface="Helvetica Neue"/>
              </a:rPr>
              <a:t>, in ?</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FF0000"/>
                </a:solidFill>
                <a:highlight>
                  <a:schemeClr val="lt1"/>
                </a:highlight>
                <a:latin typeface="Helvetica Neue"/>
                <a:ea typeface="Helvetica Neue"/>
                <a:cs typeface="Helvetica Neue"/>
                <a:sym typeface="Helvetica Neue"/>
              </a:rPr>
              <a:t>ZeroDivisionError</a:t>
            </a:r>
            <a:r>
              <a:rPr lang="es-419" sz="1200">
                <a:solidFill>
                  <a:srgbClr val="3E4349"/>
                </a:solidFill>
                <a:highlight>
                  <a:schemeClr val="lt1"/>
                </a:highlight>
                <a:latin typeface="Helvetica Neue"/>
                <a:ea typeface="Helvetica Neue"/>
                <a:cs typeface="Helvetica Neue"/>
                <a:sym typeface="Helvetica Neue"/>
              </a:rPr>
              <a:t>: integer division or modulo by zero</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C65D09"/>
                </a:solidFill>
                <a:highlight>
                  <a:schemeClr val="lt1"/>
                </a:highlight>
                <a:latin typeface="Helvetica Neue"/>
                <a:ea typeface="Helvetica Neue"/>
                <a:cs typeface="Helvetica Neue"/>
                <a:sym typeface="Helvetica Neue"/>
              </a:rPr>
              <a:t>&gt;&gt;&gt; </a:t>
            </a:r>
            <a:r>
              <a:rPr lang="es-419" sz="1200">
                <a:solidFill>
                  <a:srgbClr val="208050"/>
                </a:solidFill>
                <a:highlight>
                  <a:schemeClr val="lt1"/>
                </a:highlight>
                <a:latin typeface="Helvetica Neue"/>
                <a:ea typeface="Helvetica Neue"/>
                <a:cs typeface="Helvetica Neue"/>
                <a:sym typeface="Helvetica Neue"/>
              </a:rPr>
              <a:t>4</a:t>
            </a:r>
            <a:r>
              <a:rPr lang="es-419" sz="1200">
                <a:solidFill>
                  <a:srgbClr val="3E4349"/>
                </a:solidFill>
                <a:highlight>
                  <a:schemeClr val="lt1"/>
                </a:highlight>
                <a:latin typeface="Helvetica Neue"/>
                <a:ea typeface="Helvetica Neue"/>
                <a:cs typeface="Helvetica Neue"/>
                <a:sym typeface="Helvetica Neue"/>
              </a:rPr>
              <a:t> </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3E4349"/>
                </a:solidFill>
                <a:highlight>
                  <a:schemeClr val="lt1"/>
                </a:highlight>
                <a:latin typeface="Helvetica Neue"/>
                <a:ea typeface="Helvetica Neue"/>
                <a:cs typeface="Helvetica Neue"/>
                <a:sym typeface="Helvetica Neue"/>
              </a:rPr>
              <a:t> spam</a:t>
            </a:r>
            <a:r>
              <a:rPr lang="es-419" sz="1200">
                <a:solidFill>
                  <a:srgbClr val="666666"/>
                </a:solidFill>
                <a:highlight>
                  <a:schemeClr val="lt1"/>
                </a:highlight>
                <a:latin typeface="Helvetica Neue"/>
                <a:ea typeface="Helvetica Neue"/>
                <a:cs typeface="Helvetica Neue"/>
                <a:sym typeface="Helvetica Neue"/>
              </a:rPr>
              <a:t>*</a:t>
            </a:r>
            <a:r>
              <a:rPr lang="es-419" sz="1200">
                <a:solidFill>
                  <a:srgbClr val="208050"/>
                </a:solidFill>
                <a:highlight>
                  <a:schemeClr val="lt1"/>
                </a:highlight>
                <a:latin typeface="Helvetica Neue"/>
                <a:ea typeface="Helvetica Neue"/>
                <a:cs typeface="Helvetica Neue"/>
                <a:sym typeface="Helvetica Neue"/>
              </a:rPr>
              <a:t>3</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0044DD"/>
                </a:solidFill>
                <a:highlight>
                  <a:schemeClr val="lt1"/>
                </a:highlight>
                <a:latin typeface="Helvetica Neue"/>
                <a:ea typeface="Helvetica Neue"/>
                <a:cs typeface="Helvetica Neue"/>
                <a:sym typeface="Helvetica Neue"/>
              </a:rPr>
              <a:t>Traceback (most recent call last):</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3E4349"/>
                </a:solidFill>
                <a:highlight>
                  <a:schemeClr val="lt1"/>
                </a:highlight>
                <a:latin typeface="Helvetica Neue"/>
                <a:ea typeface="Helvetica Neue"/>
                <a:cs typeface="Helvetica Neue"/>
                <a:sym typeface="Helvetica Neue"/>
              </a:rPr>
              <a:t>  File </a:t>
            </a:r>
            <a:r>
              <a:rPr lang="es-419" sz="1200">
                <a:solidFill>
                  <a:srgbClr val="007020"/>
                </a:solidFill>
                <a:highlight>
                  <a:schemeClr val="lt1"/>
                </a:highlight>
                <a:latin typeface="Helvetica Neue"/>
                <a:ea typeface="Helvetica Neue"/>
                <a:cs typeface="Helvetica Neue"/>
                <a:sym typeface="Helvetica Neue"/>
              </a:rPr>
              <a:t>"&lt;stdin&gt;"</a:t>
            </a:r>
            <a:r>
              <a:rPr lang="es-419" sz="1200">
                <a:solidFill>
                  <a:srgbClr val="3E4349"/>
                </a:solidFill>
                <a:highlight>
                  <a:schemeClr val="lt1"/>
                </a:highlight>
                <a:latin typeface="Helvetica Neue"/>
                <a:ea typeface="Helvetica Neue"/>
                <a:cs typeface="Helvetica Neue"/>
                <a:sym typeface="Helvetica Neue"/>
              </a:rPr>
              <a:t>, line </a:t>
            </a:r>
            <a:r>
              <a:rPr lang="es-419" sz="1200">
                <a:solidFill>
                  <a:srgbClr val="208050"/>
                </a:solidFill>
                <a:highlight>
                  <a:schemeClr val="lt1"/>
                </a:highlight>
                <a:latin typeface="Helvetica Neue"/>
                <a:ea typeface="Helvetica Neue"/>
                <a:cs typeface="Helvetica Neue"/>
                <a:sym typeface="Helvetica Neue"/>
              </a:rPr>
              <a:t>1</a:t>
            </a:r>
            <a:r>
              <a:rPr lang="es-419" sz="1200">
                <a:solidFill>
                  <a:srgbClr val="3E4349"/>
                </a:solidFill>
                <a:highlight>
                  <a:schemeClr val="lt1"/>
                </a:highlight>
                <a:latin typeface="Helvetica Neue"/>
                <a:ea typeface="Helvetica Neue"/>
                <a:cs typeface="Helvetica Neue"/>
                <a:sym typeface="Helvetica Neue"/>
              </a:rPr>
              <a:t>, in ?</a:t>
            </a:r>
            <a:endParaRPr sz="1200">
              <a:solidFill>
                <a:srgbClr val="3E4349"/>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FF0000"/>
                </a:solidFill>
                <a:highlight>
                  <a:schemeClr val="lt1"/>
                </a:highlight>
                <a:latin typeface="Helvetica Neue"/>
                <a:ea typeface="Helvetica Neue"/>
                <a:cs typeface="Helvetica Neue"/>
                <a:sym typeface="Helvetica Neue"/>
              </a:rPr>
              <a:t>NameError</a:t>
            </a:r>
            <a:r>
              <a:rPr lang="es-419" sz="1200">
                <a:solidFill>
                  <a:srgbClr val="3E4349"/>
                </a:solidFill>
                <a:highlight>
                  <a:schemeClr val="lt1"/>
                </a:highlight>
                <a:latin typeface="Helvetica Neue"/>
                <a:ea typeface="Helvetica Neue"/>
                <a:cs typeface="Helvetica Neue"/>
                <a:sym typeface="Helvetica Neue"/>
              </a:rPr>
              <a:t>: name 'spam' is not defined</a:t>
            </a:r>
            <a:endParaRPr sz="1800">
              <a:latin typeface="Helvetica Neue Light"/>
              <a:ea typeface="Helvetica Neue Light"/>
              <a:cs typeface="Helvetica Neue Light"/>
              <a:sym typeface="Helvetica Neue Light"/>
            </a:endParaRPr>
          </a:p>
        </p:txBody>
      </p:sp>
      <p:sp>
        <p:nvSpPr>
          <p:cNvPr id="435" name="Google Shape;435;p62"/>
          <p:cNvSpPr txBox="1"/>
          <p:nvPr/>
        </p:nvSpPr>
        <p:spPr>
          <a:xfrm>
            <a:off x="76200" y="47754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436" name="Google Shape;436;p62"/>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437" name="Google Shape;437;p62"/>
          <p:cNvPicPr preferRelativeResize="0"/>
          <p:nvPr/>
        </p:nvPicPr>
        <p:blipFill>
          <a:blip r:embed="rId6">
            <a:alphaModFix/>
          </a:blip>
          <a:stretch>
            <a:fillRect/>
          </a:stretch>
        </p:blipFill>
        <p:spPr>
          <a:xfrm>
            <a:off x="232050" y="252998"/>
            <a:ext cx="1094625" cy="80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6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43" name="Google Shape;443;p63"/>
          <p:cNvSpPr txBox="1"/>
          <p:nvPr/>
        </p:nvSpPr>
        <p:spPr>
          <a:xfrm>
            <a:off x="2521496" y="315436"/>
            <a:ext cx="4101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44" name="Google Shape;444;p63"/>
          <p:cNvSpPr txBox="1"/>
          <p:nvPr/>
        </p:nvSpPr>
        <p:spPr>
          <a:xfrm>
            <a:off x="808050" y="1398175"/>
            <a:ext cx="7527900" cy="336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Como podemos suponer, es difícil prevenir fallos que ni siquiera nos habíamos planteado que podían existir. Por suerte para esas situaciones existen las excepciones.</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Las excepciones </a:t>
            </a:r>
            <a:r>
              <a:rPr lang="es-419" sz="1800">
                <a:highlight>
                  <a:srgbClr val="3CEFAB"/>
                </a:highlight>
                <a:latin typeface="Helvetica Neue Light"/>
                <a:ea typeface="Helvetica Neue Light"/>
                <a:cs typeface="Helvetica Neue Light"/>
                <a:sym typeface="Helvetica Neue Light"/>
              </a:rPr>
              <a:t>son bloques de código que nos permiten continuar con la ejecución de un programa pese a que ocurra un error</a:t>
            </a:r>
            <a:r>
              <a:rPr lang="es-419"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445" name="Google Shape;445;p63"/>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446" name="Google Shape;446;p63"/>
          <p:cNvPicPr preferRelativeResize="0"/>
          <p:nvPr/>
        </p:nvPicPr>
        <p:blipFill>
          <a:blip r:embed="rId5">
            <a:alphaModFix/>
          </a:blip>
          <a:stretch>
            <a:fillRect/>
          </a:stretch>
        </p:blipFill>
        <p:spPr>
          <a:xfrm>
            <a:off x="232050" y="252998"/>
            <a:ext cx="1094625" cy="80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4"/>
          <p:cNvSpPr txBox="1"/>
          <p:nvPr/>
        </p:nvSpPr>
        <p:spPr>
          <a:xfrm>
            <a:off x="739500" y="1381950"/>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Siguiendo con el ejemplo de errores, teníamos el caso en que leíamos un número por teclado, pero el usuario no </a:t>
            </a:r>
            <a:r>
              <a:rPr lang="es-419" sz="1800">
                <a:solidFill>
                  <a:schemeClr val="dk1"/>
                </a:solidFill>
                <a:latin typeface="Helvetica Neue Light"/>
                <a:ea typeface="Helvetica Neue Light"/>
                <a:cs typeface="Helvetica Neue Light"/>
                <a:sym typeface="Helvetica Neue Light"/>
              </a:rPr>
              <a:t>introduce</a:t>
            </a:r>
            <a:r>
              <a:rPr lang="es-419" sz="1800">
                <a:solidFill>
                  <a:schemeClr val="dk1"/>
                </a:solidFill>
                <a:latin typeface="Helvetica Neue Light"/>
                <a:ea typeface="Helvetica Neue Light"/>
                <a:cs typeface="Helvetica Neue Light"/>
                <a:sym typeface="Helvetica Neue Light"/>
              </a:rPr>
              <a:t> un número: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452" name="Google Shape;452;p6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53" name="Google Shape;453;p64"/>
          <p:cNvSpPr txBox="1"/>
          <p:nvPr/>
        </p:nvSpPr>
        <p:spPr>
          <a:xfrm>
            <a:off x="1060202" y="252990"/>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a:t>
            </a:r>
            <a:endParaRPr b="0" i="1" sz="3500" u="none" cap="none" strike="noStrike">
              <a:solidFill>
                <a:srgbClr val="000000"/>
              </a:solidFill>
              <a:latin typeface="Anton"/>
              <a:ea typeface="Anton"/>
              <a:cs typeface="Anton"/>
              <a:sym typeface="Anton"/>
            </a:endParaRPr>
          </a:p>
        </p:txBody>
      </p:sp>
      <p:sp>
        <p:nvSpPr>
          <p:cNvPr id="454" name="Google Shape;454;p64"/>
          <p:cNvSpPr txBox="1"/>
          <p:nvPr/>
        </p:nvSpPr>
        <p:spPr>
          <a:xfrm>
            <a:off x="1999575" y="2723600"/>
            <a:ext cx="53721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n = float(input("Introduce un número: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m = 4</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 {}".format(n,m,n/m))</a:t>
            </a:r>
            <a:endParaRPr sz="1800">
              <a:solidFill>
                <a:schemeClr val="dk1"/>
              </a:solidFill>
              <a:highlight>
                <a:schemeClr val="lt1"/>
              </a:highlight>
              <a:latin typeface="Helvetica Neue"/>
              <a:ea typeface="Helvetica Neue"/>
              <a:cs typeface="Helvetica Neue"/>
              <a:sym typeface="Helvetica Neue"/>
            </a:endParaRPr>
          </a:p>
        </p:txBody>
      </p:sp>
      <p:sp>
        <p:nvSpPr>
          <p:cNvPr id="455" name="Google Shape;455;p64"/>
          <p:cNvSpPr txBox="1"/>
          <p:nvPr/>
        </p:nvSpPr>
        <p:spPr>
          <a:xfrm>
            <a:off x="1865525" y="2529600"/>
            <a:ext cx="50583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456" name="Google Shape;456;p64"/>
          <p:cNvSpPr txBox="1"/>
          <p:nvPr/>
        </p:nvSpPr>
        <p:spPr>
          <a:xfrm>
            <a:off x="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457" name="Google Shape;457;p64"/>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458" name="Google Shape;458;p64"/>
          <p:cNvPicPr preferRelativeResize="0"/>
          <p:nvPr/>
        </p:nvPicPr>
        <p:blipFill>
          <a:blip r:embed="rId6">
            <a:alphaModFix/>
          </a:blip>
          <a:stretch>
            <a:fillRect/>
          </a:stretch>
        </p:blipFill>
        <p:spPr>
          <a:xfrm>
            <a:off x="232050" y="252998"/>
            <a:ext cx="1094625" cy="80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62" name="Shape 462"/>
        <p:cNvGrpSpPr/>
        <p:nvPr/>
      </p:nvGrpSpPr>
      <p:grpSpPr>
        <a:xfrm>
          <a:off x="0" y="0"/>
          <a:ext cx="0" cy="0"/>
          <a:chOff x="0" y="0"/>
          <a:chExt cx="0" cy="0"/>
        </a:xfrm>
      </p:grpSpPr>
      <p:sp>
        <p:nvSpPr>
          <p:cNvPr id="463" name="Google Shape;463;p6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TRY - EXCEPT</a:t>
            </a:r>
            <a:endParaRPr i="1" sz="3600">
              <a:latin typeface="Anton"/>
              <a:ea typeface="Anton"/>
              <a:cs typeface="Anton"/>
              <a:sym typeface="Anton"/>
            </a:endParaRPr>
          </a:p>
        </p:txBody>
      </p:sp>
      <p:pic>
        <p:nvPicPr>
          <p:cNvPr id="464" name="Google Shape;464;p6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Para prevenir el fallo debemos poner el código propenso a errores en un </a:t>
            </a:r>
            <a:r>
              <a:rPr b="1" lang="es-419" sz="1800">
                <a:solidFill>
                  <a:schemeClr val="dk1"/>
                </a:solidFill>
                <a:highlight>
                  <a:srgbClr val="3CEFAB"/>
                </a:highlight>
                <a:latin typeface="Helvetica Neue"/>
                <a:ea typeface="Helvetica Neue"/>
                <a:cs typeface="Helvetica Neue"/>
                <a:sym typeface="Helvetica Neue"/>
              </a:rPr>
              <a:t>bloque try</a:t>
            </a:r>
            <a:r>
              <a:rPr b="1" lang="es-419" sz="1800">
                <a:solidFill>
                  <a:schemeClr val="dk1"/>
                </a:solidFill>
                <a:latin typeface="Helvetica Neue"/>
                <a:ea typeface="Helvetica Neue"/>
                <a:cs typeface="Helvetica Neue"/>
                <a:sym typeface="Helvetica Neue"/>
              </a:rPr>
              <a:t> </a:t>
            </a:r>
            <a:r>
              <a:rPr lang="es-419" sz="1800">
                <a:solidFill>
                  <a:schemeClr val="dk1"/>
                </a:solidFill>
                <a:latin typeface="Helvetica Neue Light"/>
                <a:ea typeface="Helvetica Neue Light"/>
                <a:cs typeface="Helvetica Neue Light"/>
                <a:sym typeface="Helvetica Neue Light"/>
              </a:rPr>
              <a:t>y luego encadenar un </a:t>
            </a:r>
            <a:r>
              <a:rPr b="1" lang="es-419" sz="1800">
                <a:solidFill>
                  <a:schemeClr val="dk1"/>
                </a:solidFill>
                <a:highlight>
                  <a:srgbClr val="3CEFAB"/>
                </a:highlight>
                <a:latin typeface="Helvetica Neue"/>
                <a:ea typeface="Helvetica Neue"/>
                <a:cs typeface="Helvetica Neue"/>
                <a:sym typeface="Helvetica Neue"/>
              </a:rPr>
              <a:t>bloque except </a:t>
            </a:r>
            <a:r>
              <a:rPr lang="es-419" sz="1800">
                <a:solidFill>
                  <a:schemeClr val="dk1"/>
                </a:solidFill>
                <a:latin typeface="Helvetica Neue Light"/>
                <a:ea typeface="Helvetica Neue Light"/>
                <a:cs typeface="Helvetica Neue Light"/>
                <a:sym typeface="Helvetica Neue Light"/>
              </a:rPr>
              <a:t>para tratar la situación excepcional mostrando que ha ocurrido un fallo:</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470" name="Google Shape;470;p66"/>
          <p:cNvPicPr preferRelativeResize="0"/>
          <p:nvPr/>
        </p:nvPicPr>
        <p:blipFill rotWithShape="1">
          <a:blip r:embed="rId3">
            <a:alphaModFix/>
          </a:blip>
          <a:srcRect b="0" l="0" r="0" t="0"/>
          <a:stretch/>
        </p:blipFill>
        <p:spPr>
          <a:xfrm>
            <a:off x="7680875" y="4718125"/>
            <a:ext cx="1186526" cy="330675"/>
          </a:xfrm>
          <a:prstGeom prst="rect">
            <a:avLst/>
          </a:prstGeom>
          <a:noFill/>
          <a:ln>
            <a:noFill/>
          </a:ln>
        </p:spPr>
      </p:pic>
      <p:sp>
        <p:nvSpPr>
          <p:cNvPr id="471" name="Google Shape;471;p66"/>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sp>
        <p:nvSpPr>
          <p:cNvPr id="472" name="Google Shape;472;p66"/>
          <p:cNvSpPr txBox="1"/>
          <p:nvPr/>
        </p:nvSpPr>
        <p:spPr>
          <a:xfrm>
            <a:off x="90425" y="4781707"/>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THernandez</a:t>
            </a:r>
            <a:endParaRPr sz="1000">
              <a:solidFill>
                <a:schemeClr val="dk1"/>
              </a:solidFill>
            </a:endParaRPr>
          </a:p>
        </p:txBody>
      </p:sp>
      <p:pic>
        <p:nvPicPr>
          <p:cNvPr id="473" name="Google Shape;473;p66"/>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474" name="Google Shape;474;p66"/>
          <p:cNvPicPr preferRelativeResize="0"/>
          <p:nvPr/>
        </p:nvPicPr>
        <p:blipFill>
          <a:blip r:embed="rId6">
            <a:alphaModFix/>
          </a:blip>
          <a:stretch>
            <a:fillRect/>
          </a:stretch>
        </p:blipFill>
        <p:spPr>
          <a:xfrm>
            <a:off x="1449413" y="2455675"/>
            <a:ext cx="6004926" cy="2262450"/>
          </a:xfrm>
          <a:prstGeom prst="rect">
            <a:avLst/>
          </a:prstGeom>
          <a:noFill/>
          <a:ln>
            <a:noFill/>
          </a:ln>
        </p:spPr>
      </p:pic>
      <p:pic>
        <p:nvPicPr>
          <p:cNvPr id="475" name="Google Shape;475;p66"/>
          <p:cNvPicPr preferRelativeResize="0"/>
          <p:nvPr/>
        </p:nvPicPr>
        <p:blipFill>
          <a:blip r:embed="rId7">
            <a:alphaModFix/>
          </a:blip>
          <a:stretch>
            <a:fillRect/>
          </a:stretch>
        </p:blipFill>
        <p:spPr>
          <a:xfrm>
            <a:off x="254400" y="120375"/>
            <a:ext cx="989100" cy="98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1" name="Shape 191"/>
        <p:cNvGrpSpPr/>
        <p:nvPr/>
      </p:nvGrpSpPr>
      <p:grpSpPr>
        <a:xfrm>
          <a:off x="0" y="0"/>
          <a:ext cx="0" cy="0"/>
          <a:chOff x="0" y="0"/>
          <a:chExt cx="0" cy="0"/>
        </a:xfrm>
      </p:grpSpPr>
      <p:sp>
        <p:nvSpPr>
          <p:cNvPr id="192" name="Google Shape;192;p40"/>
          <p:cNvSpPr txBox="1"/>
          <p:nvPr/>
        </p:nvSpPr>
        <p:spPr>
          <a:xfrm>
            <a:off x="3979775" y="598400"/>
            <a:ext cx="4624800" cy="40611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Helvetica Neue Light"/>
              <a:buChar char="●"/>
            </a:pPr>
            <a:r>
              <a:rPr lang="es-419" sz="1800">
                <a:latin typeface="Helvetica Neue Light"/>
                <a:ea typeface="Helvetica Neue Light"/>
                <a:cs typeface="Helvetica Neue Light"/>
                <a:sym typeface="Helvetica Neue Light"/>
              </a:rPr>
              <a:t>Identificar las diferencias entre errores y excepciones. </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SzPts val="1800"/>
              <a:buFont typeface="Helvetica Neue Light"/>
              <a:buChar char="●"/>
            </a:pPr>
            <a:r>
              <a:rPr lang="es-419" sz="1800">
                <a:latin typeface="Helvetica Neue Light"/>
                <a:ea typeface="Helvetica Neue Light"/>
                <a:cs typeface="Helvetica Neue Light"/>
                <a:sym typeface="Helvetica Neue Light"/>
              </a:rPr>
              <a:t>Utilizar excepciones existentes.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SzPts val="1800"/>
              <a:buFont typeface="Helvetica Neue Light"/>
              <a:buChar char="●"/>
            </a:pPr>
            <a:r>
              <a:rPr lang="es-419" sz="1800">
                <a:latin typeface="Helvetica Neue Light"/>
                <a:ea typeface="Helvetica Neue Light"/>
                <a:cs typeface="Helvetica Neue Light"/>
                <a:sym typeface="Helvetica Neue Light"/>
              </a:rPr>
              <a:t>Crear excepciones propias.</a:t>
            </a:r>
            <a:endParaRPr sz="1800">
              <a:latin typeface="Helvetica Neue Light"/>
              <a:ea typeface="Helvetica Neue Light"/>
              <a:cs typeface="Helvetica Neue Light"/>
              <a:sym typeface="Helvetica Neue Light"/>
            </a:endParaRPr>
          </a:p>
        </p:txBody>
      </p:sp>
      <p:pic>
        <p:nvPicPr>
          <p:cNvPr id="193" name="Google Shape;193;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4" name="Google Shape;194;p4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95" name="Google Shape;195;p4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7"/>
          <p:cNvSpPr txBox="1"/>
          <p:nvPr/>
        </p:nvSpPr>
        <p:spPr>
          <a:xfrm>
            <a:off x="895950" y="1423275"/>
            <a:ext cx="73521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300"/>
              </a:spcBef>
              <a:spcAft>
                <a:spcPts val="0"/>
              </a:spcAft>
              <a:buClr>
                <a:schemeClr val="dk1"/>
              </a:buClr>
              <a:buSzPts val="1100"/>
              <a:buFont typeface="Arial"/>
              <a:buNone/>
            </a:pPr>
            <a:r>
              <a:rPr lang="es-419" sz="1800">
                <a:solidFill>
                  <a:schemeClr val="dk1"/>
                </a:solidFill>
                <a:highlight>
                  <a:srgbClr val="FFFFFF"/>
                </a:highlight>
                <a:latin typeface="Helvetica Neue Light"/>
                <a:ea typeface="Helvetica Neue Light"/>
                <a:cs typeface="Helvetica Neue Light"/>
                <a:sym typeface="Helvetica Neue Light"/>
              </a:rPr>
              <a:t>La sentencia </a:t>
            </a:r>
            <a:r>
              <a:rPr lang="es-419" sz="1800">
                <a:solidFill>
                  <a:schemeClr val="dk1"/>
                </a:solidFill>
                <a:highlight>
                  <a:schemeClr val="lt1"/>
                </a:highlight>
                <a:latin typeface="Helvetica Neue Light"/>
                <a:ea typeface="Helvetica Neue Light"/>
                <a:cs typeface="Helvetica Neue Light"/>
                <a:sym typeface="Helvetica Neue Light"/>
              </a:rPr>
              <a:t>try </a:t>
            </a:r>
            <a:r>
              <a:rPr lang="es-419" sz="1800">
                <a:solidFill>
                  <a:schemeClr val="dk1"/>
                </a:solidFill>
                <a:highlight>
                  <a:srgbClr val="FFFFFF"/>
                </a:highlight>
                <a:latin typeface="Helvetica Neue Light"/>
                <a:ea typeface="Helvetica Neue Light"/>
                <a:cs typeface="Helvetica Neue Light"/>
                <a:sym typeface="Helvetica Neue Light"/>
              </a:rPr>
              <a:t>funciona de la siguiente manera:</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749300" rtl="0" algn="l">
              <a:lnSpc>
                <a:spcPct val="150000"/>
              </a:lnSpc>
              <a:spcBef>
                <a:spcPts val="1600"/>
              </a:spcBef>
              <a:spcAft>
                <a:spcPts val="0"/>
              </a:spcAft>
              <a:buClr>
                <a:srgbClr val="3CEFAB"/>
              </a:buClr>
              <a:buSzPts val="1800"/>
              <a:buFont typeface="Georgia"/>
              <a:buChar char="●"/>
            </a:pPr>
            <a:r>
              <a:rPr lang="es-419" sz="1800">
                <a:solidFill>
                  <a:schemeClr val="dk1"/>
                </a:solidFill>
                <a:highlight>
                  <a:srgbClr val="FFFFFF"/>
                </a:highlight>
                <a:latin typeface="Helvetica Neue Light"/>
                <a:ea typeface="Helvetica Neue Light"/>
                <a:cs typeface="Helvetica Neue Light"/>
                <a:sym typeface="Helvetica Neue Light"/>
              </a:rPr>
              <a:t>Se ejecuta el </a:t>
            </a:r>
            <a:r>
              <a:rPr b="1" lang="es-419" sz="1800">
                <a:solidFill>
                  <a:schemeClr val="dk1"/>
                </a:solidFill>
                <a:highlight>
                  <a:srgbClr val="3CEFAB"/>
                </a:highlight>
                <a:latin typeface="Helvetica Neue"/>
                <a:ea typeface="Helvetica Neue"/>
                <a:cs typeface="Helvetica Neue"/>
                <a:sym typeface="Helvetica Neue"/>
              </a:rPr>
              <a:t>bloque try</a:t>
            </a:r>
            <a:r>
              <a:rPr lang="es-419" sz="1800">
                <a:solidFill>
                  <a:schemeClr val="dk1"/>
                </a:solidFill>
                <a:highlight>
                  <a:srgbClr val="FFFFFF"/>
                </a:highlight>
                <a:latin typeface="Helvetica Neue Light"/>
                <a:ea typeface="Helvetica Neue Light"/>
                <a:cs typeface="Helvetica Neue Light"/>
                <a:sym typeface="Helvetica Neue Light"/>
              </a:rPr>
              <a:t> (el código entre las sentencias </a:t>
            </a:r>
            <a:r>
              <a:rPr lang="es-419" sz="1800">
                <a:solidFill>
                  <a:schemeClr val="dk1"/>
                </a:solidFill>
                <a:highlight>
                  <a:srgbClr val="3CEFAB"/>
                </a:highlight>
                <a:latin typeface="Helvetica Neue Light"/>
                <a:ea typeface="Helvetica Neue Light"/>
                <a:cs typeface="Helvetica Neue Light"/>
                <a:sym typeface="Helvetica Neue Light"/>
              </a:rPr>
              <a:t>try</a:t>
            </a:r>
            <a:r>
              <a:rPr lang="es-419" sz="1800">
                <a:solidFill>
                  <a:schemeClr val="dk1"/>
                </a:solidFill>
                <a:highlight>
                  <a:srgbClr val="FFFFFF"/>
                </a:highlight>
                <a:latin typeface="Helvetica Neue Light"/>
                <a:ea typeface="Helvetica Neue Light"/>
                <a:cs typeface="Helvetica Neue Light"/>
                <a:sym typeface="Helvetica Neue Light"/>
              </a:rPr>
              <a:t> y </a:t>
            </a:r>
            <a:r>
              <a:rPr lang="es-419" sz="1800">
                <a:solidFill>
                  <a:schemeClr val="dk1"/>
                </a:solidFill>
                <a:highlight>
                  <a:srgbClr val="3CEFAB"/>
                </a:highlight>
                <a:latin typeface="Helvetica Neue Light"/>
                <a:ea typeface="Helvetica Neue Light"/>
                <a:cs typeface="Helvetica Neue Light"/>
                <a:sym typeface="Helvetica Neue Light"/>
              </a:rPr>
              <a:t>except</a:t>
            </a:r>
            <a:r>
              <a:rPr lang="es-419"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749300" rtl="0" algn="l">
              <a:lnSpc>
                <a:spcPct val="150000"/>
              </a:lnSpc>
              <a:spcBef>
                <a:spcPts val="0"/>
              </a:spcBef>
              <a:spcAft>
                <a:spcPts val="0"/>
              </a:spcAft>
              <a:buClr>
                <a:srgbClr val="3CEFAB"/>
              </a:buClr>
              <a:buSzPts val="1800"/>
              <a:buFont typeface="Georgia"/>
              <a:buChar char="●"/>
            </a:pPr>
            <a:r>
              <a:rPr lang="es-419" sz="1800">
                <a:solidFill>
                  <a:schemeClr val="dk1"/>
                </a:solidFill>
                <a:highlight>
                  <a:srgbClr val="FFFFFF"/>
                </a:highlight>
                <a:latin typeface="Helvetica Neue Light"/>
                <a:ea typeface="Helvetica Neue Light"/>
                <a:cs typeface="Helvetica Neue Light"/>
                <a:sym typeface="Helvetica Neue Light"/>
              </a:rPr>
              <a:t>Si no ocurre ninguna excepción, el </a:t>
            </a:r>
            <a:r>
              <a:rPr b="1" lang="es-419" sz="1800">
                <a:solidFill>
                  <a:schemeClr val="dk1"/>
                </a:solidFill>
                <a:highlight>
                  <a:srgbClr val="3CEFAB"/>
                </a:highlight>
                <a:latin typeface="Helvetica Neue"/>
                <a:ea typeface="Helvetica Neue"/>
                <a:cs typeface="Helvetica Neue"/>
                <a:sym typeface="Helvetica Neue"/>
              </a:rPr>
              <a:t>bloque except</a:t>
            </a:r>
            <a:r>
              <a:rPr lang="es-419" sz="1800">
                <a:solidFill>
                  <a:schemeClr val="dk1"/>
                </a:solidFill>
                <a:highlight>
                  <a:srgbClr val="FFFFFF"/>
                </a:highlight>
                <a:latin typeface="Helvetica Neue Light"/>
                <a:ea typeface="Helvetica Neue Light"/>
                <a:cs typeface="Helvetica Neue Light"/>
                <a:sym typeface="Helvetica Neue Light"/>
              </a:rPr>
              <a:t> se saltea y termina la ejecución de la sentencia </a:t>
            </a:r>
            <a:r>
              <a:rPr lang="es-419" sz="1800">
                <a:solidFill>
                  <a:schemeClr val="dk1"/>
                </a:solidFill>
                <a:highlight>
                  <a:srgbClr val="3CEFAB"/>
                </a:highlight>
                <a:latin typeface="Helvetica Neue Light"/>
                <a:ea typeface="Helvetica Neue Light"/>
                <a:cs typeface="Helvetica Neue Light"/>
                <a:sym typeface="Helvetica Neue Light"/>
              </a:rPr>
              <a:t>try</a:t>
            </a:r>
            <a:r>
              <a:rPr lang="es-419" sz="1800">
                <a:solidFill>
                  <a:schemeClr val="dk1"/>
                </a:solidFill>
                <a:highlight>
                  <a:srgbClr val="FFFFFF"/>
                </a:highlight>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pic>
        <p:nvPicPr>
          <p:cNvPr id="481" name="Google Shape;481;p6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pic>
        <p:nvPicPr>
          <p:cNvPr id="482" name="Google Shape;482;p67"/>
          <p:cNvPicPr preferRelativeResize="0"/>
          <p:nvPr/>
        </p:nvPicPr>
        <p:blipFill>
          <a:blip r:embed="rId4">
            <a:alphaModFix/>
          </a:blip>
          <a:stretch>
            <a:fillRect/>
          </a:stretch>
        </p:blipFill>
        <p:spPr>
          <a:xfrm>
            <a:off x="254400" y="120375"/>
            <a:ext cx="989100" cy="989100"/>
          </a:xfrm>
          <a:prstGeom prst="rect">
            <a:avLst/>
          </a:prstGeom>
          <a:noFill/>
          <a:ln>
            <a:noFill/>
          </a:ln>
        </p:spPr>
      </p:pic>
      <p:sp>
        <p:nvSpPr>
          <p:cNvPr id="483" name="Google Shape;483;p67"/>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5"/>
              </a:rPr>
              <a:t>THernandez</a:t>
            </a:r>
            <a:endParaRPr sz="1000">
              <a:solidFill>
                <a:schemeClr val="dk1"/>
              </a:solidFill>
            </a:endParaRPr>
          </a:p>
        </p:txBody>
      </p:sp>
      <p:sp>
        <p:nvSpPr>
          <p:cNvPr id="484" name="Google Shape;484;p67"/>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8"/>
          <p:cNvSpPr txBox="1"/>
          <p:nvPr/>
        </p:nvSpPr>
        <p:spPr>
          <a:xfrm>
            <a:off x="335100" y="1714825"/>
            <a:ext cx="8473800" cy="24552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1300"/>
              </a:spcBef>
              <a:spcAft>
                <a:spcPts val="0"/>
              </a:spcAft>
              <a:buClr>
                <a:schemeClr val="dk1"/>
              </a:buClr>
              <a:buSzPts val="11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La sentencia try funciona de la siguiente manera</a:t>
            </a:r>
            <a:r>
              <a:rPr lang="es-419" sz="1900">
                <a:solidFill>
                  <a:schemeClr val="dk1"/>
                </a:solidFill>
                <a:highlight>
                  <a:srgbClr val="FFFFFF"/>
                </a:highlight>
                <a:latin typeface="Helvetica Neue Light"/>
                <a:ea typeface="Helvetica Neue Light"/>
                <a:cs typeface="Helvetica Neue Light"/>
                <a:sym typeface="Helvetica Neue Light"/>
              </a:rPr>
              <a:t> 👇</a:t>
            </a:r>
            <a:endParaRPr sz="1900">
              <a:solidFill>
                <a:schemeClr val="dk1"/>
              </a:solidFill>
              <a:highlight>
                <a:srgbClr val="FFFFFF"/>
              </a:highlight>
              <a:latin typeface="Helvetica Neue Light"/>
              <a:ea typeface="Helvetica Neue Light"/>
              <a:cs typeface="Helvetica Neue Light"/>
              <a:sym typeface="Helvetica Neue Light"/>
            </a:endParaRPr>
          </a:p>
          <a:p>
            <a:pPr indent="0" lvl="0" marL="914400" rtl="0" algn="l">
              <a:lnSpc>
                <a:spcPct val="150000"/>
              </a:lnSpc>
              <a:spcBef>
                <a:spcPts val="1600"/>
              </a:spcBef>
              <a:spcAft>
                <a:spcPts val="0"/>
              </a:spcAft>
              <a:buNone/>
            </a:pPr>
            <a:r>
              <a:rPr lang="es-419" sz="1800">
                <a:solidFill>
                  <a:schemeClr val="dk1"/>
                </a:solidFill>
                <a:latin typeface="Helvetica Neue Light"/>
                <a:ea typeface="Helvetica Neue Light"/>
                <a:cs typeface="Helvetica Neue Light"/>
                <a:sym typeface="Helvetica Neue Light"/>
              </a:rPr>
              <a:t>Si ocurre una excepción durante la ejecución del </a:t>
            </a:r>
            <a:r>
              <a:rPr b="1" lang="es-419" sz="1800">
                <a:solidFill>
                  <a:schemeClr val="dk1"/>
                </a:solidFill>
                <a:latin typeface="Helvetica Neue"/>
                <a:ea typeface="Helvetica Neue"/>
                <a:cs typeface="Helvetica Neue"/>
                <a:sym typeface="Helvetica Neue"/>
              </a:rPr>
              <a:t>bloque try</a:t>
            </a:r>
            <a:r>
              <a:rPr lang="es-419" sz="1800">
                <a:solidFill>
                  <a:schemeClr val="dk1"/>
                </a:solidFill>
                <a:latin typeface="Helvetica Neue Light"/>
                <a:ea typeface="Helvetica Neue Light"/>
                <a:cs typeface="Helvetica Neue Light"/>
                <a:sym typeface="Helvetica Neue Light"/>
              </a:rPr>
              <a:t>, el resto del bloque se saltea. Luego, si su tipo coincide con la excepción nombrada luego de la palabra reservada except, se ejecuta el </a:t>
            </a:r>
            <a:r>
              <a:rPr b="1" lang="es-419" sz="1800">
                <a:solidFill>
                  <a:schemeClr val="dk1"/>
                </a:solidFill>
                <a:latin typeface="Helvetica Neue"/>
                <a:ea typeface="Helvetica Neue"/>
                <a:cs typeface="Helvetica Neue"/>
                <a:sym typeface="Helvetica Neue"/>
              </a:rPr>
              <a:t>bloque except</a:t>
            </a:r>
            <a:r>
              <a:rPr lang="es-419" sz="1800">
                <a:solidFill>
                  <a:schemeClr val="dk1"/>
                </a:solidFill>
                <a:latin typeface="Helvetica Neue Light"/>
                <a:ea typeface="Helvetica Neue Light"/>
                <a:cs typeface="Helvetica Neue Light"/>
                <a:sym typeface="Helvetica Neue Light"/>
              </a:rPr>
              <a:t>, y la ejecución continúa luego de la sentencia </a:t>
            </a:r>
            <a:r>
              <a:rPr b="1" lang="es-419" sz="1800">
                <a:solidFill>
                  <a:schemeClr val="dk1"/>
                </a:solidFill>
                <a:latin typeface="Helvetica Neue"/>
                <a:ea typeface="Helvetica Neue"/>
                <a:cs typeface="Helvetica Neue"/>
                <a:sym typeface="Helvetica Neue"/>
              </a:rPr>
              <a:t>try</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160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50000"/>
              </a:lnSpc>
              <a:spcBef>
                <a:spcPts val="1600"/>
              </a:spcBef>
              <a:spcAft>
                <a:spcPts val="1600"/>
              </a:spcAft>
              <a:buNone/>
            </a:pPr>
            <a:r>
              <a:rPr lang="es-419" sz="1800">
                <a:solidFill>
                  <a:srgbClr val="3E4349"/>
                </a:solidFill>
                <a:highlight>
                  <a:srgbClr val="FFFFFF"/>
                </a:highlight>
                <a:latin typeface="Helvetica Neue"/>
                <a:ea typeface="Helvetica Neue"/>
                <a:cs typeface="Helvetica Neue"/>
                <a:sym typeface="Helvetica Neue"/>
              </a:rPr>
              <a:t>.</a:t>
            </a:r>
            <a:endParaRPr sz="1800">
              <a:solidFill>
                <a:srgbClr val="3E4349"/>
              </a:solidFill>
              <a:highlight>
                <a:srgbClr val="FFFFFF"/>
              </a:highlight>
              <a:latin typeface="Helvetica Neue"/>
              <a:ea typeface="Helvetica Neue"/>
              <a:cs typeface="Helvetica Neue"/>
              <a:sym typeface="Helvetica Neue"/>
            </a:endParaRPr>
          </a:p>
        </p:txBody>
      </p:sp>
      <p:pic>
        <p:nvPicPr>
          <p:cNvPr id="490" name="Google Shape;490;p6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91" name="Google Shape;491;p68"/>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THernandez</a:t>
            </a:r>
            <a:endParaRPr sz="1000">
              <a:solidFill>
                <a:schemeClr val="dk1"/>
              </a:solidFill>
            </a:endParaRPr>
          </a:p>
        </p:txBody>
      </p:sp>
      <p:sp>
        <p:nvSpPr>
          <p:cNvPr id="492" name="Google Shape;492;p68"/>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pic>
        <p:nvPicPr>
          <p:cNvPr id="493" name="Google Shape;493;p68"/>
          <p:cNvPicPr preferRelativeResize="0"/>
          <p:nvPr/>
        </p:nvPicPr>
        <p:blipFill>
          <a:blip r:embed="rId5">
            <a:alphaModFix/>
          </a:blip>
          <a:stretch>
            <a:fillRect/>
          </a:stretch>
        </p:blipFill>
        <p:spPr>
          <a:xfrm>
            <a:off x="254400" y="120375"/>
            <a:ext cx="989100" cy="989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9"/>
          <p:cNvSpPr txBox="1"/>
          <p:nvPr/>
        </p:nvSpPr>
        <p:spPr>
          <a:xfrm>
            <a:off x="544500" y="1361813"/>
            <a:ext cx="7460100" cy="2900100"/>
          </a:xfrm>
          <a:prstGeom prst="rect">
            <a:avLst/>
          </a:prstGeom>
          <a:noFill/>
          <a:ln>
            <a:noFill/>
          </a:ln>
        </p:spPr>
        <p:txBody>
          <a:bodyPr anchorCtr="0" anchor="t" bIns="91425" lIns="91425" spcFirstLastPara="1" rIns="91425" wrap="square" tIns="91425">
            <a:noAutofit/>
          </a:bodyPr>
          <a:lstStyle/>
          <a:p>
            <a:pPr indent="0" lvl="0" marL="0" rtl="0" algn="ctr">
              <a:lnSpc>
                <a:spcPct val="140000"/>
              </a:lnSpc>
              <a:spcBef>
                <a:spcPts val="1300"/>
              </a:spcBef>
              <a:spcAft>
                <a:spcPts val="0"/>
              </a:spcAft>
              <a:buClr>
                <a:schemeClr val="dk1"/>
              </a:buClr>
              <a:buSzPts val="1100"/>
              <a:buFont typeface="Arial"/>
              <a:buNone/>
            </a:pPr>
            <a:r>
              <a:t/>
            </a:r>
            <a:endParaRPr b="1" sz="1800">
              <a:solidFill>
                <a:srgbClr val="3E4349"/>
              </a:solidFill>
              <a:highlight>
                <a:srgbClr val="FFFFFF"/>
              </a:highlight>
              <a:latin typeface="Helvetica Neue"/>
              <a:ea typeface="Helvetica Neue"/>
              <a:cs typeface="Helvetica Neue"/>
              <a:sym typeface="Helvetica Neue"/>
            </a:endParaRPr>
          </a:p>
          <a:p>
            <a:pPr indent="0" lvl="0" marL="914400" rtl="0" algn="ctr">
              <a:lnSpc>
                <a:spcPct val="150000"/>
              </a:lnSpc>
              <a:spcBef>
                <a:spcPts val="1600"/>
              </a:spcBef>
              <a:spcAft>
                <a:spcPts val="1600"/>
              </a:spcAft>
              <a:buNone/>
            </a:pPr>
            <a:r>
              <a:rPr lang="es-419" sz="1800">
                <a:solidFill>
                  <a:schemeClr val="dk1"/>
                </a:solidFill>
                <a:highlight>
                  <a:srgbClr val="FFFFFF"/>
                </a:highlight>
                <a:latin typeface="Helvetica Neue Light"/>
                <a:ea typeface="Helvetica Neue Light"/>
                <a:cs typeface="Helvetica Neue Light"/>
                <a:sym typeface="Helvetica Neue Light"/>
              </a:rPr>
              <a:t>Si ocurre una </a:t>
            </a:r>
            <a:r>
              <a:rPr lang="es-419" sz="1800">
                <a:solidFill>
                  <a:schemeClr val="dk1"/>
                </a:solidFill>
                <a:highlight>
                  <a:srgbClr val="E0FF00"/>
                </a:highlight>
                <a:latin typeface="Helvetica Neue Light"/>
                <a:ea typeface="Helvetica Neue Light"/>
                <a:cs typeface="Helvetica Neue Light"/>
                <a:sym typeface="Helvetica Neue Light"/>
              </a:rPr>
              <a:t>excepción que no coincide con la excepción nombrada en el </a:t>
            </a:r>
            <a:r>
              <a:rPr b="1" lang="es-419" sz="1800">
                <a:solidFill>
                  <a:schemeClr val="dk1"/>
                </a:solidFill>
                <a:highlight>
                  <a:srgbClr val="E0FF00"/>
                </a:highlight>
                <a:latin typeface="Helvetica Neue"/>
                <a:ea typeface="Helvetica Neue"/>
                <a:cs typeface="Helvetica Neue"/>
                <a:sym typeface="Helvetica Neue"/>
              </a:rPr>
              <a:t>except</a:t>
            </a:r>
            <a:r>
              <a:rPr lang="es-419" sz="1800">
                <a:solidFill>
                  <a:schemeClr val="dk1"/>
                </a:solidFill>
                <a:highlight>
                  <a:srgbClr val="FFFFFF"/>
                </a:highlight>
                <a:latin typeface="Helvetica Neue Light"/>
                <a:ea typeface="Helvetica Neue Light"/>
                <a:cs typeface="Helvetica Neue Light"/>
                <a:sym typeface="Helvetica Neue Light"/>
              </a:rPr>
              <a:t>, esta </a:t>
            </a:r>
            <a:r>
              <a:rPr lang="es-419" sz="1800">
                <a:solidFill>
                  <a:schemeClr val="dk1"/>
                </a:solidFill>
                <a:highlight>
                  <a:srgbClr val="E0FF00"/>
                </a:highlight>
                <a:latin typeface="Helvetica Neue Light"/>
                <a:ea typeface="Helvetica Neue Light"/>
                <a:cs typeface="Helvetica Neue Light"/>
                <a:sym typeface="Helvetica Neue Light"/>
              </a:rPr>
              <a:t>se pasa a declaraciones </a:t>
            </a:r>
            <a:r>
              <a:rPr b="1" lang="es-419" sz="1800">
                <a:solidFill>
                  <a:schemeClr val="dk1"/>
                </a:solidFill>
                <a:highlight>
                  <a:srgbClr val="E0FF00"/>
                </a:highlight>
                <a:latin typeface="Helvetica Neue"/>
                <a:ea typeface="Helvetica Neue"/>
                <a:cs typeface="Helvetica Neue"/>
                <a:sym typeface="Helvetica Neue"/>
              </a:rPr>
              <a:t>try</a:t>
            </a:r>
            <a:r>
              <a:rPr lang="es-419" sz="1800">
                <a:solidFill>
                  <a:schemeClr val="dk1"/>
                </a:solidFill>
                <a:highlight>
                  <a:srgbClr val="E0FF00"/>
                </a:highlight>
                <a:latin typeface="Helvetica Neue Light"/>
                <a:ea typeface="Helvetica Neue Light"/>
                <a:cs typeface="Helvetica Neue Light"/>
                <a:sym typeface="Helvetica Neue Light"/>
              </a:rPr>
              <a:t> de más afuera;</a:t>
            </a:r>
            <a:r>
              <a:rPr lang="es-419" sz="1800">
                <a:solidFill>
                  <a:schemeClr val="dk1"/>
                </a:solidFill>
                <a:highlight>
                  <a:srgbClr val="FFFFFF"/>
                </a:highlight>
                <a:latin typeface="Helvetica Neue Light"/>
                <a:ea typeface="Helvetica Neue Light"/>
                <a:cs typeface="Helvetica Neue Light"/>
                <a:sym typeface="Helvetica Neue Light"/>
              </a:rPr>
              <a:t> </a:t>
            </a:r>
            <a:r>
              <a:rPr lang="es-419" sz="1800">
                <a:solidFill>
                  <a:schemeClr val="dk1"/>
                </a:solidFill>
                <a:latin typeface="Helvetica Neue Light"/>
                <a:ea typeface="Helvetica Neue Light"/>
                <a:cs typeface="Helvetica Neue Light"/>
                <a:sym typeface="Helvetica Neue Light"/>
              </a:rPr>
              <a:t>si no se encuentra nada que la maneje, </a:t>
            </a:r>
            <a:r>
              <a:rPr lang="es-419" sz="1800">
                <a:solidFill>
                  <a:schemeClr val="dk1"/>
                </a:solidFill>
                <a:highlight>
                  <a:srgbClr val="E0FF00"/>
                </a:highlight>
                <a:latin typeface="Helvetica Neue Light"/>
                <a:ea typeface="Helvetica Neue Light"/>
                <a:cs typeface="Helvetica Neue Light"/>
                <a:sym typeface="Helvetica Neue Light"/>
              </a:rPr>
              <a:t>es una </a:t>
            </a:r>
            <a:r>
              <a:rPr b="1" lang="es-419" sz="1800">
                <a:solidFill>
                  <a:schemeClr val="dk1"/>
                </a:solidFill>
                <a:highlight>
                  <a:srgbClr val="E0FF00"/>
                </a:highlight>
                <a:latin typeface="Helvetica Neue"/>
                <a:ea typeface="Helvetica Neue"/>
                <a:cs typeface="Helvetica Neue"/>
                <a:sym typeface="Helvetica Neue"/>
              </a:rPr>
              <a:t>excepción no manejada</a:t>
            </a:r>
            <a:r>
              <a:rPr lang="es-419" sz="1800">
                <a:solidFill>
                  <a:schemeClr val="dk1"/>
                </a:solidFill>
                <a:highlight>
                  <a:srgbClr val="E0FF00"/>
                </a:highlight>
                <a:latin typeface="Helvetica Neue Light"/>
                <a:ea typeface="Helvetica Neue Light"/>
                <a:cs typeface="Helvetica Neue Light"/>
                <a:sym typeface="Helvetica Neue Light"/>
              </a:rPr>
              <a:t>,</a:t>
            </a:r>
            <a:r>
              <a:rPr lang="es-419" sz="1800">
                <a:solidFill>
                  <a:schemeClr val="dk1"/>
                </a:solidFill>
                <a:highlight>
                  <a:srgbClr val="FFFFFF"/>
                </a:highlight>
                <a:latin typeface="Helvetica Neue Light"/>
                <a:ea typeface="Helvetica Neue Light"/>
                <a:cs typeface="Helvetica Neue Light"/>
                <a:sym typeface="Helvetica Neue Light"/>
              </a:rPr>
              <a:t> y la ejecución se frena con un mensaje como los mostrados arriba.</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499" name="Google Shape;499;p6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00" name="Google Shape;500;p69"/>
          <p:cNvSpPr txBox="1"/>
          <p:nvPr/>
        </p:nvSpPr>
        <p:spPr>
          <a:xfrm>
            <a:off x="76200" y="47727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THernandez</a:t>
            </a:r>
            <a:endParaRPr sz="1000">
              <a:solidFill>
                <a:schemeClr val="dk1"/>
              </a:solidFill>
            </a:endParaRPr>
          </a:p>
        </p:txBody>
      </p:sp>
      <p:sp>
        <p:nvSpPr>
          <p:cNvPr id="501" name="Google Shape;501;p69"/>
          <p:cNvSpPr txBox="1"/>
          <p:nvPr/>
        </p:nvSpPr>
        <p:spPr>
          <a:xfrm>
            <a:off x="885916" y="1899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sp>
        <p:nvSpPr>
          <p:cNvPr id="502" name="Google Shape;502;p69"/>
          <p:cNvSpPr txBox="1"/>
          <p:nvPr/>
        </p:nvSpPr>
        <p:spPr>
          <a:xfrm>
            <a:off x="1289500" y="1969625"/>
            <a:ext cx="4185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600"/>
              </a:spcBef>
              <a:spcAft>
                <a:spcPts val="1600"/>
              </a:spcAft>
              <a:buNone/>
            </a:pPr>
            <a:r>
              <a:rPr lang="es-419"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03" name="Google Shape;503;p69"/>
          <p:cNvPicPr preferRelativeResize="0"/>
          <p:nvPr/>
        </p:nvPicPr>
        <p:blipFill>
          <a:blip r:embed="rId5">
            <a:alphaModFix/>
          </a:blip>
          <a:stretch>
            <a:fillRect/>
          </a:stretch>
        </p:blipFill>
        <p:spPr>
          <a:xfrm>
            <a:off x="254400" y="120375"/>
            <a:ext cx="989100" cy="989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07" name="Shape 507"/>
        <p:cNvGrpSpPr/>
        <p:nvPr/>
      </p:nvGrpSpPr>
      <p:grpSpPr>
        <a:xfrm>
          <a:off x="0" y="0"/>
          <a:ext cx="0" cy="0"/>
          <a:chOff x="0" y="0"/>
          <a:chExt cx="0" cy="0"/>
        </a:xfrm>
      </p:grpSpPr>
      <p:sp>
        <p:nvSpPr>
          <p:cNvPr id="508" name="Google Shape;508;p70"/>
          <p:cNvSpPr txBox="1"/>
          <p:nvPr/>
        </p:nvSpPr>
        <p:spPr>
          <a:xfrm>
            <a:off x="852150" y="22855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509" name="Google Shape;509;p70"/>
          <p:cNvSpPr txBox="1"/>
          <p:nvPr/>
        </p:nvSpPr>
        <p:spPr>
          <a:xfrm>
            <a:off x="2000950" y="1197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i="1" sz="4000">
              <a:latin typeface="Anton"/>
              <a:ea typeface="Anton"/>
              <a:cs typeface="Anton"/>
              <a:sym typeface="Anton"/>
            </a:endParaRPr>
          </a:p>
        </p:txBody>
      </p:sp>
      <p:sp>
        <p:nvSpPr>
          <p:cNvPr id="510" name="Google Shape;510;p70"/>
          <p:cNvSpPr txBox="1"/>
          <p:nvPr/>
        </p:nvSpPr>
        <p:spPr>
          <a:xfrm>
            <a:off x="1024150" y="1866750"/>
            <a:ext cx="7257900" cy="2410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latin typeface="Helvetica Neue Light"/>
                <a:ea typeface="Helvetica Neue Light"/>
                <a:cs typeface="Helvetica Neue Light"/>
                <a:sym typeface="Helvetica Neue Light"/>
              </a:rPr>
              <a:t>Try - Except n</a:t>
            </a:r>
            <a:r>
              <a:rPr lang="es-419" sz="2000">
                <a:solidFill>
                  <a:schemeClr val="dk1"/>
                </a:solidFill>
                <a:latin typeface="Helvetica Neue Light"/>
                <a:ea typeface="Helvetica Neue Light"/>
                <a:cs typeface="Helvetica Neue Light"/>
                <a:sym typeface="Helvetica Neue Light"/>
              </a:rPr>
              <a:t>os permite controlar situaciones excepcionales que generalmente darían error y en su lugar permite mostrar un mensaje o ejecutar una pieza de código alternativo.</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11" name="Google Shape;511;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2" name="Google Shape;512;p70"/>
          <p:cNvPicPr preferRelativeResize="0"/>
          <p:nvPr/>
        </p:nvPicPr>
        <p:blipFill rotWithShape="1">
          <a:blip r:embed="rId4">
            <a:alphaModFix/>
          </a:blip>
          <a:srcRect b="0" l="0" r="0" t="0"/>
          <a:stretch/>
        </p:blipFill>
        <p:spPr>
          <a:xfrm>
            <a:off x="3978738" y="521050"/>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1"/>
          <p:cNvSpPr txBox="1"/>
          <p:nvPr/>
        </p:nvSpPr>
        <p:spPr>
          <a:xfrm>
            <a:off x="76200" y="1421775"/>
            <a:ext cx="5947200" cy="28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500">
                <a:solidFill>
                  <a:srgbClr val="770000"/>
                </a:solidFill>
                <a:highlight>
                  <a:schemeClr val="lt1"/>
                </a:highlight>
                <a:latin typeface="Helvetica Neue"/>
                <a:ea typeface="Helvetica Neue"/>
                <a:cs typeface="Helvetica Neue"/>
                <a:sym typeface="Helvetica Neue"/>
              </a:rPr>
              <a:t>&gt;&gt;&gt;</a:t>
            </a:r>
            <a:r>
              <a:rPr lang="es-419" sz="1500">
                <a:solidFill>
                  <a:schemeClr val="dk1"/>
                </a:solidFill>
                <a:highlight>
                  <a:schemeClr val="lt1"/>
                </a:highlight>
                <a:latin typeface="Helvetica Neue"/>
                <a:ea typeface="Helvetica Neue"/>
                <a:cs typeface="Helvetica Neue"/>
                <a:sym typeface="Helvetica Neue"/>
              </a:rPr>
              <a:t> </a:t>
            </a:r>
            <a:r>
              <a:rPr lang="es-419" sz="1500">
                <a:solidFill>
                  <a:srgbClr val="3B78E7"/>
                </a:solidFill>
                <a:latin typeface="Helvetica Neue"/>
                <a:ea typeface="Helvetica Neue"/>
                <a:cs typeface="Helvetica Neue"/>
                <a:sym typeface="Helvetica Neue"/>
              </a:rPr>
              <a:t>while</a:t>
            </a:r>
            <a:r>
              <a:rPr lang="es-419" sz="1500">
                <a:solidFill>
                  <a:srgbClr val="37474F"/>
                </a:solidFill>
                <a:latin typeface="Helvetica Neue"/>
                <a:ea typeface="Helvetica Neue"/>
                <a:cs typeface="Helvetica Neue"/>
                <a:sym typeface="Helvetica Neue"/>
              </a:rPr>
              <a:t>(</a:t>
            </a:r>
            <a:r>
              <a:rPr lang="es-419" sz="1500">
                <a:solidFill>
                  <a:srgbClr val="A71D5D"/>
                </a:solidFill>
                <a:latin typeface="Helvetica Neue"/>
                <a:ea typeface="Helvetica Neue"/>
                <a:cs typeface="Helvetica Neue"/>
                <a:sym typeface="Helvetica Neue"/>
              </a:rPr>
              <a:t>True</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Clr>
                <a:schemeClr val="dk1"/>
              </a:buClr>
              <a:buSzPts val="1100"/>
              <a:buFont typeface="Arial"/>
              <a:buNone/>
            </a:pPr>
            <a:r>
              <a:rPr lang="es-419" sz="1500">
                <a:solidFill>
                  <a:srgbClr val="3B78E7"/>
                </a:solidFill>
                <a:latin typeface="Helvetica Neue"/>
                <a:ea typeface="Helvetica Neue"/>
                <a:cs typeface="Helvetica Neue"/>
                <a:sym typeface="Helvetica Neue"/>
              </a:rPr>
              <a:t>try</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n = </a:t>
            </a:r>
            <a:r>
              <a:rPr lang="es-419" sz="1500">
                <a:solidFill>
                  <a:srgbClr val="C2185B"/>
                </a:solidFill>
                <a:latin typeface="Helvetica Neue"/>
                <a:ea typeface="Helvetica Neue"/>
                <a:cs typeface="Helvetica Neue"/>
                <a:sym typeface="Helvetica Neue"/>
              </a:rPr>
              <a:t>float</a:t>
            </a:r>
            <a:r>
              <a:rPr lang="es-419" sz="1500">
                <a:solidFill>
                  <a:srgbClr val="37474F"/>
                </a:solidFill>
                <a:latin typeface="Helvetica Neue"/>
                <a:ea typeface="Helvetica Neue"/>
                <a:cs typeface="Helvetica Neue"/>
                <a:sym typeface="Helvetica Neue"/>
              </a:rPr>
              <a:t>(</a:t>
            </a:r>
            <a:r>
              <a:rPr lang="es-419" sz="1500">
                <a:solidFill>
                  <a:srgbClr val="C2185B"/>
                </a:solidFill>
                <a:latin typeface="Helvetica Neue"/>
                <a:ea typeface="Helvetica Neue"/>
                <a:cs typeface="Helvetica Neue"/>
                <a:sym typeface="Helvetica Neue"/>
              </a:rPr>
              <a:t>input</a:t>
            </a:r>
            <a:r>
              <a:rPr lang="es-419" sz="1500">
                <a:solidFill>
                  <a:srgbClr val="37474F"/>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"Introduce un número: "</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m = </a:t>
            </a:r>
            <a:r>
              <a:rPr lang="es-419" sz="1500">
                <a:solidFill>
                  <a:srgbClr val="E74C3C"/>
                </a:solidFill>
                <a:latin typeface="Helvetica Neue"/>
                <a:ea typeface="Helvetica Neue"/>
                <a:cs typeface="Helvetica Neue"/>
                <a:sym typeface="Helvetica Neue"/>
              </a:rPr>
              <a:t>4</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C2185B"/>
                </a:solidFill>
                <a:latin typeface="Helvetica Neue"/>
                <a:ea typeface="Helvetica Neue"/>
                <a:cs typeface="Helvetica Neue"/>
                <a:sym typeface="Helvetica Neue"/>
              </a:rPr>
              <a:t>print</a:t>
            </a:r>
            <a:r>
              <a:rPr lang="es-419" sz="1500">
                <a:solidFill>
                  <a:srgbClr val="37474F"/>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a:t>
            </a:r>
            <a:r>
              <a:rPr lang="es-419" sz="1500">
                <a:solidFill>
                  <a:srgbClr val="183691"/>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a:t>
            </a:r>
            <a:r>
              <a:rPr lang="es-419" sz="1500">
                <a:solidFill>
                  <a:srgbClr val="183691"/>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 = </a:t>
            </a:r>
            <a:r>
              <a:rPr lang="es-419" sz="1500">
                <a:solidFill>
                  <a:srgbClr val="183691"/>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a:t>
            </a:r>
            <a:r>
              <a:rPr lang="es-419" sz="1500">
                <a:solidFill>
                  <a:srgbClr val="37474F"/>
                </a:solidFill>
                <a:latin typeface="Helvetica Neue"/>
                <a:ea typeface="Helvetica Neue"/>
                <a:cs typeface="Helvetica Neue"/>
                <a:sym typeface="Helvetica Neue"/>
              </a:rPr>
              <a:t>.format(n,m,n/m))</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3B78E7"/>
                </a:solidFill>
                <a:latin typeface="Helvetica Neue"/>
                <a:ea typeface="Helvetica Neue"/>
                <a:cs typeface="Helvetica Neue"/>
                <a:sym typeface="Helvetica Neue"/>
              </a:rPr>
              <a:t>break</a:t>
            </a:r>
            <a:r>
              <a:rPr lang="es-419" sz="1500">
                <a:solidFill>
                  <a:srgbClr val="37474F"/>
                </a:solidFill>
                <a:latin typeface="Helvetica Neue"/>
                <a:ea typeface="Helvetica Neue"/>
                <a:cs typeface="Helvetica Neue"/>
                <a:sym typeface="Helvetica Neue"/>
              </a:rPr>
              <a:t>  </a:t>
            </a:r>
            <a:r>
              <a:rPr lang="es-419" sz="1300">
                <a:solidFill>
                  <a:srgbClr val="999999"/>
                </a:solidFill>
                <a:latin typeface="Helvetica Neue"/>
                <a:ea typeface="Helvetica Neue"/>
                <a:cs typeface="Helvetica Neue"/>
                <a:sym typeface="Helvetica Neue"/>
              </a:rPr>
              <a:t># Importante romper la iteración si todo ha salido bien</a:t>
            </a:r>
            <a:endParaRPr sz="13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3B78E7"/>
                </a:solidFill>
                <a:latin typeface="Helvetica Neue"/>
                <a:ea typeface="Helvetica Neue"/>
                <a:cs typeface="Helvetica Neue"/>
                <a:sym typeface="Helvetica Neue"/>
              </a:rPr>
              <a:t>except</a:t>
            </a:r>
            <a:r>
              <a:rPr lang="es-419" sz="1500">
                <a:solidFill>
                  <a:srgbClr val="37474F"/>
                </a:solidFill>
                <a:latin typeface="Helvetica Neue"/>
                <a:ea typeface="Helvetica Neue"/>
                <a:cs typeface="Helvetica Neue"/>
                <a:sym typeface="Helvetica Neue"/>
              </a:rPr>
              <a:t>:</a:t>
            </a:r>
            <a:endParaRPr sz="15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500">
                <a:solidFill>
                  <a:srgbClr val="37474F"/>
                </a:solidFill>
                <a:latin typeface="Helvetica Neue"/>
                <a:ea typeface="Helvetica Neue"/>
                <a:cs typeface="Helvetica Neue"/>
                <a:sym typeface="Helvetica Neue"/>
              </a:rPr>
              <a:t>        		</a:t>
            </a:r>
            <a:r>
              <a:rPr lang="es-419" sz="1500">
                <a:solidFill>
                  <a:srgbClr val="C2185B"/>
                </a:solidFill>
                <a:latin typeface="Helvetica Neue"/>
                <a:ea typeface="Helvetica Neue"/>
                <a:cs typeface="Helvetica Neue"/>
                <a:sym typeface="Helvetica Neue"/>
              </a:rPr>
              <a:t>print</a:t>
            </a:r>
            <a:r>
              <a:rPr lang="es-419" sz="1500">
                <a:solidFill>
                  <a:srgbClr val="37474F"/>
                </a:solidFill>
                <a:latin typeface="Helvetica Neue"/>
                <a:ea typeface="Helvetica Neue"/>
                <a:cs typeface="Helvetica Neue"/>
                <a:sym typeface="Helvetica Neue"/>
              </a:rPr>
              <a:t>(</a:t>
            </a:r>
            <a:r>
              <a:rPr lang="es-419" sz="1500">
                <a:solidFill>
                  <a:srgbClr val="0D904F"/>
                </a:solidFill>
                <a:latin typeface="Helvetica Neue"/>
                <a:ea typeface="Helvetica Neue"/>
                <a:cs typeface="Helvetica Neue"/>
                <a:sym typeface="Helvetica Neue"/>
              </a:rPr>
              <a:t>"Ha ocurrido un error, introduce bien el número"</a:t>
            </a:r>
            <a:r>
              <a:rPr lang="es-419" sz="1500">
                <a:solidFill>
                  <a:srgbClr val="37474F"/>
                </a:solidFill>
                <a:latin typeface="Helvetica Neue"/>
                <a:ea typeface="Helvetica Neue"/>
                <a:cs typeface="Helvetica Neue"/>
                <a:sym typeface="Helvetica Neue"/>
              </a:rPr>
              <a:t>)</a:t>
            </a:r>
            <a:endParaRPr sz="1500">
              <a:solidFill>
                <a:schemeClr val="dk1"/>
              </a:solidFill>
              <a:latin typeface="Helvetica Neue Light"/>
              <a:ea typeface="Helvetica Neue Light"/>
              <a:cs typeface="Helvetica Neue Light"/>
              <a:sym typeface="Helvetica Neue Light"/>
            </a:endParaRPr>
          </a:p>
        </p:txBody>
      </p:sp>
      <p:pic>
        <p:nvPicPr>
          <p:cNvPr id="518" name="Google Shape;518;p71"/>
          <p:cNvPicPr preferRelativeResize="0"/>
          <p:nvPr/>
        </p:nvPicPr>
        <p:blipFill rotWithShape="1">
          <a:blip r:embed="rId3">
            <a:alphaModFix/>
          </a:blip>
          <a:srcRect b="0" l="0" r="0" t="0"/>
          <a:stretch/>
        </p:blipFill>
        <p:spPr>
          <a:xfrm>
            <a:off x="7735375" y="4698075"/>
            <a:ext cx="1186526" cy="330675"/>
          </a:xfrm>
          <a:prstGeom prst="rect">
            <a:avLst/>
          </a:prstGeom>
          <a:noFill/>
          <a:ln>
            <a:noFill/>
          </a:ln>
        </p:spPr>
      </p:pic>
      <p:sp>
        <p:nvSpPr>
          <p:cNvPr id="519" name="Google Shape;519;p71"/>
          <p:cNvSpPr txBox="1"/>
          <p:nvPr/>
        </p:nvSpPr>
        <p:spPr>
          <a:xfrm>
            <a:off x="5939700" y="1174125"/>
            <a:ext cx="3204300" cy="3370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Podemos aprovechar las excepciones para forzar al usuario a introducir un número haciendo uso de un </a:t>
            </a:r>
            <a:r>
              <a:rPr b="1" lang="es-419" sz="1800">
                <a:solidFill>
                  <a:schemeClr val="dk1"/>
                </a:solidFill>
                <a:latin typeface="Helvetica Neue"/>
                <a:ea typeface="Helvetica Neue"/>
                <a:cs typeface="Helvetica Neue"/>
                <a:sym typeface="Helvetica Neue"/>
              </a:rPr>
              <a:t>bucle while</a:t>
            </a:r>
            <a:r>
              <a:rPr lang="es-419" sz="1800">
                <a:solidFill>
                  <a:schemeClr val="dk1"/>
                </a:solidFill>
                <a:latin typeface="Helvetica Neue Light"/>
                <a:ea typeface="Helvetica Neue Light"/>
                <a:cs typeface="Helvetica Neue Light"/>
                <a:sym typeface="Helvetica Neue Light"/>
              </a:rPr>
              <a:t>, repitiendo la lectura por teclado hasta que lo haga bien y entonces romper el bucle con un </a:t>
            </a:r>
            <a:r>
              <a:rPr b="1" lang="es-419" sz="1800">
                <a:solidFill>
                  <a:schemeClr val="dk1"/>
                </a:solidFill>
                <a:latin typeface="Helvetica Neue"/>
                <a:ea typeface="Helvetica Neue"/>
                <a:cs typeface="Helvetica Neue"/>
                <a:sym typeface="Helvetica Neue"/>
              </a:rPr>
              <a:t>break</a:t>
            </a:r>
            <a:r>
              <a:rPr lang="es-419" sz="1800">
                <a:solidFill>
                  <a:schemeClr val="dk1"/>
                </a:solidFill>
                <a:latin typeface="Helvetica Neue Light"/>
                <a:ea typeface="Helvetica Neue Light"/>
                <a:cs typeface="Helvetica Neue Light"/>
                <a:sym typeface="Helvetica Neue Light"/>
              </a:rPr>
              <a:t>.</a:t>
            </a:r>
            <a:r>
              <a:rPr lang="es-419" sz="1500">
                <a:solidFill>
                  <a:schemeClr val="dk1"/>
                </a:solidFill>
                <a:latin typeface="Helvetica Neue Light"/>
                <a:ea typeface="Helvetica Neue Light"/>
                <a:cs typeface="Helvetica Neue Light"/>
                <a:sym typeface="Helvetica Neue Light"/>
              </a:rPr>
              <a:t> </a:t>
            </a:r>
            <a:endParaRPr sz="1100"/>
          </a:p>
        </p:txBody>
      </p:sp>
      <p:sp>
        <p:nvSpPr>
          <p:cNvPr id="520" name="Google Shape;520;p71"/>
          <p:cNvSpPr txBox="1"/>
          <p:nvPr/>
        </p:nvSpPr>
        <p:spPr>
          <a:xfrm>
            <a:off x="76200" y="1372650"/>
            <a:ext cx="5804700" cy="2398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521" name="Google Shape;521;p71"/>
          <p:cNvSpPr txBox="1"/>
          <p:nvPr/>
        </p:nvSpPr>
        <p:spPr>
          <a:xfrm>
            <a:off x="76200" y="47528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THernandez</a:t>
            </a:r>
            <a:endParaRPr sz="1000">
              <a:solidFill>
                <a:schemeClr val="dk1"/>
              </a:solidFill>
            </a:endParaRPr>
          </a:p>
        </p:txBody>
      </p:sp>
      <p:sp>
        <p:nvSpPr>
          <p:cNvPr id="522" name="Google Shape;522;p71"/>
          <p:cNvSpPr txBox="1"/>
          <p:nvPr/>
        </p:nvSpPr>
        <p:spPr>
          <a:xfrm>
            <a:off x="1060191" y="7620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Try - Except</a:t>
            </a:r>
            <a:endParaRPr b="0" i="1" sz="3500" u="none" cap="none" strike="noStrike">
              <a:solidFill>
                <a:srgbClr val="000000"/>
              </a:solidFill>
              <a:latin typeface="Anton"/>
              <a:ea typeface="Anton"/>
              <a:cs typeface="Anton"/>
              <a:sym typeface="Anton"/>
            </a:endParaRPr>
          </a:p>
        </p:txBody>
      </p:sp>
      <p:pic>
        <p:nvPicPr>
          <p:cNvPr id="523" name="Google Shape;523;p71"/>
          <p:cNvPicPr preferRelativeResize="0"/>
          <p:nvPr/>
        </p:nvPicPr>
        <p:blipFill rotWithShape="1">
          <a:blip r:embed="rId5">
            <a:alphaModFix/>
          </a:blip>
          <a:srcRect b="0" l="0" r="0" t="0"/>
          <a:stretch/>
        </p:blipFill>
        <p:spPr>
          <a:xfrm>
            <a:off x="8103675" y="76200"/>
            <a:ext cx="989100" cy="989100"/>
          </a:xfrm>
          <a:prstGeom prst="rect">
            <a:avLst/>
          </a:prstGeom>
          <a:noFill/>
          <a:ln>
            <a:noFill/>
          </a:ln>
        </p:spPr>
      </p:pic>
      <p:pic>
        <p:nvPicPr>
          <p:cNvPr id="524" name="Google Shape;524;p71"/>
          <p:cNvPicPr preferRelativeResize="0"/>
          <p:nvPr/>
        </p:nvPicPr>
        <p:blipFill>
          <a:blip r:embed="rId6">
            <a:alphaModFix/>
          </a:blip>
          <a:stretch>
            <a:fillRect/>
          </a:stretch>
        </p:blipFill>
        <p:spPr>
          <a:xfrm>
            <a:off x="254400" y="120375"/>
            <a:ext cx="989100" cy="989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28" name="Shape 528"/>
        <p:cNvGrpSpPr/>
        <p:nvPr/>
      </p:nvGrpSpPr>
      <p:grpSpPr>
        <a:xfrm>
          <a:off x="0" y="0"/>
          <a:ext cx="0" cy="0"/>
          <a:chOff x="0" y="0"/>
          <a:chExt cx="0" cy="0"/>
        </a:xfrm>
      </p:grpSpPr>
      <p:sp>
        <p:nvSpPr>
          <p:cNvPr id="529" name="Google Shape;529;p7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ELSE</a:t>
            </a:r>
            <a:endParaRPr i="1" sz="3600">
              <a:latin typeface="Anton"/>
              <a:ea typeface="Anton"/>
              <a:cs typeface="Anton"/>
              <a:sym typeface="Anton"/>
            </a:endParaRPr>
          </a:p>
        </p:txBody>
      </p:sp>
      <p:pic>
        <p:nvPicPr>
          <p:cNvPr id="530" name="Google Shape;530;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3"/>
          <p:cNvSpPr txBox="1"/>
          <p:nvPr/>
        </p:nvSpPr>
        <p:spPr>
          <a:xfrm>
            <a:off x="711775" y="1272925"/>
            <a:ext cx="7480200" cy="349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Las declaraciones try - except tienen un</a:t>
            </a:r>
            <a:r>
              <a:rPr lang="es-419" sz="1800">
                <a:solidFill>
                  <a:schemeClr val="dk1"/>
                </a:solidFill>
                <a:highlight>
                  <a:srgbClr val="3CEFAB"/>
                </a:highlight>
                <a:latin typeface="Helvetica Neue Light"/>
                <a:ea typeface="Helvetica Neue Light"/>
                <a:cs typeface="Helvetica Neue Light"/>
                <a:sym typeface="Helvetica Neue Light"/>
              </a:rPr>
              <a:t> </a:t>
            </a:r>
            <a:r>
              <a:rPr b="1" lang="es-419" sz="1800">
                <a:solidFill>
                  <a:schemeClr val="dk1"/>
                </a:solidFill>
                <a:highlight>
                  <a:srgbClr val="3CEFAB"/>
                </a:highlight>
                <a:latin typeface="Helvetica Neue"/>
                <a:ea typeface="Helvetica Neue"/>
                <a:cs typeface="Helvetica Neue"/>
                <a:sym typeface="Helvetica Neue"/>
              </a:rPr>
              <a:t>bloque else opcional</a:t>
            </a:r>
            <a:r>
              <a:rPr lang="es-419" sz="1800">
                <a:solidFill>
                  <a:schemeClr val="dk1"/>
                </a:solidFill>
                <a:latin typeface="Helvetica Neue Light"/>
                <a:ea typeface="Helvetica Neue Light"/>
                <a:cs typeface="Helvetica Neue Light"/>
                <a:sym typeface="Helvetica Neue Light"/>
              </a:rPr>
              <a:t>, el cual, cuando está presente, debe seguir a los except. El bloque else es un buen momento para romper la iteración con break si todo funciona correctamente.</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El uso de else es mejor que agregar código adicional en el try</a:t>
            </a:r>
            <a:r>
              <a:rPr lang="es-419" sz="1800">
                <a:solidFill>
                  <a:schemeClr val="dk1"/>
                </a:solidFill>
                <a:latin typeface="Helvetica Neue Light"/>
                <a:ea typeface="Helvetica Neue Light"/>
                <a:cs typeface="Helvetica Neue Light"/>
                <a:sym typeface="Helvetica Neue Light"/>
              </a:rPr>
              <a:t> porque evita capturar accidentalmente una excepción que no fue generada por el código que está protegido por la sentencia try - except.</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536" name="Google Shape;536;p7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37" name="Google Shape;537;p73"/>
          <p:cNvSpPr txBox="1"/>
          <p:nvPr/>
        </p:nvSpPr>
        <p:spPr>
          <a:xfrm>
            <a:off x="711766" y="46905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ELSE</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4"/>
          <p:cNvSpPr txBox="1"/>
          <p:nvPr/>
        </p:nvSpPr>
        <p:spPr>
          <a:xfrm>
            <a:off x="831900" y="1275575"/>
            <a:ext cx="7480200" cy="3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while</a:t>
            </a:r>
            <a:r>
              <a:rPr lang="es-419" sz="1800">
                <a:solidFill>
                  <a:srgbClr val="37474F"/>
                </a:solidFill>
                <a:latin typeface="Helvetica Neue"/>
                <a:ea typeface="Helvetica Neue"/>
                <a:cs typeface="Helvetica Neue"/>
                <a:sym typeface="Helvetica Neue"/>
              </a:rPr>
              <a:t>(</a:t>
            </a:r>
            <a:r>
              <a:rPr lang="es-419" sz="1800">
                <a:solidFill>
                  <a:srgbClr val="A71D5D"/>
                </a:solidFill>
                <a:latin typeface="Helvetica Neue"/>
                <a:ea typeface="Helvetica Neue"/>
                <a:cs typeface="Helvetica Neue"/>
                <a:sym typeface="Helvetica Neue"/>
              </a:rPr>
              <a:t>True</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Clr>
                <a:schemeClr val="dk1"/>
              </a:buClr>
              <a:buSzPts val="1100"/>
              <a:buFont typeface="Arial"/>
              <a:buNone/>
            </a:pPr>
            <a:r>
              <a:rPr lang="es-419" sz="1800">
                <a:solidFill>
                  <a:srgbClr val="3B78E7"/>
                </a:solidFill>
                <a:latin typeface="Helvetica Neue"/>
                <a:ea typeface="Helvetica Neue"/>
                <a:cs typeface="Helvetica Neue"/>
                <a:sym typeface="Helvetica Neue"/>
              </a:rPr>
              <a:t>try</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n = </a:t>
            </a:r>
            <a:r>
              <a:rPr lang="es-419" sz="1800">
                <a:solidFill>
                  <a:srgbClr val="C2185B"/>
                </a:solidFill>
                <a:latin typeface="Helvetica Neue"/>
                <a:ea typeface="Helvetica Neue"/>
                <a:cs typeface="Helvetica Neue"/>
                <a:sym typeface="Helvetica Neue"/>
              </a:rPr>
              <a:t>float</a:t>
            </a:r>
            <a:r>
              <a:rPr lang="es-419" sz="1800">
                <a:solidFill>
                  <a:srgbClr val="37474F"/>
                </a:solidFill>
                <a:latin typeface="Helvetica Neue"/>
                <a:ea typeface="Helvetica Neue"/>
                <a:cs typeface="Helvetica Neue"/>
                <a:sym typeface="Helvetica Neue"/>
              </a:rPr>
              <a:t>(</a:t>
            </a:r>
            <a:r>
              <a:rPr lang="es-419" sz="1800">
                <a:solidFill>
                  <a:srgbClr val="C2185B"/>
                </a:solidFill>
                <a:latin typeface="Helvetica Neue"/>
                <a:ea typeface="Helvetica Neue"/>
                <a:cs typeface="Helvetica Neue"/>
                <a:sym typeface="Helvetica Neue"/>
              </a:rPr>
              <a:t>input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"Introduce un número: "</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m = </a:t>
            </a:r>
            <a:r>
              <a:rPr lang="es-419" sz="1800">
                <a:solidFill>
                  <a:srgbClr val="E74C3C"/>
                </a:solidFill>
                <a:latin typeface="Helvetica Neue"/>
                <a:ea typeface="Helvetica Neue"/>
                <a:cs typeface="Helvetica Neue"/>
                <a:sym typeface="Helvetica Neue"/>
              </a:rPr>
              <a:t>4</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C2185B"/>
                </a:solidFill>
                <a:latin typeface="Helvetica Neue"/>
                <a:ea typeface="Helvetica Neue"/>
                <a:cs typeface="Helvetica Neue"/>
                <a:sym typeface="Helvetica Neue"/>
              </a:rPr>
              <a:t>print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a:t>
            </a:r>
            <a:r>
              <a:rPr lang="es-419" sz="1800">
                <a:solidFill>
                  <a:srgbClr val="183691"/>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a:t>
            </a:r>
            <a:r>
              <a:rPr lang="es-419" sz="1800">
                <a:solidFill>
                  <a:srgbClr val="183691"/>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 = </a:t>
            </a:r>
            <a:r>
              <a:rPr lang="es-419" sz="1800">
                <a:solidFill>
                  <a:srgbClr val="183691"/>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a:t>
            </a:r>
            <a:r>
              <a:rPr lang="es-419" sz="1800">
                <a:solidFill>
                  <a:srgbClr val="37474F"/>
                </a:solidFill>
                <a:latin typeface="Helvetica Neue"/>
                <a:ea typeface="Helvetica Neue"/>
                <a:cs typeface="Helvetica Neue"/>
                <a:sym typeface="Helvetica Neue"/>
              </a:rPr>
              <a:t>.format(n,m,n/m))</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except</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C2185B"/>
                </a:solidFill>
                <a:latin typeface="Helvetica Neue"/>
                <a:ea typeface="Helvetica Neue"/>
                <a:cs typeface="Helvetica Neue"/>
                <a:sym typeface="Helvetica Neue"/>
              </a:rPr>
              <a:t>print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"Ha ocurrido un error, introduce bien el número"</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else</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C2185B"/>
                </a:solidFill>
                <a:latin typeface="Helvetica Neue"/>
                <a:ea typeface="Helvetica Neue"/>
                <a:cs typeface="Helvetica Neue"/>
                <a:sym typeface="Helvetica Neue"/>
              </a:rPr>
              <a:t>print</a:t>
            </a:r>
            <a:r>
              <a:rPr lang="es-419" sz="1800">
                <a:solidFill>
                  <a:srgbClr val="37474F"/>
                </a:solidFill>
                <a:latin typeface="Helvetica Neue"/>
                <a:ea typeface="Helvetica Neue"/>
                <a:cs typeface="Helvetica Neue"/>
                <a:sym typeface="Helvetica Neue"/>
              </a:rPr>
              <a:t>(</a:t>
            </a:r>
            <a:r>
              <a:rPr lang="es-419" sz="1800">
                <a:solidFill>
                  <a:srgbClr val="0D904F"/>
                </a:solidFill>
                <a:latin typeface="Helvetica Neue"/>
                <a:ea typeface="Helvetica Neue"/>
                <a:cs typeface="Helvetica Neue"/>
                <a:sym typeface="Helvetica Neue"/>
              </a:rPr>
              <a:t>"Todo ha funcionado correctamente"</a:t>
            </a:r>
            <a:r>
              <a:rPr lang="es-419" sz="1800">
                <a:solidFill>
                  <a:srgbClr val="37474F"/>
                </a:solidFill>
                <a:latin typeface="Helvetica Neue"/>
                <a:ea typeface="Helvetica Neue"/>
                <a:cs typeface="Helvetica Neue"/>
                <a:sym typeface="Helvetica Neue"/>
              </a:rPr>
              <a:t>)</a:t>
            </a:r>
            <a:endParaRPr sz="18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37474F"/>
                </a:solidFill>
                <a:latin typeface="Helvetica Neue"/>
                <a:ea typeface="Helvetica Neue"/>
                <a:cs typeface="Helvetica Neue"/>
                <a:sym typeface="Helvetica Neue"/>
              </a:rPr>
              <a:t>        		</a:t>
            </a:r>
            <a:r>
              <a:rPr lang="es-419" sz="1800">
                <a:solidFill>
                  <a:srgbClr val="3B78E7"/>
                </a:solidFill>
                <a:latin typeface="Helvetica Neue"/>
                <a:ea typeface="Helvetica Neue"/>
                <a:cs typeface="Helvetica Neue"/>
                <a:sym typeface="Helvetica Neue"/>
              </a:rPr>
              <a:t>break</a:t>
            </a:r>
            <a:r>
              <a:rPr lang="es-419" sz="1800">
                <a:solidFill>
                  <a:srgbClr val="37474F"/>
                </a:solidFill>
                <a:latin typeface="Helvetica Neue"/>
                <a:ea typeface="Helvetica Neue"/>
                <a:cs typeface="Helvetica Neue"/>
                <a:sym typeface="Helvetica Neue"/>
              </a:rPr>
              <a:t>  </a:t>
            </a:r>
            <a:r>
              <a:rPr lang="es-419" sz="1600">
                <a:solidFill>
                  <a:srgbClr val="999999"/>
                </a:solidFill>
                <a:latin typeface="Helvetica Neue"/>
                <a:ea typeface="Helvetica Neue"/>
                <a:cs typeface="Helvetica Neue"/>
                <a:sym typeface="Helvetica Neue"/>
              </a:rPr>
              <a:t># Importante romper la iteración si todo ha salido bien</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Helvetica Neue"/>
              <a:ea typeface="Helvetica Neue"/>
              <a:cs typeface="Helvetica Neue"/>
              <a:sym typeface="Helvetica Neue"/>
            </a:endParaRPr>
          </a:p>
        </p:txBody>
      </p:sp>
      <p:pic>
        <p:nvPicPr>
          <p:cNvPr id="543" name="Google Shape;543;p74"/>
          <p:cNvPicPr preferRelativeResize="0"/>
          <p:nvPr/>
        </p:nvPicPr>
        <p:blipFill rotWithShape="1">
          <a:blip r:embed="rId3">
            <a:alphaModFix/>
          </a:blip>
          <a:srcRect b="0" l="0" r="0" t="0"/>
          <a:stretch/>
        </p:blipFill>
        <p:spPr>
          <a:xfrm>
            <a:off x="7850988" y="4775375"/>
            <a:ext cx="1186526" cy="330675"/>
          </a:xfrm>
          <a:prstGeom prst="rect">
            <a:avLst/>
          </a:prstGeom>
          <a:noFill/>
          <a:ln>
            <a:noFill/>
          </a:ln>
        </p:spPr>
      </p:pic>
      <p:sp>
        <p:nvSpPr>
          <p:cNvPr id="544" name="Google Shape;544;p74"/>
          <p:cNvSpPr txBox="1"/>
          <p:nvPr/>
        </p:nvSpPr>
        <p:spPr>
          <a:xfrm>
            <a:off x="906891" y="137208"/>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ELSE EN EJEMPLO</a:t>
            </a:r>
            <a:endParaRPr b="0" i="1" sz="3500" u="none" cap="none" strike="noStrike">
              <a:solidFill>
                <a:srgbClr val="000000"/>
              </a:solidFill>
              <a:latin typeface="Anton"/>
              <a:ea typeface="Anton"/>
              <a:cs typeface="Anton"/>
              <a:sym typeface="Anton"/>
            </a:endParaRPr>
          </a:p>
        </p:txBody>
      </p:sp>
      <p:sp>
        <p:nvSpPr>
          <p:cNvPr id="545" name="Google Shape;545;p74"/>
          <p:cNvSpPr txBox="1"/>
          <p:nvPr/>
        </p:nvSpPr>
        <p:spPr>
          <a:xfrm>
            <a:off x="831900" y="1275575"/>
            <a:ext cx="7173600" cy="3372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546" name="Google Shape;546;p74"/>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50" name="Shape 550"/>
        <p:cNvGrpSpPr/>
        <p:nvPr/>
      </p:nvGrpSpPr>
      <p:grpSpPr>
        <a:xfrm>
          <a:off x="0" y="0"/>
          <a:ext cx="0" cy="0"/>
          <a:chOff x="0" y="0"/>
          <a:chExt cx="0" cy="0"/>
        </a:xfrm>
      </p:grpSpPr>
      <p:sp>
        <p:nvSpPr>
          <p:cNvPr id="551" name="Google Shape;551;p7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FINALLY</a:t>
            </a:r>
            <a:endParaRPr i="1" sz="3600">
              <a:latin typeface="Anton"/>
              <a:ea typeface="Anton"/>
              <a:cs typeface="Anton"/>
              <a:sym typeface="Anton"/>
            </a:endParaRPr>
          </a:p>
        </p:txBody>
      </p:sp>
      <p:pic>
        <p:nvPicPr>
          <p:cNvPr id="552" name="Google Shape;552;p7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6"/>
          <p:cNvSpPr txBox="1"/>
          <p:nvPr/>
        </p:nvSpPr>
        <p:spPr>
          <a:xfrm>
            <a:off x="831900" y="1847800"/>
            <a:ext cx="7480200" cy="1958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sentencia try tiene otra sentencia opcional que intenta definir acciones de limpieza que deben ser ejecutadas bajo ciertas circunstancias.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Una sentencia finally </a:t>
            </a:r>
            <a:r>
              <a:rPr lang="es-419" sz="1800">
                <a:solidFill>
                  <a:schemeClr val="dk1"/>
                </a:solidFill>
                <a:highlight>
                  <a:srgbClr val="3CEFAB"/>
                </a:highlight>
                <a:latin typeface="Helvetica Neue Light"/>
                <a:ea typeface="Helvetica Neue Light"/>
                <a:cs typeface="Helvetica Neue Light"/>
                <a:sym typeface="Helvetica Neue Light"/>
              </a:rPr>
              <a:t>siempre es ejecutada antes de salir de la sentencia try, ya sea que una excepción h</a:t>
            </a:r>
            <a:r>
              <a:rPr lang="es-419" sz="1800">
                <a:solidFill>
                  <a:schemeClr val="dk1"/>
                </a:solidFill>
                <a:highlight>
                  <a:srgbClr val="3CEFAB"/>
                </a:highlight>
                <a:latin typeface="Helvetica Neue Light"/>
                <a:ea typeface="Helvetica Neue Light"/>
                <a:cs typeface="Helvetica Neue Light"/>
                <a:sym typeface="Helvetica Neue Light"/>
              </a:rPr>
              <a:t>a</a:t>
            </a:r>
            <a:r>
              <a:rPr lang="es-419" sz="1800">
                <a:solidFill>
                  <a:schemeClr val="dk1"/>
                </a:solidFill>
                <a:highlight>
                  <a:srgbClr val="3CEFAB"/>
                </a:highlight>
                <a:latin typeface="Helvetica Neue Light"/>
                <a:ea typeface="Helvetica Neue Light"/>
                <a:cs typeface="Helvetica Neue Light"/>
                <a:sym typeface="Helvetica Neue Light"/>
              </a:rPr>
              <a:t>ya ocurrido o no</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558" name="Google Shape;558;p7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59" name="Google Shape;559;p76"/>
          <p:cNvSpPr txBox="1"/>
          <p:nvPr/>
        </p:nvSpPr>
        <p:spPr>
          <a:xfrm>
            <a:off x="1060191" y="131746"/>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a:t>
            </a:r>
            <a:endParaRPr b="0" i="1" sz="3500" u="none" cap="none" strike="noStrike">
              <a:solidFill>
                <a:srgbClr val="000000"/>
              </a:solidFill>
              <a:latin typeface="Anton"/>
              <a:ea typeface="Anton"/>
              <a:cs typeface="Anton"/>
              <a:sym typeface="Anton"/>
            </a:endParaRPr>
          </a:p>
        </p:txBody>
      </p:sp>
      <p:pic>
        <p:nvPicPr>
          <p:cNvPr id="560" name="Google Shape;560;p76"/>
          <p:cNvPicPr preferRelativeResize="0"/>
          <p:nvPr/>
        </p:nvPicPr>
        <p:blipFill>
          <a:blip r:embed="rId4">
            <a:alphaModFix/>
          </a:blip>
          <a:stretch>
            <a:fillRect/>
          </a:stretch>
        </p:blipFill>
        <p:spPr>
          <a:xfrm>
            <a:off x="235316" y="211950"/>
            <a:ext cx="1066800" cy="82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41"/>
          <p:cNvSpPr/>
          <p:nvPr/>
        </p:nvSpPr>
        <p:spPr>
          <a:xfrm>
            <a:off x="3626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2" name="Google Shape;202;p41"/>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1"/>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41"/>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Excepciones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05" name="Google Shape;205;p41"/>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06" name="Google Shape;206;p41"/>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07" name="Google Shape;207;p41"/>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08" name="Google Shape;208;p41"/>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9" name="Google Shape;209;p41"/>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10" name="Google Shape;210;p41"/>
          <p:cNvSpPr/>
          <p:nvPr/>
        </p:nvSpPr>
        <p:spPr>
          <a:xfrm>
            <a:off x="1243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1"/>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1"/>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213" name="Google Shape;213;p41"/>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Funciones II</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p:txBody>
      </p:sp>
      <p:cxnSp>
        <p:nvCxnSpPr>
          <p:cNvPr id="214" name="Google Shape;214;p41"/>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15" name="Google Shape;215;p41"/>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16" name="Google Shape;216;p41"/>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17" name="Google Shape;217;p41"/>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18" name="Google Shape;218;p41"/>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19" name="Google Shape;219;p41"/>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1"/>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sp>
        <p:nvSpPr>
          <p:cNvPr id="222" name="Google Shape;222;p41"/>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Clases y objetos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23" name="Google Shape;223;p41"/>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4" name="Google Shape;224;p41"/>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5" name="Google Shape;225;p41"/>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6" name="Google Shape;226;p41"/>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7" name="Google Shape;227;p41"/>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28" name="Google Shape;228;p41"/>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pic>
        <p:nvPicPr>
          <p:cNvPr id="229" name="Google Shape;229;p41"/>
          <p:cNvPicPr preferRelativeResize="0"/>
          <p:nvPr/>
        </p:nvPicPr>
        <p:blipFill rotWithShape="1">
          <a:blip r:embed="rId5">
            <a:alphaModFix/>
          </a:blip>
          <a:srcRect b="0" l="0" r="0" t="0"/>
          <a:stretch/>
        </p:blipFill>
        <p:spPr>
          <a:xfrm>
            <a:off x="3811875" y="2547794"/>
            <a:ext cx="307150" cy="307150"/>
          </a:xfrm>
          <a:prstGeom prst="rect">
            <a:avLst/>
          </a:prstGeom>
          <a:noFill/>
          <a:ln>
            <a:noFill/>
          </a:ln>
        </p:spPr>
      </p:pic>
      <p:sp>
        <p:nvSpPr>
          <p:cNvPr id="230" name="Google Shape;230;p41"/>
          <p:cNvSpPr txBox="1"/>
          <p:nvPr/>
        </p:nvSpPr>
        <p:spPr>
          <a:xfrm>
            <a:off x="4150225" y="25558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DESAFÍO DE ERRORES</a:t>
            </a:r>
            <a:endParaRPr b="0" i="0" sz="700" u="none" cap="none" strike="noStrike">
              <a:solidFill>
                <a:srgbClr val="000000"/>
              </a:solidFill>
              <a:latin typeface="Helvetica Neue"/>
              <a:ea typeface="Helvetica Neue"/>
              <a:cs typeface="Helvetica Neue"/>
              <a:sym typeface="Helvetica Neue"/>
            </a:endParaRPr>
          </a:p>
        </p:txBody>
      </p:sp>
      <p:pic>
        <p:nvPicPr>
          <p:cNvPr id="231" name="Google Shape;231;p41"/>
          <p:cNvPicPr preferRelativeResize="0"/>
          <p:nvPr/>
        </p:nvPicPr>
        <p:blipFill rotWithShape="1">
          <a:blip r:embed="rId5">
            <a:alphaModFix/>
          </a:blip>
          <a:srcRect b="0" l="0" r="0" t="0"/>
          <a:stretch/>
        </p:blipFill>
        <p:spPr>
          <a:xfrm>
            <a:off x="3811875" y="2992396"/>
            <a:ext cx="307150" cy="307150"/>
          </a:xfrm>
          <a:prstGeom prst="rect">
            <a:avLst/>
          </a:prstGeom>
          <a:noFill/>
          <a:ln>
            <a:noFill/>
          </a:ln>
        </p:spPr>
      </p:pic>
      <p:sp>
        <p:nvSpPr>
          <p:cNvPr id="232" name="Google Shape;232;p41"/>
          <p:cNvSpPr txBox="1"/>
          <p:nvPr/>
        </p:nvSpPr>
        <p:spPr>
          <a:xfrm>
            <a:off x="4180175" y="2998374"/>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solidFill>
                  <a:schemeClr val="dk1"/>
                </a:solidFill>
                <a:latin typeface="Helvetica Neue"/>
                <a:ea typeface="Helvetica Neue"/>
                <a:cs typeface="Helvetica Neue"/>
                <a:sym typeface="Helvetica Neue"/>
              </a:rPr>
              <a:t>DESAFÍO DE </a:t>
            </a:r>
            <a:r>
              <a:rPr lang="es-419" sz="700">
                <a:latin typeface="Helvetica Neue"/>
                <a:ea typeface="Helvetica Neue"/>
                <a:cs typeface="Helvetica Neue"/>
                <a:sym typeface="Helvetica Neue"/>
              </a:rPr>
              <a:t>EXCEPCIONES</a:t>
            </a:r>
            <a:endParaRPr b="0" i="0" sz="700" u="none" cap="none" strike="noStrike">
              <a:solidFill>
                <a:srgbClr val="000000"/>
              </a:solidFill>
              <a:latin typeface="Helvetica Neue"/>
              <a:ea typeface="Helvetica Neue"/>
              <a:cs typeface="Helvetica Neue"/>
              <a:sym typeface="Helvetica Neue"/>
            </a:endParaRPr>
          </a:p>
        </p:txBody>
      </p:sp>
      <p:pic>
        <p:nvPicPr>
          <p:cNvPr id="233" name="Google Shape;233;p41"/>
          <p:cNvPicPr preferRelativeResize="0"/>
          <p:nvPr/>
        </p:nvPicPr>
        <p:blipFill rotWithShape="1">
          <a:blip r:embed="rId6">
            <a:alphaModFix/>
          </a:blip>
          <a:srcRect b="0" l="0" r="0" t="0"/>
          <a:stretch/>
        </p:blipFill>
        <p:spPr>
          <a:xfrm>
            <a:off x="1418561" y="2555548"/>
            <a:ext cx="307150" cy="307150"/>
          </a:xfrm>
          <a:prstGeom prst="rect">
            <a:avLst/>
          </a:prstGeom>
          <a:noFill/>
          <a:ln>
            <a:noFill/>
          </a:ln>
        </p:spPr>
      </p:pic>
      <p:sp>
        <p:nvSpPr>
          <p:cNvPr id="234" name="Google Shape;234;p41"/>
          <p:cNvSpPr txBox="1"/>
          <p:nvPr/>
        </p:nvSpPr>
        <p:spPr>
          <a:xfrm>
            <a:off x="1756911" y="254017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RELOJ</a:t>
            </a:r>
            <a:endParaRPr b="0" i="0" sz="700" u="none" cap="none" strike="noStrike">
              <a:solidFill>
                <a:srgbClr val="000000"/>
              </a:solidFill>
              <a:latin typeface="Helvetica Neue"/>
              <a:ea typeface="Helvetica Neue"/>
              <a:cs typeface="Helvetica Neue"/>
              <a:sym typeface="Helvetica Neue"/>
            </a:endParaRPr>
          </a:p>
        </p:txBody>
      </p:sp>
      <p:sp>
        <p:nvSpPr>
          <p:cNvPr id="235" name="Google Shape;235;p41"/>
          <p:cNvSpPr txBox="1"/>
          <p:nvPr/>
        </p:nvSpPr>
        <p:spPr>
          <a:xfrm>
            <a:off x="1754025" y="30130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¡FUNCIONES!</a:t>
            </a:r>
            <a:endParaRPr b="0" i="0" sz="700" u="none" cap="none" strike="noStrike">
              <a:solidFill>
                <a:srgbClr val="000000"/>
              </a:solidFill>
              <a:latin typeface="Helvetica Neue"/>
              <a:ea typeface="Helvetica Neue"/>
              <a:cs typeface="Helvetica Neue"/>
              <a:sym typeface="Helvetica Neue"/>
            </a:endParaRPr>
          </a:p>
        </p:txBody>
      </p:sp>
      <p:pic>
        <p:nvPicPr>
          <p:cNvPr id="236" name="Google Shape;236;p41"/>
          <p:cNvPicPr preferRelativeResize="0"/>
          <p:nvPr/>
        </p:nvPicPr>
        <p:blipFill rotWithShape="1">
          <a:blip r:embed="rId7">
            <a:alphaModFix/>
          </a:blip>
          <a:srcRect b="0" l="0" r="0" t="0"/>
          <a:stretch/>
        </p:blipFill>
        <p:spPr>
          <a:xfrm>
            <a:off x="1408785" y="2996725"/>
            <a:ext cx="307150" cy="307150"/>
          </a:xfrm>
          <a:prstGeom prst="rect">
            <a:avLst/>
          </a:prstGeom>
          <a:noFill/>
          <a:ln>
            <a:noFill/>
          </a:ln>
        </p:spPr>
      </p:pic>
      <p:pic>
        <p:nvPicPr>
          <p:cNvPr id="237" name="Google Shape;237;p41"/>
          <p:cNvPicPr preferRelativeResize="0"/>
          <p:nvPr/>
        </p:nvPicPr>
        <p:blipFill rotWithShape="1">
          <a:blip r:embed="rId5">
            <a:alphaModFix/>
          </a:blip>
          <a:srcRect b="0" l="0" r="0" t="0"/>
          <a:stretch/>
        </p:blipFill>
        <p:spPr>
          <a:xfrm>
            <a:off x="6205189" y="2533748"/>
            <a:ext cx="307150" cy="307150"/>
          </a:xfrm>
          <a:prstGeom prst="rect">
            <a:avLst/>
          </a:prstGeom>
          <a:noFill/>
          <a:ln>
            <a:noFill/>
          </a:ln>
        </p:spPr>
      </p:pic>
      <p:sp>
        <p:nvSpPr>
          <p:cNvPr id="238" name="Google Shape;238;p41"/>
          <p:cNvSpPr txBox="1"/>
          <p:nvPr/>
        </p:nvSpPr>
        <p:spPr>
          <a:xfrm>
            <a:off x="6485164" y="3007963"/>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Light"/>
                <a:ea typeface="Helvetica Neue Light"/>
                <a:cs typeface="Helvetica Neue Light"/>
                <a:sym typeface="Helvetica Neue Light"/>
              </a:rPr>
              <a:t>  NUESTRO PRIMER DC</a:t>
            </a:r>
            <a:endParaRPr sz="700">
              <a:solidFill>
                <a:schemeClr val="dk1"/>
              </a:solidFill>
              <a:latin typeface="Helvetica Neue Light"/>
              <a:ea typeface="Helvetica Neue Light"/>
              <a:cs typeface="Helvetica Neue Light"/>
              <a:sym typeface="Helvetica Neue Light"/>
            </a:endParaRPr>
          </a:p>
        </p:txBody>
      </p:sp>
      <p:pic>
        <p:nvPicPr>
          <p:cNvPr id="239" name="Google Shape;239;p41"/>
          <p:cNvPicPr preferRelativeResize="0"/>
          <p:nvPr/>
        </p:nvPicPr>
        <p:blipFill rotWithShape="1">
          <a:blip r:embed="rId5">
            <a:alphaModFix/>
          </a:blip>
          <a:srcRect b="0" l="0" r="0" t="0"/>
          <a:stretch/>
        </p:blipFill>
        <p:spPr>
          <a:xfrm>
            <a:off x="6192489" y="3000634"/>
            <a:ext cx="307150" cy="307150"/>
          </a:xfrm>
          <a:prstGeom prst="rect">
            <a:avLst/>
          </a:prstGeom>
          <a:noFill/>
          <a:ln>
            <a:noFill/>
          </a:ln>
        </p:spPr>
      </p:pic>
      <p:sp>
        <p:nvSpPr>
          <p:cNvPr id="240" name="Google Shape;240;p41"/>
          <p:cNvSpPr txBox="1"/>
          <p:nvPr/>
        </p:nvSpPr>
        <p:spPr>
          <a:xfrm>
            <a:off x="6535718" y="346570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Light"/>
                <a:ea typeface="Helvetica Neue Light"/>
                <a:cs typeface="Helvetica Neue Light"/>
                <a:sym typeface="Helvetica Neue Light"/>
              </a:rPr>
              <a:t>UTILIZAMOS PLANTTEXT</a:t>
            </a:r>
            <a:endParaRPr sz="700">
              <a:solidFill>
                <a:schemeClr val="dk1"/>
              </a:solidFill>
              <a:latin typeface="Helvetica Neue Light"/>
              <a:ea typeface="Helvetica Neue Light"/>
              <a:cs typeface="Helvetica Neue Light"/>
              <a:sym typeface="Helvetica Neue Light"/>
            </a:endParaRPr>
          </a:p>
        </p:txBody>
      </p:sp>
      <p:pic>
        <p:nvPicPr>
          <p:cNvPr id="241" name="Google Shape;241;p41"/>
          <p:cNvPicPr preferRelativeResize="0"/>
          <p:nvPr/>
        </p:nvPicPr>
        <p:blipFill rotWithShape="1">
          <a:blip r:embed="rId8">
            <a:alphaModFix/>
          </a:blip>
          <a:srcRect b="0" l="0" r="0" t="0"/>
          <a:stretch/>
        </p:blipFill>
        <p:spPr>
          <a:xfrm>
            <a:off x="6133814" y="3399712"/>
            <a:ext cx="424500" cy="424500"/>
          </a:xfrm>
          <a:prstGeom prst="rect">
            <a:avLst/>
          </a:prstGeom>
          <a:noFill/>
          <a:ln>
            <a:noFill/>
          </a:ln>
        </p:spPr>
      </p:pic>
      <p:sp>
        <p:nvSpPr>
          <p:cNvPr id="242" name="Google Shape;242;p41"/>
          <p:cNvSpPr txBox="1"/>
          <p:nvPr/>
        </p:nvSpPr>
        <p:spPr>
          <a:xfrm>
            <a:off x="6543539" y="2507795"/>
            <a:ext cx="1545900" cy="4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700">
                <a:solidFill>
                  <a:schemeClr val="dk1"/>
                </a:solidFill>
                <a:latin typeface="Helvetica Neue Light"/>
                <a:ea typeface="Helvetica Neue Light"/>
                <a:cs typeface="Helvetica Neue Light"/>
                <a:sym typeface="Helvetica Neue Light"/>
              </a:rPr>
              <a:t>MI PRIMER PENSAMIENTO EN POO</a:t>
            </a:r>
            <a:endParaRPr sz="7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7"/>
          <p:cNvSpPr txBox="1"/>
          <p:nvPr/>
        </p:nvSpPr>
        <p:spPr>
          <a:xfrm>
            <a:off x="711775" y="1120525"/>
            <a:ext cx="7480200" cy="349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Cuando ocurre una excepción en la sentencia try y no fue manejada por una sentencia except (u ocurrió en una sentencia except o else), es relanzada luego de que se ejecuta la sentencia finally. </a:t>
            </a:r>
            <a:r>
              <a:rPr lang="es-419" sz="1800">
                <a:solidFill>
                  <a:schemeClr val="dk1"/>
                </a:solidFill>
                <a:highlight>
                  <a:srgbClr val="3CEFAB"/>
                </a:highlight>
                <a:latin typeface="Helvetica Neue Light"/>
                <a:ea typeface="Helvetica Neue Light"/>
                <a:cs typeface="Helvetica Neue Light"/>
                <a:sym typeface="Helvetica Neue Light"/>
              </a:rPr>
              <a:t>La sentencia finally es también ejecutada «a la salida» cuando cualquier otra sentencia de la sentencia try es dejada vía break, continue or return</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566" name="Google Shape;566;p7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67" name="Google Shape;567;p77"/>
          <p:cNvSpPr txBox="1"/>
          <p:nvPr/>
        </p:nvSpPr>
        <p:spPr>
          <a:xfrm>
            <a:off x="940066" y="131746"/>
            <a:ext cx="7023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a:t>
            </a:r>
            <a:endParaRPr b="0" i="1" sz="3500" u="none" cap="none" strike="noStrike">
              <a:solidFill>
                <a:srgbClr val="000000"/>
              </a:solidFill>
              <a:latin typeface="Anton"/>
              <a:ea typeface="Anton"/>
              <a:cs typeface="Anton"/>
              <a:sym typeface="Anton"/>
            </a:endParaRPr>
          </a:p>
        </p:txBody>
      </p:sp>
      <p:pic>
        <p:nvPicPr>
          <p:cNvPr id="568" name="Google Shape;568;p77"/>
          <p:cNvPicPr preferRelativeResize="0"/>
          <p:nvPr/>
        </p:nvPicPr>
        <p:blipFill>
          <a:blip r:embed="rId4">
            <a:alphaModFix/>
          </a:blip>
          <a:stretch>
            <a:fillRect/>
          </a:stretch>
        </p:blipFill>
        <p:spPr>
          <a:xfrm>
            <a:off x="235316" y="211950"/>
            <a:ext cx="1066800" cy="828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8"/>
          <p:cNvSpPr txBox="1"/>
          <p:nvPr/>
        </p:nvSpPr>
        <p:spPr>
          <a:xfrm>
            <a:off x="1505000" y="1344725"/>
            <a:ext cx="7480200" cy="36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a:solidFill>
                  <a:srgbClr val="770000"/>
                </a:solidFill>
                <a:highlight>
                  <a:schemeClr val="lt1"/>
                </a:highlight>
                <a:latin typeface="Helvetica Neue"/>
                <a:ea typeface="Helvetica Neue"/>
                <a:cs typeface="Helvetica Neue"/>
                <a:sym typeface="Helvetica Neue"/>
              </a:rPr>
              <a:t>&gt;&gt;&gt;</a:t>
            </a:r>
            <a:r>
              <a:rPr lang="es-419">
                <a:solidFill>
                  <a:schemeClr val="dk1"/>
                </a:solidFill>
                <a:highlight>
                  <a:schemeClr val="lt1"/>
                </a:highlight>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while</a:t>
            </a:r>
            <a:r>
              <a:rPr lang="es-419">
                <a:solidFill>
                  <a:srgbClr val="37474F"/>
                </a:solidFill>
                <a:latin typeface="Helvetica Neue"/>
                <a:ea typeface="Helvetica Neue"/>
                <a:cs typeface="Helvetica Neue"/>
                <a:sym typeface="Helvetica Neue"/>
              </a:rPr>
              <a:t>(</a:t>
            </a:r>
            <a:r>
              <a:rPr lang="es-419">
                <a:solidFill>
                  <a:srgbClr val="A71D5D"/>
                </a:solidFill>
                <a:latin typeface="Helvetica Neue"/>
                <a:ea typeface="Helvetica Neue"/>
                <a:cs typeface="Helvetica Neue"/>
                <a:sym typeface="Helvetica Neue"/>
              </a:rPr>
              <a:t>True</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Clr>
                <a:schemeClr val="dk1"/>
              </a:buClr>
              <a:buSzPts val="1100"/>
              <a:buFont typeface="Arial"/>
              <a:buNone/>
            </a:pPr>
            <a:r>
              <a:rPr lang="es-419">
                <a:solidFill>
                  <a:srgbClr val="3B78E7"/>
                </a:solidFill>
                <a:latin typeface="Helvetica Neue"/>
                <a:ea typeface="Helvetica Neue"/>
                <a:cs typeface="Helvetica Neue"/>
                <a:sym typeface="Helvetica Neue"/>
              </a:rPr>
              <a:t>try</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n = </a:t>
            </a:r>
            <a:r>
              <a:rPr lang="es-419">
                <a:solidFill>
                  <a:srgbClr val="C2185B"/>
                </a:solidFill>
                <a:latin typeface="Helvetica Neue"/>
                <a:ea typeface="Helvetica Neue"/>
                <a:cs typeface="Helvetica Neue"/>
                <a:sym typeface="Helvetica Neue"/>
              </a:rPr>
              <a:t>float</a:t>
            </a:r>
            <a:r>
              <a:rPr lang="es-419">
                <a:solidFill>
                  <a:srgbClr val="37474F"/>
                </a:solidFill>
                <a:latin typeface="Helvetica Neue"/>
                <a:ea typeface="Helvetica Neue"/>
                <a:cs typeface="Helvetica Neue"/>
                <a:sym typeface="Helvetica Neue"/>
              </a:rPr>
              <a:t>(</a:t>
            </a:r>
            <a:r>
              <a:rPr lang="es-419">
                <a:solidFill>
                  <a:srgbClr val="C2185B"/>
                </a:solidFill>
                <a:latin typeface="Helvetica Neue"/>
                <a:ea typeface="Helvetica Neue"/>
                <a:cs typeface="Helvetica Neue"/>
                <a:sym typeface="Helvetica Neue"/>
              </a:rPr>
              <a:t>input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"Introduce un número: "</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m = </a:t>
            </a:r>
            <a:r>
              <a:rPr lang="es-419">
                <a:solidFill>
                  <a:srgbClr val="E74C3C"/>
                </a:solidFill>
                <a:latin typeface="Helvetica Neue"/>
                <a:ea typeface="Helvetica Neue"/>
                <a:cs typeface="Helvetica Neue"/>
                <a:sym typeface="Helvetica Neue"/>
              </a:rPr>
              <a:t>4</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a:t>
            </a:r>
            <a:r>
              <a:rPr lang="es-419">
                <a:solidFill>
                  <a:srgbClr val="18369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a:t>
            </a:r>
            <a:r>
              <a:rPr lang="es-419">
                <a:solidFill>
                  <a:srgbClr val="18369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 = </a:t>
            </a:r>
            <a:r>
              <a:rPr lang="es-419">
                <a:solidFill>
                  <a:srgbClr val="18369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a:t>
            </a:r>
            <a:r>
              <a:rPr lang="es-419">
                <a:solidFill>
                  <a:srgbClr val="37474F"/>
                </a:solidFill>
                <a:latin typeface="Helvetica Neue"/>
                <a:ea typeface="Helvetica Neue"/>
                <a:cs typeface="Helvetica Neue"/>
                <a:sym typeface="Helvetica Neue"/>
              </a:rPr>
              <a:t>.format(n,m,n/m))</a:t>
            </a:r>
            <a:endParaRPr sz="12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except</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"Ha ocurrido un error, introduce bien el número"</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else</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rgbClr val="37474F"/>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"Todo ha funcionado correctamente"</a:t>
            </a:r>
            <a:r>
              <a:rPr lang="es-419">
                <a:solidFill>
                  <a:srgbClr val="37474F"/>
                </a:solidFill>
                <a:latin typeface="Helvetica Neue"/>
                <a:ea typeface="Helvetica Neue"/>
                <a:cs typeface="Helvetica Neue"/>
                <a:sym typeface="Helvetica Neue"/>
              </a:rPr>
              <a:t>)</a:t>
            </a:r>
            <a:endParaRPr>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a:solidFill>
                  <a:srgbClr val="37474F"/>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break</a:t>
            </a:r>
            <a:r>
              <a:rPr lang="es-419">
                <a:solidFill>
                  <a:srgbClr val="37474F"/>
                </a:solidFill>
                <a:latin typeface="Helvetica Neue"/>
                <a:ea typeface="Helvetica Neue"/>
                <a:cs typeface="Helvetica Neue"/>
                <a:sym typeface="Helvetica Neue"/>
              </a:rPr>
              <a:t>  </a:t>
            </a:r>
            <a:r>
              <a:rPr lang="es-419" sz="1200">
                <a:solidFill>
                  <a:srgbClr val="999999"/>
                </a:solidFill>
                <a:latin typeface="Helvetica Neue"/>
                <a:ea typeface="Helvetica Neue"/>
                <a:cs typeface="Helvetica Neue"/>
                <a:sym typeface="Helvetica Neue"/>
              </a:rPr>
              <a:t># Importante romper la iteración si todo ha salido bien</a:t>
            </a:r>
            <a:endParaRPr sz="1200">
              <a:solidFill>
                <a:srgbClr val="999999"/>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999999"/>
                </a:solidFill>
                <a:latin typeface="Helvetica Neue"/>
                <a:ea typeface="Helvetica Neue"/>
                <a:cs typeface="Helvetica Neue"/>
                <a:sym typeface="Helvetica Neue"/>
              </a:rPr>
              <a:t>		</a:t>
            </a:r>
            <a:r>
              <a:rPr lang="es-419">
                <a:solidFill>
                  <a:srgbClr val="3B78E7"/>
                </a:solidFill>
                <a:latin typeface="Helvetica Neue"/>
                <a:ea typeface="Helvetica Neue"/>
                <a:cs typeface="Helvetica Neue"/>
                <a:sym typeface="Helvetica Neue"/>
              </a:rPr>
              <a:t>finally</a:t>
            </a:r>
            <a:r>
              <a:rPr lang="es-419" sz="1200">
                <a:solidFill>
                  <a:schemeClr val="dk1"/>
                </a:solidFill>
                <a:latin typeface="Helvetica Neue"/>
                <a:ea typeface="Helvetica Neue"/>
                <a:cs typeface="Helvetica Neue"/>
                <a:sym typeface="Helvetica Neue"/>
              </a:rPr>
              <a:t>:</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200">
                <a:solidFill>
                  <a:srgbClr val="999999"/>
                </a:solidFill>
                <a:latin typeface="Helvetica Neue"/>
                <a:ea typeface="Helvetica Neue"/>
                <a:cs typeface="Helvetica Neue"/>
                <a:sym typeface="Helvetica Neue"/>
              </a:rPr>
              <a:t>			</a:t>
            </a:r>
            <a:r>
              <a:rPr lang="es-419">
                <a:solidFill>
                  <a:srgbClr val="C2185B"/>
                </a:solidFill>
                <a:latin typeface="Helvetica Neue"/>
                <a:ea typeface="Helvetica Neue"/>
                <a:cs typeface="Helvetica Neue"/>
                <a:sym typeface="Helvetica Neue"/>
              </a:rPr>
              <a:t>print</a:t>
            </a:r>
            <a:r>
              <a:rPr lang="es-419">
                <a:solidFill>
                  <a:schemeClr val="dk1"/>
                </a:solidFill>
                <a:latin typeface="Helvetica Neue"/>
                <a:ea typeface="Helvetica Neue"/>
                <a:cs typeface="Helvetica Neue"/>
                <a:sym typeface="Helvetica Neue"/>
              </a:rPr>
              <a:t>(</a:t>
            </a:r>
            <a:r>
              <a:rPr lang="es-419">
                <a:solidFill>
                  <a:srgbClr val="0D904F"/>
                </a:solidFill>
                <a:latin typeface="Helvetica Neue"/>
                <a:ea typeface="Helvetica Neue"/>
                <a:cs typeface="Helvetica Neue"/>
                <a:sym typeface="Helvetica Neue"/>
              </a:rPr>
              <a:t>"Fin de la iteración"</a:t>
            </a:r>
            <a:r>
              <a:rPr lang="es-419">
                <a:solidFill>
                  <a:schemeClr val="dk1"/>
                </a:solidFill>
                <a:latin typeface="Helvetica Neue"/>
                <a:ea typeface="Helvetica Neue"/>
                <a:cs typeface="Helvetica Neue"/>
                <a:sym typeface="Helvetica Neue"/>
              </a:rPr>
              <a:t>)</a:t>
            </a:r>
            <a:r>
              <a:rPr lang="es-419" sz="1200">
                <a:solidFill>
                  <a:srgbClr val="999999"/>
                </a:solidFill>
                <a:latin typeface="Helvetica Neue"/>
                <a:ea typeface="Helvetica Neue"/>
                <a:cs typeface="Helvetica Neue"/>
                <a:sym typeface="Helvetica Neue"/>
              </a:rPr>
              <a:t> # Siempre se ejecuta</a:t>
            </a:r>
            <a:endParaRPr sz="1200">
              <a:solidFill>
                <a:srgbClr val="999999"/>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Helvetica Neue"/>
              <a:ea typeface="Helvetica Neue"/>
              <a:cs typeface="Helvetica Neue"/>
              <a:sym typeface="Helvetica Neue"/>
            </a:endParaRPr>
          </a:p>
        </p:txBody>
      </p:sp>
      <p:pic>
        <p:nvPicPr>
          <p:cNvPr id="574" name="Google Shape;574;p7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75" name="Google Shape;575;p78"/>
          <p:cNvSpPr txBox="1"/>
          <p:nvPr/>
        </p:nvSpPr>
        <p:spPr>
          <a:xfrm>
            <a:off x="1060200" y="171627"/>
            <a:ext cx="70236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 en ejemplo </a:t>
            </a:r>
            <a:endParaRPr b="0" i="1" sz="3500" u="none" cap="none" strike="noStrike">
              <a:solidFill>
                <a:srgbClr val="000000"/>
              </a:solidFill>
              <a:latin typeface="Anton"/>
              <a:ea typeface="Anton"/>
              <a:cs typeface="Anton"/>
              <a:sym typeface="Anton"/>
            </a:endParaRPr>
          </a:p>
        </p:txBody>
      </p:sp>
      <p:sp>
        <p:nvSpPr>
          <p:cNvPr id="576" name="Google Shape;576;p78"/>
          <p:cNvSpPr txBox="1"/>
          <p:nvPr/>
        </p:nvSpPr>
        <p:spPr>
          <a:xfrm>
            <a:off x="1313750" y="1403375"/>
            <a:ext cx="6011100" cy="3170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577" name="Google Shape;577;p78"/>
          <p:cNvPicPr preferRelativeResize="0"/>
          <p:nvPr/>
        </p:nvPicPr>
        <p:blipFill rotWithShape="1">
          <a:blip r:embed="rId4">
            <a:alphaModFix/>
          </a:blip>
          <a:srcRect b="0" l="0" r="0" t="0"/>
          <a:stretch/>
        </p:blipFill>
        <p:spPr>
          <a:xfrm>
            <a:off x="8083800" y="76200"/>
            <a:ext cx="1008975" cy="1008975"/>
          </a:xfrm>
          <a:prstGeom prst="rect">
            <a:avLst/>
          </a:prstGeom>
          <a:noFill/>
          <a:ln>
            <a:noFill/>
          </a:ln>
        </p:spPr>
      </p:pic>
      <p:pic>
        <p:nvPicPr>
          <p:cNvPr id="578" name="Google Shape;578;p78"/>
          <p:cNvPicPr preferRelativeResize="0"/>
          <p:nvPr/>
        </p:nvPicPr>
        <p:blipFill>
          <a:blip r:embed="rId5">
            <a:alphaModFix/>
          </a:blip>
          <a:stretch>
            <a:fillRect/>
          </a:stretch>
        </p:blipFill>
        <p:spPr>
          <a:xfrm>
            <a:off x="235316" y="211950"/>
            <a:ext cx="1066800" cy="828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82" name="Shape 582"/>
        <p:cNvGrpSpPr/>
        <p:nvPr/>
      </p:nvGrpSpPr>
      <p:grpSpPr>
        <a:xfrm>
          <a:off x="0" y="0"/>
          <a:ext cx="0" cy="0"/>
          <a:chOff x="0" y="0"/>
          <a:chExt cx="0" cy="0"/>
        </a:xfrm>
      </p:grpSpPr>
      <p:sp>
        <p:nvSpPr>
          <p:cNvPr id="583" name="Google Shape;583;p79"/>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EXCEPCIONES MÚLTIPLES</a:t>
            </a:r>
            <a:endParaRPr i="1" sz="3600">
              <a:latin typeface="Anton"/>
              <a:ea typeface="Anton"/>
              <a:cs typeface="Anton"/>
              <a:sym typeface="Anton"/>
            </a:endParaRPr>
          </a:p>
        </p:txBody>
      </p:sp>
      <p:pic>
        <p:nvPicPr>
          <p:cNvPr id="584" name="Google Shape;584;p7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0"/>
          <p:cNvSpPr txBox="1"/>
          <p:nvPr/>
        </p:nvSpPr>
        <p:spPr>
          <a:xfrm>
            <a:off x="628500" y="1605175"/>
            <a:ext cx="8107800" cy="2568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En una misma pieza de código pueden ocurrir muchos errores distintos y quizá nos interese actuar de forma diferente en cada caso.</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Para esas situaciones algo que podemos hacer es asignar una excepción a una variable.</a:t>
            </a:r>
            <a:endParaRPr sz="1800">
              <a:solidFill>
                <a:schemeClr val="dk1"/>
              </a:solidFill>
              <a:highlight>
                <a:srgbClr val="3CEFAB"/>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Helvetica Neue Light"/>
              <a:ea typeface="Helvetica Neue Light"/>
              <a:cs typeface="Helvetica Neue Light"/>
              <a:sym typeface="Helvetica Neue Light"/>
            </a:endParaRPr>
          </a:p>
        </p:txBody>
      </p:sp>
      <p:pic>
        <p:nvPicPr>
          <p:cNvPr id="590" name="Google Shape;590;p8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91" name="Google Shape;591;p80"/>
          <p:cNvSpPr txBox="1"/>
          <p:nvPr/>
        </p:nvSpPr>
        <p:spPr>
          <a:xfrm>
            <a:off x="1060200" y="255275"/>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592" name="Google Shape;592;p80"/>
          <p:cNvPicPr preferRelativeResize="0"/>
          <p:nvPr/>
        </p:nvPicPr>
        <p:blipFill>
          <a:blip r:embed="rId4">
            <a:alphaModFix/>
          </a:blip>
          <a:stretch>
            <a:fillRect/>
          </a:stretch>
        </p:blipFill>
        <p:spPr>
          <a:xfrm>
            <a:off x="341162" y="166762"/>
            <a:ext cx="1048826" cy="10488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1"/>
          <p:cNvSpPr txBox="1"/>
          <p:nvPr/>
        </p:nvSpPr>
        <p:spPr>
          <a:xfrm>
            <a:off x="601525" y="1072300"/>
            <a:ext cx="8107800" cy="37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De esta forma es posible analizar el tipo de error que sucede gracias a su identificador:</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Helvetica Neue Light"/>
              <a:ea typeface="Helvetica Neue Light"/>
              <a:cs typeface="Helvetica Neue Light"/>
              <a:sym typeface="Helvetica Neue Light"/>
            </a:endParaRPr>
          </a:p>
        </p:txBody>
      </p:sp>
      <p:pic>
        <p:nvPicPr>
          <p:cNvPr id="598" name="Google Shape;598;p81"/>
          <p:cNvPicPr preferRelativeResize="0"/>
          <p:nvPr/>
        </p:nvPicPr>
        <p:blipFill rotWithShape="1">
          <a:blip r:embed="rId3">
            <a:alphaModFix/>
          </a:blip>
          <a:srcRect b="0" l="0" r="0" t="0"/>
          <a:stretch/>
        </p:blipFill>
        <p:spPr>
          <a:xfrm>
            <a:off x="7850988" y="4688950"/>
            <a:ext cx="1186526" cy="330675"/>
          </a:xfrm>
          <a:prstGeom prst="rect">
            <a:avLst/>
          </a:prstGeom>
          <a:noFill/>
          <a:ln>
            <a:noFill/>
          </a:ln>
        </p:spPr>
      </p:pic>
      <p:sp>
        <p:nvSpPr>
          <p:cNvPr id="599" name="Google Shape;599;p81"/>
          <p:cNvSpPr txBox="1"/>
          <p:nvPr/>
        </p:nvSpPr>
        <p:spPr>
          <a:xfrm>
            <a:off x="940375" y="2964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sp>
        <p:nvSpPr>
          <p:cNvPr id="600" name="Google Shape;600;p81"/>
          <p:cNvSpPr txBox="1"/>
          <p:nvPr/>
        </p:nvSpPr>
        <p:spPr>
          <a:xfrm>
            <a:off x="1997050" y="2336225"/>
            <a:ext cx="5631900" cy="21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try</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457200" rtl="0" algn="l">
              <a:lnSpc>
                <a:spcPct val="115000"/>
              </a:lnSpc>
              <a:spcBef>
                <a:spcPts val="0"/>
              </a:spcBef>
              <a:spcAft>
                <a:spcPts val="0"/>
              </a:spcAft>
              <a:buNone/>
            </a:pPr>
            <a:r>
              <a:rPr lang="es-419" sz="1600">
                <a:solidFill>
                  <a:srgbClr val="37474F"/>
                </a:solidFill>
                <a:latin typeface="Helvetica Neue"/>
                <a:ea typeface="Helvetica Neue"/>
                <a:cs typeface="Helvetica Neue"/>
                <a:sym typeface="Helvetica Neue"/>
              </a:rPr>
              <a:t>n = </a:t>
            </a:r>
            <a:r>
              <a:rPr lang="es-419" sz="1600">
                <a:solidFill>
                  <a:srgbClr val="C2185B"/>
                </a:solidFill>
                <a:latin typeface="Helvetica Neue"/>
                <a:ea typeface="Helvetica Neue"/>
                <a:cs typeface="Helvetica Neue"/>
                <a:sym typeface="Helvetica Neue"/>
              </a:rPr>
              <a:t>input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"Introduce un número: "</a:t>
            </a:r>
            <a:r>
              <a:rPr lang="es-419" sz="1600">
                <a:solidFill>
                  <a:srgbClr val="37474F"/>
                </a:solidFill>
                <a:latin typeface="Helvetica Neue"/>
                <a:ea typeface="Helvetica Neue"/>
                <a:cs typeface="Helvetica Neue"/>
                <a:sym typeface="Helvetica Neue"/>
              </a:rPr>
              <a:t>)  </a:t>
            </a:r>
            <a:r>
              <a:rPr lang="es-419" sz="1600">
                <a:solidFill>
                  <a:srgbClr val="999999"/>
                </a:solidFill>
                <a:latin typeface="Helvetica Neue"/>
                <a:ea typeface="Helvetica Neue"/>
                <a:cs typeface="Helvetica Neue"/>
                <a:sym typeface="Helvetica Neue"/>
              </a:rPr>
              <a:t># no transformamos a número</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600">
                <a:solidFill>
                  <a:srgbClr val="37474F"/>
                </a:solidFill>
                <a:latin typeface="Helvetica Neue"/>
                <a:ea typeface="Helvetica Neue"/>
                <a:cs typeface="Helvetica Neue"/>
                <a:sym typeface="Helvetica Neue"/>
              </a:rPr>
              <a:t>    		</a:t>
            </a:r>
            <a:r>
              <a:rPr lang="es-419" sz="1600">
                <a:solidFill>
                  <a:srgbClr val="E74C3C"/>
                </a:solidFill>
                <a:latin typeface="Helvetica Neue"/>
                <a:ea typeface="Helvetica Neue"/>
                <a:cs typeface="Helvetica Neue"/>
                <a:sym typeface="Helvetica Neue"/>
              </a:rPr>
              <a:t>5</a:t>
            </a:r>
            <a:r>
              <a:rPr lang="es-419" sz="1600">
                <a:solidFill>
                  <a:srgbClr val="37474F"/>
                </a:solidFill>
                <a:latin typeface="Helvetica Neue"/>
                <a:ea typeface="Helvetica Neue"/>
                <a:cs typeface="Helvetica Neue"/>
                <a:sym typeface="Helvetica Neue"/>
              </a:rPr>
              <a:t>/n</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Exception</a:t>
            </a:r>
            <a:r>
              <a:rPr lang="es-419" sz="1600">
                <a:solidFill>
                  <a:srgbClr val="37474F"/>
                </a:solidFill>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as</a:t>
            </a:r>
            <a:r>
              <a:rPr lang="es-419" sz="1600">
                <a:solidFill>
                  <a:srgbClr val="37474F"/>
                </a:solidFill>
                <a:latin typeface="Helvetica Neue"/>
                <a:ea typeface="Helvetica Neue"/>
                <a:cs typeface="Helvetica Neue"/>
                <a:sym typeface="Helvetica Neue"/>
              </a:rPr>
              <a:t> e:  </a:t>
            </a:r>
            <a:r>
              <a:rPr lang="es-419" sz="1600">
                <a:solidFill>
                  <a:srgbClr val="999999"/>
                </a:solidFill>
                <a:latin typeface="Helvetica Neue"/>
                <a:ea typeface="Helvetica Neue"/>
                <a:cs typeface="Helvetica Neue"/>
                <a:sym typeface="Helvetica Neue"/>
              </a:rPr>
              <a:t># guardamos la excepción como una variable e</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"Ha ocurrido un error =&gt;"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type</a:t>
            </a:r>
            <a:r>
              <a:rPr lang="es-419" sz="1600">
                <a:solidFill>
                  <a:srgbClr val="37474F"/>
                </a:solidFill>
                <a:latin typeface="Helvetica Neue"/>
                <a:ea typeface="Helvetica Neue"/>
                <a:cs typeface="Helvetica Neue"/>
                <a:sym typeface="Helvetica Neue"/>
              </a:rPr>
              <a:t>(e).__name__)</a:t>
            </a:r>
            <a:endParaRPr/>
          </a:p>
        </p:txBody>
      </p:sp>
      <p:sp>
        <p:nvSpPr>
          <p:cNvPr id="601" name="Google Shape;601;p81"/>
          <p:cNvSpPr txBox="1"/>
          <p:nvPr/>
        </p:nvSpPr>
        <p:spPr>
          <a:xfrm>
            <a:off x="1767175" y="2407775"/>
            <a:ext cx="5861700" cy="2165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602" name="Google Shape;602;p81"/>
          <p:cNvPicPr preferRelativeResize="0"/>
          <p:nvPr/>
        </p:nvPicPr>
        <p:blipFill>
          <a:blip r:embed="rId4">
            <a:alphaModFix/>
          </a:blip>
          <a:stretch>
            <a:fillRect/>
          </a:stretch>
        </p:blipFill>
        <p:spPr>
          <a:xfrm>
            <a:off x="341162" y="166762"/>
            <a:ext cx="1048826" cy="1048826"/>
          </a:xfrm>
          <a:prstGeom prst="rect">
            <a:avLst/>
          </a:prstGeom>
          <a:noFill/>
          <a:ln>
            <a:noFill/>
          </a:ln>
        </p:spPr>
      </p:pic>
      <p:pic>
        <p:nvPicPr>
          <p:cNvPr id="603" name="Google Shape;603;p81"/>
          <p:cNvPicPr preferRelativeResize="0"/>
          <p:nvPr/>
        </p:nvPicPr>
        <p:blipFill rotWithShape="1">
          <a:blip r:embed="rId5">
            <a:alphaModFix/>
          </a:blip>
          <a:srcRect b="0" l="0" r="0" t="0"/>
          <a:stretch/>
        </p:blipFill>
        <p:spPr>
          <a:xfrm>
            <a:off x="8082975" y="213900"/>
            <a:ext cx="954550" cy="954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2"/>
          <p:cNvSpPr txBox="1"/>
          <p:nvPr/>
        </p:nvSpPr>
        <p:spPr>
          <a:xfrm>
            <a:off x="601525" y="1133325"/>
            <a:ext cx="8107800" cy="3639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20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Cada error tiene un </a:t>
            </a:r>
            <a:r>
              <a:rPr lang="es-419" sz="1900">
                <a:solidFill>
                  <a:schemeClr val="dk1"/>
                </a:solidFill>
                <a:highlight>
                  <a:srgbClr val="3CEFAB"/>
                </a:highlight>
                <a:latin typeface="Helvetica Neue Light"/>
                <a:ea typeface="Helvetica Neue Light"/>
                <a:cs typeface="Helvetica Neue Light"/>
                <a:sym typeface="Helvetica Neue Light"/>
              </a:rPr>
              <a:t>identificador único</a:t>
            </a:r>
            <a:r>
              <a:rPr lang="es-419" sz="1900">
                <a:solidFill>
                  <a:schemeClr val="dk1"/>
                </a:solidFill>
                <a:latin typeface="Helvetica Neue Light"/>
                <a:ea typeface="Helvetica Neue Light"/>
                <a:cs typeface="Helvetica Neue Light"/>
                <a:sym typeface="Helvetica Neue Light"/>
              </a:rPr>
              <a:t> que curiosamente se corresponde con su tipo de dato. </a:t>
            </a:r>
            <a:r>
              <a:rPr lang="es-419" sz="1900">
                <a:solidFill>
                  <a:schemeClr val="dk1"/>
                </a:solidFill>
                <a:latin typeface="Helvetica Neue Light"/>
                <a:ea typeface="Helvetica Neue Light"/>
                <a:cs typeface="Helvetica Neue Light"/>
                <a:sym typeface="Helvetica Neue Light"/>
              </a:rPr>
              <a:t>Aprovechando</a:t>
            </a:r>
            <a:r>
              <a:rPr lang="es-419" sz="1900">
                <a:solidFill>
                  <a:schemeClr val="dk1"/>
                </a:solidFill>
                <a:latin typeface="Helvetica Neue Light"/>
                <a:ea typeface="Helvetica Neue Light"/>
                <a:cs typeface="Helvetica Neue Light"/>
                <a:sym typeface="Helvetica Neue Light"/>
              </a:rPr>
              <a:t> eso podemos mostrar la clase del error utilizando la sintaxis:</a:t>
            </a:r>
            <a:endParaRPr sz="19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200"/>
              </a:spcBef>
              <a:spcAft>
                <a:spcPts val="0"/>
              </a:spcAft>
              <a:buClr>
                <a:schemeClr val="dk1"/>
              </a:buClr>
              <a:buSzPts val="1100"/>
              <a:buFont typeface="Arial"/>
              <a:buNone/>
            </a:pPr>
            <a:r>
              <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 type(e) )</a:t>
            </a:r>
            <a:endParaRPr b="1" sz="1800">
              <a:solidFill>
                <a:schemeClr val="lt1"/>
              </a:solidFill>
              <a:highlight>
                <a:srgbClr val="888888"/>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609" name="Google Shape;609;p8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10" name="Google Shape;610;p82"/>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611" name="Google Shape;611;p82"/>
          <p:cNvPicPr preferRelativeResize="0"/>
          <p:nvPr/>
        </p:nvPicPr>
        <p:blipFill>
          <a:blip r:embed="rId4">
            <a:alphaModFix/>
          </a:blip>
          <a:stretch>
            <a:fillRect/>
          </a:stretch>
        </p:blipFill>
        <p:spPr>
          <a:xfrm>
            <a:off x="341162" y="166762"/>
            <a:ext cx="1048826" cy="1048826"/>
          </a:xfrm>
          <a:prstGeom prst="rect">
            <a:avLst/>
          </a:prstGeom>
          <a:noFill/>
          <a:ln>
            <a:noFill/>
          </a:ln>
        </p:spPr>
      </p:pic>
      <p:pic>
        <p:nvPicPr>
          <p:cNvPr id="612" name="Google Shape;612;p82"/>
          <p:cNvPicPr preferRelativeResize="0"/>
          <p:nvPr/>
        </p:nvPicPr>
        <p:blipFill rotWithShape="1">
          <a:blip r:embed="rId5">
            <a:alphaModFix/>
          </a:blip>
          <a:srcRect b="0" l="0" r="0" t="0"/>
          <a:stretch/>
        </p:blipFill>
        <p:spPr>
          <a:xfrm>
            <a:off x="8082975" y="213900"/>
            <a:ext cx="954550" cy="954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3"/>
          <p:cNvSpPr txBox="1"/>
          <p:nvPr/>
        </p:nvSpPr>
        <p:spPr>
          <a:xfrm>
            <a:off x="601525" y="1133325"/>
            <a:ext cx="8107800" cy="363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Es similar a conseguir el tipo (o clase) de cualquier otra variable o valor literal:</a:t>
            </a:r>
            <a:endParaRPr sz="19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print(type(1))</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print(type(3.14))</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50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print(type(()))</a:t>
            </a:r>
            <a:endParaRPr b="1" sz="1800">
              <a:solidFill>
                <a:schemeClr val="lt1"/>
              </a:solidFill>
              <a:highlight>
                <a:srgbClr val="888888"/>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618" name="Google Shape;618;p8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19" name="Google Shape;619;p83"/>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620" name="Google Shape;620;p83"/>
          <p:cNvPicPr preferRelativeResize="0"/>
          <p:nvPr/>
        </p:nvPicPr>
        <p:blipFill>
          <a:blip r:embed="rId4">
            <a:alphaModFix/>
          </a:blip>
          <a:stretch>
            <a:fillRect/>
          </a:stretch>
        </p:blipFill>
        <p:spPr>
          <a:xfrm>
            <a:off x="341162" y="166762"/>
            <a:ext cx="1048826" cy="1048826"/>
          </a:xfrm>
          <a:prstGeom prst="rect">
            <a:avLst/>
          </a:prstGeom>
          <a:noFill/>
          <a:ln>
            <a:noFill/>
          </a:ln>
        </p:spPr>
      </p:pic>
      <p:pic>
        <p:nvPicPr>
          <p:cNvPr id="621" name="Google Shape;621;p83"/>
          <p:cNvPicPr preferRelativeResize="0"/>
          <p:nvPr/>
        </p:nvPicPr>
        <p:blipFill rotWithShape="1">
          <a:blip r:embed="rId5">
            <a:alphaModFix/>
          </a:blip>
          <a:srcRect b="0" l="0" r="0" t="0"/>
          <a:stretch/>
        </p:blipFill>
        <p:spPr>
          <a:xfrm>
            <a:off x="8082975" y="213900"/>
            <a:ext cx="954550" cy="954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4"/>
          <p:cNvSpPr txBox="1"/>
          <p:nvPr/>
        </p:nvSpPr>
        <p:spPr>
          <a:xfrm>
            <a:off x="601525" y="1138975"/>
            <a:ext cx="8107800" cy="3639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Como vemos siempre nos indica "class" delante. Eso es porque en Python todo son clases, pero hablaremos de este concepto más adelante. Lo importante ahora es que podemos mostrar solo el nombre del tipo de dato (la clase) consultando su propiedas especial name de la siguiente forma:</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 type(e).__name__)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print(type(1).__name__)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print(type(3.14).__name__)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print(type([]).__name__)</a:t>
            </a:r>
            <a:endParaRPr b="1" sz="1800">
              <a:solidFill>
                <a:schemeClr val="lt1"/>
              </a:solidFill>
              <a:highlight>
                <a:srgbClr val="888888"/>
              </a:highlight>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b="1" lang="es-419" sz="1800">
                <a:solidFill>
                  <a:schemeClr val="lt1"/>
                </a:solidFill>
                <a:highlight>
                  <a:srgbClr val="888888"/>
                </a:highlight>
                <a:latin typeface="Roboto Mono"/>
                <a:ea typeface="Roboto Mono"/>
                <a:cs typeface="Roboto Mono"/>
                <a:sym typeface="Roboto Mono"/>
              </a:rPr>
              <a:t>&gt;&gt;&gt; </a:t>
            </a:r>
            <a:r>
              <a:rPr b="1" lang="es-419" sz="1800">
                <a:solidFill>
                  <a:schemeClr val="lt1"/>
                </a:solidFill>
                <a:highlight>
                  <a:srgbClr val="888888"/>
                </a:highlight>
                <a:latin typeface="Roboto Mono"/>
                <a:ea typeface="Roboto Mono"/>
                <a:cs typeface="Roboto Mono"/>
                <a:sym typeface="Roboto Mono"/>
              </a:rPr>
              <a:t>print(type(()).__name__)</a:t>
            </a:r>
            <a:endParaRPr b="1" sz="2500">
              <a:solidFill>
                <a:schemeClr val="lt1"/>
              </a:solidFill>
              <a:highlight>
                <a:srgbClr val="888888"/>
              </a:highlight>
              <a:latin typeface="Roboto Mono"/>
              <a:ea typeface="Roboto Mono"/>
              <a:cs typeface="Roboto Mono"/>
              <a:sym typeface="Roboto Mono"/>
            </a:endParaRPr>
          </a:p>
        </p:txBody>
      </p:sp>
      <p:pic>
        <p:nvPicPr>
          <p:cNvPr id="627" name="Google Shape;627;p8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28" name="Google Shape;628;p84"/>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629" name="Google Shape;629;p84"/>
          <p:cNvPicPr preferRelativeResize="0"/>
          <p:nvPr/>
        </p:nvPicPr>
        <p:blipFill rotWithShape="1">
          <a:blip r:embed="rId4">
            <a:alphaModFix/>
          </a:blip>
          <a:srcRect b="0" l="0" r="0" t="0"/>
          <a:stretch/>
        </p:blipFill>
        <p:spPr>
          <a:xfrm>
            <a:off x="8082975" y="213900"/>
            <a:ext cx="954550" cy="954550"/>
          </a:xfrm>
          <a:prstGeom prst="rect">
            <a:avLst/>
          </a:prstGeom>
          <a:noFill/>
          <a:ln>
            <a:noFill/>
          </a:ln>
        </p:spPr>
      </p:pic>
      <p:pic>
        <p:nvPicPr>
          <p:cNvPr id="630" name="Google Shape;630;p84"/>
          <p:cNvPicPr preferRelativeResize="0"/>
          <p:nvPr/>
        </p:nvPicPr>
        <p:blipFill>
          <a:blip r:embed="rId5">
            <a:alphaModFix/>
          </a:blip>
          <a:stretch>
            <a:fillRect/>
          </a:stretch>
        </p:blipFill>
        <p:spPr>
          <a:xfrm>
            <a:off x="341162" y="166762"/>
            <a:ext cx="1048826" cy="10488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5"/>
          <p:cNvSpPr txBox="1"/>
          <p:nvPr/>
        </p:nvSpPr>
        <p:spPr>
          <a:xfrm>
            <a:off x="687750" y="1420650"/>
            <a:ext cx="8107800" cy="3639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Gracias a los identificadores de errores podemos crear múltiples comprobaciones, siempre que dejemos en último lugar la </a:t>
            </a:r>
            <a:r>
              <a:rPr b="1" lang="es-419" sz="1800">
                <a:solidFill>
                  <a:schemeClr val="dk1"/>
                </a:solidFill>
                <a:highlight>
                  <a:srgbClr val="3CEFAB"/>
                </a:highlight>
                <a:latin typeface="Helvetica Neue"/>
                <a:ea typeface="Helvetica Neue"/>
                <a:cs typeface="Helvetica Neue"/>
                <a:sym typeface="Helvetica Neue"/>
              </a:rPr>
              <a:t>excepción por defecto</a:t>
            </a:r>
            <a:r>
              <a:rPr lang="es-419" sz="1800">
                <a:solidFill>
                  <a:schemeClr val="dk1"/>
                </a:solidFill>
                <a:latin typeface="Helvetica Neue Light"/>
                <a:ea typeface="Helvetica Neue Light"/>
                <a:cs typeface="Helvetica Neue Light"/>
                <a:sym typeface="Helvetica Neue Light"/>
              </a:rPr>
              <a:t>. </a:t>
            </a:r>
            <a:r>
              <a:rPr lang="es-419" sz="1800">
                <a:solidFill>
                  <a:schemeClr val="dk1"/>
                </a:solidFill>
                <a:latin typeface="Helvetica Neue Light"/>
                <a:ea typeface="Helvetica Neue Light"/>
                <a:cs typeface="Helvetica Neue Light"/>
                <a:sym typeface="Helvetica Neue Light"/>
              </a:rPr>
              <a:t>Excepción</a:t>
            </a:r>
            <a:r>
              <a:rPr lang="es-419" sz="1800">
                <a:solidFill>
                  <a:schemeClr val="dk1"/>
                </a:solidFill>
                <a:latin typeface="Helvetica Neue Light"/>
                <a:ea typeface="Helvetica Neue Light"/>
                <a:cs typeface="Helvetica Neue Light"/>
                <a:sym typeface="Helvetica Neue Light"/>
              </a:rPr>
              <a:t> que engloba cualquier tipo de error.</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Veamos a continuación un ejemplo</a:t>
            </a:r>
            <a:endParaRPr sz="19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2500">
                <a:solidFill>
                  <a:schemeClr val="dk1"/>
                </a:solidFill>
                <a:latin typeface="Helvetica Neue Light"/>
                <a:ea typeface="Helvetica Neue Light"/>
                <a:cs typeface="Helvetica Neue Light"/>
                <a:sym typeface="Helvetica Neue Light"/>
              </a:rPr>
              <a:t>👇</a:t>
            </a:r>
            <a:endParaRPr sz="2500">
              <a:solidFill>
                <a:schemeClr val="dk1"/>
              </a:solidFill>
              <a:latin typeface="Helvetica Neue Light"/>
              <a:ea typeface="Helvetica Neue Light"/>
              <a:cs typeface="Helvetica Neue Light"/>
              <a:sym typeface="Helvetica Neue Light"/>
            </a:endParaRPr>
          </a:p>
        </p:txBody>
      </p:sp>
      <p:pic>
        <p:nvPicPr>
          <p:cNvPr id="636" name="Google Shape;636;p8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37" name="Google Shape;637;p85"/>
          <p:cNvSpPr txBox="1"/>
          <p:nvPr/>
        </p:nvSpPr>
        <p:spPr>
          <a:xfrm>
            <a:off x="984000" y="339500"/>
            <a:ext cx="7023600" cy="8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Excepciones Múltiples</a:t>
            </a:r>
            <a:endParaRPr b="0" i="1" sz="3500" u="none" cap="none" strike="noStrike">
              <a:solidFill>
                <a:srgbClr val="000000"/>
              </a:solidFill>
              <a:latin typeface="Anton"/>
              <a:ea typeface="Anton"/>
              <a:cs typeface="Anton"/>
              <a:sym typeface="Anton"/>
            </a:endParaRPr>
          </a:p>
        </p:txBody>
      </p:sp>
      <p:pic>
        <p:nvPicPr>
          <p:cNvPr id="638" name="Google Shape;638;p85"/>
          <p:cNvPicPr preferRelativeResize="0"/>
          <p:nvPr/>
        </p:nvPicPr>
        <p:blipFill rotWithShape="1">
          <a:blip r:embed="rId4">
            <a:alphaModFix/>
          </a:blip>
          <a:srcRect b="0" l="0" r="0" t="0"/>
          <a:stretch/>
        </p:blipFill>
        <p:spPr>
          <a:xfrm>
            <a:off x="8082975" y="213900"/>
            <a:ext cx="954550" cy="954550"/>
          </a:xfrm>
          <a:prstGeom prst="rect">
            <a:avLst/>
          </a:prstGeom>
          <a:noFill/>
          <a:ln>
            <a:noFill/>
          </a:ln>
        </p:spPr>
      </p:pic>
      <p:pic>
        <p:nvPicPr>
          <p:cNvPr id="639" name="Google Shape;639;p85"/>
          <p:cNvPicPr preferRelativeResize="0"/>
          <p:nvPr/>
        </p:nvPicPr>
        <p:blipFill>
          <a:blip r:embed="rId5">
            <a:alphaModFix/>
          </a:blip>
          <a:stretch>
            <a:fillRect/>
          </a:stretch>
        </p:blipFill>
        <p:spPr>
          <a:xfrm>
            <a:off x="341162" y="166762"/>
            <a:ext cx="1048826" cy="10488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6"/>
          <p:cNvSpPr txBox="1"/>
          <p:nvPr/>
        </p:nvSpPr>
        <p:spPr>
          <a:xfrm>
            <a:off x="1402700" y="1167225"/>
            <a:ext cx="7480200" cy="36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600">
                <a:solidFill>
                  <a:srgbClr val="770000"/>
                </a:solidFill>
                <a:highlight>
                  <a:schemeClr val="lt1"/>
                </a:highlight>
                <a:latin typeface="Helvetica Neue"/>
                <a:ea typeface="Helvetica Neue"/>
                <a:cs typeface="Helvetica Neue"/>
                <a:sym typeface="Helvetica Neue"/>
              </a:rPr>
              <a:t>&gt;&gt;&gt;</a:t>
            </a:r>
            <a:r>
              <a:rPr lang="es-419" sz="1600">
                <a:solidFill>
                  <a:schemeClr val="dk1"/>
                </a:solidFill>
                <a:highlight>
                  <a:schemeClr val="lt1"/>
                </a:highlight>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try</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n = </a:t>
            </a:r>
            <a:r>
              <a:rPr lang="es-419" sz="1600">
                <a:solidFill>
                  <a:srgbClr val="C2185B"/>
                </a:solidFill>
                <a:latin typeface="Helvetica Neue"/>
                <a:ea typeface="Helvetica Neue"/>
                <a:cs typeface="Helvetica Neue"/>
                <a:sym typeface="Helvetica Neue"/>
              </a:rPr>
              <a:t>float</a:t>
            </a:r>
            <a:r>
              <a:rPr lang="es-419" sz="1600">
                <a:solidFill>
                  <a:srgbClr val="37474F"/>
                </a:solidFill>
                <a:latin typeface="Helvetica Neue"/>
                <a:ea typeface="Helvetica Neue"/>
                <a:cs typeface="Helvetica Neue"/>
                <a:sym typeface="Helvetica Neue"/>
              </a:rPr>
              <a:t>(</a:t>
            </a:r>
            <a:r>
              <a:rPr lang="es-419" sz="1600">
                <a:solidFill>
                  <a:srgbClr val="C2185B"/>
                </a:solidFill>
                <a:latin typeface="Helvetica Neue"/>
                <a:ea typeface="Helvetica Neue"/>
                <a:cs typeface="Helvetica Neue"/>
                <a:sym typeface="Helvetica Neue"/>
              </a:rPr>
              <a:t>input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"Introduce un número divisor: "</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E74C3C"/>
                </a:solidFill>
                <a:latin typeface="Helvetica Neue"/>
                <a:ea typeface="Helvetica Neue"/>
                <a:cs typeface="Helvetica Neue"/>
                <a:sym typeface="Helvetica Neue"/>
              </a:rPr>
              <a:t>5</a:t>
            </a:r>
            <a:r>
              <a:rPr lang="es-419" sz="1600">
                <a:solidFill>
                  <a:srgbClr val="37474F"/>
                </a:solidFill>
                <a:latin typeface="Helvetica Neue"/>
                <a:ea typeface="Helvetica Neue"/>
                <a:cs typeface="Helvetica Neue"/>
                <a:sym typeface="Helvetica Neue"/>
              </a:rPr>
              <a:t>/n</a:t>
            </a:r>
            <a:endParaRPr sz="1600">
              <a:solidFill>
                <a:srgbClr val="37474F"/>
              </a:solidFill>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TypeError</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"No se puede dividir el número entre una cadena"</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ValueError</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"Debes introducir una cadena que sea un número"</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ZeroDivisionError</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"No se puede dividir por cero, prueba otro número"</a:t>
            </a:r>
            <a:r>
              <a:rPr lang="es-419" sz="1600">
                <a:solidFill>
                  <a:srgbClr val="37474F"/>
                </a:solidFill>
                <a:latin typeface="Helvetica Neue"/>
                <a:ea typeface="Helvetica Neue"/>
                <a:cs typeface="Helvetica Neue"/>
                <a:sym typeface="Helvetica Neue"/>
              </a:rPr>
              <a:t>)</a:t>
            </a:r>
            <a:endParaRPr sz="1600">
              <a:solidFill>
                <a:srgbClr val="37474F"/>
              </a:solidFill>
              <a:latin typeface="Helvetica Neue"/>
              <a:ea typeface="Helvetica Neue"/>
              <a:cs typeface="Helvetica Neue"/>
              <a:sym typeface="Helvetica Neue"/>
            </a:endParaRPr>
          </a:p>
          <a:p>
            <a:pPr indent="457200" lvl="0" marL="0" rtl="0" algn="l">
              <a:lnSpc>
                <a:spcPct val="115000"/>
              </a:lnSpc>
              <a:spcBef>
                <a:spcPts val="0"/>
              </a:spcBef>
              <a:spcAft>
                <a:spcPts val="0"/>
              </a:spcAft>
              <a:buClr>
                <a:schemeClr val="dk1"/>
              </a:buClr>
              <a:buSzPts val="1100"/>
              <a:buFont typeface="Arial"/>
              <a:buNone/>
            </a:pPr>
            <a:r>
              <a:rPr lang="es-419" sz="1600">
                <a:solidFill>
                  <a:srgbClr val="3B78E7"/>
                </a:solidFill>
                <a:latin typeface="Helvetica Neue"/>
                <a:ea typeface="Helvetica Neue"/>
                <a:cs typeface="Helvetica Neue"/>
                <a:sym typeface="Helvetica Neue"/>
              </a:rPr>
              <a:t>except</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Exception</a:t>
            </a:r>
            <a:r>
              <a:rPr lang="es-419" sz="1600">
                <a:solidFill>
                  <a:srgbClr val="37474F"/>
                </a:solidFill>
                <a:latin typeface="Helvetica Neue"/>
                <a:ea typeface="Helvetica Neue"/>
                <a:cs typeface="Helvetica Neue"/>
                <a:sym typeface="Helvetica Neue"/>
              </a:rPr>
              <a:t> </a:t>
            </a:r>
            <a:r>
              <a:rPr lang="es-419" sz="1600">
                <a:solidFill>
                  <a:srgbClr val="3B78E7"/>
                </a:solidFill>
                <a:latin typeface="Helvetica Neue"/>
                <a:ea typeface="Helvetica Neue"/>
                <a:cs typeface="Helvetica Neue"/>
                <a:sym typeface="Helvetica Neue"/>
              </a:rPr>
              <a:t>as</a:t>
            </a:r>
            <a:r>
              <a:rPr lang="es-419" sz="1600">
                <a:solidFill>
                  <a:srgbClr val="37474F"/>
                </a:solidFill>
                <a:latin typeface="Helvetica Neue"/>
                <a:ea typeface="Helvetica Neue"/>
                <a:cs typeface="Helvetica Neue"/>
                <a:sym typeface="Helvetica Neue"/>
              </a:rPr>
              <a:t> e:</a:t>
            </a:r>
            <a:endParaRPr sz="1600">
              <a:solidFill>
                <a:srgbClr val="37474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print</a:t>
            </a:r>
            <a:r>
              <a:rPr lang="es-419" sz="1600">
                <a:solidFill>
                  <a:srgbClr val="37474F"/>
                </a:solidFill>
                <a:latin typeface="Helvetica Neue"/>
                <a:ea typeface="Helvetica Neue"/>
                <a:cs typeface="Helvetica Neue"/>
                <a:sym typeface="Helvetica Neue"/>
              </a:rPr>
              <a:t>(</a:t>
            </a:r>
            <a:r>
              <a:rPr lang="es-419" sz="1600">
                <a:solidFill>
                  <a:srgbClr val="0D904F"/>
                </a:solidFill>
                <a:latin typeface="Helvetica Neue"/>
                <a:ea typeface="Helvetica Neue"/>
                <a:cs typeface="Helvetica Neue"/>
                <a:sym typeface="Helvetica Neue"/>
              </a:rPr>
              <a:t>"Ha ocurrido un error no previsto"</a:t>
            </a:r>
            <a:r>
              <a:rPr lang="es-419" sz="1600">
                <a:solidFill>
                  <a:srgbClr val="37474F"/>
                </a:solidFill>
                <a:latin typeface="Helvetica Neue"/>
                <a:ea typeface="Helvetica Neue"/>
                <a:cs typeface="Helvetica Neue"/>
                <a:sym typeface="Helvetica Neue"/>
              </a:rPr>
              <a:t>, </a:t>
            </a:r>
            <a:r>
              <a:rPr lang="es-419" sz="1600">
                <a:solidFill>
                  <a:srgbClr val="C2185B"/>
                </a:solidFill>
                <a:latin typeface="Helvetica Neue"/>
                <a:ea typeface="Helvetica Neue"/>
                <a:cs typeface="Helvetica Neue"/>
                <a:sym typeface="Helvetica Neue"/>
              </a:rPr>
              <a:t>type</a:t>
            </a:r>
            <a:r>
              <a:rPr lang="es-419" sz="1600">
                <a:solidFill>
                  <a:srgbClr val="37474F"/>
                </a:solidFill>
                <a:latin typeface="Helvetica Neue"/>
                <a:ea typeface="Helvetica Neue"/>
                <a:cs typeface="Helvetica Neue"/>
                <a:sym typeface="Helvetica Neue"/>
              </a:rPr>
              <a:t>(e).__name__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B78E7"/>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Helvetica Neue"/>
              <a:ea typeface="Helvetica Neue"/>
              <a:cs typeface="Helvetica Neue"/>
              <a:sym typeface="Helvetica Neue"/>
            </a:endParaRPr>
          </a:p>
        </p:txBody>
      </p:sp>
      <p:pic>
        <p:nvPicPr>
          <p:cNvPr id="645" name="Google Shape;645;p86"/>
          <p:cNvPicPr preferRelativeResize="0"/>
          <p:nvPr/>
        </p:nvPicPr>
        <p:blipFill rotWithShape="1">
          <a:blip r:embed="rId3">
            <a:alphaModFix/>
          </a:blip>
          <a:srcRect b="0" l="0" r="0" t="0"/>
          <a:stretch/>
        </p:blipFill>
        <p:spPr>
          <a:xfrm>
            <a:off x="7850988" y="4717700"/>
            <a:ext cx="1186526" cy="330675"/>
          </a:xfrm>
          <a:prstGeom prst="rect">
            <a:avLst/>
          </a:prstGeom>
          <a:noFill/>
          <a:ln>
            <a:noFill/>
          </a:ln>
        </p:spPr>
      </p:pic>
      <p:sp>
        <p:nvSpPr>
          <p:cNvPr id="646" name="Google Shape;646;p86"/>
          <p:cNvSpPr txBox="1"/>
          <p:nvPr/>
        </p:nvSpPr>
        <p:spPr>
          <a:xfrm>
            <a:off x="711775" y="355627"/>
            <a:ext cx="7023600" cy="72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i="1" lang="es-419" sz="3500">
                <a:solidFill>
                  <a:schemeClr val="dk1"/>
                </a:solidFill>
                <a:latin typeface="Anton"/>
                <a:ea typeface="Anton"/>
                <a:cs typeface="Anton"/>
                <a:sym typeface="Anton"/>
              </a:rPr>
              <a:t>Finally en ejemplo</a:t>
            </a:r>
            <a:endParaRPr b="0" i="1" sz="3500" u="none" cap="none" strike="noStrike">
              <a:solidFill>
                <a:srgbClr val="000000"/>
              </a:solidFill>
              <a:latin typeface="Anton"/>
              <a:ea typeface="Anton"/>
              <a:cs typeface="Anton"/>
              <a:sym typeface="Anton"/>
            </a:endParaRPr>
          </a:p>
        </p:txBody>
      </p:sp>
      <p:sp>
        <p:nvSpPr>
          <p:cNvPr id="647" name="Google Shape;647;p86"/>
          <p:cNvSpPr txBox="1"/>
          <p:nvPr/>
        </p:nvSpPr>
        <p:spPr>
          <a:xfrm>
            <a:off x="1293050" y="1244813"/>
            <a:ext cx="6558000" cy="3328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648" name="Google Shape;648;p86"/>
          <p:cNvPicPr preferRelativeResize="0"/>
          <p:nvPr/>
        </p:nvPicPr>
        <p:blipFill rotWithShape="1">
          <a:blip r:embed="rId4">
            <a:alphaModFix/>
          </a:blip>
          <a:srcRect b="0" l="0" r="0" t="0"/>
          <a:stretch/>
        </p:blipFill>
        <p:spPr>
          <a:xfrm>
            <a:off x="8082975" y="213900"/>
            <a:ext cx="954550" cy="954550"/>
          </a:xfrm>
          <a:prstGeom prst="rect">
            <a:avLst/>
          </a:prstGeom>
          <a:noFill/>
          <a:ln>
            <a:noFill/>
          </a:ln>
        </p:spPr>
      </p:pic>
      <p:pic>
        <p:nvPicPr>
          <p:cNvPr id="649" name="Google Shape;649;p86"/>
          <p:cNvPicPr preferRelativeResize="0"/>
          <p:nvPr/>
        </p:nvPicPr>
        <p:blipFill>
          <a:blip r:embed="rId5">
            <a:alphaModFix/>
          </a:blip>
          <a:stretch>
            <a:fillRect/>
          </a:stretch>
        </p:blipFill>
        <p:spPr>
          <a:xfrm>
            <a:off x="341162" y="166762"/>
            <a:ext cx="1048826" cy="1048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46" name="Shape 246"/>
        <p:cNvGrpSpPr/>
        <p:nvPr/>
      </p:nvGrpSpPr>
      <p:grpSpPr>
        <a:xfrm>
          <a:off x="0" y="0"/>
          <a:ext cx="0" cy="0"/>
          <a:chOff x="0" y="0"/>
          <a:chExt cx="0" cy="0"/>
        </a:xfrm>
      </p:grpSpPr>
      <p:sp>
        <p:nvSpPr>
          <p:cNvPr id="247" name="Google Shape;247;p4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ERRORES Y EXCEPCIONES</a:t>
            </a:r>
            <a:endParaRPr i="1" sz="3600">
              <a:latin typeface="Anton"/>
              <a:ea typeface="Anton"/>
              <a:cs typeface="Anton"/>
              <a:sym typeface="Anton"/>
            </a:endParaRPr>
          </a:p>
        </p:txBody>
      </p:sp>
      <p:pic>
        <p:nvPicPr>
          <p:cNvPr id="248" name="Google Shape;248;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DESAFÍO DE </a:t>
            </a:r>
            <a:r>
              <a:rPr i="1" lang="es-419" sz="4000">
                <a:latin typeface="Anton"/>
                <a:ea typeface="Anton"/>
                <a:cs typeface="Anton"/>
                <a:sym typeface="Anton"/>
              </a:rPr>
              <a:t>EXCEPCIONES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chemeClr val="dk1"/>
              </a:buClr>
              <a:buSzPts val="4000"/>
              <a:buFont typeface="Arial"/>
              <a:buNone/>
            </a:pPr>
            <a:r>
              <a:rPr lang="es-419" sz="2000">
                <a:solidFill>
                  <a:schemeClr val="dk1"/>
                </a:solidFill>
                <a:latin typeface="Helvetica Neue Light"/>
                <a:ea typeface="Helvetica Neue Light"/>
                <a:cs typeface="Helvetica Neue Light"/>
                <a:sym typeface="Helvetica Neue Light"/>
              </a:rPr>
              <a:t>Capturar la excepción</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4000"/>
              <a:buFont typeface="Arial"/>
              <a:buNone/>
            </a:pPr>
            <a:r>
              <a:rPr b="0" i="0" lang="es-419" sz="2000" u="none" cap="none" strike="noStrike">
                <a:solidFill>
                  <a:schemeClr val="dk1"/>
                </a:solidFill>
                <a:latin typeface="Helvetica Neue Light"/>
                <a:ea typeface="Helvetica Neue Light"/>
                <a:cs typeface="Helvetica Neue Light"/>
                <a:sym typeface="Helvetica Neue Light"/>
              </a:rPr>
              <a:t>Tiempo estimado: </a:t>
            </a:r>
            <a:r>
              <a:rPr lang="es-419" sz="2000">
                <a:solidFill>
                  <a:schemeClr val="dk1"/>
                </a:solidFill>
                <a:latin typeface="Helvetica Neue Light"/>
                <a:ea typeface="Helvetica Neue Light"/>
                <a:cs typeface="Helvetica Neue Light"/>
                <a:sym typeface="Helvetica Neue Light"/>
              </a:rPr>
              <a:t>5</a:t>
            </a:r>
            <a:r>
              <a:rPr b="0" i="0" lang="es-419" sz="2000" u="none" cap="none" strike="noStrike">
                <a:solidFill>
                  <a:schemeClr val="dk1"/>
                </a:solidFill>
                <a:latin typeface="Helvetica Neue Light"/>
                <a:ea typeface="Helvetica Neue Light"/>
                <a:cs typeface="Helvetica Neue Light"/>
                <a:sym typeface="Helvetica Neue Light"/>
              </a:rPr>
              <a:t> minutos</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655" name="Google Shape;655;p8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56" name="Google Shape;656;p8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pic>
        <p:nvPicPr>
          <p:cNvPr id="661" name="Google Shape;661;p8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62" name="Google Shape;662;p88"/>
          <p:cNvSpPr txBox="1"/>
          <p:nvPr/>
        </p:nvSpPr>
        <p:spPr>
          <a:xfrm>
            <a:off x="868500" y="1090750"/>
            <a:ext cx="7407000" cy="351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lang="es-419" sz="1800">
                <a:latin typeface="Helvetica Neue Light"/>
                <a:ea typeface="Helvetica Neue Light"/>
                <a:cs typeface="Helvetica Neue Light"/>
                <a:sym typeface="Helvetica Neue Light"/>
              </a:rPr>
              <a:t>Tiempo estimado: 5 minutos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lang="es-419" sz="1800">
                <a:latin typeface="Helvetica Neue Light"/>
                <a:ea typeface="Helvetica Neue Light"/>
                <a:cs typeface="Helvetica Neue Light"/>
                <a:sym typeface="Helvetica Neue Light"/>
              </a:rPr>
              <a:t>Tomando la solución del ejercicio anterior anterior, en lugar de devolver </a:t>
            </a:r>
            <a:r>
              <a:rPr b="1" lang="es-419" sz="1800">
                <a:highlight>
                  <a:srgbClr val="EF89D2"/>
                </a:highlight>
                <a:latin typeface="Helvetica Neue"/>
                <a:ea typeface="Helvetica Neue"/>
                <a:cs typeface="Helvetica Neue"/>
                <a:sym typeface="Helvetica Neue"/>
              </a:rPr>
              <a:t>None</a:t>
            </a:r>
            <a:r>
              <a:rPr lang="es-419" sz="1800">
                <a:latin typeface="Helvetica Neue Light"/>
                <a:ea typeface="Helvetica Neue Light"/>
                <a:cs typeface="Helvetica Neue Light"/>
                <a:sym typeface="Helvetica Neue Light"/>
              </a:rPr>
              <a:t> al dividir entre cero, tienes que capturar una excepción que muestre por pantalla </a:t>
            </a:r>
            <a:r>
              <a:rPr b="1" lang="es-419" sz="1800">
                <a:latin typeface="Helvetica Neue"/>
                <a:ea typeface="Helvetica Neue"/>
                <a:cs typeface="Helvetica Neue"/>
                <a:sym typeface="Helvetica Neue"/>
              </a:rPr>
              <a:t>EXACTAMENTE </a:t>
            </a:r>
            <a:r>
              <a:rPr lang="es-419" sz="1800">
                <a:latin typeface="Helvetica Neue Light"/>
                <a:ea typeface="Helvetica Neue Light"/>
                <a:cs typeface="Helvetica Neue Light"/>
                <a:sym typeface="Helvetica Neue Light"/>
              </a:rPr>
              <a:t>el mensaje: </a:t>
            </a:r>
            <a:r>
              <a:rPr b="1" lang="es-419" sz="1800">
                <a:highlight>
                  <a:srgbClr val="EF89D2"/>
                </a:highlight>
                <a:latin typeface="Helvetica Neue"/>
                <a:ea typeface="Helvetica Neue"/>
                <a:cs typeface="Helvetica Neue"/>
                <a:sym typeface="Helvetica Neue"/>
              </a:rPr>
              <a:t>“No se puede dividir entre cero”</a:t>
            </a:r>
            <a:r>
              <a:rPr lang="es-419" sz="1800">
                <a:latin typeface="Helvetica Neue Light"/>
                <a:ea typeface="Helvetica Neue Light"/>
                <a:cs typeface="Helvetica Neue Light"/>
                <a:sym typeface="Helvetica Neue Light"/>
              </a:rPr>
              <a:t>; si falla el código</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B78E7"/>
                </a:solidFill>
                <a:latin typeface="Helvetica Neue Light"/>
                <a:ea typeface="Helvetica Neue Light"/>
                <a:cs typeface="Helvetica Neue Light"/>
                <a:sym typeface="Helvetica Neue Light"/>
              </a:rPr>
              <a:t>def </a:t>
            </a:r>
            <a:r>
              <a:rPr lang="es-419" sz="1800">
                <a:solidFill>
                  <a:srgbClr val="C2185B"/>
                </a:solidFill>
                <a:latin typeface="Helvetica Neue Light"/>
                <a:ea typeface="Helvetica Neue Light"/>
                <a:cs typeface="Helvetica Neue Light"/>
                <a:sym typeface="Helvetica Neue Light"/>
              </a:rPr>
              <a:t>dividir</a:t>
            </a:r>
            <a:r>
              <a:rPr lang="es-419" sz="1800">
                <a:latin typeface="Helvetica Neue Light"/>
                <a:ea typeface="Helvetica Neue Light"/>
                <a:cs typeface="Helvetica Neue Light"/>
                <a:sym typeface="Helvetica Neue Light"/>
              </a:rPr>
              <a:t>(a, b):</a:t>
            </a:r>
            <a:endParaRPr sz="1800">
              <a:latin typeface="Helvetica Neue Light"/>
              <a:ea typeface="Helvetica Neue Light"/>
              <a:cs typeface="Helvetica Neue Light"/>
              <a:sym typeface="Helvetica Neue Light"/>
            </a:endParaRPr>
          </a:p>
          <a:p>
            <a:pPr indent="457200" lvl="0" marL="457200" marR="0" rtl="0" algn="l">
              <a:lnSpc>
                <a:spcPct val="115000"/>
              </a:lnSpc>
              <a:spcBef>
                <a:spcPts val="0"/>
              </a:spcBef>
              <a:spcAft>
                <a:spcPts val="0"/>
              </a:spcAft>
              <a:buClr>
                <a:schemeClr val="dk1"/>
              </a:buClr>
              <a:buSzPts val="1100"/>
              <a:buFont typeface="Arial"/>
              <a:buNone/>
            </a:pPr>
            <a:r>
              <a:rPr lang="es-419" sz="1800">
                <a:solidFill>
                  <a:srgbClr val="3B78E7"/>
                </a:solidFill>
                <a:latin typeface="Helvetica Neue Light"/>
                <a:ea typeface="Helvetica Neue Light"/>
                <a:cs typeface="Helvetica Neue Light"/>
                <a:sym typeface="Helvetica Neue Light"/>
              </a:rPr>
              <a:t>if </a:t>
            </a:r>
            <a:r>
              <a:rPr lang="es-419" sz="1800">
                <a:latin typeface="Helvetica Neue Light"/>
                <a:ea typeface="Helvetica Neue Light"/>
                <a:cs typeface="Helvetica Neue Light"/>
                <a:sym typeface="Helvetica Neue Light"/>
              </a:rPr>
              <a:t>b == 0:</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        		</a:t>
            </a:r>
            <a:r>
              <a:rPr lang="es-419" sz="1800">
                <a:solidFill>
                  <a:srgbClr val="C2185B"/>
                </a:solidFill>
                <a:latin typeface="Helvetica Neue Light"/>
                <a:ea typeface="Helvetica Neue Light"/>
                <a:cs typeface="Helvetica Neue Light"/>
                <a:sym typeface="Helvetica Neue Light"/>
              </a:rPr>
              <a:t>return </a:t>
            </a:r>
            <a:r>
              <a:rPr lang="es-419" sz="1800">
                <a:latin typeface="Helvetica Neue Light"/>
                <a:ea typeface="Helvetica Neue Light"/>
                <a:cs typeface="Helvetica Neue Light"/>
                <a:sym typeface="Helvetica Neue Light"/>
              </a:rPr>
              <a:t>None</a:t>
            </a:r>
            <a:endParaRPr sz="1800">
              <a:latin typeface="Helvetica Neue Light"/>
              <a:ea typeface="Helvetica Neue Light"/>
              <a:cs typeface="Helvetica Neue Light"/>
              <a:sym typeface="Helvetica Neue Light"/>
            </a:endParaRPr>
          </a:p>
          <a:p>
            <a:pPr indent="457200" lvl="0" marL="457200" marR="0" rtl="0" algn="l">
              <a:lnSpc>
                <a:spcPct val="115000"/>
              </a:lnSpc>
              <a:spcBef>
                <a:spcPts val="0"/>
              </a:spcBef>
              <a:spcAft>
                <a:spcPts val="0"/>
              </a:spcAft>
              <a:buClr>
                <a:schemeClr val="dk1"/>
              </a:buClr>
              <a:buSzPts val="1100"/>
              <a:buFont typeface="Arial"/>
              <a:buNone/>
            </a:pPr>
            <a:r>
              <a:rPr lang="es-419" sz="1800">
                <a:solidFill>
                  <a:srgbClr val="C2185B"/>
                </a:solidFill>
                <a:latin typeface="Helvetica Neue Light"/>
                <a:ea typeface="Helvetica Neue Light"/>
                <a:cs typeface="Helvetica Neue Light"/>
                <a:sym typeface="Helvetica Neue Light"/>
              </a:rPr>
              <a:t>return </a:t>
            </a:r>
            <a:r>
              <a:rPr lang="es-419" sz="1800">
                <a:latin typeface="Helvetica Neue Light"/>
                <a:ea typeface="Helvetica Neue Light"/>
                <a:cs typeface="Helvetica Neue Light"/>
                <a:sym typeface="Helvetica Neue Light"/>
              </a:rPr>
              <a:t>a/b</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sz="1600">
              <a:latin typeface="Helvetica Neue Light"/>
              <a:ea typeface="Helvetica Neue Light"/>
              <a:cs typeface="Helvetica Neue Light"/>
              <a:sym typeface="Helvetica Neue Light"/>
            </a:endParaRPr>
          </a:p>
        </p:txBody>
      </p:sp>
      <p:sp>
        <p:nvSpPr>
          <p:cNvPr id="663" name="Google Shape;663;p88"/>
          <p:cNvSpPr txBox="1"/>
          <p:nvPr/>
        </p:nvSpPr>
        <p:spPr>
          <a:xfrm>
            <a:off x="2183550" y="433800"/>
            <a:ext cx="4776900" cy="56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2600" u="none" cap="none" strike="noStrike">
                <a:solidFill>
                  <a:srgbClr val="000000"/>
                </a:solidFill>
                <a:latin typeface="Anton"/>
                <a:ea typeface="Anton"/>
                <a:cs typeface="Anton"/>
                <a:sym typeface="Anton"/>
              </a:rPr>
              <a:t>DESAFÍO DE </a:t>
            </a:r>
            <a:r>
              <a:rPr i="1" lang="es-419" sz="2600">
                <a:latin typeface="Anton"/>
                <a:ea typeface="Anton"/>
                <a:cs typeface="Anton"/>
                <a:sym typeface="Anton"/>
              </a:rPr>
              <a:t>EXCEPCIONES</a:t>
            </a:r>
            <a:endParaRPr b="0" i="1" sz="2600" u="none" cap="none" strike="noStrike">
              <a:solidFill>
                <a:srgbClr val="000000"/>
              </a:solidFill>
              <a:latin typeface="Anton"/>
              <a:ea typeface="Anton"/>
              <a:cs typeface="Anton"/>
              <a:sym typeface="Anton"/>
            </a:endParaRPr>
          </a:p>
        </p:txBody>
      </p:sp>
      <p:pic>
        <p:nvPicPr>
          <p:cNvPr id="664" name="Google Shape;664;p8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65" name="Google Shape;665;p88"/>
          <p:cNvSpPr txBox="1"/>
          <p:nvPr/>
        </p:nvSpPr>
        <p:spPr>
          <a:xfrm>
            <a:off x="868500" y="3239775"/>
            <a:ext cx="2989500" cy="1729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69" name="Shape 669"/>
        <p:cNvGrpSpPr/>
        <p:nvPr/>
      </p:nvGrpSpPr>
      <p:grpSpPr>
        <a:xfrm>
          <a:off x="0" y="0"/>
          <a:ext cx="0" cy="0"/>
          <a:chOff x="0" y="0"/>
          <a:chExt cx="0" cy="0"/>
        </a:xfrm>
      </p:grpSpPr>
      <p:sp>
        <p:nvSpPr>
          <p:cNvPr id="670" name="Google Shape;670;p89"/>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671" name="Google Shape;671;p89"/>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672" name="Google Shape;672;p8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0"/>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3"/>
              </a:rPr>
              <a:t>Errores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4"/>
              </a:rPr>
              <a:t>Excepciones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5"/>
              </a:rPr>
              <a:t>Else</a:t>
            </a:r>
            <a:r>
              <a:rPr b="0" i="0" lang="es-419" sz="1800" u="none" cap="none" strike="noStrike">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Char char="●"/>
            </a:pPr>
            <a:r>
              <a:rPr lang="es-419" sz="1800">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6"/>
              </a:rPr>
              <a:t>Finally</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Char char="●"/>
            </a:pPr>
            <a:r>
              <a:rPr lang="es-419" sz="1800">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7"/>
              </a:rPr>
              <a:t>Excepciones integradas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s-419" sz="1800" u="sng">
                <a:solidFill>
                  <a:schemeClr val="hlink"/>
                </a:solidFill>
                <a:latin typeface="Helvetica Neue Light"/>
                <a:ea typeface="Helvetica Neue Light"/>
                <a:cs typeface="Helvetica Neue Light"/>
                <a:sym typeface="Helvetica Neue Light"/>
                <a:hlinkClick r:id="rId8"/>
              </a:rPr>
              <a:t>Repaso Ejercicios</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p:txBody>
      </p:sp>
      <p:pic>
        <p:nvPicPr>
          <p:cNvPr id="678" name="Google Shape;678;p90"/>
          <p:cNvPicPr preferRelativeResize="0"/>
          <p:nvPr/>
        </p:nvPicPr>
        <p:blipFill rotWithShape="1">
          <a:blip r:embed="rId9">
            <a:alphaModFix/>
          </a:blip>
          <a:srcRect b="0" l="0" r="0" t="0"/>
          <a:stretch/>
        </p:blipFill>
        <p:spPr>
          <a:xfrm>
            <a:off x="7567925" y="4659625"/>
            <a:ext cx="1186526" cy="330675"/>
          </a:xfrm>
          <a:prstGeom prst="rect">
            <a:avLst/>
          </a:prstGeom>
          <a:noFill/>
          <a:ln>
            <a:noFill/>
          </a:ln>
        </p:spPr>
      </p:pic>
      <p:pic>
        <p:nvPicPr>
          <p:cNvPr id="679" name="Google Shape;679;p90"/>
          <p:cNvPicPr preferRelativeResize="0"/>
          <p:nvPr/>
        </p:nvPicPr>
        <p:blipFill rotWithShape="1">
          <a:blip r:embed="rId10">
            <a:alphaModFix/>
          </a:blip>
          <a:srcRect b="0" l="0" r="0" t="0"/>
          <a:stretch/>
        </p:blipFill>
        <p:spPr>
          <a:xfrm>
            <a:off x="7411525" y="127700"/>
            <a:ext cx="1634174" cy="639850"/>
          </a:xfrm>
          <a:prstGeom prst="rect">
            <a:avLst/>
          </a:prstGeom>
          <a:noFill/>
          <a:ln>
            <a:noFill/>
          </a:ln>
        </p:spPr>
      </p:pic>
      <p:sp>
        <p:nvSpPr>
          <p:cNvPr id="680" name="Google Shape;680;p90"/>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1" name="Google Shape;681;p90"/>
          <p:cNvPicPr preferRelativeResize="0"/>
          <p:nvPr/>
        </p:nvPicPr>
        <p:blipFill rotWithShape="1">
          <a:blip r:embed="rId11">
            <a:alphaModFix/>
          </a:blip>
          <a:srcRect b="0" l="0" r="0" t="0"/>
          <a:stretch/>
        </p:blipFill>
        <p:spPr>
          <a:xfrm>
            <a:off x="1831534" y="1997140"/>
            <a:ext cx="545131" cy="545131"/>
          </a:xfrm>
          <a:prstGeom prst="rect">
            <a:avLst/>
          </a:prstGeom>
          <a:noFill/>
          <a:ln>
            <a:noFill/>
          </a:ln>
        </p:spPr>
      </p:pic>
      <p:sp>
        <p:nvSpPr>
          <p:cNvPr id="682" name="Google Shape;682;p90"/>
          <p:cNvSpPr txBox="1"/>
          <p:nvPr/>
        </p:nvSpPr>
        <p:spPr>
          <a:xfrm>
            <a:off x="882725" y="4505013"/>
            <a:ext cx="67647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683" name="Google Shape;683;p90"/>
          <p:cNvPicPr preferRelativeResize="0"/>
          <p:nvPr/>
        </p:nvPicPr>
        <p:blipFill>
          <a:blip r:embed="rId12">
            <a:alphaModFix/>
          </a:blip>
          <a:stretch>
            <a:fillRect/>
          </a:stretch>
        </p:blipFill>
        <p:spPr>
          <a:xfrm>
            <a:off x="5287275" y="3409050"/>
            <a:ext cx="545149" cy="5451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7" name="Shape 687"/>
        <p:cNvGrpSpPr/>
        <p:nvPr/>
      </p:nvGrpSpPr>
      <p:grpSpPr>
        <a:xfrm>
          <a:off x="0" y="0"/>
          <a:ext cx="0" cy="0"/>
          <a:chOff x="0" y="0"/>
          <a:chExt cx="0" cy="0"/>
        </a:xfrm>
      </p:grpSpPr>
      <p:sp>
        <p:nvSpPr>
          <p:cNvPr id="688" name="Google Shape;688;p91"/>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89" name="Google Shape;689;p91"/>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3" name="Shape 693"/>
        <p:cNvGrpSpPr/>
        <p:nvPr/>
      </p:nvGrpSpPr>
      <p:grpSpPr>
        <a:xfrm>
          <a:off x="0" y="0"/>
          <a:ext cx="0" cy="0"/>
          <a:chOff x="0" y="0"/>
          <a:chExt cx="0" cy="0"/>
        </a:xfrm>
      </p:grpSpPr>
      <p:sp>
        <p:nvSpPr>
          <p:cNvPr id="694" name="Google Shape;694;p92"/>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95" name="Google Shape;695;p92"/>
          <p:cNvSpPr txBox="1"/>
          <p:nvPr/>
        </p:nvSpPr>
        <p:spPr>
          <a:xfrm>
            <a:off x="1956462" y="2623175"/>
            <a:ext cx="6467100" cy="190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2200">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Arial"/>
              <a:buChar char="-"/>
            </a:pPr>
            <a:r>
              <a:rPr lang="es-419" sz="2000">
                <a:solidFill>
                  <a:srgbClr val="E0FF00"/>
                </a:solidFill>
                <a:latin typeface="Helvetica Neue Light"/>
                <a:ea typeface="Helvetica Neue Light"/>
                <a:cs typeface="Helvetica Neue Light"/>
                <a:sym typeface="Helvetica Neue Light"/>
              </a:rPr>
              <a:t>Errores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Excepciones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Excepciones Múltiples</a:t>
            </a:r>
            <a:endParaRPr b="0" i="0" sz="20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9" name="Shape 699"/>
        <p:cNvGrpSpPr/>
        <p:nvPr/>
      </p:nvGrpSpPr>
      <p:grpSpPr>
        <a:xfrm>
          <a:off x="0" y="0"/>
          <a:ext cx="0" cy="0"/>
          <a:chOff x="0" y="0"/>
          <a:chExt cx="0" cy="0"/>
        </a:xfrm>
      </p:grpSpPr>
      <p:sp>
        <p:nvSpPr>
          <p:cNvPr id="700" name="Google Shape;700;p93"/>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701" name="Google Shape;701;p93"/>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05" name="Shape 705"/>
        <p:cNvGrpSpPr/>
        <p:nvPr/>
      </p:nvGrpSpPr>
      <p:grpSpPr>
        <a:xfrm>
          <a:off x="0" y="0"/>
          <a:ext cx="0" cy="0"/>
          <a:chOff x="0" y="0"/>
          <a:chExt cx="0" cy="0"/>
        </a:xfrm>
      </p:grpSpPr>
      <p:sp>
        <p:nvSpPr>
          <p:cNvPr id="706" name="Google Shape;706;p9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707" name="Google Shape;707;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54" name="Google Shape;254;p43"/>
          <p:cNvSpPr txBox="1"/>
          <p:nvPr/>
        </p:nvSpPr>
        <p:spPr>
          <a:xfrm>
            <a:off x="2160001" y="469050"/>
            <a:ext cx="482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Aprendiendo del error</a:t>
            </a:r>
            <a:endParaRPr b="0" i="1" sz="3500" u="none" cap="none" strike="noStrike">
              <a:solidFill>
                <a:srgbClr val="000000"/>
              </a:solidFill>
              <a:latin typeface="Anton"/>
              <a:ea typeface="Anton"/>
              <a:cs typeface="Anton"/>
              <a:sym typeface="Anton"/>
            </a:endParaRPr>
          </a:p>
        </p:txBody>
      </p:sp>
      <p:sp>
        <p:nvSpPr>
          <p:cNvPr id="255" name="Google Shape;255;p43"/>
          <p:cNvSpPr txBox="1"/>
          <p:nvPr/>
        </p:nvSpPr>
        <p:spPr>
          <a:xfrm>
            <a:off x="808050" y="1361725"/>
            <a:ext cx="7527900" cy="2998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En la programación, se aprende a base de equivocarse, por lo tanto debemos tolerar nuestros propios fallos para poder avanzar.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Programar no es fácil, podemos equivocarnos desde la concepción de la idea o también al escribir código, para lo primero poco podemos hacer ya que es algo que mejorará con la práctica. </a:t>
            </a:r>
            <a:endParaRPr sz="18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highlight>
                  <a:srgbClr val="3CEFAB"/>
                </a:highlight>
                <a:latin typeface="Helvetica Neue Light"/>
                <a:ea typeface="Helvetica Neue Light"/>
                <a:cs typeface="Helvetica Neue Light"/>
                <a:sym typeface="Helvetica Neue Light"/>
              </a:rPr>
              <a:t>¡A programar se aprende programando y cometer errores es la prueba de que estás avanzando!</a:t>
            </a:r>
            <a:endParaRPr sz="1800">
              <a:highlight>
                <a:srgbClr val="3CEFAB"/>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pic>
        <p:nvPicPr>
          <p:cNvPr id="256" name="Google Shape;256;p43"/>
          <p:cNvPicPr preferRelativeResize="0"/>
          <p:nvPr/>
        </p:nvPicPr>
        <p:blipFill>
          <a:blip r:embed="rId4">
            <a:alphaModFix/>
          </a:blip>
          <a:stretch>
            <a:fillRect/>
          </a:stretch>
        </p:blipFill>
        <p:spPr>
          <a:xfrm>
            <a:off x="337450" y="153075"/>
            <a:ext cx="876975" cy="8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nvSpPr>
        <p:spPr>
          <a:xfrm>
            <a:off x="824850" y="1413375"/>
            <a:ext cx="7494300" cy="3545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Hasta ahora los mensajes de error no habían sido más que mencionados, pero si probaste los ejemplos probablemente hayas visto algunos.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Hay (al menos) dos tipos diferentes de errores: </a:t>
            </a:r>
            <a:r>
              <a:rPr lang="es-419" sz="1800">
                <a:solidFill>
                  <a:schemeClr val="dk1"/>
                </a:solidFill>
                <a:highlight>
                  <a:srgbClr val="3CEFAB"/>
                </a:highlight>
                <a:latin typeface="Helvetica Neue Light"/>
                <a:ea typeface="Helvetica Neue Light"/>
                <a:cs typeface="Helvetica Neue Light"/>
                <a:sym typeface="Helvetica Neue Light"/>
              </a:rPr>
              <a:t>errores de sintaxis y excepciones</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Cuando el programa falla ocasiona su detención, por lo cual tenemos que ser capaces de detectar por qué y cómo prevenir estas fallas.</a:t>
            </a:r>
            <a:endParaRPr sz="1800">
              <a:solidFill>
                <a:schemeClr val="dk1"/>
              </a:solidFill>
              <a:latin typeface="Helvetica Neue Light"/>
              <a:ea typeface="Helvetica Neue Light"/>
              <a:cs typeface="Helvetica Neue Light"/>
              <a:sym typeface="Helvetica Neue Light"/>
            </a:endParaRPr>
          </a:p>
        </p:txBody>
      </p:sp>
      <p:pic>
        <p:nvPicPr>
          <p:cNvPr id="262" name="Google Shape;262;p4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63" name="Google Shape;263;p44"/>
          <p:cNvSpPr txBox="1"/>
          <p:nvPr/>
        </p:nvSpPr>
        <p:spPr>
          <a:xfrm>
            <a:off x="1449452" y="39900"/>
            <a:ext cx="6245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Errores y Excepciones</a:t>
            </a:r>
            <a:endParaRPr b="0" i="1" sz="3500" u="none" cap="none" strike="noStrike">
              <a:solidFill>
                <a:srgbClr val="000000"/>
              </a:solidFill>
              <a:latin typeface="Anton"/>
              <a:ea typeface="Anton"/>
              <a:cs typeface="Anton"/>
              <a:sym typeface="Anton"/>
            </a:endParaRPr>
          </a:p>
        </p:txBody>
      </p:sp>
      <p:sp>
        <p:nvSpPr>
          <p:cNvPr id="264" name="Google Shape;264;p44"/>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1000">
              <a:solidFill>
                <a:schemeClr val="dk1"/>
              </a:solidFill>
            </a:endParaRPr>
          </a:p>
        </p:txBody>
      </p:sp>
      <p:pic>
        <p:nvPicPr>
          <p:cNvPr id="265" name="Google Shape;265;p44"/>
          <p:cNvPicPr preferRelativeResize="0"/>
          <p:nvPr/>
        </p:nvPicPr>
        <p:blipFill>
          <a:blip r:embed="rId5">
            <a:alphaModFix/>
          </a:blip>
          <a:stretch>
            <a:fillRect/>
          </a:stretch>
        </p:blipFill>
        <p:spPr>
          <a:xfrm>
            <a:off x="306150" y="152025"/>
            <a:ext cx="876975" cy="87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9" name="Shape 269"/>
        <p:cNvGrpSpPr/>
        <p:nvPr/>
      </p:nvGrpSpPr>
      <p:grpSpPr>
        <a:xfrm>
          <a:off x="0" y="0"/>
          <a:ext cx="0" cy="0"/>
          <a:chOff x="0" y="0"/>
          <a:chExt cx="0" cy="0"/>
        </a:xfrm>
      </p:grpSpPr>
      <p:sp>
        <p:nvSpPr>
          <p:cNvPr id="270" name="Google Shape;270;p4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ERRORES</a:t>
            </a:r>
            <a:endParaRPr i="1" sz="3600">
              <a:latin typeface="Anton"/>
              <a:ea typeface="Anton"/>
              <a:cs typeface="Anton"/>
              <a:sym typeface="Anton"/>
            </a:endParaRPr>
          </a:p>
        </p:txBody>
      </p:sp>
      <p:pic>
        <p:nvPicPr>
          <p:cNvPr id="271" name="Google Shape;271;p4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77" name="Google Shape;277;p46"/>
          <p:cNvSpPr txBox="1"/>
          <p:nvPr/>
        </p:nvSpPr>
        <p:spPr>
          <a:xfrm>
            <a:off x="1060191" y="1796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Errores</a:t>
            </a:r>
            <a:endParaRPr b="0" i="1" sz="3500" u="none" cap="none" strike="noStrike">
              <a:solidFill>
                <a:srgbClr val="000000"/>
              </a:solidFill>
              <a:latin typeface="Anton"/>
              <a:ea typeface="Anton"/>
              <a:cs typeface="Anton"/>
              <a:sym typeface="Anton"/>
            </a:endParaRPr>
          </a:p>
        </p:txBody>
      </p:sp>
      <p:sp>
        <p:nvSpPr>
          <p:cNvPr id="278" name="Google Shape;278;p46"/>
          <p:cNvSpPr txBox="1"/>
          <p:nvPr/>
        </p:nvSpPr>
        <p:spPr>
          <a:xfrm>
            <a:off x="902400" y="1168700"/>
            <a:ext cx="7339200" cy="3048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Si algo tienen la mayoría de lenguajes de programación es que son exigentes con las instrucciones. Cuando en nuestro programa ocurre algún fallo Python nos lanzará un aviso indicando que ocurrió y detendrá la ejecución.</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Los errores sintácticos están ligados a la sintaxis, que es la escritura de las instrucciones.</a:t>
            </a:r>
            <a:endParaRPr sz="1800">
              <a:solidFill>
                <a:schemeClr val="dk1"/>
              </a:solidFill>
              <a:highlight>
                <a:srgbClr val="3CEFAB"/>
              </a:highlight>
              <a:latin typeface="Helvetica Neue Light"/>
              <a:ea typeface="Helvetica Neue Light"/>
              <a:cs typeface="Helvetica Neue Light"/>
              <a:sym typeface="Helvetica Neue Light"/>
            </a:endParaRPr>
          </a:p>
        </p:txBody>
      </p:sp>
      <p:sp>
        <p:nvSpPr>
          <p:cNvPr id="279" name="Google Shape;279;p46"/>
          <p:cNvSpPr txBox="1"/>
          <p:nvPr/>
        </p:nvSpPr>
        <p:spPr>
          <a:xfrm>
            <a:off x="76200" y="47753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419" sz="1100">
                <a:solidFill>
                  <a:schemeClr val="dk1"/>
                </a:solidFill>
                <a:latin typeface="Helvetica Neue"/>
                <a:ea typeface="Helvetica Neue"/>
                <a:cs typeface="Helvetica Neue"/>
                <a:sym typeface="Helvetica Neue"/>
              </a:rPr>
              <a:t>Fuente</a:t>
            </a:r>
            <a:r>
              <a:rPr lang="es-419" sz="1100">
                <a:solidFill>
                  <a:schemeClr val="dk1"/>
                </a:solidFill>
                <a:latin typeface="Helvetica Neue Light"/>
                <a:ea typeface="Helvetica Neue Light"/>
                <a:cs typeface="Helvetica Neue Light"/>
                <a:sym typeface="Helvetica Neue Light"/>
              </a:rPr>
              <a:t>: </a:t>
            </a:r>
            <a:r>
              <a:rPr lang="es-419" sz="1100" u="sng">
                <a:solidFill>
                  <a:schemeClr val="hlink"/>
                </a:solidFill>
                <a:latin typeface="Helvetica Neue Light"/>
                <a:ea typeface="Helvetica Neue Light"/>
                <a:cs typeface="Helvetica Neue Light"/>
                <a:sym typeface="Helvetica Neue Light"/>
                <a:hlinkClick r:id="rId4"/>
              </a:rPr>
              <a:t>EntrenamientoPython</a:t>
            </a:r>
            <a:endParaRPr sz="700">
              <a:solidFill>
                <a:schemeClr val="dk1"/>
              </a:solidFill>
            </a:endParaRPr>
          </a:p>
        </p:txBody>
      </p:sp>
      <p:pic>
        <p:nvPicPr>
          <p:cNvPr id="280" name="Google Shape;280;p46"/>
          <p:cNvPicPr preferRelativeResize="0"/>
          <p:nvPr/>
        </p:nvPicPr>
        <p:blipFill>
          <a:blip r:embed="rId5">
            <a:alphaModFix/>
          </a:blip>
          <a:stretch>
            <a:fillRect/>
          </a:stretch>
        </p:blipFill>
        <p:spPr>
          <a:xfrm>
            <a:off x="200126" y="179599"/>
            <a:ext cx="702275" cy="70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