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y="5143500" cx="9144000"/>
  <p:notesSz cx="6858000" cy="9144000"/>
  <p:embeddedFontLst>
    <p:embeddedFont>
      <p:font typeface="Anton"/>
      <p:regular r:id="rId59"/>
    </p:embeddedFont>
    <p:embeddedFont>
      <p:font typeface="Roboto"/>
      <p:regular r:id="rId60"/>
      <p:bold r:id="rId61"/>
      <p:italic r:id="rId62"/>
      <p:boldItalic r:id="rId63"/>
    </p:embeddedFont>
    <p:embeddedFont>
      <p:font typeface="Lato"/>
      <p:regular r:id="rId64"/>
      <p:bold r:id="rId65"/>
      <p:italic r:id="rId66"/>
      <p:boldItalic r:id="rId67"/>
    </p:embeddedFont>
    <p:embeddedFont>
      <p:font typeface="Lato Light"/>
      <p:regular r:id="rId68"/>
      <p:bold r:id="rId69"/>
      <p:italic r:id="rId70"/>
      <p:boldItalic r:id="rId71"/>
    </p:embeddedFont>
    <p:embeddedFont>
      <p:font typeface="Didact Gothic"/>
      <p:regular r:id="rId72"/>
    </p:embeddedFont>
    <p:embeddedFont>
      <p:font typeface="Helvetica Neue"/>
      <p:regular r:id="rId73"/>
      <p:bold r:id="rId74"/>
      <p:italic r:id="rId75"/>
      <p:boldItalic r:id="rId76"/>
    </p:embeddedFont>
    <p:embeddedFont>
      <p:font typeface="Helvetica Neue Light"/>
      <p:regular r:id="rId77"/>
      <p:bold r:id="rId78"/>
      <p:italic r:id="rId79"/>
      <p:boldItalic r:id="rId80"/>
    </p:embeddedFont>
    <p:embeddedFont>
      <p:font typeface="Roboto Mono"/>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RobotoMono-boldItalic.fntdata"/><Relationship Id="rId83" Type="http://schemas.openxmlformats.org/officeDocument/2006/relationships/font" Target="fonts/RobotoMono-italic.fntdata"/><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HelveticaNeueLight-boldItalic.fntdata"/><Relationship Id="rId82" Type="http://schemas.openxmlformats.org/officeDocument/2006/relationships/font" Target="fonts/RobotoMono-bold.fntdata"/><Relationship Id="rId81" Type="http://schemas.openxmlformats.org/officeDocument/2006/relationships/font" Target="fonts/RobotoMon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HelveticaNeue-regular.fntdata"/><Relationship Id="rId72" Type="http://schemas.openxmlformats.org/officeDocument/2006/relationships/font" Target="fonts/DidactGothic-regular.fntdata"/><Relationship Id="rId31" Type="http://schemas.openxmlformats.org/officeDocument/2006/relationships/slide" Target="slides/slide24.xml"/><Relationship Id="rId75" Type="http://schemas.openxmlformats.org/officeDocument/2006/relationships/font" Target="fonts/HelveticaNeue-italic.fntdata"/><Relationship Id="rId30" Type="http://schemas.openxmlformats.org/officeDocument/2006/relationships/slide" Target="slides/slide23.xml"/><Relationship Id="rId74" Type="http://schemas.openxmlformats.org/officeDocument/2006/relationships/font" Target="fonts/HelveticaNeue-bold.fntdata"/><Relationship Id="rId33" Type="http://schemas.openxmlformats.org/officeDocument/2006/relationships/slide" Target="slides/slide26.xml"/><Relationship Id="rId77" Type="http://schemas.openxmlformats.org/officeDocument/2006/relationships/font" Target="fonts/HelveticaNeueLight-regular.fntdata"/><Relationship Id="rId32" Type="http://schemas.openxmlformats.org/officeDocument/2006/relationships/slide" Target="slides/slide25.xml"/><Relationship Id="rId76" Type="http://schemas.openxmlformats.org/officeDocument/2006/relationships/font" Target="fonts/HelveticaNeue-boldItalic.fntdata"/><Relationship Id="rId35" Type="http://schemas.openxmlformats.org/officeDocument/2006/relationships/slide" Target="slides/slide28.xml"/><Relationship Id="rId79" Type="http://schemas.openxmlformats.org/officeDocument/2006/relationships/font" Target="fonts/HelveticaNeueLight-italic.fntdata"/><Relationship Id="rId34" Type="http://schemas.openxmlformats.org/officeDocument/2006/relationships/slide" Target="slides/slide27.xml"/><Relationship Id="rId78" Type="http://schemas.openxmlformats.org/officeDocument/2006/relationships/font" Target="fonts/HelveticaNeueLight-bold.fntdata"/><Relationship Id="rId71" Type="http://schemas.openxmlformats.org/officeDocument/2006/relationships/font" Target="fonts/LatoLight-boldItalic.fntdata"/><Relationship Id="rId70" Type="http://schemas.openxmlformats.org/officeDocument/2006/relationships/font" Target="fonts/LatoLight-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3.xml"/><Relationship Id="rId64" Type="http://schemas.openxmlformats.org/officeDocument/2006/relationships/font" Target="fonts/Lato-regular.fntdata"/><Relationship Id="rId63" Type="http://schemas.openxmlformats.org/officeDocument/2006/relationships/font" Target="fonts/Roboto-boldItalic.fntdata"/><Relationship Id="rId22" Type="http://schemas.openxmlformats.org/officeDocument/2006/relationships/slide" Target="slides/slide15.xml"/><Relationship Id="rId66" Type="http://schemas.openxmlformats.org/officeDocument/2006/relationships/font" Target="fonts/Lato-italic.fntdata"/><Relationship Id="rId21" Type="http://schemas.openxmlformats.org/officeDocument/2006/relationships/slide" Target="slides/slide14.xml"/><Relationship Id="rId65" Type="http://schemas.openxmlformats.org/officeDocument/2006/relationships/font" Target="fonts/Lato-bold.fntdata"/><Relationship Id="rId24" Type="http://schemas.openxmlformats.org/officeDocument/2006/relationships/slide" Target="slides/slide17.xml"/><Relationship Id="rId68" Type="http://schemas.openxmlformats.org/officeDocument/2006/relationships/font" Target="fonts/LatoLight-regular.fntdata"/><Relationship Id="rId23" Type="http://schemas.openxmlformats.org/officeDocument/2006/relationships/slide" Target="slides/slide16.xml"/><Relationship Id="rId67" Type="http://schemas.openxmlformats.org/officeDocument/2006/relationships/font" Target="fonts/Lato-boldItalic.fntdata"/><Relationship Id="rId60" Type="http://schemas.openxmlformats.org/officeDocument/2006/relationships/font" Target="fonts/Roboto-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LatoLight-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Anton-regular.fntdata"/><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b3e15f89b_2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eb3e15f89b_2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e841a7d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e841a7d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b3e15f89b_2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eb3e15f89b_2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d70e902aa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ed70e902aa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e841a7dfd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e841a7dfd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e841a7df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e841a7df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a85bb46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a85bb46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e841a7dfd_0_4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ee841a7dfd_0_4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e841a7df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e841a7df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ed4fb6b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ed4fb6b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88fc978e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88fc978e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b3e15f89b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eb3e15f89b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a6bb2e30d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ea6bb2e30d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b3e15f89b_2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eb3e15f89b_2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e841a7df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e841a7df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e841a7df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e841a7df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a6bb2e30d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ea6bb2e30d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a6bb2e30d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ea6bb2e30d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a6bb2e30d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ea6bb2e30d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d41c62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d41c62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a6bb2e30d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ea6bb2e30d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b3e15f89b_2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eb3e15f89b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b3e15f89b_2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eb3e15f89b_2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b3e15f89b_2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eb3e15f89b_2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b3e15f89b_2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eb3e15f89b_2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a6bb2e30d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ea6bb2e30d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b3e15f89b_2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eb3e15f89b_2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b3e15f89b_2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eb3e15f89b_2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a6bb2e30d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ea6bb2e30d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a6bb2e30d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ea6bb2e30d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ee841a7df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ee841a7df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ee841a7df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ee841a7df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t/>
            </a:r>
            <a:endParaRPr sz="12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ea6bb2e30d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ea6bb2e30d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e23640e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ee23640e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eb3e15f89b_2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eb3e15f89b_2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ea6bb2e30d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ea6bb2e30d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ea6bb2e30d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ea6bb2e30d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f01ba8fd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f01ba8fd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ea6bb2e30d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ea6bb2e30d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ea6bb2e30d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gea6bb2e30d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b3e15f89b_2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eb3e15f89b_2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024bf425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1024bf425d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24bf425d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1024bf425d2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b3e15f89b_2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geb3e15f89b_2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b3e15f89b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eb3e15f89b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eb3e15f89b_2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geb3e15f89b_2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eb3e15f89b_2_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geb3e15f89b_2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b3e15f89b_2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eb3e15f89b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a6bb2e3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ea6bb2e3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d70e902aa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ed70e902a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a6bb2e30d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ea6bb2e30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9" name="Shape 99"/>
        <p:cNvGrpSpPr/>
        <p:nvPr/>
      </p:nvGrpSpPr>
      <p:grpSpPr>
        <a:xfrm>
          <a:off x="0" y="0"/>
          <a:ext cx="0" cy="0"/>
          <a:chOff x="0" y="0"/>
          <a:chExt cx="0" cy="0"/>
        </a:xfrm>
      </p:grpSpPr>
      <p:sp>
        <p:nvSpPr>
          <p:cNvPr id="100" name="Google Shape;100;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Google Shape;101;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Google Shape;10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Google Shape;10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6" name="Shape 106"/>
        <p:cNvGrpSpPr/>
        <p:nvPr/>
      </p:nvGrpSpPr>
      <p:grpSpPr>
        <a:xfrm>
          <a:off x="0" y="0"/>
          <a:ext cx="0" cy="0"/>
          <a:chOff x="0" y="0"/>
          <a:chExt cx="0" cy="0"/>
        </a:xfrm>
      </p:grpSpPr>
      <p:sp>
        <p:nvSpPr>
          <p:cNvPr id="107" name="Google Shape;10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Google Shape;10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3" name="Google Shape;113;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4" name="Google Shape;11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 name="Google Shape;120;p3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1" name="Google Shape;12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sp>
        <p:nvSpPr>
          <p:cNvPr id="123" name="Google Shape;123;p3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 name="Google Shape;12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 name="Google Shape;128;p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Google Shape;129;p3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0" name="Google Shape;13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3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33" name="Google Shape;13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 name="Shape 134"/>
        <p:cNvGrpSpPr/>
        <p:nvPr/>
      </p:nvGrpSpPr>
      <p:grpSpPr>
        <a:xfrm>
          <a:off x="0" y="0"/>
          <a:ext cx="0" cy="0"/>
          <a:chOff x="0" y="0"/>
          <a:chExt cx="0" cy="0"/>
        </a:xfrm>
      </p:grpSpPr>
      <p:sp>
        <p:nvSpPr>
          <p:cNvPr id="135" name="Google Shape;135;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6" name="Google Shape;136;p3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hyperlink" Target="https://desarrolloweb.com/articulos/499.ph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www.4rsoluciones.com/blog/que-son-los-paradigmas-de-programacion-2/" TargetMode="External"/><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hyperlink" Target="https://www.4rsoluciones.com/blog/que-son-los-paradigmas-de-programacion-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hyperlink" Target="https://www.4rsoluciones.com/blog/que-son-los-paradigmas-de-programacion-2/" TargetMode="External"/><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hyperlink" Target="https://openwebinars.net/blog/diferencias-programacion-orientada-objetos-programacion-funcional/" TargetMode="External"/><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hyperlink" Target="https://openwebinars.net/blog/diferencias-programacion-orientada-objetos-programacion-funcional/" TargetMode="External"/><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hyperlink" Target="https://www.programadornovato.com/poo-programacion-orientada-a-objetos-en-kotlin-curso-de-kotlin-desde-cero-54/" TargetMode="External"/><Relationship Id="rId5"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hyperlink" Target="https://www.programadornovato.com/poo-programacion-orientada-a-objetos-en-kotlin-curso-de-kotlin-desde-cero-5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hyperlink" Target="https://www.programadornovato.com/poo-programacion-orientada-a-objetos-en-kotlin-curso-de-kotlin-desde-cero-54/" TargetMode="External"/><Relationship Id="rId5"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30.png"/><Relationship Id="rId6"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8.png"/><Relationship Id="rId5"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25.png"/><Relationship Id="rId5" Type="http://schemas.openxmlformats.org/officeDocument/2006/relationships/hyperlink" Target="https://vcalpena.wordpress.com/6-relaciones-entre-clases-herenci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26.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hyperlink" Target="http://cidecame.uaeh.edu.mx/lcc/mapa/PROYECTO/libro15/34_relaciones_entre_clases.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35.png"/><Relationship Id="rId5" Type="http://schemas.openxmlformats.org/officeDocument/2006/relationships/image" Target="../media/image31.png"/><Relationship Id="rId6" Type="http://schemas.openxmlformats.org/officeDocument/2006/relationships/hyperlink" Target="http://cidecame.uaeh.edu.mx/lcc/mapa/PROYECTO/libro15/34_relaciones_entre_clases.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29.png"/><Relationship Id="rId5" Type="http://schemas.openxmlformats.org/officeDocument/2006/relationships/image" Target="../media/image31.png"/><Relationship Id="rId6" Type="http://schemas.openxmlformats.org/officeDocument/2006/relationships/hyperlink" Target="http://cidecame.uaeh.edu.mx/lcc/mapa/PROYECTO/libro15/34_relaciones_entre_clases.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36.png"/><Relationship Id="rId5" Type="http://schemas.openxmlformats.org/officeDocument/2006/relationships/image" Target="../media/image31.png"/><Relationship Id="rId6" Type="http://schemas.openxmlformats.org/officeDocument/2006/relationships/hyperlink" Target="http://cidecame.uaeh.edu.mx/lcc/mapa/PROYECTO/libro15/34_relaciones_entre_clases.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34.png"/><Relationship Id="rId5" Type="http://schemas.openxmlformats.org/officeDocument/2006/relationships/image" Target="../media/image31.png"/><Relationship Id="rId6" Type="http://schemas.openxmlformats.org/officeDocument/2006/relationships/hyperlink" Target="http://cidecame.uaeh.edu.mx/lcc/mapa/PROYECTO/libro15/34_relaciones_entre_clases.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5.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 Id="rId3" Type="http://schemas.openxmlformats.org/officeDocument/2006/relationships/image" Target="../media/image47.png"/><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21.png"/><Relationship Id="rId8"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32.png"/><Relationship Id="rId5"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hyperlink" Target="http://dia-installer.de/index.html.es" TargetMode="External"/><Relationship Id="rId4" Type="http://schemas.openxmlformats.org/officeDocument/2006/relationships/hyperlink" Target="https://www.microsoft.com/es-ar/microsoft-365/visio/flowchart-software" TargetMode="External"/><Relationship Id="rId10" Type="http://schemas.openxmlformats.org/officeDocument/2006/relationships/image" Target="../media/image38.png"/><Relationship Id="rId9" Type="http://schemas.openxmlformats.org/officeDocument/2006/relationships/image" Target="../media/image44.png"/><Relationship Id="rId5" Type="http://schemas.openxmlformats.org/officeDocument/2006/relationships/hyperlink" Target="https://moqups.com/es/" TargetMode="External"/><Relationship Id="rId6" Type="http://schemas.openxmlformats.org/officeDocument/2006/relationships/hyperlink" Target="https://online.visual-paradigm.com/es/" TargetMode="External"/><Relationship Id="rId7" Type="http://schemas.openxmlformats.org/officeDocument/2006/relationships/hyperlink" Target="https://www.planttext.com/" TargetMode="External"/><Relationship Id="rId8"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49.png"/><Relationship Id="rId4" Type="http://schemas.openxmlformats.org/officeDocument/2006/relationships/hyperlink" Target="https://www.planttext.com/" TargetMode="External"/><Relationship Id="rId5"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5.pn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46.png"/><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48.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hyperlink" Target="https://colab.research.google.com/drive/1oSXUBbNY-wZcp4G41qqJgzKeJKr2cLsi?usp=sharing" TargetMode="External"/><Relationship Id="rId4" Type="http://schemas.openxmlformats.org/officeDocument/2006/relationships/image" Target="../media/image50.png"/><Relationship Id="rId5" Type="http://schemas.openxmlformats.org/officeDocument/2006/relationships/image" Target="../media/image42.png"/><Relationship Id="rId6" Type="http://schemas.openxmlformats.org/officeDocument/2006/relationships/image" Target="../media/image40.png"/><Relationship Id="rId7"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46.png"/><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hyperlink" Target="https://desarrolloweb.com/articulos/499.php" TargetMode="External"/><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37"/>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Programación Orientada a Objetos – I </a:t>
            </a:r>
            <a:endParaRPr b="0" i="1" sz="3600" u="none" cap="none" strike="noStrike">
              <a:solidFill>
                <a:srgbClr val="121212"/>
              </a:solidFill>
              <a:latin typeface="Anton"/>
              <a:ea typeface="Anton"/>
              <a:cs typeface="Anton"/>
              <a:sym typeface="Anton"/>
            </a:endParaRPr>
          </a:p>
        </p:txBody>
      </p:sp>
      <p:sp>
        <p:nvSpPr>
          <p:cNvPr id="145" name="Google Shape;145;p37"/>
          <p:cNvSpPr txBox="1"/>
          <p:nvPr/>
        </p:nvSpPr>
        <p:spPr>
          <a:xfrm>
            <a:off x="2022750" y="1633175"/>
            <a:ext cx="46794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1</a:t>
            </a:r>
            <a:r>
              <a:rPr b="1" lang="es" sz="2000">
                <a:solidFill>
                  <a:srgbClr val="121212"/>
                </a:solidFill>
                <a:latin typeface="Helvetica Neue"/>
                <a:ea typeface="Helvetica Neue"/>
                <a:cs typeface="Helvetica Neue"/>
                <a:sym typeface="Helvetica Neue"/>
              </a:rPr>
              <a:t>2</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Python</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146" name="Google Shape;146;p37"/>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50" name="Shape 250"/>
        <p:cNvGrpSpPr/>
        <p:nvPr/>
      </p:nvGrpSpPr>
      <p:grpSpPr>
        <a:xfrm>
          <a:off x="0" y="0"/>
          <a:ext cx="0" cy="0"/>
          <a:chOff x="0" y="0"/>
          <a:chExt cx="0" cy="0"/>
        </a:xfrm>
      </p:grpSpPr>
      <p:sp>
        <p:nvSpPr>
          <p:cNvPr id="251" name="Google Shape;251;p46"/>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52" name="Google Shape;252;p46"/>
          <p:cNvSpPr txBox="1"/>
          <p:nvPr/>
        </p:nvSpPr>
        <p:spPr>
          <a:xfrm>
            <a:off x="2107475" y="582300"/>
            <a:ext cx="530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 sz="4000">
                <a:latin typeface="Anton"/>
                <a:ea typeface="Anton"/>
                <a:cs typeface="Anton"/>
                <a:sym typeface="Anton"/>
              </a:rPr>
              <a:t>RESUMIENDO </a:t>
            </a:r>
            <a:endParaRPr i="1" sz="4000">
              <a:latin typeface="Anton"/>
              <a:ea typeface="Anton"/>
              <a:cs typeface="Anton"/>
              <a:sym typeface="Anton"/>
            </a:endParaRPr>
          </a:p>
        </p:txBody>
      </p:sp>
      <p:sp>
        <p:nvSpPr>
          <p:cNvPr id="253" name="Google Shape;253;p46"/>
          <p:cNvSpPr txBox="1"/>
          <p:nvPr/>
        </p:nvSpPr>
        <p:spPr>
          <a:xfrm>
            <a:off x="1130675" y="1841225"/>
            <a:ext cx="7257900" cy="2410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2000"/>
              <a:buFont typeface="Arial"/>
              <a:buNone/>
            </a:pPr>
            <a:r>
              <a:rPr lang="es" sz="2000">
                <a:solidFill>
                  <a:schemeClr val="dk1"/>
                </a:solidFill>
                <a:latin typeface="Helvetica Neue Light"/>
                <a:ea typeface="Helvetica Neue Light"/>
                <a:cs typeface="Helvetica Neue Light"/>
                <a:sym typeface="Helvetica Neue Light"/>
              </a:rPr>
              <a:t>Lo importante de la POO es poder separar los problemas generales en </a:t>
            </a:r>
            <a:r>
              <a:rPr lang="es" sz="2000">
                <a:solidFill>
                  <a:schemeClr val="dk1"/>
                </a:solidFill>
                <a:highlight>
                  <a:srgbClr val="E0FF00"/>
                </a:highlight>
                <a:latin typeface="Helvetica Neue Light"/>
                <a:ea typeface="Helvetica Neue Light"/>
                <a:cs typeface="Helvetica Neue Light"/>
                <a:sym typeface="Helvetica Neue Light"/>
              </a:rPr>
              <a:t>suma de pequeños problemas aislados</a:t>
            </a:r>
            <a:r>
              <a:rPr lang="es" sz="2000">
                <a:solidFill>
                  <a:schemeClr val="dk1"/>
                </a:solidFill>
                <a:latin typeface="Helvetica Neue Light"/>
                <a:ea typeface="Helvetica Neue Light"/>
                <a:cs typeface="Helvetica Neue Light"/>
                <a:sym typeface="Helvetica Neue Light"/>
              </a:rPr>
              <a:t>, para poder modelar la solución y en un futuro que cualquiera pueda utilizar varios de estos módulos creados por este paradigma.</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254" name="Google Shape;254;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5" name="Google Shape;255;p46"/>
          <p:cNvPicPr preferRelativeResize="0"/>
          <p:nvPr/>
        </p:nvPicPr>
        <p:blipFill>
          <a:blip r:embed="rId4">
            <a:alphaModFix/>
          </a:blip>
          <a:stretch>
            <a:fillRect/>
          </a:stretch>
        </p:blipFill>
        <p:spPr>
          <a:xfrm>
            <a:off x="2416450" y="582312"/>
            <a:ext cx="831924" cy="831924"/>
          </a:xfrm>
          <a:prstGeom prst="rect">
            <a:avLst/>
          </a:prstGeom>
          <a:noFill/>
          <a:ln>
            <a:noFill/>
          </a:ln>
        </p:spPr>
      </p:pic>
      <p:sp>
        <p:nvSpPr>
          <p:cNvPr id="256" name="Google Shape;256;p46"/>
          <p:cNvSpPr txBox="1"/>
          <p:nvPr/>
        </p:nvSpPr>
        <p:spPr>
          <a:xfrm>
            <a:off x="76200" y="4679025"/>
            <a:ext cx="3000000" cy="408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sz="1450">
                <a:solidFill>
                  <a:schemeClr val="dk1"/>
                </a:solidFill>
                <a:latin typeface="Helvetica Neue"/>
                <a:ea typeface="Helvetica Neue"/>
                <a:cs typeface="Helvetica Neue"/>
                <a:sym typeface="Helvetica Neue"/>
              </a:rPr>
              <a:t>Fuente</a:t>
            </a:r>
            <a:r>
              <a:rPr lang="es" sz="1450">
                <a:solidFill>
                  <a:schemeClr val="dk1"/>
                </a:solidFill>
                <a:latin typeface="Helvetica Neue"/>
                <a:ea typeface="Helvetica Neue"/>
                <a:cs typeface="Helvetica Neue"/>
                <a:sym typeface="Helvetica Neue"/>
              </a:rPr>
              <a:t>: </a:t>
            </a:r>
            <a:r>
              <a:rPr lang="es" sz="1450" u="sng">
                <a:solidFill>
                  <a:schemeClr val="accent5"/>
                </a:solidFill>
                <a:latin typeface="Helvetica Neue"/>
                <a:ea typeface="Helvetica Neue"/>
                <a:cs typeface="Helvetica Neue"/>
                <a:sym typeface="Helvetica Neue"/>
                <a:hlinkClick r:id="rId5">
                  <a:extLst>
                    <a:ext uri="{A12FA001-AC4F-418D-AE19-62706E023703}">
                      <ahyp:hlinkClr val="tx"/>
                    </a:ext>
                  </a:extLst>
                </a:hlinkClick>
              </a:rPr>
              <a:t>DesarrolloWeb</a:t>
            </a:r>
            <a:endParaRPr sz="1100">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260" name="Shape 260"/>
        <p:cNvGrpSpPr/>
        <p:nvPr/>
      </p:nvGrpSpPr>
      <p:grpSpPr>
        <a:xfrm>
          <a:off x="0" y="0"/>
          <a:ext cx="0" cy="0"/>
          <a:chOff x="0" y="0"/>
          <a:chExt cx="0" cy="0"/>
        </a:xfrm>
      </p:grpSpPr>
      <p:sp>
        <p:nvSpPr>
          <p:cNvPr id="261" name="Google Shape;261;p4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121212"/>
                </a:solidFill>
                <a:latin typeface="Anton"/>
                <a:ea typeface="Anton"/>
                <a:cs typeface="Anton"/>
                <a:sym typeface="Anton"/>
              </a:rPr>
              <a:t>DIFERENCIAS CON LA PROGRAMACIÓN TRADICIONAL</a:t>
            </a:r>
            <a:endParaRPr b="0" i="1" sz="3600" u="none" cap="none" strike="noStrike">
              <a:solidFill>
                <a:srgbClr val="121212"/>
              </a:solidFill>
              <a:latin typeface="Anton"/>
              <a:ea typeface="Anton"/>
              <a:cs typeface="Anton"/>
              <a:sym typeface="Anton"/>
            </a:endParaRPr>
          </a:p>
        </p:txBody>
      </p:sp>
      <p:pic>
        <p:nvPicPr>
          <p:cNvPr id="262" name="Google Shape;262;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nvSpPr>
        <p:spPr>
          <a:xfrm>
            <a:off x="852150" y="1566291"/>
            <a:ext cx="4191300" cy="1674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a:p>
        </p:txBody>
      </p:sp>
      <p:sp>
        <p:nvSpPr>
          <p:cNvPr id="268" name="Google Shape;268;p48"/>
          <p:cNvSpPr txBox="1"/>
          <p:nvPr/>
        </p:nvSpPr>
        <p:spPr>
          <a:xfrm>
            <a:off x="1952850" y="284575"/>
            <a:ext cx="52383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i="1" lang="es" sz="3500">
                <a:latin typeface="Anton"/>
                <a:ea typeface="Anton"/>
                <a:cs typeface="Anton"/>
                <a:sym typeface="Anton"/>
              </a:rPr>
              <a:t>¿Qué es un paradigma de programación?</a:t>
            </a:r>
            <a:endParaRPr b="0" i="1" sz="3500" u="none" cap="none" strike="noStrike">
              <a:solidFill>
                <a:srgbClr val="000000"/>
              </a:solidFill>
              <a:latin typeface="Anton"/>
              <a:ea typeface="Anton"/>
              <a:cs typeface="Anton"/>
              <a:sym typeface="Anton"/>
            </a:endParaRPr>
          </a:p>
        </p:txBody>
      </p:sp>
      <p:pic>
        <p:nvPicPr>
          <p:cNvPr id="269" name="Google Shape;269;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0" name="Google Shape;270;p48"/>
          <p:cNvSpPr txBox="1"/>
          <p:nvPr/>
        </p:nvSpPr>
        <p:spPr>
          <a:xfrm>
            <a:off x="816150" y="1282638"/>
            <a:ext cx="7511700" cy="257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9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 sz="1800">
                <a:solidFill>
                  <a:srgbClr val="191919"/>
                </a:solidFill>
                <a:highlight>
                  <a:schemeClr val="lt1"/>
                </a:highlight>
                <a:latin typeface="Helvetica Neue Light"/>
                <a:ea typeface="Helvetica Neue Light"/>
                <a:cs typeface="Helvetica Neue Light"/>
                <a:sym typeface="Helvetica Neue Light"/>
              </a:rPr>
              <a:t>Un paradigma de programación es un estilo de desarrollo de programas. Es decir, </a:t>
            </a:r>
            <a:r>
              <a:rPr b="1" lang="es" sz="1800">
                <a:solidFill>
                  <a:srgbClr val="191919"/>
                </a:solidFill>
                <a:highlight>
                  <a:srgbClr val="3CEFAB"/>
                </a:highlight>
                <a:latin typeface="Helvetica Neue"/>
                <a:ea typeface="Helvetica Neue"/>
                <a:cs typeface="Helvetica Neue"/>
                <a:sym typeface="Helvetica Neue"/>
              </a:rPr>
              <a:t>un modelo para resolver problemas computacionales.</a:t>
            </a:r>
            <a:r>
              <a:rPr lang="es" sz="1800">
                <a:solidFill>
                  <a:srgbClr val="191919"/>
                </a:solidFill>
                <a:highlight>
                  <a:schemeClr val="lt1"/>
                </a:highlight>
                <a:latin typeface="Helvetica Neue Light"/>
                <a:ea typeface="Helvetica Neue Light"/>
                <a:cs typeface="Helvetica Neue Light"/>
                <a:sym typeface="Helvetica Neue Light"/>
              </a:rPr>
              <a:t> </a:t>
            </a:r>
            <a:endParaRPr sz="1800">
              <a:solidFill>
                <a:srgbClr val="191919"/>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 sz="1800">
                <a:solidFill>
                  <a:srgbClr val="191919"/>
                </a:solidFill>
                <a:highlight>
                  <a:srgbClr val="FFFFFF"/>
                </a:highlight>
                <a:latin typeface="Helvetica Neue Light"/>
                <a:ea typeface="Helvetica Neue Light"/>
                <a:cs typeface="Helvetica Neue Light"/>
                <a:sym typeface="Helvetica Neue Light"/>
              </a:rPr>
              <a:t>Los lenguajes de programación se encuadran en uno o varios paradigmas a la vez a partir del tipo de órdenes que permiten implementar, algo que tiene una relación directa con su sintaxis</a:t>
            </a:r>
            <a:r>
              <a:rPr lang="es" sz="1900">
                <a:solidFill>
                  <a:srgbClr val="191919"/>
                </a:solidFill>
                <a:highlight>
                  <a:srgbClr val="FFFFFF"/>
                </a:highlight>
                <a:latin typeface="Helvetica Neue Light"/>
                <a:ea typeface="Helvetica Neue Light"/>
                <a:cs typeface="Helvetica Neue Light"/>
                <a:sym typeface="Helvetica Neue Light"/>
              </a:rPr>
              <a:t>.</a:t>
            </a:r>
            <a:endParaRPr sz="1900">
              <a:solidFill>
                <a:srgbClr val="191919"/>
              </a:solidFill>
              <a:highlight>
                <a:srgbClr val="FFFFFF"/>
              </a:highlight>
              <a:latin typeface="Helvetica Neue Light"/>
              <a:ea typeface="Helvetica Neue Light"/>
              <a:cs typeface="Helvetica Neue Light"/>
              <a:sym typeface="Helvetica Neue Light"/>
            </a:endParaRPr>
          </a:p>
        </p:txBody>
      </p:sp>
      <p:sp>
        <p:nvSpPr>
          <p:cNvPr id="271" name="Google Shape;271;p48"/>
          <p:cNvSpPr txBox="1"/>
          <p:nvPr/>
        </p:nvSpPr>
        <p:spPr>
          <a:xfrm>
            <a:off x="76200" y="47280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500"/>
              </a:spcAft>
              <a:buNone/>
            </a:pPr>
            <a:r>
              <a:rPr b="1" lang="es" sz="1500">
                <a:solidFill>
                  <a:srgbClr val="333333"/>
                </a:solidFill>
                <a:highlight>
                  <a:srgbClr val="FFFFFF"/>
                </a:highlight>
                <a:latin typeface="Helvetica Neue"/>
                <a:ea typeface="Helvetica Neue"/>
                <a:cs typeface="Helvetica Neue"/>
                <a:sym typeface="Helvetica Neue"/>
              </a:rPr>
              <a:t>Fuente:</a:t>
            </a:r>
            <a:r>
              <a:rPr lang="es" sz="1500">
                <a:solidFill>
                  <a:srgbClr val="333333"/>
                </a:solidFill>
                <a:highlight>
                  <a:srgbClr val="FFFFFF"/>
                </a:highlight>
                <a:latin typeface="Helvetica Neue Light"/>
                <a:ea typeface="Helvetica Neue Light"/>
                <a:cs typeface="Helvetica Neue Light"/>
                <a:sym typeface="Helvetica Neue Light"/>
              </a:rPr>
              <a:t> </a:t>
            </a:r>
            <a:r>
              <a:rPr lang="es" sz="1500" u="sng">
                <a:solidFill>
                  <a:schemeClr val="accent5"/>
                </a:solidFill>
                <a:highlight>
                  <a:srgbClr val="FFFFFF"/>
                </a:highlight>
                <a:latin typeface="Helvetica Neue Light"/>
                <a:ea typeface="Helvetica Neue Light"/>
                <a:cs typeface="Helvetica Neue Light"/>
                <a:sym typeface="Helvetica Neue Light"/>
                <a:hlinkClick r:id="rId4">
                  <a:extLst>
                    <a:ext uri="{A12FA001-AC4F-418D-AE19-62706E023703}">
                      <ahyp:hlinkClr val="tx"/>
                    </a:ext>
                  </a:extLst>
                </a:hlinkClick>
              </a:rPr>
              <a:t>4RSoluciones</a:t>
            </a:r>
            <a:endParaRPr sz="900">
              <a:solidFill>
                <a:schemeClr val="dk1"/>
              </a:solidFill>
            </a:endParaRPr>
          </a:p>
        </p:txBody>
      </p:sp>
      <p:grpSp>
        <p:nvGrpSpPr>
          <p:cNvPr id="272" name="Google Shape;272;p48"/>
          <p:cNvGrpSpPr/>
          <p:nvPr/>
        </p:nvGrpSpPr>
        <p:grpSpPr>
          <a:xfrm>
            <a:off x="204525" y="243775"/>
            <a:ext cx="1070700" cy="1070700"/>
            <a:chOff x="929125" y="621375"/>
            <a:chExt cx="1070700" cy="1070700"/>
          </a:xfrm>
        </p:grpSpPr>
        <p:sp>
          <p:nvSpPr>
            <p:cNvPr id="273" name="Google Shape;273;p48"/>
            <p:cNvSpPr/>
            <p:nvPr/>
          </p:nvSpPr>
          <p:spPr>
            <a:xfrm>
              <a:off x="929125" y="62137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48"/>
            <p:cNvPicPr preferRelativeResize="0"/>
            <p:nvPr/>
          </p:nvPicPr>
          <p:blipFill>
            <a:blip r:embed="rId5">
              <a:alphaModFix/>
            </a:blip>
            <a:stretch>
              <a:fillRect/>
            </a:stretch>
          </p:blipFill>
          <p:spPr>
            <a:xfrm>
              <a:off x="1095688" y="787950"/>
              <a:ext cx="737574" cy="737574"/>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9"/>
          <p:cNvSpPr txBox="1"/>
          <p:nvPr/>
        </p:nvSpPr>
        <p:spPr>
          <a:xfrm>
            <a:off x="1655700" y="284575"/>
            <a:ext cx="5832600" cy="98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s" sz="3500">
                <a:latin typeface="Anton"/>
                <a:ea typeface="Anton"/>
                <a:cs typeface="Anton"/>
                <a:sym typeface="Anton"/>
              </a:rPr>
              <a:t>PARADIGMAS DE PROGRAMACIÓN</a:t>
            </a:r>
            <a:endParaRPr i="1" sz="3500">
              <a:latin typeface="Anton"/>
              <a:ea typeface="Anton"/>
              <a:cs typeface="Anton"/>
              <a:sym typeface="Anton"/>
            </a:endParaRPr>
          </a:p>
        </p:txBody>
      </p:sp>
      <p:sp>
        <p:nvSpPr>
          <p:cNvPr id="280" name="Google Shape;280;p49"/>
          <p:cNvSpPr txBox="1"/>
          <p:nvPr/>
        </p:nvSpPr>
        <p:spPr>
          <a:xfrm>
            <a:off x="1390375" y="2113825"/>
            <a:ext cx="7215600" cy="254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rgbClr val="000000"/>
              </a:buClr>
              <a:buSzPts val="1100"/>
              <a:buFont typeface="Arial"/>
              <a:buNone/>
            </a:pPr>
            <a:r>
              <a:t/>
            </a:r>
            <a:endParaRPr sz="2000">
              <a:solidFill>
                <a:srgbClr val="191919"/>
              </a:solidFill>
              <a:latin typeface="Helvetica Neue Light"/>
              <a:ea typeface="Helvetica Neue Light"/>
              <a:cs typeface="Helvetica Neue Light"/>
              <a:sym typeface="Helvetica Neue Light"/>
            </a:endParaRPr>
          </a:p>
          <a:p>
            <a:pPr indent="-342900" lvl="0" marL="457200" rtl="0" algn="just">
              <a:lnSpc>
                <a:spcPct val="150000"/>
              </a:lnSpc>
              <a:spcBef>
                <a:spcPts val="0"/>
              </a:spcBef>
              <a:spcAft>
                <a:spcPts val="0"/>
              </a:spcAft>
              <a:buClr>
                <a:srgbClr val="3CEFAB"/>
              </a:buClr>
              <a:buSzPts val="1800"/>
              <a:buChar char="●"/>
            </a:pPr>
            <a:r>
              <a:rPr b="1" lang="es" sz="1800">
                <a:solidFill>
                  <a:srgbClr val="191919"/>
                </a:solidFill>
                <a:highlight>
                  <a:srgbClr val="E0FF00"/>
                </a:highlight>
                <a:latin typeface="Helvetica Neue"/>
                <a:ea typeface="Helvetica Neue"/>
                <a:cs typeface="Helvetica Neue"/>
                <a:sym typeface="Helvetica Neue"/>
              </a:rPr>
              <a:t>Imperativo</a:t>
            </a:r>
            <a:r>
              <a:rPr lang="es" sz="1800">
                <a:solidFill>
                  <a:srgbClr val="191919"/>
                </a:solidFill>
                <a:highlight>
                  <a:srgbClr val="E0FF00"/>
                </a:highlight>
                <a:latin typeface="Helvetica Neue Light"/>
                <a:ea typeface="Helvetica Neue Light"/>
                <a:cs typeface="Helvetica Neue Light"/>
                <a:sym typeface="Helvetica Neue Light"/>
              </a:rPr>
              <a:t>:</a:t>
            </a:r>
            <a:r>
              <a:rPr lang="es" sz="1800">
                <a:solidFill>
                  <a:srgbClr val="191919"/>
                </a:solidFill>
                <a:highlight>
                  <a:srgbClr val="FFFFFF"/>
                </a:highlight>
                <a:latin typeface="Helvetica Neue Light"/>
                <a:ea typeface="Helvetica Neue Light"/>
                <a:cs typeface="Helvetica Neue Light"/>
                <a:sym typeface="Helvetica Neue Light"/>
              </a:rPr>
              <a:t> Los programas se componen de un conjunto de sentencias que cambian su estado. Son secuencias de comandos que ordenan acciones a la computadora.</a:t>
            </a:r>
            <a:endParaRPr sz="1800">
              <a:solidFill>
                <a:srgbClr val="191919"/>
              </a:solidFill>
              <a:highlight>
                <a:srgbClr val="FFFFFF"/>
              </a:highlight>
              <a:latin typeface="Helvetica Neue Light"/>
              <a:ea typeface="Helvetica Neue Light"/>
              <a:cs typeface="Helvetica Neue Light"/>
              <a:sym typeface="Helvetica Neue Light"/>
            </a:endParaRPr>
          </a:p>
          <a:p>
            <a:pPr indent="-342900" lvl="0" marL="457200" rtl="0" algn="just">
              <a:lnSpc>
                <a:spcPct val="150000"/>
              </a:lnSpc>
              <a:spcBef>
                <a:spcPts val="0"/>
              </a:spcBef>
              <a:spcAft>
                <a:spcPts val="0"/>
              </a:spcAft>
              <a:buClr>
                <a:srgbClr val="3CEFAB"/>
              </a:buClr>
              <a:buSzPts val="1800"/>
              <a:buChar char="●"/>
            </a:pPr>
            <a:r>
              <a:rPr b="1" lang="es" sz="1800">
                <a:solidFill>
                  <a:srgbClr val="191919"/>
                </a:solidFill>
                <a:highlight>
                  <a:srgbClr val="E0FF00"/>
                </a:highlight>
                <a:latin typeface="Helvetica Neue"/>
                <a:ea typeface="Helvetica Neue"/>
                <a:cs typeface="Helvetica Neue"/>
                <a:sym typeface="Helvetica Neue"/>
              </a:rPr>
              <a:t>Declarativo:</a:t>
            </a:r>
            <a:r>
              <a:rPr lang="es" sz="1800">
                <a:solidFill>
                  <a:srgbClr val="191919"/>
                </a:solidFill>
                <a:highlight>
                  <a:srgbClr val="FFFFFF"/>
                </a:highlight>
                <a:latin typeface="Helvetica Neue Light"/>
                <a:ea typeface="Helvetica Neue Light"/>
                <a:cs typeface="Helvetica Neue Light"/>
                <a:sym typeface="Helvetica Neue Light"/>
              </a:rPr>
              <a:t> Opuesto al imperativo. Los programas describen los resultados esperados sin listar explícitamente los pasos a llevar a cabo para alcanzarlos.</a:t>
            </a:r>
            <a:endParaRPr sz="1800">
              <a:solidFill>
                <a:srgbClr val="191919"/>
              </a:solidFill>
              <a:highlight>
                <a:srgbClr val="FFFFFF"/>
              </a:highlight>
              <a:latin typeface="Helvetica Neue Light"/>
              <a:ea typeface="Helvetica Neue Light"/>
              <a:cs typeface="Helvetica Neue Light"/>
              <a:sym typeface="Helvetica Neue Light"/>
            </a:endParaRPr>
          </a:p>
          <a:p>
            <a:pPr indent="-342900" lvl="0" marL="457200" rtl="0" algn="just">
              <a:lnSpc>
                <a:spcPct val="150000"/>
              </a:lnSpc>
              <a:spcBef>
                <a:spcPts val="0"/>
              </a:spcBef>
              <a:spcAft>
                <a:spcPts val="0"/>
              </a:spcAft>
              <a:buClr>
                <a:srgbClr val="3CEFAB"/>
              </a:buClr>
              <a:buSzPts val="1800"/>
              <a:buChar char="●"/>
            </a:pPr>
            <a:r>
              <a:rPr b="1" lang="es" sz="1800">
                <a:solidFill>
                  <a:srgbClr val="191919"/>
                </a:solidFill>
                <a:highlight>
                  <a:srgbClr val="E0FF00"/>
                </a:highlight>
                <a:latin typeface="Helvetica Neue"/>
                <a:ea typeface="Helvetica Neue"/>
                <a:cs typeface="Helvetica Neue"/>
                <a:sym typeface="Helvetica Neue"/>
              </a:rPr>
              <a:t>Lógico:</a:t>
            </a:r>
            <a:r>
              <a:rPr lang="es" sz="1800">
                <a:solidFill>
                  <a:srgbClr val="191919"/>
                </a:solidFill>
                <a:highlight>
                  <a:srgbClr val="FFFFFF"/>
                </a:highlight>
                <a:latin typeface="Helvetica Neue Light"/>
                <a:ea typeface="Helvetica Neue Light"/>
                <a:cs typeface="Helvetica Neue Light"/>
                <a:sym typeface="Helvetica Neue Light"/>
              </a:rPr>
              <a:t> El problema se modela con enunciados de lógica del primer orden. </a:t>
            </a:r>
            <a:endParaRPr sz="1800">
              <a:solidFill>
                <a:srgbClr val="191919"/>
              </a:solidFill>
              <a:latin typeface="Helvetica Neue Light"/>
              <a:ea typeface="Helvetica Neue Light"/>
              <a:cs typeface="Helvetica Neue Light"/>
              <a:sym typeface="Helvetica Neue Light"/>
            </a:endParaRPr>
          </a:p>
          <a:p>
            <a:pPr indent="0" lvl="0" marL="0" rtl="0" algn="l">
              <a:lnSpc>
                <a:spcPct val="115000"/>
              </a:lnSpc>
              <a:spcBef>
                <a:spcPts val="3500"/>
              </a:spcBef>
              <a:spcAft>
                <a:spcPts val="0"/>
              </a:spcAft>
              <a:buClr>
                <a:srgbClr val="000000"/>
              </a:buClr>
              <a:buSzPts val="1100"/>
              <a:buFont typeface="Arial"/>
              <a:buNone/>
            </a:pPr>
            <a:r>
              <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2000">
              <a:solidFill>
                <a:srgbClr val="FFFFFF"/>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pic>
        <p:nvPicPr>
          <p:cNvPr id="281" name="Google Shape;281;p49"/>
          <p:cNvPicPr preferRelativeResize="0"/>
          <p:nvPr/>
        </p:nvPicPr>
        <p:blipFill>
          <a:blip r:embed="rId3">
            <a:alphaModFix/>
          </a:blip>
          <a:stretch>
            <a:fillRect/>
          </a:stretch>
        </p:blipFill>
        <p:spPr>
          <a:xfrm>
            <a:off x="7567925" y="4659625"/>
            <a:ext cx="1186526" cy="330675"/>
          </a:xfrm>
          <a:prstGeom prst="rect">
            <a:avLst/>
          </a:prstGeom>
          <a:noFill/>
          <a:ln>
            <a:noFill/>
          </a:ln>
        </p:spPr>
      </p:pic>
      <p:grpSp>
        <p:nvGrpSpPr>
          <p:cNvPr id="282" name="Google Shape;282;p49"/>
          <p:cNvGrpSpPr/>
          <p:nvPr/>
        </p:nvGrpSpPr>
        <p:grpSpPr>
          <a:xfrm>
            <a:off x="204525" y="243775"/>
            <a:ext cx="1070700" cy="1070700"/>
            <a:chOff x="929125" y="621375"/>
            <a:chExt cx="1070700" cy="1070700"/>
          </a:xfrm>
        </p:grpSpPr>
        <p:sp>
          <p:nvSpPr>
            <p:cNvPr id="283" name="Google Shape;283;p49"/>
            <p:cNvSpPr/>
            <p:nvPr/>
          </p:nvSpPr>
          <p:spPr>
            <a:xfrm>
              <a:off x="929125" y="62137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49"/>
            <p:cNvPicPr preferRelativeResize="0"/>
            <p:nvPr/>
          </p:nvPicPr>
          <p:blipFill>
            <a:blip r:embed="rId4">
              <a:alphaModFix/>
            </a:blip>
            <a:stretch>
              <a:fillRect/>
            </a:stretch>
          </p:blipFill>
          <p:spPr>
            <a:xfrm>
              <a:off x="1095688" y="787950"/>
              <a:ext cx="737574" cy="737574"/>
            </a:xfrm>
            <a:prstGeom prst="rect">
              <a:avLst/>
            </a:prstGeom>
            <a:noFill/>
            <a:ln>
              <a:noFill/>
            </a:ln>
          </p:spPr>
        </p:pic>
      </p:grpSp>
      <p:sp>
        <p:nvSpPr>
          <p:cNvPr id="285" name="Google Shape;285;p49"/>
          <p:cNvSpPr txBox="1"/>
          <p:nvPr/>
        </p:nvSpPr>
        <p:spPr>
          <a:xfrm>
            <a:off x="74770" y="47280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500"/>
              </a:spcAft>
              <a:buNone/>
            </a:pPr>
            <a:r>
              <a:rPr b="1" lang="es" sz="1500">
                <a:solidFill>
                  <a:srgbClr val="333333"/>
                </a:solidFill>
                <a:highlight>
                  <a:srgbClr val="FFFFFF"/>
                </a:highlight>
                <a:latin typeface="Helvetica Neue"/>
                <a:ea typeface="Helvetica Neue"/>
                <a:cs typeface="Helvetica Neue"/>
                <a:sym typeface="Helvetica Neue"/>
              </a:rPr>
              <a:t>Fuente:</a:t>
            </a:r>
            <a:r>
              <a:rPr lang="es" sz="1500">
                <a:solidFill>
                  <a:srgbClr val="333333"/>
                </a:solidFill>
                <a:highlight>
                  <a:srgbClr val="FFFFFF"/>
                </a:highlight>
                <a:latin typeface="Helvetica Neue Light"/>
                <a:ea typeface="Helvetica Neue Light"/>
                <a:cs typeface="Helvetica Neue Light"/>
                <a:sym typeface="Helvetica Neue Light"/>
              </a:rPr>
              <a:t> </a:t>
            </a:r>
            <a:r>
              <a:rPr lang="es" sz="1500" u="sng">
                <a:solidFill>
                  <a:schemeClr val="hlink"/>
                </a:solidFill>
                <a:highlight>
                  <a:srgbClr val="FFFFFF"/>
                </a:highlight>
                <a:latin typeface="Helvetica Neue Light"/>
                <a:ea typeface="Helvetica Neue Light"/>
                <a:cs typeface="Helvetica Neue Light"/>
                <a:sym typeface="Helvetica Neue Light"/>
                <a:hlinkClick r:id="rId5"/>
              </a:rPr>
              <a:t>4RSoluciones</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nvSpPr>
        <p:spPr>
          <a:xfrm>
            <a:off x="1655700" y="284575"/>
            <a:ext cx="5832600" cy="98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s" sz="3500">
                <a:latin typeface="Anton"/>
                <a:ea typeface="Anton"/>
                <a:cs typeface="Anton"/>
                <a:sym typeface="Anton"/>
              </a:rPr>
              <a:t>PARADIGMAS DE PROGRAMACIÓN</a:t>
            </a:r>
            <a:endParaRPr i="1" sz="3500">
              <a:latin typeface="Anton"/>
              <a:ea typeface="Anton"/>
              <a:cs typeface="Anton"/>
              <a:sym typeface="Anton"/>
            </a:endParaRPr>
          </a:p>
        </p:txBody>
      </p:sp>
      <p:sp>
        <p:nvSpPr>
          <p:cNvPr id="291" name="Google Shape;291;p50"/>
          <p:cNvSpPr txBox="1"/>
          <p:nvPr/>
        </p:nvSpPr>
        <p:spPr>
          <a:xfrm>
            <a:off x="1442400" y="2182200"/>
            <a:ext cx="6959100" cy="254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2000">
              <a:solidFill>
                <a:srgbClr val="191919"/>
              </a:solidFill>
              <a:latin typeface="Helvetica Neue Light"/>
              <a:ea typeface="Helvetica Neue Light"/>
              <a:cs typeface="Helvetica Neue Light"/>
              <a:sym typeface="Helvetica Neue Light"/>
            </a:endParaRPr>
          </a:p>
          <a:p>
            <a:pPr indent="-342900" lvl="0" marL="457200" rtl="0" algn="just">
              <a:lnSpc>
                <a:spcPct val="150000"/>
              </a:lnSpc>
              <a:spcBef>
                <a:spcPts val="0"/>
              </a:spcBef>
              <a:spcAft>
                <a:spcPts val="0"/>
              </a:spcAft>
              <a:buClr>
                <a:srgbClr val="3CEFAB"/>
              </a:buClr>
              <a:buSzPts val="1800"/>
              <a:buFont typeface="Helvetica Neue Light"/>
              <a:buChar char="●"/>
            </a:pPr>
            <a:r>
              <a:rPr b="1" lang="es" sz="1800">
                <a:solidFill>
                  <a:srgbClr val="191919"/>
                </a:solidFill>
                <a:highlight>
                  <a:srgbClr val="E0FF00"/>
                </a:highlight>
                <a:latin typeface="Helvetica Neue"/>
                <a:ea typeface="Helvetica Neue"/>
                <a:cs typeface="Helvetica Neue"/>
                <a:sym typeface="Helvetica Neue"/>
              </a:rPr>
              <a:t>Funcional:</a:t>
            </a:r>
            <a:r>
              <a:rPr lang="es" sz="1800">
                <a:solidFill>
                  <a:srgbClr val="191919"/>
                </a:solidFill>
                <a:highlight>
                  <a:srgbClr val="FFFFFF"/>
                </a:highlight>
                <a:latin typeface="Helvetica Neue Light"/>
                <a:ea typeface="Helvetica Neue Light"/>
                <a:cs typeface="Helvetica Neue Light"/>
                <a:sym typeface="Helvetica Neue Light"/>
              </a:rPr>
              <a:t> Los programas se componen de funciones, es decir, implementaciones de comportamiento que reciben un conjunto de datos de entrada y devuelven un valor de salida.</a:t>
            </a:r>
            <a:endParaRPr sz="1800">
              <a:solidFill>
                <a:srgbClr val="191919"/>
              </a:solidFill>
              <a:highlight>
                <a:srgbClr val="FFFFFF"/>
              </a:highlight>
              <a:latin typeface="Helvetica Neue Light"/>
              <a:ea typeface="Helvetica Neue Light"/>
              <a:cs typeface="Helvetica Neue Light"/>
              <a:sym typeface="Helvetica Neue Light"/>
            </a:endParaRPr>
          </a:p>
          <a:p>
            <a:pPr indent="-342900" lvl="0" marL="457200" rtl="0" algn="just">
              <a:lnSpc>
                <a:spcPct val="150000"/>
              </a:lnSpc>
              <a:spcBef>
                <a:spcPts val="0"/>
              </a:spcBef>
              <a:spcAft>
                <a:spcPts val="0"/>
              </a:spcAft>
              <a:buClr>
                <a:srgbClr val="3CEFAB"/>
              </a:buClr>
              <a:buSzPts val="1800"/>
              <a:buFont typeface="Helvetica Neue Light"/>
              <a:buChar char="●"/>
            </a:pPr>
            <a:r>
              <a:rPr b="1" lang="es" sz="1800">
                <a:solidFill>
                  <a:srgbClr val="191919"/>
                </a:solidFill>
                <a:highlight>
                  <a:srgbClr val="E0FF00"/>
                </a:highlight>
                <a:latin typeface="Helvetica Neue"/>
                <a:ea typeface="Helvetica Neue"/>
                <a:cs typeface="Helvetica Neue"/>
                <a:sym typeface="Helvetica Neue"/>
              </a:rPr>
              <a:t>Orientado a Objetos:</a:t>
            </a:r>
            <a:r>
              <a:rPr lang="es" sz="1800">
                <a:solidFill>
                  <a:srgbClr val="191919"/>
                </a:solidFill>
                <a:highlight>
                  <a:srgbClr val="E0FF00"/>
                </a:highlight>
                <a:latin typeface="Helvetica Neue Light"/>
                <a:ea typeface="Helvetica Neue Light"/>
                <a:cs typeface="Helvetica Neue Light"/>
                <a:sym typeface="Helvetica Neue Light"/>
              </a:rPr>
              <a:t> </a:t>
            </a:r>
            <a:r>
              <a:rPr lang="es" sz="1800">
                <a:solidFill>
                  <a:srgbClr val="191919"/>
                </a:solidFill>
                <a:highlight>
                  <a:srgbClr val="FFFFFF"/>
                </a:highlight>
                <a:latin typeface="Helvetica Neue Light"/>
                <a:ea typeface="Helvetica Neue Light"/>
                <a:cs typeface="Helvetica Neue Light"/>
                <a:sym typeface="Helvetica Neue Light"/>
              </a:rPr>
              <a:t>El comportamiento del programa es llevado a cabo por objetos, entidades que representan elementos del problema a resolver y tienen atributos y comportamiento.</a:t>
            </a:r>
            <a:endParaRPr sz="1800">
              <a:solidFill>
                <a:srgbClr val="191919"/>
              </a:solidFill>
              <a:latin typeface="Helvetica Neue Light"/>
              <a:ea typeface="Helvetica Neue Light"/>
              <a:cs typeface="Helvetica Neue Light"/>
              <a:sym typeface="Helvetica Neue Light"/>
            </a:endParaRPr>
          </a:p>
          <a:p>
            <a:pPr indent="0" lvl="0" marL="457200" rtl="0" algn="l">
              <a:lnSpc>
                <a:spcPct val="115000"/>
              </a:lnSpc>
              <a:spcBef>
                <a:spcPts val="350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rgbClr val="000000"/>
              </a:buClr>
              <a:buSzPts val="1100"/>
              <a:buFont typeface="Arial"/>
              <a:buNone/>
            </a:pPr>
            <a:r>
              <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2000">
              <a:solidFill>
                <a:srgbClr val="FFFFFF"/>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pic>
        <p:nvPicPr>
          <p:cNvPr id="292" name="Google Shape;292;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3" name="Google Shape;293;p50"/>
          <p:cNvSpPr txBox="1"/>
          <p:nvPr/>
        </p:nvSpPr>
        <p:spPr>
          <a:xfrm>
            <a:off x="74770" y="47280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500"/>
              </a:spcAft>
              <a:buNone/>
            </a:pPr>
            <a:r>
              <a:rPr b="1" lang="es" sz="1500">
                <a:solidFill>
                  <a:srgbClr val="333333"/>
                </a:solidFill>
                <a:highlight>
                  <a:srgbClr val="FFFFFF"/>
                </a:highlight>
                <a:latin typeface="Helvetica Neue"/>
                <a:ea typeface="Helvetica Neue"/>
                <a:cs typeface="Helvetica Neue"/>
                <a:sym typeface="Helvetica Neue"/>
              </a:rPr>
              <a:t>Fuente:</a:t>
            </a:r>
            <a:r>
              <a:rPr lang="es" sz="1500">
                <a:solidFill>
                  <a:srgbClr val="333333"/>
                </a:solidFill>
                <a:highlight>
                  <a:srgbClr val="FFFFFF"/>
                </a:highlight>
                <a:latin typeface="Helvetica Neue Light"/>
                <a:ea typeface="Helvetica Neue Light"/>
                <a:cs typeface="Helvetica Neue Light"/>
                <a:sym typeface="Helvetica Neue Light"/>
              </a:rPr>
              <a:t> </a:t>
            </a:r>
            <a:r>
              <a:rPr lang="es" sz="1500" u="sng">
                <a:solidFill>
                  <a:schemeClr val="accent5"/>
                </a:solidFill>
                <a:highlight>
                  <a:srgbClr val="FFFFFF"/>
                </a:highlight>
                <a:latin typeface="Helvetica Neue Light"/>
                <a:ea typeface="Helvetica Neue Light"/>
                <a:cs typeface="Helvetica Neue Light"/>
                <a:sym typeface="Helvetica Neue Light"/>
                <a:hlinkClick r:id="rId4">
                  <a:extLst>
                    <a:ext uri="{A12FA001-AC4F-418D-AE19-62706E023703}">
                      <ahyp:hlinkClr val="tx"/>
                    </a:ext>
                  </a:extLst>
                </a:hlinkClick>
              </a:rPr>
              <a:t>4RSoluciones</a:t>
            </a:r>
            <a:endParaRPr sz="900">
              <a:solidFill>
                <a:schemeClr val="dk1"/>
              </a:solidFill>
            </a:endParaRPr>
          </a:p>
        </p:txBody>
      </p:sp>
      <p:grpSp>
        <p:nvGrpSpPr>
          <p:cNvPr id="294" name="Google Shape;294;p50"/>
          <p:cNvGrpSpPr/>
          <p:nvPr/>
        </p:nvGrpSpPr>
        <p:grpSpPr>
          <a:xfrm>
            <a:off x="204525" y="243775"/>
            <a:ext cx="1070700" cy="1070700"/>
            <a:chOff x="929125" y="621375"/>
            <a:chExt cx="1070700" cy="1070700"/>
          </a:xfrm>
        </p:grpSpPr>
        <p:sp>
          <p:nvSpPr>
            <p:cNvPr id="295" name="Google Shape;295;p50"/>
            <p:cNvSpPr/>
            <p:nvPr/>
          </p:nvSpPr>
          <p:spPr>
            <a:xfrm>
              <a:off x="929125" y="62137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50"/>
            <p:cNvPicPr preferRelativeResize="0"/>
            <p:nvPr/>
          </p:nvPicPr>
          <p:blipFill>
            <a:blip r:embed="rId5">
              <a:alphaModFix/>
            </a:blip>
            <a:stretch>
              <a:fillRect/>
            </a:stretch>
          </p:blipFill>
          <p:spPr>
            <a:xfrm>
              <a:off x="1095688" y="787950"/>
              <a:ext cx="737574" cy="737574"/>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1"/>
          <p:cNvSpPr txBox="1"/>
          <p:nvPr>
            <p:ph type="title"/>
          </p:nvPr>
        </p:nvSpPr>
        <p:spPr>
          <a:xfrm>
            <a:off x="369175" y="947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Helvetica Neue Light"/>
                <a:ea typeface="Helvetica Neue Light"/>
                <a:cs typeface="Helvetica Neue Light"/>
                <a:sym typeface="Helvetica Neue Light"/>
              </a:rPr>
              <a:t>   </a:t>
            </a:r>
            <a:r>
              <a:rPr lang="es" sz="2000">
                <a:highlight>
                  <a:srgbClr val="3CEFAB"/>
                </a:highlight>
                <a:latin typeface="Helvetica Neue Light"/>
                <a:ea typeface="Helvetica Neue Light"/>
                <a:cs typeface="Helvetica Neue Light"/>
                <a:sym typeface="Helvetica Neue Light"/>
              </a:rPr>
              <a:t>Programación Estructurada</a:t>
            </a:r>
            <a:r>
              <a:rPr lang="es" sz="2000">
                <a:latin typeface="Helvetica Neue Light"/>
                <a:ea typeface="Helvetica Neue Light"/>
                <a:cs typeface="Helvetica Neue Light"/>
                <a:sym typeface="Helvetica Neue Light"/>
              </a:rPr>
              <a:t>                  </a:t>
            </a:r>
            <a:r>
              <a:rPr lang="es" sz="2000">
                <a:highlight>
                  <a:srgbClr val="3CEFAB"/>
                </a:highlight>
                <a:latin typeface="Helvetica Neue Light"/>
                <a:ea typeface="Helvetica Neue Light"/>
                <a:cs typeface="Helvetica Neue Light"/>
                <a:sym typeface="Helvetica Neue Light"/>
              </a:rPr>
              <a:t>Programación Orientada a Objetos</a:t>
            </a:r>
            <a:r>
              <a:rPr lang="es"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302" name="Google Shape;302;p51"/>
          <p:cNvSpPr txBox="1"/>
          <p:nvPr>
            <p:ph idx="1" type="body"/>
          </p:nvPr>
        </p:nvSpPr>
        <p:spPr>
          <a:xfrm>
            <a:off x="369175" y="1565500"/>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3CEFAB"/>
              </a:buClr>
              <a:buSzPts val="1800"/>
              <a:buFont typeface="Helvetica Neue Light"/>
              <a:buChar char="●"/>
            </a:pPr>
            <a:r>
              <a:rPr lang="es">
                <a:solidFill>
                  <a:schemeClr val="dk1"/>
                </a:solidFill>
                <a:latin typeface="Helvetica Neue Light"/>
                <a:ea typeface="Helvetica Neue Light"/>
                <a:cs typeface="Helvetica Neue Light"/>
                <a:sym typeface="Helvetica Neue Light"/>
              </a:rPr>
              <a:t>Énfasis en la transformación</a:t>
            </a:r>
            <a:endParaRPr>
              <a:solidFill>
                <a:schemeClr val="dk1"/>
              </a:solidFill>
              <a:latin typeface="Helvetica Neue Light"/>
              <a:ea typeface="Helvetica Neue Light"/>
              <a:cs typeface="Helvetica Neue Light"/>
              <a:sym typeface="Helvetica Neue Light"/>
            </a:endParaRPr>
          </a:p>
          <a:p>
            <a:pPr indent="0" lvl="0" marL="457200" rtl="0" algn="just">
              <a:lnSpc>
                <a:spcPct val="150000"/>
              </a:lnSpc>
              <a:spcBef>
                <a:spcPts val="0"/>
              </a:spcBef>
              <a:spcAft>
                <a:spcPts val="0"/>
              </a:spcAft>
              <a:buNone/>
            </a:pPr>
            <a:r>
              <a:rPr lang="es">
                <a:solidFill>
                  <a:schemeClr val="dk1"/>
                </a:solidFill>
                <a:latin typeface="Helvetica Neue Light"/>
                <a:ea typeface="Helvetica Neue Light"/>
                <a:cs typeface="Helvetica Neue Light"/>
                <a:sym typeface="Helvetica Neue Light"/>
              </a:rPr>
              <a:t>de datos. </a:t>
            </a:r>
            <a:endParaRPr>
              <a:solidFill>
                <a:schemeClr val="dk1"/>
              </a:solidFill>
              <a:latin typeface="Helvetica Neue Light"/>
              <a:ea typeface="Helvetica Neue Light"/>
              <a:cs typeface="Helvetica Neue Light"/>
              <a:sym typeface="Helvetica Neue Light"/>
            </a:endParaRPr>
          </a:p>
          <a:p>
            <a:pPr indent="-342900" lvl="0" marL="457200" rtl="0" algn="just">
              <a:lnSpc>
                <a:spcPct val="150000"/>
              </a:lnSpc>
              <a:spcBef>
                <a:spcPts val="0"/>
              </a:spcBef>
              <a:spcAft>
                <a:spcPts val="0"/>
              </a:spcAft>
              <a:buClr>
                <a:srgbClr val="3CEFAB"/>
              </a:buClr>
              <a:buSzPts val="1800"/>
              <a:buFont typeface="Helvetica Neue Light"/>
              <a:buChar char="●"/>
            </a:pPr>
            <a:r>
              <a:rPr lang="es">
                <a:solidFill>
                  <a:schemeClr val="dk1"/>
                </a:solidFill>
                <a:latin typeface="Helvetica Neue Light"/>
                <a:ea typeface="Helvetica Neue Light"/>
                <a:cs typeface="Helvetica Neue Light"/>
                <a:sym typeface="Helvetica Neue Light"/>
              </a:rPr>
              <a:t>Las funciones y los datos </a:t>
            </a:r>
            <a:br>
              <a:rPr lang="es">
                <a:solidFill>
                  <a:schemeClr val="dk1"/>
                </a:solidFill>
                <a:latin typeface="Helvetica Neue Light"/>
                <a:ea typeface="Helvetica Neue Light"/>
                <a:cs typeface="Helvetica Neue Light"/>
                <a:sym typeface="Helvetica Neue Light"/>
              </a:rPr>
            </a:br>
            <a:r>
              <a:rPr lang="es">
                <a:solidFill>
                  <a:schemeClr val="dk1"/>
                </a:solidFill>
                <a:latin typeface="Helvetica Neue Light"/>
                <a:ea typeface="Helvetica Neue Light"/>
                <a:cs typeface="Helvetica Neue Light"/>
                <a:sym typeface="Helvetica Neue Light"/>
              </a:rPr>
              <a:t>son manejados como entidades </a:t>
            </a:r>
            <a:br>
              <a:rPr lang="es">
                <a:solidFill>
                  <a:schemeClr val="dk1"/>
                </a:solidFill>
                <a:latin typeface="Helvetica Neue Light"/>
                <a:ea typeface="Helvetica Neue Light"/>
                <a:cs typeface="Helvetica Neue Light"/>
                <a:sym typeface="Helvetica Neue Light"/>
              </a:rPr>
            </a:br>
            <a:r>
              <a:rPr lang="es">
                <a:solidFill>
                  <a:schemeClr val="dk1"/>
                </a:solidFill>
                <a:latin typeface="Helvetica Neue Light"/>
                <a:ea typeface="Helvetica Neue Light"/>
                <a:cs typeface="Helvetica Neue Light"/>
                <a:sym typeface="Helvetica Neue Light"/>
              </a:rPr>
              <a:t>separadas. </a:t>
            </a:r>
            <a:endParaRPr>
              <a:solidFill>
                <a:schemeClr val="dk1"/>
              </a:solidFill>
              <a:latin typeface="Helvetica Neue Light"/>
              <a:ea typeface="Helvetica Neue Light"/>
              <a:cs typeface="Helvetica Neue Light"/>
              <a:sym typeface="Helvetica Neue Light"/>
            </a:endParaRPr>
          </a:p>
          <a:p>
            <a:pPr indent="-342900" lvl="0" marL="457200" rtl="0" algn="just">
              <a:lnSpc>
                <a:spcPct val="150000"/>
              </a:lnSpc>
              <a:spcBef>
                <a:spcPts val="0"/>
              </a:spcBef>
              <a:spcAft>
                <a:spcPts val="0"/>
              </a:spcAft>
              <a:buClr>
                <a:srgbClr val="3CEFAB"/>
              </a:buClr>
              <a:buSzPts val="1800"/>
              <a:buFont typeface="Helvetica Neue"/>
              <a:buChar char="●"/>
            </a:pPr>
            <a:r>
              <a:rPr b="1" lang="es">
                <a:solidFill>
                  <a:schemeClr val="dk1"/>
                </a:solidFill>
                <a:latin typeface="Helvetica Neue"/>
                <a:ea typeface="Helvetica Neue"/>
                <a:cs typeface="Helvetica Neue"/>
                <a:sym typeface="Helvetica Neue"/>
              </a:rPr>
              <a:t>Difícil</a:t>
            </a:r>
            <a:r>
              <a:rPr b="1" lang="es">
                <a:solidFill>
                  <a:schemeClr val="dk1"/>
                </a:solidFill>
                <a:latin typeface="Helvetica Neue"/>
                <a:ea typeface="Helvetica Neue"/>
                <a:cs typeface="Helvetica Neue"/>
                <a:sym typeface="Helvetica Neue"/>
              </a:rPr>
              <a:t> de entender y modificar.</a:t>
            </a:r>
            <a:r>
              <a:rPr b="1" lang="es">
                <a:latin typeface="Helvetica Neue"/>
                <a:ea typeface="Helvetica Neue"/>
                <a:cs typeface="Helvetica Neue"/>
                <a:sym typeface="Helvetica Neue"/>
              </a:rPr>
              <a:t> </a:t>
            </a:r>
            <a:endParaRPr b="1">
              <a:latin typeface="Helvetica Neue"/>
              <a:ea typeface="Helvetica Neue"/>
              <a:cs typeface="Helvetica Neue"/>
              <a:sym typeface="Helvetica Neue"/>
            </a:endParaRPr>
          </a:p>
        </p:txBody>
      </p:sp>
      <p:sp>
        <p:nvSpPr>
          <p:cNvPr id="303" name="Google Shape;303;p51"/>
          <p:cNvSpPr txBox="1"/>
          <p:nvPr/>
        </p:nvSpPr>
        <p:spPr>
          <a:xfrm>
            <a:off x="5308300" y="1479600"/>
            <a:ext cx="3542400" cy="32325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rgbClr val="3CEFAB"/>
              </a:buClr>
              <a:buSzPts val="1700"/>
              <a:buFont typeface="Helvetica Neue Light"/>
              <a:buChar char="●"/>
            </a:pPr>
            <a:r>
              <a:rPr lang="es" sz="1700">
                <a:solidFill>
                  <a:schemeClr val="dk1"/>
                </a:solidFill>
                <a:latin typeface="Helvetica Neue Light"/>
                <a:ea typeface="Helvetica Neue Light"/>
                <a:cs typeface="Helvetica Neue Light"/>
                <a:sym typeface="Helvetica Neue Light"/>
              </a:rPr>
              <a:t>Énfasis en la abstracción </a:t>
            </a:r>
            <a:endParaRPr sz="1700">
              <a:solidFill>
                <a:schemeClr val="dk1"/>
              </a:solidFill>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None/>
            </a:pPr>
            <a:r>
              <a:rPr lang="es" sz="1700">
                <a:solidFill>
                  <a:schemeClr val="dk1"/>
                </a:solidFill>
                <a:latin typeface="Helvetica Neue Light"/>
                <a:ea typeface="Helvetica Neue Light"/>
                <a:cs typeface="Helvetica Neue Light"/>
                <a:sym typeface="Helvetica Neue Light"/>
              </a:rPr>
              <a:t>de datos. </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rgbClr val="3CEFAB"/>
              </a:buClr>
              <a:buSzPts val="1700"/>
              <a:buFont typeface="Helvetica Neue Light"/>
              <a:buChar char="●"/>
            </a:pPr>
            <a:r>
              <a:rPr lang="es" sz="1700">
                <a:solidFill>
                  <a:schemeClr val="dk1"/>
                </a:solidFill>
                <a:latin typeface="Helvetica Neue Light"/>
                <a:ea typeface="Helvetica Neue Light"/>
                <a:cs typeface="Helvetica Neue Light"/>
                <a:sym typeface="Helvetica Neue Light"/>
              </a:rPr>
              <a:t>Las funciones y los datos </a:t>
            </a:r>
            <a:br>
              <a:rPr lang="es" sz="1700">
                <a:solidFill>
                  <a:schemeClr val="dk1"/>
                </a:solidFill>
                <a:latin typeface="Helvetica Neue Light"/>
                <a:ea typeface="Helvetica Neue Light"/>
                <a:cs typeface="Helvetica Neue Light"/>
                <a:sym typeface="Helvetica Neue Light"/>
              </a:rPr>
            </a:br>
            <a:r>
              <a:rPr lang="es" sz="1700">
                <a:solidFill>
                  <a:schemeClr val="dk1"/>
                </a:solidFill>
                <a:latin typeface="Helvetica Neue Light"/>
                <a:ea typeface="Helvetica Neue Light"/>
                <a:cs typeface="Helvetica Neue Light"/>
                <a:sym typeface="Helvetica Neue Light"/>
              </a:rPr>
              <a:t>son encapsulados en una entidad. </a:t>
            </a:r>
            <a:endParaRPr sz="17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rgbClr val="3CEFAB"/>
              </a:buClr>
              <a:buSzPts val="1800"/>
              <a:buChar char="●"/>
            </a:pPr>
            <a:r>
              <a:rPr b="1" lang="es" sz="1700">
                <a:solidFill>
                  <a:schemeClr val="dk1"/>
                </a:solidFill>
                <a:latin typeface="Helvetica Neue"/>
                <a:ea typeface="Helvetica Neue"/>
                <a:cs typeface="Helvetica Neue"/>
                <a:sym typeface="Helvetica Neue"/>
              </a:rPr>
              <a:t>Facilita su mantenimiento y comprensión es orientada al mundo real.</a:t>
            </a:r>
            <a:r>
              <a:rPr b="1" lang="es" sz="1800">
                <a:solidFill>
                  <a:schemeClr val="dk1"/>
                </a:solidFill>
              </a:rPr>
              <a:t> </a:t>
            </a:r>
            <a:endParaRPr b="1">
              <a:solidFill>
                <a:schemeClr val="dk1"/>
              </a:solidFill>
            </a:endParaRPr>
          </a:p>
        </p:txBody>
      </p:sp>
      <p:pic>
        <p:nvPicPr>
          <p:cNvPr id="304" name="Google Shape;304;p51"/>
          <p:cNvPicPr preferRelativeResize="0"/>
          <p:nvPr/>
        </p:nvPicPr>
        <p:blipFill>
          <a:blip r:embed="rId3">
            <a:alphaModFix/>
          </a:blip>
          <a:stretch>
            <a:fillRect/>
          </a:stretch>
        </p:blipFill>
        <p:spPr>
          <a:xfrm>
            <a:off x="4085500" y="899612"/>
            <a:ext cx="572700" cy="572700"/>
          </a:xfrm>
          <a:prstGeom prst="rect">
            <a:avLst/>
          </a:prstGeom>
          <a:noFill/>
          <a:ln>
            <a:noFill/>
          </a:ln>
        </p:spPr>
      </p:pic>
      <p:sp>
        <p:nvSpPr>
          <p:cNvPr id="305" name="Google Shape;305;p51"/>
          <p:cNvSpPr txBox="1"/>
          <p:nvPr/>
        </p:nvSpPr>
        <p:spPr>
          <a:xfrm>
            <a:off x="111550" y="129325"/>
            <a:ext cx="8520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sz="3200">
                <a:solidFill>
                  <a:schemeClr val="dk1"/>
                </a:solidFill>
                <a:latin typeface="Anton"/>
                <a:ea typeface="Anton"/>
                <a:cs typeface="Anton"/>
                <a:sym typeface="Anton"/>
              </a:rPr>
              <a:t>Diferencias con la programación tradicional</a:t>
            </a:r>
            <a:endParaRPr i="1" sz="3200">
              <a:solidFill>
                <a:schemeClr val="dk1"/>
              </a:solidFill>
              <a:latin typeface="Anton"/>
              <a:ea typeface="Anton"/>
              <a:cs typeface="Anton"/>
              <a:sym typeface="Anton"/>
            </a:endParaRPr>
          </a:p>
        </p:txBody>
      </p:sp>
      <p:pic>
        <p:nvPicPr>
          <p:cNvPr id="306" name="Google Shape;306;p51"/>
          <p:cNvPicPr preferRelativeResize="0"/>
          <p:nvPr/>
        </p:nvPicPr>
        <p:blipFill>
          <a:blip r:embed="rId4">
            <a:alphaModFix/>
          </a:blip>
          <a:stretch>
            <a:fillRect/>
          </a:stretch>
        </p:blipFill>
        <p:spPr>
          <a:xfrm>
            <a:off x="7957475" y="48128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310" name="Shape 310"/>
        <p:cNvGrpSpPr/>
        <p:nvPr/>
      </p:nvGrpSpPr>
      <p:grpSpPr>
        <a:xfrm>
          <a:off x="0" y="0"/>
          <a:ext cx="0" cy="0"/>
          <a:chOff x="0" y="0"/>
          <a:chExt cx="0" cy="0"/>
        </a:xfrm>
      </p:grpSpPr>
      <p:sp>
        <p:nvSpPr>
          <p:cNvPr id="311" name="Google Shape;311;p5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121212"/>
                </a:solidFill>
                <a:latin typeface="Anton"/>
                <a:ea typeface="Anton"/>
                <a:cs typeface="Anton"/>
                <a:sym typeface="Anton"/>
              </a:rPr>
              <a:t>VENTAJAS DE LA PROGRAMACIÓN ORIENTADA A OBJETOS</a:t>
            </a:r>
            <a:endParaRPr b="0" i="1" sz="3600" u="none" cap="none" strike="noStrike">
              <a:solidFill>
                <a:srgbClr val="121212"/>
              </a:solidFill>
              <a:latin typeface="Anton"/>
              <a:ea typeface="Anton"/>
              <a:cs typeface="Anton"/>
              <a:sym typeface="Anton"/>
            </a:endParaRPr>
          </a:p>
        </p:txBody>
      </p:sp>
      <p:pic>
        <p:nvPicPr>
          <p:cNvPr id="312" name="Google Shape;312;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nvSpPr>
        <p:spPr>
          <a:xfrm>
            <a:off x="1640700" y="243775"/>
            <a:ext cx="5862600" cy="98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1800">
                <a:solidFill>
                  <a:schemeClr val="dk1"/>
                </a:solidFill>
                <a:latin typeface="Helvetica Neue"/>
                <a:ea typeface="Helvetica Neue"/>
                <a:cs typeface="Helvetica Neue"/>
                <a:sym typeface="Helvetica Neue"/>
              </a:rPr>
              <a:t>PROGRAMACIÓN ORIENTADA A OBJETOS</a:t>
            </a:r>
            <a:endParaRPr b="1" sz="18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rPr i="1" lang="es" sz="4000">
                <a:latin typeface="Anton"/>
                <a:ea typeface="Anton"/>
                <a:cs typeface="Anton"/>
                <a:sym typeface="Anton"/>
              </a:rPr>
              <a:t>VENTAJAS</a:t>
            </a:r>
            <a:endParaRPr i="1" sz="4000">
              <a:latin typeface="Anton"/>
              <a:ea typeface="Anton"/>
              <a:cs typeface="Anton"/>
              <a:sym typeface="Anton"/>
            </a:endParaRPr>
          </a:p>
        </p:txBody>
      </p:sp>
      <p:sp>
        <p:nvSpPr>
          <p:cNvPr id="318" name="Google Shape;318;p53"/>
          <p:cNvSpPr txBox="1"/>
          <p:nvPr/>
        </p:nvSpPr>
        <p:spPr>
          <a:xfrm>
            <a:off x="1640700" y="2337025"/>
            <a:ext cx="7050300" cy="213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a:p>
            <a:pPr indent="-342900" lvl="0" marL="457200" rtl="0" algn="just">
              <a:lnSpc>
                <a:spcPct val="150000"/>
              </a:lnSpc>
              <a:spcBef>
                <a:spcPts val="0"/>
              </a:spcBef>
              <a:spcAft>
                <a:spcPts val="0"/>
              </a:spcAft>
              <a:buClr>
                <a:srgbClr val="3CEFAB"/>
              </a:buClr>
              <a:buSzPts val="1800"/>
              <a:buFont typeface="Helvetica Neue Light"/>
              <a:buChar char="●"/>
            </a:pPr>
            <a:r>
              <a:rPr b="1" lang="es" sz="1800">
                <a:solidFill>
                  <a:srgbClr val="191919"/>
                </a:solidFill>
                <a:highlight>
                  <a:srgbClr val="E0FF00"/>
                </a:highlight>
                <a:latin typeface="Helvetica Neue"/>
                <a:ea typeface="Helvetica Neue"/>
                <a:cs typeface="Helvetica Neue"/>
                <a:sym typeface="Helvetica Neue"/>
              </a:rPr>
              <a:t>No se </a:t>
            </a:r>
            <a:r>
              <a:rPr b="1" lang="es" sz="1800" u="sng">
                <a:solidFill>
                  <a:srgbClr val="191919"/>
                </a:solidFill>
                <a:highlight>
                  <a:srgbClr val="E0FF00"/>
                </a:highlight>
                <a:latin typeface="Helvetica Neue"/>
                <a:ea typeface="Helvetica Neue"/>
                <a:cs typeface="Helvetica Neue"/>
                <a:sym typeface="Helvetica Neue"/>
              </a:rPr>
              <a:t>encapsulan </a:t>
            </a:r>
            <a:r>
              <a:rPr b="1" lang="es" sz="1800">
                <a:solidFill>
                  <a:srgbClr val="191919"/>
                </a:solidFill>
                <a:highlight>
                  <a:srgbClr val="E0FF00"/>
                </a:highlight>
                <a:latin typeface="Helvetica Neue"/>
                <a:ea typeface="Helvetica Neue"/>
                <a:cs typeface="Helvetica Neue"/>
                <a:sym typeface="Helvetica Neue"/>
              </a:rPr>
              <a:t>los atributos</a:t>
            </a:r>
            <a:r>
              <a:rPr lang="es" sz="1800">
                <a:solidFill>
                  <a:srgbClr val="191919"/>
                </a:solidFill>
                <a:highlight>
                  <a:srgbClr val="FFFFFF"/>
                </a:highlight>
                <a:latin typeface="Helvetica Neue Light"/>
                <a:ea typeface="Helvetica Neue Light"/>
                <a:cs typeface="Helvetica Neue Light"/>
                <a:sym typeface="Helvetica Neue Light"/>
              </a:rPr>
              <a:t>, ni el acceso a los atributos desde las funciones, que también están encapsuladas dentro de la clase.</a:t>
            </a:r>
            <a:endParaRPr sz="1800">
              <a:solidFill>
                <a:srgbClr val="191919"/>
              </a:solidFill>
              <a:highlight>
                <a:srgbClr val="FFFFFF"/>
              </a:highlight>
              <a:latin typeface="Helvetica Neue Light"/>
              <a:ea typeface="Helvetica Neue Light"/>
              <a:cs typeface="Helvetica Neue Light"/>
              <a:sym typeface="Helvetica Neue Light"/>
            </a:endParaRPr>
          </a:p>
          <a:p>
            <a:pPr indent="-342900" lvl="0" marL="457200" rtl="0" algn="just">
              <a:lnSpc>
                <a:spcPct val="150000"/>
              </a:lnSpc>
              <a:spcBef>
                <a:spcPts val="0"/>
              </a:spcBef>
              <a:spcAft>
                <a:spcPts val="0"/>
              </a:spcAft>
              <a:buClr>
                <a:srgbClr val="3CEFAB"/>
              </a:buClr>
              <a:buSzPts val="1800"/>
              <a:buFont typeface="Helvetica Neue Light"/>
              <a:buChar char="●"/>
            </a:pPr>
            <a:r>
              <a:rPr b="1" lang="es" sz="1800">
                <a:solidFill>
                  <a:srgbClr val="191919"/>
                </a:solidFill>
                <a:highlight>
                  <a:srgbClr val="E0FF00"/>
                </a:highlight>
                <a:latin typeface="Helvetica Neue"/>
                <a:ea typeface="Helvetica Neue"/>
                <a:cs typeface="Helvetica Neue"/>
                <a:sym typeface="Helvetica Neue"/>
              </a:rPr>
              <a:t>Ofrece la posibilidad de </a:t>
            </a:r>
            <a:r>
              <a:rPr b="1" lang="es" sz="1800" u="sng">
                <a:solidFill>
                  <a:srgbClr val="191919"/>
                </a:solidFill>
                <a:highlight>
                  <a:srgbClr val="E0FF00"/>
                </a:highlight>
                <a:latin typeface="Helvetica Neue"/>
                <a:ea typeface="Helvetica Neue"/>
                <a:cs typeface="Helvetica Neue"/>
                <a:sym typeface="Helvetica Neue"/>
              </a:rPr>
              <a:t>heredar</a:t>
            </a:r>
            <a:r>
              <a:rPr b="1" lang="es" sz="1800">
                <a:solidFill>
                  <a:srgbClr val="191919"/>
                </a:solidFill>
                <a:highlight>
                  <a:srgbClr val="E0FF00"/>
                </a:highlight>
                <a:latin typeface="Helvetica Neue"/>
                <a:ea typeface="Helvetica Neue"/>
                <a:cs typeface="Helvetica Neue"/>
                <a:sym typeface="Helvetica Neue"/>
              </a:rPr>
              <a:t> de unas clases a otras</a:t>
            </a:r>
            <a:r>
              <a:rPr lang="es" sz="1800">
                <a:solidFill>
                  <a:srgbClr val="191919"/>
                </a:solidFill>
                <a:highlight>
                  <a:srgbClr val="FFFFFF"/>
                </a:highlight>
                <a:latin typeface="Helvetica Neue Light"/>
                <a:ea typeface="Helvetica Neue Light"/>
                <a:cs typeface="Helvetica Neue Light"/>
                <a:sym typeface="Helvetica Neue Light"/>
              </a:rPr>
              <a:t> para que puedan acceder a los miembros de la clase padre, con lo cual podemos solucionar de una manera más eficiente, el ampliar el comportamiento de nuestros objetos o clases.</a:t>
            </a:r>
            <a:endParaRPr sz="1800">
              <a:solidFill>
                <a:srgbClr val="191919"/>
              </a:solidFill>
              <a:highlight>
                <a:srgbClr val="FFFFFF"/>
              </a:highlight>
              <a:latin typeface="Helvetica Neue Light"/>
              <a:ea typeface="Helvetica Neue Light"/>
              <a:cs typeface="Helvetica Neue Light"/>
              <a:sym typeface="Helvetica Neue Light"/>
            </a:endParaRPr>
          </a:p>
          <a:p>
            <a:pPr indent="0" lvl="0" marL="457200" rtl="0" algn="just">
              <a:lnSpc>
                <a:spcPct val="150000"/>
              </a:lnSpc>
              <a:spcBef>
                <a:spcPts val="0"/>
              </a:spcBef>
              <a:spcAft>
                <a:spcPts val="0"/>
              </a:spcAft>
              <a:buNone/>
            </a:pPr>
            <a:r>
              <a:t/>
            </a:r>
            <a:endParaRPr sz="1500">
              <a:solidFill>
                <a:srgbClr val="333333"/>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rgbClr val="000000"/>
              </a:buClr>
              <a:buSzPts val="1100"/>
              <a:buFont typeface="Arial"/>
              <a:buNone/>
            </a:pPr>
            <a:r>
              <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2000">
              <a:solidFill>
                <a:srgbClr val="FFFFFF"/>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pic>
        <p:nvPicPr>
          <p:cNvPr id="319" name="Google Shape;319;p53"/>
          <p:cNvPicPr preferRelativeResize="0"/>
          <p:nvPr/>
        </p:nvPicPr>
        <p:blipFill>
          <a:blip r:embed="rId3">
            <a:alphaModFix/>
          </a:blip>
          <a:stretch>
            <a:fillRect/>
          </a:stretch>
        </p:blipFill>
        <p:spPr>
          <a:xfrm>
            <a:off x="7812150" y="4812825"/>
            <a:ext cx="1186526" cy="330675"/>
          </a:xfrm>
          <a:prstGeom prst="rect">
            <a:avLst/>
          </a:prstGeom>
          <a:noFill/>
          <a:ln>
            <a:noFill/>
          </a:ln>
        </p:spPr>
      </p:pic>
      <p:sp>
        <p:nvSpPr>
          <p:cNvPr id="320" name="Google Shape;320;p53"/>
          <p:cNvSpPr txBox="1"/>
          <p:nvPr/>
        </p:nvSpPr>
        <p:spPr>
          <a:xfrm>
            <a:off x="74770" y="47280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500">
                <a:solidFill>
                  <a:srgbClr val="333333"/>
                </a:solidFill>
                <a:highlight>
                  <a:srgbClr val="FFFFFF"/>
                </a:highlight>
                <a:latin typeface="Helvetica Neue"/>
                <a:ea typeface="Helvetica Neue"/>
                <a:cs typeface="Helvetica Neue"/>
                <a:sym typeface="Helvetica Neue"/>
              </a:rPr>
              <a:t>Fuente:</a:t>
            </a:r>
            <a:r>
              <a:rPr lang="es" sz="1500">
                <a:solidFill>
                  <a:srgbClr val="333333"/>
                </a:solidFill>
                <a:highlight>
                  <a:srgbClr val="FFFFFF"/>
                </a:highlight>
                <a:latin typeface="Helvetica Neue Light"/>
                <a:ea typeface="Helvetica Neue Light"/>
                <a:cs typeface="Helvetica Neue Light"/>
                <a:sym typeface="Helvetica Neue Light"/>
              </a:rPr>
              <a:t> </a:t>
            </a:r>
            <a:r>
              <a:rPr lang="es" sz="1500" u="sng">
                <a:solidFill>
                  <a:schemeClr val="hlink"/>
                </a:solidFill>
                <a:highlight>
                  <a:srgbClr val="FFFFFF"/>
                </a:highlight>
                <a:latin typeface="Helvetica Neue Light"/>
                <a:ea typeface="Helvetica Neue Light"/>
                <a:cs typeface="Helvetica Neue Light"/>
                <a:sym typeface="Helvetica Neue Light"/>
                <a:hlinkClick r:id="rId4"/>
              </a:rPr>
              <a:t>OpenWebinars</a:t>
            </a:r>
            <a:endParaRPr sz="1200"/>
          </a:p>
        </p:txBody>
      </p:sp>
      <p:grpSp>
        <p:nvGrpSpPr>
          <p:cNvPr id="321" name="Google Shape;321;p53"/>
          <p:cNvGrpSpPr/>
          <p:nvPr/>
        </p:nvGrpSpPr>
        <p:grpSpPr>
          <a:xfrm>
            <a:off x="204525" y="243775"/>
            <a:ext cx="1070700" cy="1070700"/>
            <a:chOff x="929125" y="621375"/>
            <a:chExt cx="1070700" cy="1070700"/>
          </a:xfrm>
        </p:grpSpPr>
        <p:sp>
          <p:nvSpPr>
            <p:cNvPr id="322" name="Google Shape;322;p53"/>
            <p:cNvSpPr/>
            <p:nvPr/>
          </p:nvSpPr>
          <p:spPr>
            <a:xfrm>
              <a:off x="929125" y="62137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53"/>
            <p:cNvPicPr preferRelativeResize="0"/>
            <p:nvPr/>
          </p:nvPicPr>
          <p:blipFill>
            <a:blip r:embed="rId5">
              <a:alphaModFix/>
            </a:blip>
            <a:stretch>
              <a:fillRect/>
            </a:stretch>
          </p:blipFill>
          <p:spPr>
            <a:xfrm>
              <a:off x="1095688" y="787950"/>
              <a:ext cx="737574" cy="737574"/>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4"/>
          <p:cNvSpPr txBox="1"/>
          <p:nvPr/>
        </p:nvSpPr>
        <p:spPr>
          <a:xfrm>
            <a:off x="1640700" y="1806925"/>
            <a:ext cx="7050300" cy="213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2000">
              <a:latin typeface="Helvetica Neue Light"/>
              <a:ea typeface="Helvetica Neue Light"/>
              <a:cs typeface="Helvetica Neue Light"/>
              <a:sym typeface="Helvetica Neue Light"/>
            </a:endParaRPr>
          </a:p>
          <a:p>
            <a:pPr indent="0" lvl="0" marL="0" rtl="0" algn="just">
              <a:lnSpc>
                <a:spcPct val="150000"/>
              </a:lnSpc>
              <a:spcBef>
                <a:spcPts val="0"/>
              </a:spcBef>
              <a:spcAft>
                <a:spcPts val="0"/>
              </a:spcAft>
              <a:buNone/>
            </a:pPr>
            <a:r>
              <a:t/>
            </a:r>
            <a:endParaRPr sz="1500">
              <a:solidFill>
                <a:srgbClr val="333333"/>
              </a:solidFill>
              <a:highlight>
                <a:srgbClr val="FFFFFF"/>
              </a:highlight>
              <a:latin typeface="Helvetica Neue Light"/>
              <a:ea typeface="Helvetica Neue Light"/>
              <a:cs typeface="Helvetica Neue Light"/>
              <a:sym typeface="Helvetica Neue Light"/>
            </a:endParaRPr>
          </a:p>
          <a:p>
            <a:pPr indent="-342900" lvl="0" marL="457200" rtl="0" algn="just">
              <a:lnSpc>
                <a:spcPct val="150000"/>
              </a:lnSpc>
              <a:spcBef>
                <a:spcPts val="0"/>
              </a:spcBef>
              <a:spcAft>
                <a:spcPts val="0"/>
              </a:spcAft>
              <a:buClr>
                <a:srgbClr val="3CEFAB"/>
              </a:buClr>
              <a:buSzPts val="1800"/>
              <a:buFont typeface="Helvetica Neue Light"/>
              <a:buChar char="●"/>
            </a:pPr>
            <a:r>
              <a:rPr b="1" lang="es" sz="1800">
                <a:solidFill>
                  <a:srgbClr val="191919"/>
                </a:solidFill>
                <a:highlight>
                  <a:srgbClr val="E0FF00"/>
                </a:highlight>
                <a:latin typeface="Helvetica Neue"/>
                <a:ea typeface="Helvetica Neue"/>
                <a:cs typeface="Helvetica Neue"/>
                <a:sym typeface="Helvetica Neue"/>
              </a:rPr>
              <a:t>Podemos hacernos visualmente una idea más clara de cómo se puede comportar la clase</a:t>
            </a:r>
            <a:r>
              <a:rPr lang="es" sz="1800">
                <a:solidFill>
                  <a:srgbClr val="191919"/>
                </a:solidFill>
                <a:highlight>
                  <a:srgbClr val="FFFFFF"/>
                </a:highlight>
                <a:latin typeface="Helvetica Neue Light"/>
                <a:ea typeface="Helvetica Neue Light"/>
                <a:cs typeface="Helvetica Neue Light"/>
                <a:sym typeface="Helvetica Neue Light"/>
              </a:rPr>
              <a:t>, además de tener en el mismo sitio tanto las funciones que hacen que podamos manejar la clase como los datos que vamos a manejar, etc.</a:t>
            </a:r>
            <a:endParaRPr sz="1800">
              <a:solidFill>
                <a:srgbClr val="191919"/>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rgbClr val="000000"/>
              </a:buClr>
              <a:buSzPts val="1100"/>
              <a:buFont typeface="Arial"/>
              <a:buNone/>
            </a:pPr>
            <a:r>
              <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2000">
              <a:solidFill>
                <a:srgbClr val="FFFFFF"/>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pic>
        <p:nvPicPr>
          <p:cNvPr id="329" name="Google Shape;329;p54"/>
          <p:cNvPicPr preferRelativeResize="0"/>
          <p:nvPr/>
        </p:nvPicPr>
        <p:blipFill>
          <a:blip r:embed="rId3">
            <a:alphaModFix/>
          </a:blip>
          <a:stretch>
            <a:fillRect/>
          </a:stretch>
        </p:blipFill>
        <p:spPr>
          <a:xfrm>
            <a:off x="7812150" y="4812825"/>
            <a:ext cx="1186526" cy="330675"/>
          </a:xfrm>
          <a:prstGeom prst="rect">
            <a:avLst/>
          </a:prstGeom>
          <a:noFill/>
          <a:ln>
            <a:noFill/>
          </a:ln>
        </p:spPr>
      </p:pic>
      <p:sp>
        <p:nvSpPr>
          <p:cNvPr id="330" name="Google Shape;330;p54"/>
          <p:cNvSpPr txBox="1"/>
          <p:nvPr/>
        </p:nvSpPr>
        <p:spPr>
          <a:xfrm>
            <a:off x="82564" y="47280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500">
                <a:solidFill>
                  <a:srgbClr val="333333"/>
                </a:solidFill>
                <a:highlight>
                  <a:srgbClr val="FFFFFF"/>
                </a:highlight>
                <a:latin typeface="Helvetica Neue"/>
                <a:ea typeface="Helvetica Neue"/>
                <a:cs typeface="Helvetica Neue"/>
                <a:sym typeface="Helvetica Neue"/>
              </a:rPr>
              <a:t>Fuente:</a:t>
            </a:r>
            <a:r>
              <a:rPr lang="es" sz="1500">
                <a:solidFill>
                  <a:srgbClr val="333333"/>
                </a:solidFill>
                <a:highlight>
                  <a:srgbClr val="FFFFFF"/>
                </a:highlight>
                <a:latin typeface="Helvetica Neue Light"/>
                <a:ea typeface="Helvetica Neue Light"/>
                <a:cs typeface="Helvetica Neue Light"/>
                <a:sym typeface="Helvetica Neue Light"/>
              </a:rPr>
              <a:t> </a:t>
            </a:r>
            <a:r>
              <a:rPr lang="es" sz="1500" u="sng">
                <a:solidFill>
                  <a:schemeClr val="hlink"/>
                </a:solidFill>
                <a:highlight>
                  <a:srgbClr val="FFFFFF"/>
                </a:highlight>
                <a:latin typeface="Helvetica Neue Light"/>
                <a:ea typeface="Helvetica Neue Light"/>
                <a:cs typeface="Helvetica Neue Light"/>
                <a:sym typeface="Helvetica Neue Light"/>
                <a:hlinkClick r:id="rId4"/>
              </a:rPr>
              <a:t>OpenWebinars</a:t>
            </a:r>
            <a:endParaRPr sz="1200"/>
          </a:p>
        </p:txBody>
      </p:sp>
      <p:grpSp>
        <p:nvGrpSpPr>
          <p:cNvPr id="331" name="Google Shape;331;p54"/>
          <p:cNvGrpSpPr/>
          <p:nvPr/>
        </p:nvGrpSpPr>
        <p:grpSpPr>
          <a:xfrm>
            <a:off x="204525" y="243775"/>
            <a:ext cx="1070700" cy="1070700"/>
            <a:chOff x="929125" y="621375"/>
            <a:chExt cx="1070700" cy="1070700"/>
          </a:xfrm>
        </p:grpSpPr>
        <p:sp>
          <p:nvSpPr>
            <p:cNvPr id="332" name="Google Shape;332;p54"/>
            <p:cNvSpPr/>
            <p:nvPr/>
          </p:nvSpPr>
          <p:spPr>
            <a:xfrm>
              <a:off x="929125" y="62137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54"/>
            <p:cNvPicPr preferRelativeResize="0"/>
            <p:nvPr/>
          </p:nvPicPr>
          <p:blipFill>
            <a:blip r:embed="rId5">
              <a:alphaModFix/>
            </a:blip>
            <a:stretch>
              <a:fillRect/>
            </a:stretch>
          </p:blipFill>
          <p:spPr>
            <a:xfrm>
              <a:off x="1095688" y="787950"/>
              <a:ext cx="737574" cy="737574"/>
            </a:xfrm>
            <a:prstGeom prst="rect">
              <a:avLst/>
            </a:prstGeom>
            <a:noFill/>
            <a:ln>
              <a:noFill/>
            </a:ln>
          </p:spPr>
        </p:pic>
      </p:grpSp>
      <p:sp>
        <p:nvSpPr>
          <p:cNvPr id="334" name="Google Shape;334;p54"/>
          <p:cNvSpPr txBox="1"/>
          <p:nvPr/>
        </p:nvSpPr>
        <p:spPr>
          <a:xfrm>
            <a:off x="1640700" y="243775"/>
            <a:ext cx="5862600" cy="98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1800">
                <a:solidFill>
                  <a:schemeClr val="dk1"/>
                </a:solidFill>
                <a:latin typeface="Helvetica Neue"/>
                <a:ea typeface="Helvetica Neue"/>
                <a:cs typeface="Helvetica Neue"/>
                <a:sym typeface="Helvetica Neue"/>
              </a:rPr>
              <a:t>PROGRAMACIÓN ORIENTADA A OBJETOS</a:t>
            </a:r>
            <a:endParaRPr b="1" sz="18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rPr i="1" lang="es" sz="4000">
                <a:latin typeface="Anton"/>
                <a:ea typeface="Anton"/>
                <a:cs typeface="Anton"/>
                <a:sym typeface="Anton"/>
              </a:rPr>
              <a:t>VENTAJAS</a:t>
            </a:r>
            <a:endParaRPr i="1" sz="4000">
              <a:latin typeface="Anton"/>
              <a:ea typeface="Anton"/>
              <a:cs typeface="Anton"/>
              <a:sym typeface="Anto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55"/>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6000">
                <a:solidFill>
                  <a:srgbClr val="E8E7E3"/>
                </a:solidFill>
              </a:rPr>
              <a:t>☕ </a:t>
            </a:r>
            <a:endParaRPr sz="6000">
              <a:solidFill>
                <a:srgbClr val="E8E7E3"/>
              </a:solidFill>
            </a:endParaRPr>
          </a:p>
          <a:p>
            <a:pPr indent="0" lvl="0" marL="0" rtl="0" algn="ctr">
              <a:spcBef>
                <a:spcPts val="0"/>
              </a:spcBef>
              <a:spcAft>
                <a:spcPts val="0"/>
              </a:spcAft>
              <a:buNone/>
            </a:pPr>
            <a:r>
              <a:rPr i="1" lang="es"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s"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50" name="Shape 150"/>
        <p:cNvGrpSpPr/>
        <p:nvPr/>
      </p:nvGrpSpPr>
      <p:grpSpPr>
        <a:xfrm>
          <a:off x="0" y="0"/>
          <a:ext cx="0" cy="0"/>
          <a:chOff x="0" y="0"/>
          <a:chExt cx="0" cy="0"/>
        </a:xfrm>
      </p:grpSpPr>
      <p:sp>
        <p:nvSpPr>
          <p:cNvPr id="151" name="Google Shape;151;p3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52" name="Google Shape;152;p38"/>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53" name="Google Shape;153;p38"/>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43" name="Shape 343"/>
        <p:cNvGrpSpPr/>
        <p:nvPr/>
      </p:nvGrpSpPr>
      <p:grpSpPr>
        <a:xfrm>
          <a:off x="0" y="0"/>
          <a:ext cx="0" cy="0"/>
          <a:chOff x="0" y="0"/>
          <a:chExt cx="0" cy="0"/>
        </a:xfrm>
      </p:grpSpPr>
      <p:sp>
        <p:nvSpPr>
          <p:cNvPr id="344" name="Google Shape;344;p56"/>
          <p:cNvSpPr txBox="1"/>
          <p:nvPr/>
        </p:nvSpPr>
        <p:spPr>
          <a:xfrm>
            <a:off x="1929600" y="1962275"/>
            <a:ext cx="52848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latin typeface="Anton"/>
                <a:ea typeface="Anton"/>
                <a:cs typeface="Anton"/>
                <a:sym typeface="Anton"/>
              </a:rPr>
              <a:t>¿CÓMO SE PIENSA CON POO?</a:t>
            </a:r>
            <a:endParaRPr b="0" i="1" sz="3600" u="none" cap="none" strike="noStrike">
              <a:solidFill>
                <a:srgbClr val="000000"/>
              </a:solidFill>
              <a:latin typeface="Anton"/>
              <a:ea typeface="Anton"/>
              <a:cs typeface="Anton"/>
              <a:sym typeface="Anton"/>
            </a:endParaRPr>
          </a:p>
        </p:txBody>
      </p:sp>
      <p:pic>
        <p:nvPicPr>
          <p:cNvPr id="345" name="Google Shape;345;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nvSpPr>
        <p:spPr>
          <a:xfrm>
            <a:off x="690900" y="1279325"/>
            <a:ext cx="8169000" cy="2007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lang="es" sz="1900">
                <a:latin typeface="Helvetica Neue Light"/>
                <a:ea typeface="Helvetica Neue Light"/>
                <a:cs typeface="Helvetica Neue Light"/>
                <a:sym typeface="Helvetica Neue Light"/>
              </a:rPr>
              <a:t>Es muy parecido a cómo lo haríamos en la vida real. </a:t>
            </a:r>
            <a:endParaRPr sz="19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rPr lang="es" sz="1900">
                <a:latin typeface="Helvetica Neue Light"/>
                <a:ea typeface="Helvetica Neue Light"/>
                <a:cs typeface="Helvetica Neue Light"/>
                <a:sym typeface="Helvetica Neue Light"/>
              </a:rPr>
              <a:t>Por ejemplo vamos a pensar en un coche para tratar de </a:t>
            </a:r>
            <a:r>
              <a:rPr lang="es" sz="1900">
                <a:highlight>
                  <a:srgbClr val="3CEFAB"/>
                </a:highlight>
                <a:latin typeface="Helvetica Neue Light"/>
                <a:ea typeface="Helvetica Neue Light"/>
                <a:cs typeface="Helvetica Neue Light"/>
                <a:sym typeface="Helvetica Neue Light"/>
              </a:rPr>
              <a:t>modelizar en un esquema de POO</a:t>
            </a:r>
            <a:r>
              <a:rPr lang="es" sz="1900">
                <a:latin typeface="Helvetica Neue Light"/>
                <a:ea typeface="Helvetica Neue Light"/>
                <a:cs typeface="Helvetica Neue Light"/>
                <a:sym typeface="Helvetica Neue Light"/>
              </a:rPr>
              <a:t>. </a:t>
            </a:r>
            <a:endParaRPr i="0" sz="1900" u="none" cap="none" strike="noStrike">
              <a:solidFill>
                <a:srgbClr val="000000"/>
              </a:solidFill>
              <a:latin typeface="Helvetica Neue Light"/>
              <a:ea typeface="Helvetica Neue Light"/>
              <a:cs typeface="Helvetica Neue Light"/>
              <a:sym typeface="Helvetica Neue Light"/>
            </a:endParaRPr>
          </a:p>
        </p:txBody>
      </p:sp>
      <p:pic>
        <p:nvPicPr>
          <p:cNvPr id="351" name="Google Shape;351;p57"/>
          <p:cNvPicPr preferRelativeResize="0"/>
          <p:nvPr/>
        </p:nvPicPr>
        <p:blipFill rotWithShape="1">
          <a:blip r:embed="rId3">
            <a:alphaModFix/>
          </a:blip>
          <a:srcRect b="0" l="0" r="0" t="0"/>
          <a:stretch/>
        </p:blipFill>
        <p:spPr>
          <a:xfrm>
            <a:off x="7812175" y="4762613"/>
            <a:ext cx="1186526" cy="330675"/>
          </a:xfrm>
          <a:prstGeom prst="rect">
            <a:avLst/>
          </a:prstGeom>
          <a:noFill/>
          <a:ln>
            <a:noFill/>
          </a:ln>
        </p:spPr>
      </p:pic>
      <p:sp>
        <p:nvSpPr>
          <p:cNvPr id="352" name="Google Shape;352;p57"/>
          <p:cNvSpPr txBox="1"/>
          <p:nvPr/>
        </p:nvSpPr>
        <p:spPr>
          <a:xfrm>
            <a:off x="2187450" y="290225"/>
            <a:ext cx="51759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latin typeface="Anton"/>
                <a:ea typeface="Anton"/>
                <a:cs typeface="Anton"/>
                <a:sym typeface="Anton"/>
              </a:rPr>
              <a:t>¿Cómo se piensa con POO?</a:t>
            </a:r>
            <a:endParaRPr b="0" i="1" sz="3600" u="none" cap="none" strike="noStrike">
              <a:solidFill>
                <a:srgbClr val="000000"/>
              </a:solidFill>
              <a:latin typeface="Anton"/>
              <a:ea typeface="Anton"/>
              <a:cs typeface="Anton"/>
              <a:sym typeface="Anton"/>
            </a:endParaRPr>
          </a:p>
        </p:txBody>
      </p:sp>
      <p:sp>
        <p:nvSpPr>
          <p:cNvPr id="353" name="Google Shape;353;p57"/>
          <p:cNvSpPr txBox="1"/>
          <p:nvPr/>
        </p:nvSpPr>
        <p:spPr>
          <a:xfrm>
            <a:off x="76200" y="47124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sz="1600">
                <a:solidFill>
                  <a:schemeClr val="dk1"/>
                </a:solidFill>
                <a:latin typeface="Helvetica Neue"/>
                <a:ea typeface="Helvetica Neue"/>
                <a:cs typeface="Helvetica Neue"/>
                <a:sym typeface="Helvetica Neue"/>
              </a:rPr>
              <a:t>Fuente:</a:t>
            </a:r>
            <a:r>
              <a:rPr lang="es" sz="1600">
                <a:solidFill>
                  <a:schemeClr val="dk1"/>
                </a:solidFill>
                <a:latin typeface="Helvetica Neue Light"/>
                <a:ea typeface="Helvetica Neue Light"/>
                <a:cs typeface="Helvetica Neue Light"/>
                <a:sym typeface="Helvetica Neue Light"/>
              </a:rPr>
              <a:t> </a:t>
            </a:r>
            <a:r>
              <a:rPr lang="es" sz="1600" u="sng">
                <a:solidFill>
                  <a:schemeClr val="hlink"/>
                </a:solidFill>
                <a:latin typeface="Helvetica Neue Light"/>
                <a:ea typeface="Helvetica Neue Light"/>
                <a:cs typeface="Helvetica Neue Light"/>
                <a:sym typeface="Helvetica Neue Light"/>
                <a:hlinkClick r:id="rId4"/>
              </a:rPr>
              <a:t>ProgramadorNovato</a:t>
            </a:r>
            <a:endParaRPr sz="1200"/>
          </a:p>
        </p:txBody>
      </p:sp>
      <p:pic>
        <p:nvPicPr>
          <p:cNvPr id="354" name="Google Shape;354;p57"/>
          <p:cNvPicPr preferRelativeResize="0"/>
          <p:nvPr/>
        </p:nvPicPr>
        <p:blipFill>
          <a:blip r:embed="rId5">
            <a:alphaModFix/>
          </a:blip>
          <a:stretch>
            <a:fillRect/>
          </a:stretch>
        </p:blipFill>
        <p:spPr>
          <a:xfrm>
            <a:off x="741275" y="2591725"/>
            <a:ext cx="1824625" cy="1824625"/>
          </a:xfrm>
          <a:prstGeom prst="rect">
            <a:avLst/>
          </a:prstGeom>
          <a:noFill/>
          <a:ln>
            <a:noFill/>
          </a:ln>
        </p:spPr>
      </p:pic>
      <p:sp>
        <p:nvSpPr>
          <p:cNvPr id="355" name="Google Shape;355;p57"/>
          <p:cNvSpPr txBox="1"/>
          <p:nvPr/>
        </p:nvSpPr>
        <p:spPr>
          <a:xfrm>
            <a:off x="3018725" y="2933738"/>
            <a:ext cx="5448000" cy="12930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rgbClr val="3CEFAB"/>
              </a:buClr>
              <a:buSzPts val="1800"/>
              <a:buFont typeface="Helvetica Neue Light"/>
              <a:buChar char="●"/>
            </a:pPr>
            <a:r>
              <a:rPr b="1" lang="es" sz="1800">
                <a:solidFill>
                  <a:schemeClr val="dk1"/>
                </a:solidFill>
                <a:latin typeface="Helvetica Neue"/>
                <a:ea typeface="Helvetica Neue"/>
                <a:cs typeface="Helvetica Neue"/>
                <a:sym typeface="Helvetica Neue"/>
              </a:rPr>
              <a:t>Elemento principal:</a:t>
            </a:r>
            <a:r>
              <a:rPr lang="es" sz="1800">
                <a:solidFill>
                  <a:schemeClr val="dk1"/>
                </a:solidFill>
                <a:latin typeface="Helvetica Neue Light"/>
                <a:ea typeface="Helvetica Neue Light"/>
                <a:cs typeface="Helvetica Neue Light"/>
                <a:sym typeface="Helvetica Neue Light"/>
              </a:rPr>
              <a:t> coche. </a:t>
            </a:r>
            <a:endParaRPr sz="1800">
              <a:solidFill>
                <a:schemeClr val="dk1"/>
              </a:solidFill>
              <a:latin typeface="Helvetica Neue Light"/>
              <a:ea typeface="Helvetica Neue Light"/>
              <a:cs typeface="Helvetica Neue Light"/>
              <a:sym typeface="Helvetica Neue Light"/>
            </a:endParaRPr>
          </a:p>
          <a:p>
            <a:pPr indent="-342900" lvl="0" marL="457200" rtl="0" algn="just">
              <a:lnSpc>
                <a:spcPct val="150000"/>
              </a:lnSpc>
              <a:spcBef>
                <a:spcPts val="0"/>
              </a:spcBef>
              <a:spcAft>
                <a:spcPts val="0"/>
              </a:spcAft>
              <a:buClr>
                <a:srgbClr val="3CEFAB"/>
              </a:buClr>
              <a:buSzPts val="1800"/>
              <a:buFont typeface="Helvetica Neue Light"/>
              <a:buChar char="●"/>
            </a:pPr>
            <a:r>
              <a:rPr b="1" lang="es" sz="1800">
                <a:solidFill>
                  <a:schemeClr val="dk1"/>
                </a:solidFill>
                <a:latin typeface="Helvetica Neue"/>
                <a:ea typeface="Helvetica Neue"/>
                <a:cs typeface="Helvetica Neue"/>
                <a:sym typeface="Helvetica Neue"/>
              </a:rPr>
              <a:t>Características</a:t>
            </a:r>
            <a:r>
              <a:rPr lang="es" sz="1800">
                <a:solidFill>
                  <a:schemeClr val="dk1"/>
                </a:solidFill>
                <a:latin typeface="Helvetica Neue Light"/>
                <a:ea typeface="Helvetica Neue Light"/>
                <a:cs typeface="Helvetica Neue Light"/>
                <a:sym typeface="Helvetica Neue Light"/>
              </a:rPr>
              <a:t>: marca, modelo, color, etc. </a:t>
            </a:r>
            <a:endParaRPr sz="1800">
              <a:solidFill>
                <a:schemeClr val="dk1"/>
              </a:solidFill>
              <a:latin typeface="Helvetica Neue Light"/>
              <a:ea typeface="Helvetica Neue Light"/>
              <a:cs typeface="Helvetica Neue Light"/>
              <a:sym typeface="Helvetica Neue Light"/>
            </a:endParaRPr>
          </a:p>
          <a:p>
            <a:pPr indent="-342900" lvl="0" marL="457200" rtl="0" algn="just">
              <a:lnSpc>
                <a:spcPct val="150000"/>
              </a:lnSpc>
              <a:spcBef>
                <a:spcPts val="0"/>
              </a:spcBef>
              <a:spcAft>
                <a:spcPts val="0"/>
              </a:spcAft>
              <a:buClr>
                <a:srgbClr val="3CEFAB"/>
              </a:buClr>
              <a:buSzPts val="1800"/>
              <a:buFont typeface="Helvetica Neue Light"/>
              <a:buChar char="●"/>
            </a:pPr>
            <a:r>
              <a:rPr b="1" lang="es" sz="1800">
                <a:solidFill>
                  <a:schemeClr val="dk1"/>
                </a:solidFill>
                <a:latin typeface="Helvetica Neue"/>
                <a:ea typeface="Helvetica Neue"/>
                <a:cs typeface="Helvetica Neue"/>
                <a:sym typeface="Helvetica Neue"/>
              </a:rPr>
              <a:t>Funcionalidades</a:t>
            </a:r>
            <a:r>
              <a:rPr lang="es" sz="1800">
                <a:solidFill>
                  <a:schemeClr val="dk1"/>
                </a:solidFill>
                <a:latin typeface="Helvetica Neue Light"/>
                <a:ea typeface="Helvetica Neue Light"/>
                <a:cs typeface="Helvetica Neue Light"/>
                <a:sym typeface="Helvetica Neue Light"/>
              </a:rPr>
              <a:t>: reversa, aparcamiento, etc.</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 sz="3600">
                <a:latin typeface="Anton"/>
                <a:ea typeface="Anton"/>
                <a:cs typeface="Anton"/>
                <a:sym typeface="Anton"/>
              </a:rPr>
              <a:t>¿Cómo se piensa con POO?</a:t>
            </a:r>
            <a:endParaRPr i="1" sz="3600">
              <a:latin typeface="Anton"/>
              <a:ea typeface="Anton"/>
              <a:cs typeface="Anton"/>
              <a:sym typeface="Anton"/>
            </a:endParaRPr>
          </a:p>
          <a:p>
            <a:pPr indent="0" lvl="0" marL="0" rtl="0" algn="l">
              <a:spcBef>
                <a:spcPts val="0"/>
              </a:spcBef>
              <a:spcAft>
                <a:spcPts val="0"/>
              </a:spcAft>
              <a:buNone/>
            </a:pPr>
            <a:r>
              <a:t/>
            </a:r>
            <a:endParaRPr/>
          </a:p>
        </p:txBody>
      </p:sp>
      <p:sp>
        <p:nvSpPr>
          <p:cNvPr id="361" name="Google Shape;361;p58"/>
          <p:cNvSpPr txBox="1"/>
          <p:nvPr>
            <p:ph idx="1" type="body"/>
          </p:nvPr>
        </p:nvSpPr>
        <p:spPr>
          <a:xfrm>
            <a:off x="434275" y="91090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100">
              <a:solidFill>
                <a:srgbClr val="191919"/>
              </a:solidFill>
              <a:latin typeface="Helvetica Neue Light"/>
              <a:ea typeface="Helvetica Neue Light"/>
              <a:cs typeface="Helvetica Neue Light"/>
              <a:sym typeface="Helvetica Neue Light"/>
            </a:endParaRPr>
          </a:p>
          <a:p>
            <a:pPr indent="0" lvl="0" marL="0" rtl="0" algn="ctr">
              <a:spcBef>
                <a:spcPts val="0"/>
              </a:spcBef>
              <a:spcAft>
                <a:spcPts val="0"/>
              </a:spcAft>
              <a:buNone/>
            </a:pPr>
            <a:r>
              <a:rPr lang="es" sz="2000">
                <a:solidFill>
                  <a:srgbClr val="191919"/>
                </a:solidFill>
                <a:latin typeface="Helvetica Neue Light"/>
                <a:ea typeface="Helvetica Neue Light"/>
                <a:cs typeface="Helvetica Neue Light"/>
                <a:sym typeface="Helvetica Neue Light"/>
              </a:rPr>
              <a:t>Ahora si pensamos el ejemplo anterior desde el esquema de Programación Orientada a Objetos, sería de la siguiente manera: </a:t>
            </a:r>
            <a:endParaRPr sz="2000">
              <a:solidFill>
                <a:srgbClr val="191919"/>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62" name="Google Shape;362;p58"/>
          <p:cNvPicPr preferRelativeResize="0"/>
          <p:nvPr/>
        </p:nvPicPr>
        <p:blipFill>
          <a:blip r:embed="rId3">
            <a:alphaModFix/>
          </a:blip>
          <a:stretch>
            <a:fillRect/>
          </a:stretch>
        </p:blipFill>
        <p:spPr>
          <a:xfrm>
            <a:off x="1002950" y="2403175"/>
            <a:ext cx="1824625" cy="1824625"/>
          </a:xfrm>
          <a:prstGeom prst="rect">
            <a:avLst/>
          </a:prstGeom>
          <a:noFill/>
          <a:ln>
            <a:noFill/>
          </a:ln>
        </p:spPr>
      </p:pic>
      <p:sp>
        <p:nvSpPr>
          <p:cNvPr id="363" name="Google Shape;363;p58"/>
          <p:cNvSpPr txBox="1"/>
          <p:nvPr/>
        </p:nvSpPr>
        <p:spPr>
          <a:xfrm>
            <a:off x="3447200" y="2538775"/>
            <a:ext cx="49335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800">
                <a:solidFill>
                  <a:schemeClr val="dk2"/>
                </a:solidFill>
                <a:latin typeface="Helvetica Neue"/>
                <a:ea typeface="Helvetica Neue"/>
                <a:cs typeface="Helvetica Neue"/>
                <a:sym typeface="Helvetica Neue"/>
              </a:rPr>
              <a:t>Elemento Principal</a:t>
            </a:r>
            <a:r>
              <a:rPr lang="es" sz="1800">
                <a:solidFill>
                  <a:schemeClr val="dk2"/>
                </a:solidFill>
                <a:latin typeface="Helvetica Neue"/>
                <a:ea typeface="Helvetica Neue"/>
                <a:cs typeface="Helvetica Neue"/>
                <a:sym typeface="Helvetica Neue"/>
              </a:rPr>
              <a:t>            </a:t>
            </a:r>
            <a:r>
              <a:rPr b="1" lang="es" sz="1800">
                <a:solidFill>
                  <a:schemeClr val="dk2"/>
                </a:solidFill>
                <a:highlight>
                  <a:srgbClr val="3CEFAB"/>
                </a:highlight>
                <a:latin typeface="Helvetica Neue"/>
                <a:ea typeface="Helvetica Neue"/>
                <a:cs typeface="Helvetica Neue"/>
                <a:sym typeface="Helvetica Neue"/>
              </a:rPr>
              <a:t>Clase </a:t>
            </a:r>
            <a:endParaRPr b="1" sz="1800">
              <a:solidFill>
                <a:schemeClr val="dk2"/>
              </a:solidFill>
              <a:highlight>
                <a:srgbClr val="3CEFAB"/>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solidFill>
                <a:schemeClr val="dk2"/>
              </a:solidFill>
              <a:latin typeface="Helvetica Neue"/>
              <a:ea typeface="Helvetica Neue"/>
              <a:cs typeface="Helvetica Neue"/>
              <a:sym typeface="Helvetica Neue"/>
            </a:endParaRPr>
          </a:p>
        </p:txBody>
      </p:sp>
      <p:cxnSp>
        <p:nvCxnSpPr>
          <p:cNvPr id="364" name="Google Shape;364;p58"/>
          <p:cNvCxnSpPr/>
          <p:nvPr/>
        </p:nvCxnSpPr>
        <p:spPr>
          <a:xfrm>
            <a:off x="5667350" y="2799525"/>
            <a:ext cx="597600" cy="4800"/>
          </a:xfrm>
          <a:prstGeom prst="straightConnector1">
            <a:avLst/>
          </a:prstGeom>
          <a:noFill/>
          <a:ln cap="flat" cmpd="sng" w="19050">
            <a:solidFill>
              <a:srgbClr val="3CEFAB"/>
            </a:solidFill>
            <a:prstDash val="solid"/>
            <a:round/>
            <a:headEnd len="med" w="med" type="none"/>
            <a:tailEnd len="med" w="med" type="triangle"/>
          </a:ln>
        </p:spPr>
      </p:cxnSp>
      <p:sp>
        <p:nvSpPr>
          <p:cNvPr id="365" name="Google Shape;365;p58"/>
          <p:cNvSpPr txBox="1"/>
          <p:nvPr/>
        </p:nvSpPr>
        <p:spPr>
          <a:xfrm>
            <a:off x="3447200" y="3061688"/>
            <a:ext cx="5235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800">
                <a:solidFill>
                  <a:schemeClr val="dk2"/>
                </a:solidFill>
                <a:latin typeface="Helvetica Neue"/>
                <a:ea typeface="Helvetica Neue"/>
                <a:cs typeface="Helvetica Neue"/>
                <a:sym typeface="Helvetica Neue"/>
              </a:rPr>
              <a:t>Características</a:t>
            </a:r>
            <a:r>
              <a:rPr b="1" lang="es" sz="1800">
                <a:solidFill>
                  <a:schemeClr val="dk2"/>
                </a:solidFill>
                <a:latin typeface="Helvetica Neue"/>
                <a:ea typeface="Helvetica Neue"/>
                <a:cs typeface="Helvetica Neue"/>
                <a:sym typeface="Helvetica Neue"/>
              </a:rPr>
              <a:t> </a:t>
            </a:r>
            <a:r>
              <a:rPr lang="es" sz="1800">
                <a:solidFill>
                  <a:schemeClr val="dk2"/>
                </a:solidFill>
                <a:latin typeface="Helvetica Neue"/>
                <a:ea typeface="Helvetica Neue"/>
                <a:cs typeface="Helvetica Neue"/>
                <a:sym typeface="Helvetica Neue"/>
              </a:rPr>
              <a:t>                  </a:t>
            </a:r>
            <a:r>
              <a:rPr b="1" lang="es" sz="1800">
                <a:solidFill>
                  <a:schemeClr val="dk2"/>
                </a:solidFill>
                <a:highlight>
                  <a:srgbClr val="3CEFAB"/>
                </a:highlight>
                <a:latin typeface="Helvetica Neue"/>
                <a:ea typeface="Helvetica Neue"/>
                <a:cs typeface="Helvetica Neue"/>
                <a:sym typeface="Helvetica Neue"/>
              </a:rPr>
              <a:t>Atributos</a:t>
            </a:r>
            <a:r>
              <a:rPr b="1" lang="es" sz="1800">
                <a:solidFill>
                  <a:schemeClr val="dk2"/>
                </a:solidFill>
                <a:latin typeface="Helvetica Neue"/>
                <a:ea typeface="Helvetica Neue"/>
                <a:cs typeface="Helvetica Neue"/>
                <a:sym typeface="Helvetica Neue"/>
              </a:rPr>
              <a:t> </a:t>
            </a:r>
            <a:endParaRPr b="1" sz="1800">
              <a:solidFill>
                <a:schemeClr val="dk2"/>
              </a:solidFill>
              <a:latin typeface="Helvetica Neue"/>
              <a:ea typeface="Helvetica Neue"/>
              <a:cs typeface="Helvetica Neue"/>
              <a:sym typeface="Helvetica Neue"/>
            </a:endParaRPr>
          </a:p>
        </p:txBody>
      </p:sp>
      <p:cxnSp>
        <p:nvCxnSpPr>
          <p:cNvPr id="366" name="Google Shape;366;p58"/>
          <p:cNvCxnSpPr/>
          <p:nvPr/>
        </p:nvCxnSpPr>
        <p:spPr>
          <a:xfrm flipH="1" rot="10800000">
            <a:off x="5311250" y="3288950"/>
            <a:ext cx="953700" cy="7200"/>
          </a:xfrm>
          <a:prstGeom prst="straightConnector1">
            <a:avLst/>
          </a:prstGeom>
          <a:noFill/>
          <a:ln cap="flat" cmpd="sng" w="19050">
            <a:solidFill>
              <a:srgbClr val="3CEFAB"/>
            </a:solidFill>
            <a:prstDash val="solid"/>
            <a:round/>
            <a:headEnd len="med" w="med" type="none"/>
            <a:tailEnd len="med" w="med" type="triangle"/>
          </a:ln>
        </p:spPr>
      </p:cxnSp>
      <p:sp>
        <p:nvSpPr>
          <p:cNvPr id="367" name="Google Shape;367;p58"/>
          <p:cNvSpPr txBox="1"/>
          <p:nvPr/>
        </p:nvSpPr>
        <p:spPr>
          <a:xfrm>
            <a:off x="3447200" y="3556675"/>
            <a:ext cx="4143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800">
                <a:solidFill>
                  <a:schemeClr val="dk2"/>
                </a:solidFill>
                <a:latin typeface="Helvetica Neue"/>
                <a:ea typeface="Helvetica Neue"/>
                <a:cs typeface="Helvetica Neue"/>
                <a:sym typeface="Helvetica Neue"/>
              </a:rPr>
              <a:t>Funcionalidades</a:t>
            </a:r>
            <a:r>
              <a:rPr lang="es" sz="1800">
                <a:solidFill>
                  <a:schemeClr val="dk2"/>
                </a:solidFill>
                <a:latin typeface="Helvetica Neue"/>
                <a:ea typeface="Helvetica Neue"/>
                <a:cs typeface="Helvetica Neue"/>
                <a:sym typeface="Helvetica Neue"/>
              </a:rPr>
              <a:t>                </a:t>
            </a:r>
            <a:r>
              <a:rPr b="1" lang="es" sz="1800">
                <a:solidFill>
                  <a:schemeClr val="dk2"/>
                </a:solidFill>
                <a:highlight>
                  <a:srgbClr val="3CEFAB"/>
                </a:highlight>
                <a:latin typeface="Helvetica Neue"/>
                <a:ea typeface="Helvetica Neue"/>
                <a:cs typeface="Helvetica Neue"/>
                <a:sym typeface="Helvetica Neue"/>
              </a:rPr>
              <a:t>Métodos</a:t>
            </a:r>
            <a:endParaRPr b="1" sz="1800">
              <a:solidFill>
                <a:schemeClr val="dk2"/>
              </a:solidFill>
              <a:latin typeface="Helvetica Neue"/>
              <a:ea typeface="Helvetica Neue"/>
              <a:cs typeface="Helvetica Neue"/>
              <a:sym typeface="Helvetica Neue"/>
            </a:endParaRPr>
          </a:p>
        </p:txBody>
      </p:sp>
      <p:pic>
        <p:nvPicPr>
          <p:cNvPr id="368" name="Google Shape;368;p58"/>
          <p:cNvPicPr preferRelativeResize="0"/>
          <p:nvPr/>
        </p:nvPicPr>
        <p:blipFill rotWithShape="1">
          <a:blip r:embed="rId4">
            <a:alphaModFix/>
          </a:blip>
          <a:srcRect b="0" l="0" r="0" t="0"/>
          <a:stretch/>
        </p:blipFill>
        <p:spPr>
          <a:xfrm>
            <a:off x="7812175" y="4762613"/>
            <a:ext cx="1186526" cy="330675"/>
          </a:xfrm>
          <a:prstGeom prst="rect">
            <a:avLst/>
          </a:prstGeom>
          <a:noFill/>
          <a:ln>
            <a:noFill/>
          </a:ln>
        </p:spPr>
      </p:pic>
      <p:cxnSp>
        <p:nvCxnSpPr>
          <p:cNvPr id="369" name="Google Shape;369;p58"/>
          <p:cNvCxnSpPr/>
          <p:nvPr/>
        </p:nvCxnSpPr>
        <p:spPr>
          <a:xfrm>
            <a:off x="5397200" y="3780775"/>
            <a:ext cx="781800" cy="900"/>
          </a:xfrm>
          <a:prstGeom prst="straightConnector1">
            <a:avLst/>
          </a:prstGeom>
          <a:noFill/>
          <a:ln cap="flat" cmpd="sng" w="19050">
            <a:solidFill>
              <a:srgbClr val="3CEFAB"/>
            </a:solidFill>
            <a:prstDash val="solid"/>
            <a:round/>
            <a:headEnd len="med" w="med" type="none"/>
            <a:tailEnd len="med" w="med" type="triangle"/>
          </a:ln>
        </p:spPr>
      </p:cxnSp>
      <p:sp>
        <p:nvSpPr>
          <p:cNvPr id="370" name="Google Shape;370;p58"/>
          <p:cNvSpPr txBox="1"/>
          <p:nvPr/>
        </p:nvSpPr>
        <p:spPr>
          <a:xfrm>
            <a:off x="76200" y="4712413"/>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sz="1600">
                <a:solidFill>
                  <a:schemeClr val="dk1"/>
                </a:solidFill>
                <a:latin typeface="Helvetica Neue"/>
                <a:ea typeface="Helvetica Neue"/>
                <a:cs typeface="Helvetica Neue"/>
                <a:sym typeface="Helvetica Neue"/>
              </a:rPr>
              <a:t>Fuente:</a:t>
            </a:r>
            <a:r>
              <a:rPr lang="es" sz="1600">
                <a:solidFill>
                  <a:schemeClr val="dk1"/>
                </a:solidFill>
                <a:latin typeface="Helvetica Neue Light"/>
                <a:ea typeface="Helvetica Neue Light"/>
                <a:cs typeface="Helvetica Neue Light"/>
                <a:sym typeface="Helvetica Neue Light"/>
              </a:rPr>
              <a:t> </a:t>
            </a:r>
            <a:r>
              <a:rPr lang="es" sz="1600" u="sng">
                <a:solidFill>
                  <a:schemeClr val="accent5"/>
                </a:solidFill>
                <a:latin typeface="Helvetica Neue Light"/>
                <a:ea typeface="Helvetica Neue Light"/>
                <a:cs typeface="Helvetica Neue Light"/>
                <a:sym typeface="Helvetica Neue Light"/>
                <a:hlinkClick r:id="rId5">
                  <a:extLst>
                    <a:ext uri="{A12FA001-AC4F-418D-AE19-62706E023703}">
                      <ahyp:hlinkClr val="tx"/>
                    </a:ext>
                  </a:extLst>
                </a:hlinkClick>
              </a:rPr>
              <a:t>ProgramadorNovato</a:t>
            </a:r>
            <a:endParaRPr sz="12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s" sz="3600">
                <a:latin typeface="Anton"/>
                <a:ea typeface="Anton"/>
                <a:cs typeface="Anton"/>
                <a:sym typeface="Anton"/>
              </a:rPr>
              <a:t>¿Cómo se piensa con POO?</a:t>
            </a:r>
            <a:endParaRPr i="1" sz="3600">
              <a:latin typeface="Anton"/>
              <a:ea typeface="Anton"/>
              <a:cs typeface="Anton"/>
              <a:sym typeface="Anton"/>
            </a:endParaRPr>
          </a:p>
          <a:p>
            <a:pPr indent="0" lvl="0" marL="0" rtl="0" algn="l">
              <a:spcBef>
                <a:spcPts val="0"/>
              </a:spcBef>
              <a:spcAft>
                <a:spcPts val="0"/>
              </a:spcAft>
              <a:buNone/>
            </a:pPr>
            <a:r>
              <a:t/>
            </a:r>
            <a:endParaRPr/>
          </a:p>
        </p:txBody>
      </p:sp>
      <p:sp>
        <p:nvSpPr>
          <p:cNvPr id="376" name="Google Shape;376;p59"/>
          <p:cNvSpPr txBox="1"/>
          <p:nvPr>
            <p:ph idx="1" type="body"/>
          </p:nvPr>
        </p:nvSpPr>
        <p:spPr>
          <a:xfrm>
            <a:off x="311700" y="1152475"/>
            <a:ext cx="8294400" cy="3416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2000"/>
              <a:buFont typeface="Arial"/>
              <a:buNone/>
            </a:pPr>
            <a:r>
              <a:rPr lang="es" sz="1900">
                <a:solidFill>
                  <a:schemeClr val="dk1"/>
                </a:solidFill>
                <a:latin typeface="Helvetica Neue Light"/>
                <a:ea typeface="Helvetica Neue Light"/>
                <a:cs typeface="Helvetica Neue Light"/>
                <a:sym typeface="Helvetica Neue Light"/>
              </a:rPr>
              <a:t>Para poder comentar el anterior esquema de POO fácilmente aparecen</a:t>
            </a:r>
            <a:endParaRPr sz="19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2000"/>
              <a:buFont typeface="Arial"/>
              <a:buNone/>
            </a:pPr>
            <a:r>
              <a:rPr lang="es" sz="1900">
                <a:solidFill>
                  <a:schemeClr val="dk1"/>
                </a:solidFill>
                <a:latin typeface="Helvetica Neue Light"/>
                <a:ea typeface="Helvetica Neue Light"/>
                <a:cs typeface="Helvetica Neue Light"/>
                <a:sym typeface="Helvetica Neue Light"/>
              </a:rPr>
              <a:t>los denominados </a:t>
            </a:r>
            <a:r>
              <a:rPr lang="es" sz="1900">
                <a:solidFill>
                  <a:schemeClr val="dk1"/>
                </a:solidFill>
                <a:highlight>
                  <a:srgbClr val="3CEFAB"/>
                </a:highlight>
                <a:latin typeface="Helvetica Neue Light"/>
                <a:ea typeface="Helvetica Neue Light"/>
                <a:cs typeface="Helvetica Neue Light"/>
                <a:sym typeface="Helvetica Neue Light"/>
              </a:rPr>
              <a:t>diagramas de clases</a:t>
            </a:r>
            <a:r>
              <a:rPr lang="es" sz="1900">
                <a:solidFill>
                  <a:schemeClr val="dk1"/>
                </a:solidFill>
                <a:latin typeface="Helvetica Neue Light"/>
                <a:ea typeface="Helvetica Neue Light"/>
                <a:cs typeface="Helvetica Neue Light"/>
                <a:sym typeface="Helvetica Neue Light"/>
              </a:rPr>
              <a:t>, que ilustran todo según estándares de la UML. </a:t>
            </a:r>
            <a:endParaRPr sz="1900">
              <a:latin typeface="Helvetica Neue Light"/>
              <a:ea typeface="Helvetica Neue Light"/>
              <a:cs typeface="Helvetica Neue Light"/>
              <a:sym typeface="Helvetica Neue Light"/>
            </a:endParaRPr>
          </a:p>
        </p:txBody>
      </p:sp>
      <p:pic>
        <p:nvPicPr>
          <p:cNvPr id="377" name="Google Shape;377;p59"/>
          <p:cNvPicPr preferRelativeResize="0"/>
          <p:nvPr/>
        </p:nvPicPr>
        <p:blipFill>
          <a:blip r:embed="rId3">
            <a:alphaModFix/>
          </a:blip>
          <a:stretch>
            <a:fillRect/>
          </a:stretch>
        </p:blipFill>
        <p:spPr>
          <a:xfrm>
            <a:off x="1066225" y="2581775"/>
            <a:ext cx="2298100" cy="1770975"/>
          </a:xfrm>
          <a:prstGeom prst="rect">
            <a:avLst/>
          </a:prstGeom>
          <a:noFill/>
          <a:ln>
            <a:noFill/>
          </a:ln>
        </p:spPr>
      </p:pic>
      <p:sp>
        <p:nvSpPr>
          <p:cNvPr id="378" name="Google Shape;378;p59"/>
          <p:cNvSpPr txBox="1"/>
          <p:nvPr/>
        </p:nvSpPr>
        <p:spPr>
          <a:xfrm>
            <a:off x="76200" y="470362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sz="1600">
                <a:solidFill>
                  <a:schemeClr val="dk1"/>
                </a:solidFill>
                <a:latin typeface="Helvetica Neue"/>
                <a:ea typeface="Helvetica Neue"/>
                <a:cs typeface="Helvetica Neue"/>
                <a:sym typeface="Helvetica Neue"/>
              </a:rPr>
              <a:t>Fuente:</a:t>
            </a:r>
            <a:r>
              <a:rPr lang="es" sz="1600">
                <a:solidFill>
                  <a:schemeClr val="dk1"/>
                </a:solidFill>
                <a:latin typeface="Helvetica Neue Light"/>
                <a:ea typeface="Helvetica Neue Light"/>
                <a:cs typeface="Helvetica Neue Light"/>
                <a:sym typeface="Helvetica Neue Light"/>
              </a:rPr>
              <a:t> </a:t>
            </a:r>
            <a:r>
              <a:rPr lang="es" sz="1600" u="sng">
                <a:solidFill>
                  <a:schemeClr val="accent5"/>
                </a:solidFill>
                <a:latin typeface="Helvetica Neue Light"/>
                <a:ea typeface="Helvetica Neue Light"/>
                <a:cs typeface="Helvetica Neue Light"/>
                <a:sym typeface="Helvetica Neue Light"/>
                <a:hlinkClick r:id="rId4">
                  <a:extLst>
                    <a:ext uri="{A12FA001-AC4F-418D-AE19-62706E023703}">
                      <ahyp:hlinkClr val="tx"/>
                    </a:ext>
                  </a:extLst>
                </a:hlinkClick>
              </a:rPr>
              <a:t>ProgramadorNovato</a:t>
            </a:r>
            <a:endParaRPr sz="1200">
              <a:solidFill>
                <a:schemeClr val="dk1"/>
              </a:solidFill>
            </a:endParaRPr>
          </a:p>
        </p:txBody>
      </p:sp>
      <p:sp>
        <p:nvSpPr>
          <p:cNvPr id="379" name="Google Shape;379;p59"/>
          <p:cNvSpPr txBox="1"/>
          <p:nvPr/>
        </p:nvSpPr>
        <p:spPr>
          <a:xfrm>
            <a:off x="5488200" y="2814175"/>
            <a:ext cx="3000000" cy="44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700">
              <a:latin typeface="Helvetica Neue Light"/>
              <a:ea typeface="Helvetica Neue Light"/>
              <a:cs typeface="Helvetica Neue Light"/>
              <a:sym typeface="Helvetica Neue Light"/>
            </a:endParaRPr>
          </a:p>
        </p:txBody>
      </p:sp>
      <p:sp>
        <p:nvSpPr>
          <p:cNvPr id="380" name="Google Shape;380;p59"/>
          <p:cNvSpPr txBox="1"/>
          <p:nvPr/>
        </p:nvSpPr>
        <p:spPr>
          <a:xfrm>
            <a:off x="9468075" y="3376325"/>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81" name="Google Shape;381;p59"/>
          <p:cNvSpPr txBox="1"/>
          <p:nvPr/>
        </p:nvSpPr>
        <p:spPr>
          <a:xfrm>
            <a:off x="5560150" y="2887825"/>
            <a:ext cx="28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82" name="Google Shape;382;p59"/>
          <p:cNvSpPr txBox="1"/>
          <p:nvPr/>
        </p:nvSpPr>
        <p:spPr>
          <a:xfrm>
            <a:off x="4284275" y="2598825"/>
            <a:ext cx="3747000" cy="2029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s" sz="1800">
                <a:solidFill>
                  <a:schemeClr val="dk1"/>
                </a:solidFill>
                <a:highlight>
                  <a:srgbClr val="FFFFFF"/>
                </a:highlight>
                <a:latin typeface="Helvetica Neue Light"/>
                <a:ea typeface="Helvetica Neue Light"/>
                <a:cs typeface="Helvetica Neue Light"/>
                <a:sym typeface="Helvetica Neue Light"/>
              </a:rPr>
              <a:t>Estructura estática que describe la estructura de un sistema mostrando las clases del sistema, sus atributos, operaciones, y las relaciones entre los objetos</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rgbClr val="000000"/>
              </a:buClr>
              <a:buSzPts val="1100"/>
              <a:buFont typeface="Arial"/>
              <a:buNone/>
            </a:pPr>
            <a:r>
              <a:t/>
            </a:r>
            <a:endParaRPr b="1" sz="1500">
              <a:solidFill>
                <a:srgbClr val="FFFFFF"/>
              </a:solidFill>
              <a:highlight>
                <a:srgbClr val="888888"/>
              </a:highlight>
              <a:latin typeface="Roboto Mono"/>
              <a:ea typeface="Roboto Mono"/>
              <a:cs typeface="Roboto Mono"/>
              <a:sym typeface="Roboto Mono"/>
            </a:endParaRPr>
          </a:p>
        </p:txBody>
      </p:sp>
      <p:pic>
        <p:nvPicPr>
          <p:cNvPr id="383" name="Google Shape;383;p59"/>
          <p:cNvPicPr preferRelativeResize="0"/>
          <p:nvPr/>
        </p:nvPicPr>
        <p:blipFill rotWithShape="1">
          <a:blip r:embed="rId5">
            <a:alphaModFix/>
          </a:blip>
          <a:srcRect b="0" l="0" r="0" t="0"/>
          <a:stretch/>
        </p:blipFill>
        <p:spPr>
          <a:xfrm>
            <a:off x="7812175" y="4762613"/>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89" name="Google Shape;389;p60"/>
          <p:cNvSpPr txBox="1"/>
          <p:nvPr/>
        </p:nvSpPr>
        <p:spPr>
          <a:xfrm>
            <a:off x="509019" y="1290650"/>
            <a:ext cx="7558200" cy="2049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t/>
            </a:r>
            <a:endParaRPr sz="1800">
              <a:latin typeface="Helvetica Neue Light"/>
              <a:ea typeface="Helvetica Neue Light"/>
              <a:cs typeface="Helvetica Neue Light"/>
              <a:sym typeface="Helvetica Neue Light"/>
            </a:endParaRPr>
          </a:p>
        </p:txBody>
      </p:sp>
      <p:sp>
        <p:nvSpPr>
          <p:cNvPr id="390" name="Google Shape;390;p60"/>
          <p:cNvSpPr txBox="1"/>
          <p:nvPr/>
        </p:nvSpPr>
        <p:spPr>
          <a:xfrm>
            <a:off x="1442550" y="219900"/>
            <a:ext cx="62589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500">
                <a:latin typeface="Anton"/>
                <a:ea typeface="Anton"/>
                <a:cs typeface="Anton"/>
                <a:sym typeface="Anton"/>
              </a:rPr>
              <a:t>Ejemplos de diagramas de clases </a:t>
            </a:r>
            <a:endParaRPr b="0" i="1" sz="3500" u="none" cap="none" strike="noStrike">
              <a:solidFill>
                <a:srgbClr val="000000"/>
              </a:solidFill>
              <a:latin typeface="Anton"/>
              <a:ea typeface="Anton"/>
              <a:cs typeface="Anton"/>
              <a:sym typeface="Anton"/>
            </a:endParaRPr>
          </a:p>
        </p:txBody>
      </p:sp>
      <p:pic>
        <p:nvPicPr>
          <p:cNvPr id="391" name="Google Shape;391;p60"/>
          <p:cNvPicPr preferRelativeResize="0"/>
          <p:nvPr/>
        </p:nvPicPr>
        <p:blipFill>
          <a:blip r:embed="rId4">
            <a:alphaModFix/>
          </a:blip>
          <a:stretch>
            <a:fillRect/>
          </a:stretch>
        </p:blipFill>
        <p:spPr>
          <a:xfrm>
            <a:off x="613625" y="1412800"/>
            <a:ext cx="1875450" cy="1649925"/>
          </a:xfrm>
          <a:prstGeom prst="rect">
            <a:avLst/>
          </a:prstGeom>
          <a:noFill/>
          <a:ln>
            <a:noFill/>
          </a:ln>
        </p:spPr>
      </p:pic>
      <p:pic>
        <p:nvPicPr>
          <p:cNvPr id="392" name="Google Shape;392;p60"/>
          <p:cNvPicPr preferRelativeResize="0"/>
          <p:nvPr/>
        </p:nvPicPr>
        <p:blipFill>
          <a:blip r:embed="rId5">
            <a:alphaModFix/>
          </a:blip>
          <a:stretch>
            <a:fillRect/>
          </a:stretch>
        </p:blipFill>
        <p:spPr>
          <a:xfrm>
            <a:off x="3043300" y="1350825"/>
            <a:ext cx="2719475" cy="3366975"/>
          </a:xfrm>
          <a:prstGeom prst="rect">
            <a:avLst/>
          </a:prstGeom>
          <a:noFill/>
          <a:ln>
            <a:noFill/>
          </a:ln>
        </p:spPr>
      </p:pic>
      <p:pic>
        <p:nvPicPr>
          <p:cNvPr id="393" name="Google Shape;393;p60"/>
          <p:cNvPicPr preferRelativeResize="0"/>
          <p:nvPr/>
        </p:nvPicPr>
        <p:blipFill>
          <a:blip r:embed="rId6">
            <a:alphaModFix/>
          </a:blip>
          <a:stretch>
            <a:fillRect/>
          </a:stretch>
        </p:blipFill>
        <p:spPr>
          <a:xfrm>
            <a:off x="6396900" y="1412800"/>
            <a:ext cx="2357550" cy="2784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1"/>
          <p:cNvSpPr txBox="1"/>
          <p:nvPr/>
        </p:nvSpPr>
        <p:spPr>
          <a:xfrm>
            <a:off x="809550" y="2468613"/>
            <a:ext cx="7524900" cy="15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 sz="4000">
                <a:latin typeface="Anton"/>
                <a:ea typeface="Anton"/>
                <a:cs typeface="Anton"/>
                <a:sym typeface="Anton"/>
              </a:rPr>
              <a:t>MI PRIMER PENSAMIENTO CON POO</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25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s" sz="2000">
                <a:latin typeface="Helvetica Neue Light"/>
                <a:ea typeface="Helvetica Neue Light"/>
                <a:cs typeface="Helvetica Neue Light"/>
                <a:sym typeface="Helvetica Neue Light"/>
              </a:rPr>
              <a:t>¿</a:t>
            </a:r>
            <a:r>
              <a:rPr lang="es" sz="1700">
                <a:latin typeface="Helvetica Neue Light"/>
                <a:ea typeface="Helvetica Neue Light"/>
                <a:cs typeface="Helvetica Neue Light"/>
                <a:sym typeface="Helvetica Neue Light"/>
              </a:rPr>
              <a:t>Cómo sería el problema a resolver que se modela con las siguientes clases?</a:t>
            </a:r>
            <a:endParaRPr b="0" i="1" sz="1300" u="none" cap="none" strike="noStrike">
              <a:solidFill>
                <a:srgbClr val="000000"/>
              </a:solidFill>
              <a:latin typeface="Helvetica Neue Light"/>
              <a:ea typeface="Helvetica Neue Light"/>
              <a:cs typeface="Helvetica Neue Light"/>
              <a:sym typeface="Helvetica Neue Light"/>
            </a:endParaRPr>
          </a:p>
        </p:txBody>
      </p:sp>
      <p:pic>
        <p:nvPicPr>
          <p:cNvPr id="399" name="Google Shape;399;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00" name="Google Shape;400;p6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
        <p:nvSpPr>
          <p:cNvPr id="401" name="Google Shape;401;p61"/>
          <p:cNvSpPr txBox="1"/>
          <p:nvPr/>
        </p:nvSpPr>
        <p:spPr>
          <a:xfrm>
            <a:off x="2739275" y="4283100"/>
            <a:ext cx="3939300" cy="461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b="1" lang="es" sz="1800">
                <a:solidFill>
                  <a:schemeClr val="dk1"/>
                </a:solidFill>
                <a:latin typeface="Helvetica Neue"/>
                <a:ea typeface="Helvetica Neue"/>
                <a:cs typeface="Helvetica Neue"/>
                <a:sym typeface="Helvetica Neue"/>
              </a:rPr>
              <a:t>Tiempo Estimado:</a:t>
            </a:r>
            <a:r>
              <a:rPr lang="es" sz="1800">
                <a:solidFill>
                  <a:schemeClr val="dk1"/>
                </a:solidFill>
                <a:latin typeface="Helvetica Neue Light"/>
                <a:ea typeface="Helvetica Neue Light"/>
                <a:cs typeface="Helvetica Neue Light"/>
                <a:sym typeface="Helvetica Neue Light"/>
              </a:rPr>
              <a:t> 10 minutos.</a:t>
            </a:r>
            <a:endParaRPr sz="1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2"/>
          <p:cNvSpPr txBox="1"/>
          <p:nvPr/>
        </p:nvSpPr>
        <p:spPr>
          <a:xfrm>
            <a:off x="537575" y="350100"/>
            <a:ext cx="4776900" cy="98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 sz="2600" u="none" cap="none" strike="noStrike">
                <a:solidFill>
                  <a:srgbClr val="000000"/>
                </a:solidFill>
                <a:latin typeface="Anton"/>
                <a:ea typeface="Anton"/>
                <a:cs typeface="Anton"/>
                <a:sym typeface="Anton"/>
              </a:rPr>
              <a:t>Mi primer pensamiento con POO</a:t>
            </a:r>
            <a:endParaRPr b="0" i="1" sz="26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2600"/>
              <a:buFont typeface="Arial"/>
              <a:buNone/>
            </a:pPr>
            <a:r>
              <a:t/>
            </a:r>
            <a:endParaRPr i="1" sz="2600">
              <a:latin typeface="Anton"/>
              <a:ea typeface="Anton"/>
              <a:cs typeface="Anton"/>
              <a:sym typeface="Anton"/>
            </a:endParaRPr>
          </a:p>
        </p:txBody>
      </p:sp>
      <p:sp>
        <p:nvSpPr>
          <p:cNvPr id="407" name="Google Shape;407;p62"/>
          <p:cNvSpPr txBox="1"/>
          <p:nvPr/>
        </p:nvSpPr>
        <p:spPr>
          <a:xfrm>
            <a:off x="632100" y="1236175"/>
            <a:ext cx="7795800" cy="18852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Clr>
                <a:schemeClr val="dk1"/>
              </a:buClr>
              <a:buSzPts val="4000"/>
              <a:buFont typeface="Arial"/>
              <a:buNone/>
            </a:pPr>
            <a:r>
              <a:rPr lang="es" sz="1800">
                <a:solidFill>
                  <a:schemeClr val="dk1"/>
                </a:solidFill>
                <a:latin typeface="Helvetica Neue Light"/>
                <a:ea typeface="Helvetica Neue Light"/>
                <a:cs typeface="Helvetica Neue Light"/>
                <a:sym typeface="Helvetica Neue Light"/>
              </a:rPr>
              <a:t>¿Cómo sería el problema a resolver que se modela con las siguientes clases?. Utilizando los diagramas que vimos recién: ¿cuál sería el problema que se quiere resolver?. ¿Hay o habría una relación entre las clases?.</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4000"/>
              <a:buFont typeface="Arial"/>
              <a:buNone/>
            </a:pPr>
            <a:r>
              <a:t/>
            </a:r>
            <a:endParaRPr sz="2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4000"/>
              <a:buFont typeface="Arial"/>
              <a:buNone/>
            </a:pPr>
            <a:r>
              <a:t/>
            </a:r>
            <a:endParaRPr sz="2000">
              <a:solidFill>
                <a:schemeClr val="dk1"/>
              </a:solidFill>
              <a:latin typeface="Helvetica Neue Light"/>
              <a:ea typeface="Helvetica Neue Light"/>
              <a:cs typeface="Helvetica Neue Light"/>
              <a:sym typeface="Helvetica Neue Light"/>
            </a:endParaRPr>
          </a:p>
        </p:txBody>
      </p:sp>
      <p:pic>
        <p:nvPicPr>
          <p:cNvPr id="408" name="Google Shape;408;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09" name="Google Shape;409;p62"/>
          <p:cNvPicPr preferRelativeResize="0"/>
          <p:nvPr/>
        </p:nvPicPr>
        <p:blipFill rotWithShape="1">
          <a:blip r:embed="rId4">
            <a:alphaModFix/>
          </a:blip>
          <a:srcRect b="0" l="0" r="0" t="0"/>
          <a:stretch/>
        </p:blipFill>
        <p:spPr>
          <a:xfrm>
            <a:off x="7509825" y="0"/>
            <a:ext cx="1634174" cy="639850"/>
          </a:xfrm>
          <a:prstGeom prst="rect">
            <a:avLst/>
          </a:prstGeom>
          <a:noFill/>
          <a:ln>
            <a:noFill/>
          </a:ln>
        </p:spPr>
      </p:pic>
      <p:pic>
        <p:nvPicPr>
          <p:cNvPr id="410" name="Google Shape;410;p62"/>
          <p:cNvPicPr preferRelativeResize="0"/>
          <p:nvPr/>
        </p:nvPicPr>
        <p:blipFill>
          <a:blip r:embed="rId5">
            <a:alphaModFix/>
          </a:blip>
          <a:stretch>
            <a:fillRect/>
          </a:stretch>
        </p:blipFill>
        <p:spPr>
          <a:xfrm>
            <a:off x="805863" y="2401400"/>
            <a:ext cx="7448276" cy="2190750"/>
          </a:xfrm>
          <a:prstGeom prst="rect">
            <a:avLst/>
          </a:prstGeom>
          <a:noFill/>
          <a:ln>
            <a:noFill/>
          </a:ln>
        </p:spPr>
      </p:pic>
      <p:sp>
        <p:nvSpPr>
          <p:cNvPr id="411" name="Google Shape;411;p62"/>
          <p:cNvSpPr txBox="1"/>
          <p:nvPr/>
        </p:nvSpPr>
        <p:spPr>
          <a:xfrm>
            <a:off x="2039250" y="4498500"/>
            <a:ext cx="5065500" cy="461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s" sz="1800">
                <a:solidFill>
                  <a:schemeClr val="dk1"/>
                </a:solidFill>
                <a:latin typeface="Helvetica Neue"/>
                <a:ea typeface="Helvetica Neue"/>
                <a:cs typeface="Helvetica Neue"/>
                <a:sym typeface="Helvetica Neue"/>
              </a:rPr>
              <a:t>Tiempo Estimado:</a:t>
            </a:r>
            <a:r>
              <a:rPr lang="es" sz="1800">
                <a:solidFill>
                  <a:schemeClr val="dk1"/>
                </a:solidFill>
                <a:latin typeface="Helvetica Neue Light"/>
                <a:ea typeface="Helvetica Neue Light"/>
                <a:cs typeface="Helvetica Neue Light"/>
                <a:sym typeface="Helvetica Neue Light"/>
              </a:rPr>
              <a:t> 10 minutos.</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15" name="Shape 415"/>
        <p:cNvGrpSpPr/>
        <p:nvPr/>
      </p:nvGrpSpPr>
      <p:grpSpPr>
        <a:xfrm>
          <a:off x="0" y="0"/>
          <a:ext cx="0" cy="0"/>
          <a:chOff x="0" y="0"/>
          <a:chExt cx="0" cy="0"/>
        </a:xfrm>
      </p:grpSpPr>
      <p:sp>
        <p:nvSpPr>
          <p:cNvPr id="416" name="Google Shape;416;p63"/>
          <p:cNvSpPr txBox="1"/>
          <p:nvPr>
            <p:ph idx="1" type="body"/>
          </p:nvPr>
        </p:nvSpPr>
        <p:spPr>
          <a:xfrm>
            <a:off x="311700" y="2447875"/>
            <a:ext cx="8520600" cy="1782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
                <a:solidFill>
                  <a:schemeClr val="dk1"/>
                </a:solidFill>
                <a:latin typeface="Helvetica Neue Light"/>
                <a:ea typeface="Helvetica Neue Light"/>
                <a:cs typeface="Helvetica Neue Light"/>
                <a:sym typeface="Helvetica Neue Light"/>
              </a:rPr>
              <a:t>Con el ejercicio anterior notamos que los problemas complejos no son </a:t>
            </a:r>
            <a:r>
              <a:rPr lang="es">
                <a:solidFill>
                  <a:schemeClr val="dk1"/>
                </a:solidFill>
                <a:latin typeface="Helvetica Neue Light"/>
                <a:ea typeface="Helvetica Neue Light"/>
                <a:cs typeface="Helvetica Neue Light"/>
                <a:sym typeface="Helvetica Neue Light"/>
              </a:rPr>
              <a:t>sólo</a:t>
            </a:r>
            <a:r>
              <a:rPr lang="es">
                <a:solidFill>
                  <a:schemeClr val="dk1"/>
                </a:solidFill>
                <a:latin typeface="Helvetica Neue Light"/>
                <a:ea typeface="Helvetica Neue Light"/>
                <a:cs typeface="Helvetica Neue Light"/>
                <a:sym typeface="Helvetica Neue Light"/>
              </a:rPr>
              <a:t> una suma de Clases, son </a:t>
            </a:r>
            <a:r>
              <a:rPr lang="es">
                <a:solidFill>
                  <a:schemeClr val="dk1"/>
                </a:solidFill>
                <a:latin typeface="Helvetica Neue Light"/>
                <a:ea typeface="Helvetica Neue Light"/>
                <a:cs typeface="Helvetica Neue Light"/>
                <a:sym typeface="Helvetica Neue Light"/>
              </a:rPr>
              <a:t>además</a:t>
            </a:r>
            <a:r>
              <a:rPr lang="es">
                <a:solidFill>
                  <a:schemeClr val="dk1"/>
                </a:solidFill>
                <a:latin typeface="Helvetica Neue Light"/>
                <a:ea typeface="Helvetica Neue Light"/>
                <a:cs typeface="Helvetica Neue Light"/>
                <a:sym typeface="Helvetica Neue Light"/>
              </a:rPr>
              <a:t> </a:t>
            </a:r>
            <a:r>
              <a:rPr b="1" lang="es">
                <a:solidFill>
                  <a:schemeClr val="dk1"/>
                </a:solidFill>
                <a:latin typeface="Helvetica Neue"/>
                <a:ea typeface="Helvetica Neue"/>
                <a:cs typeface="Helvetica Neue"/>
                <a:sym typeface="Helvetica Neue"/>
              </a:rPr>
              <a:t>relaciones entre clases.</a:t>
            </a:r>
            <a:endParaRPr b="1">
              <a:solidFill>
                <a:schemeClr val="dk1"/>
              </a:solidFill>
              <a:latin typeface="Helvetica Neue"/>
              <a:ea typeface="Helvetica Neue"/>
              <a:cs typeface="Helvetica Neue"/>
              <a:sym typeface="Helvetica Neue"/>
            </a:endParaRPr>
          </a:p>
        </p:txBody>
      </p:sp>
      <p:pic>
        <p:nvPicPr>
          <p:cNvPr id="417" name="Google Shape;417;p63"/>
          <p:cNvPicPr preferRelativeResize="0"/>
          <p:nvPr/>
        </p:nvPicPr>
        <p:blipFill rotWithShape="1">
          <a:blip r:embed="rId3">
            <a:alphaModFix/>
          </a:blip>
          <a:srcRect b="0" l="0" r="0" t="0"/>
          <a:stretch/>
        </p:blipFill>
        <p:spPr>
          <a:xfrm>
            <a:off x="3978738" y="813225"/>
            <a:ext cx="1186525" cy="118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1" name="Shape 421"/>
        <p:cNvGrpSpPr/>
        <p:nvPr/>
      </p:nvGrpSpPr>
      <p:grpSpPr>
        <a:xfrm>
          <a:off x="0" y="0"/>
          <a:ext cx="0" cy="0"/>
          <a:chOff x="0" y="0"/>
          <a:chExt cx="0" cy="0"/>
        </a:xfrm>
      </p:grpSpPr>
      <p:sp>
        <p:nvSpPr>
          <p:cNvPr id="422" name="Google Shape;422;p64"/>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Relaciones entre clases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26" name="Shape 426"/>
        <p:cNvGrpSpPr/>
        <p:nvPr/>
      </p:nvGrpSpPr>
      <p:grpSpPr>
        <a:xfrm>
          <a:off x="0" y="0"/>
          <a:ext cx="0" cy="0"/>
          <a:chOff x="0" y="0"/>
          <a:chExt cx="0" cy="0"/>
        </a:xfrm>
      </p:grpSpPr>
      <p:pic>
        <p:nvPicPr>
          <p:cNvPr id="427" name="Google Shape;427;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28" name="Google Shape;428;p6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121212"/>
                </a:solidFill>
                <a:latin typeface="Anton"/>
                <a:ea typeface="Anton"/>
                <a:cs typeface="Anton"/>
                <a:sym typeface="Anton"/>
              </a:rPr>
              <a:t>TIPOS DE RELACIONES</a:t>
            </a:r>
            <a:endParaRPr b="0" i="1" sz="3600" u="none" cap="none" strike="noStrike">
              <a:solidFill>
                <a:srgbClr val="121212"/>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7" name="Shape 157"/>
        <p:cNvGrpSpPr/>
        <p:nvPr/>
      </p:nvGrpSpPr>
      <p:grpSpPr>
        <a:xfrm>
          <a:off x="0" y="0"/>
          <a:ext cx="0" cy="0"/>
          <a:chOff x="0" y="0"/>
          <a:chExt cx="0" cy="0"/>
        </a:xfrm>
      </p:grpSpPr>
      <p:sp>
        <p:nvSpPr>
          <p:cNvPr id="158" name="Google Shape;158;p39"/>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Conocer </a:t>
            </a:r>
            <a:r>
              <a:rPr lang="es" sz="1800">
                <a:latin typeface="Helvetica Neue Light"/>
                <a:ea typeface="Helvetica Neue Light"/>
                <a:cs typeface="Helvetica Neue Light"/>
                <a:sym typeface="Helvetica Neue Light"/>
              </a:rPr>
              <a:t>qué es la POO</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s" sz="1800">
                <a:latin typeface="Helvetica Neue Light"/>
                <a:ea typeface="Helvetica Neue Light"/>
                <a:cs typeface="Helvetica Neue Light"/>
                <a:sym typeface="Helvetica Neue Light"/>
              </a:rPr>
              <a:t>Diferenciar la POO de la programación tradicional</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s" sz="1800">
                <a:latin typeface="Helvetica Neue Light"/>
                <a:ea typeface="Helvetica Neue Light"/>
                <a:cs typeface="Helvetica Neue Light"/>
                <a:sym typeface="Helvetica Neue Light"/>
              </a:rPr>
              <a:t>Aplicar el pensamiento computacional en</a:t>
            </a:r>
            <a:r>
              <a:rPr lang="es" sz="1800">
                <a:latin typeface="Helvetica Neue Light"/>
                <a:ea typeface="Helvetica Neue Light"/>
                <a:cs typeface="Helvetica Neue Light"/>
                <a:sym typeface="Helvetica Neue Light"/>
              </a:rPr>
              <a:t> un programa con objetos</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9" name="Google Shape;159;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0" name="Google Shape;160;p39"/>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61" name="Google Shape;161;p39"/>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6"/>
          <p:cNvSpPr txBox="1"/>
          <p:nvPr/>
        </p:nvSpPr>
        <p:spPr>
          <a:xfrm>
            <a:off x="1671825" y="52060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i="1" lang="es" sz="3500">
                <a:latin typeface="Anton"/>
                <a:ea typeface="Anton"/>
                <a:cs typeface="Anton"/>
                <a:sym typeface="Anton"/>
              </a:rPr>
              <a:t>Tipos de relaciones</a:t>
            </a:r>
            <a:endParaRPr b="0" i="1" sz="3500" u="none" cap="none" strike="noStrike">
              <a:solidFill>
                <a:srgbClr val="000000"/>
              </a:solidFill>
              <a:latin typeface="Anton"/>
              <a:ea typeface="Anton"/>
              <a:cs typeface="Anton"/>
              <a:sym typeface="Anton"/>
            </a:endParaRPr>
          </a:p>
        </p:txBody>
      </p:sp>
      <p:pic>
        <p:nvPicPr>
          <p:cNvPr id="434" name="Google Shape;434;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5" name="Google Shape;435;p66"/>
          <p:cNvSpPr txBox="1"/>
          <p:nvPr/>
        </p:nvSpPr>
        <p:spPr>
          <a:xfrm>
            <a:off x="517225" y="1308550"/>
            <a:ext cx="8160600" cy="2976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 sz="1800">
                <a:solidFill>
                  <a:schemeClr val="dk1"/>
                </a:solidFill>
                <a:highlight>
                  <a:schemeClr val="lt1"/>
                </a:highlight>
                <a:latin typeface="Helvetica Neue Light"/>
                <a:ea typeface="Helvetica Neue Light"/>
                <a:cs typeface="Helvetica Neue Light"/>
                <a:sym typeface="Helvetica Neue Light"/>
              </a:rPr>
              <a:t>La Orientación a Objetos (POO) intenta modelar aplicaciones del mundo real tan fielmente como sea posible y por lo tanto</a:t>
            </a:r>
            <a:r>
              <a:rPr lang="es" sz="1800">
                <a:solidFill>
                  <a:schemeClr val="dk1"/>
                </a:solidFill>
                <a:highlight>
                  <a:srgbClr val="FAFAFA"/>
                </a:highlight>
                <a:latin typeface="Helvetica Neue Light"/>
                <a:ea typeface="Helvetica Neue Light"/>
                <a:cs typeface="Helvetica Neue Light"/>
                <a:sym typeface="Helvetica Neue Light"/>
              </a:rPr>
              <a:t> </a:t>
            </a:r>
            <a:r>
              <a:rPr lang="es" sz="1800">
                <a:solidFill>
                  <a:schemeClr val="dk1"/>
                </a:solidFill>
                <a:highlight>
                  <a:srgbClr val="3CEFAB"/>
                </a:highlight>
                <a:latin typeface="Helvetica Neue Light"/>
                <a:ea typeface="Helvetica Neue Light"/>
                <a:cs typeface="Helvetica Neue Light"/>
                <a:sym typeface="Helvetica Neue Light"/>
              </a:rPr>
              <a:t>debe reflejar estas relaciones entre clases y objetos</a:t>
            </a:r>
            <a:r>
              <a:rPr lang="es"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b="1" lang="es" sz="1800">
                <a:solidFill>
                  <a:schemeClr val="dk1"/>
                </a:solidFill>
                <a:highlight>
                  <a:schemeClr val="lt1"/>
                </a:highlight>
                <a:latin typeface="Helvetica Neue"/>
                <a:ea typeface="Helvetica Neue"/>
                <a:cs typeface="Helvetica Neue"/>
                <a:sym typeface="Helvetica Neue"/>
              </a:rPr>
              <a:t>Existen tres grandes tipos de relaciones:</a:t>
            </a:r>
            <a:endParaRPr b="1" sz="1800">
              <a:solidFill>
                <a:schemeClr val="dk1"/>
              </a:solidFill>
              <a:highlight>
                <a:schemeClr val="lt1"/>
              </a:highlight>
              <a:latin typeface="Helvetica Neue"/>
              <a:ea typeface="Helvetica Neue"/>
              <a:cs typeface="Helvetica Neue"/>
              <a:sym typeface="Helvetica Neue"/>
            </a:endParaRPr>
          </a:p>
          <a:p>
            <a:pPr indent="0" lvl="0" marL="0" rtl="0" algn="ctr">
              <a:lnSpc>
                <a:spcPct val="150000"/>
              </a:lnSpc>
              <a:spcBef>
                <a:spcPts val="0"/>
              </a:spcBef>
              <a:spcAft>
                <a:spcPts val="0"/>
              </a:spcAft>
              <a:buNone/>
            </a:pPr>
            <a:r>
              <a:t/>
            </a:r>
            <a:endParaRPr sz="1600">
              <a:solidFill>
                <a:schemeClr val="dk1"/>
              </a:solidFill>
              <a:highlight>
                <a:srgbClr val="FAFAFA"/>
              </a:highlight>
              <a:latin typeface="Helvetica Neue Light"/>
              <a:ea typeface="Helvetica Neue Light"/>
              <a:cs typeface="Helvetica Neue Light"/>
              <a:sym typeface="Helvetica Neue Light"/>
            </a:endParaRPr>
          </a:p>
          <a:p>
            <a:pPr indent="0" lvl="0" marL="457200" rtl="0" algn="l">
              <a:lnSpc>
                <a:spcPct val="115000"/>
              </a:lnSpc>
              <a:spcBef>
                <a:spcPts val="900"/>
              </a:spcBef>
              <a:spcAft>
                <a:spcPts val="0"/>
              </a:spcAft>
              <a:buNone/>
            </a:pPr>
            <a:r>
              <a:t/>
            </a:r>
            <a:endParaRPr sz="1600">
              <a:solidFill>
                <a:schemeClr val="dk1"/>
              </a:solidFill>
              <a:highlight>
                <a:srgbClr val="FAFAFA"/>
              </a:highlight>
              <a:latin typeface="Helvetica Neue Light"/>
              <a:ea typeface="Helvetica Neue Light"/>
              <a:cs typeface="Helvetica Neue Light"/>
              <a:sym typeface="Helvetica Neue Light"/>
            </a:endParaRPr>
          </a:p>
          <a:p>
            <a:pPr indent="0" lvl="0" marL="0" rtl="0" algn="ctr">
              <a:lnSpc>
                <a:spcPct val="150000"/>
              </a:lnSpc>
              <a:spcBef>
                <a:spcPts val="900"/>
              </a:spcBef>
              <a:spcAft>
                <a:spcPts val="0"/>
              </a:spcAft>
              <a:buNone/>
            </a:pPr>
            <a:r>
              <a:t/>
            </a:r>
            <a:endParaRPr sz="1600">
              <a:solidFill>
                <a:schemeClr val="dk1"/>
              </a:solidFill>
              <a:highlight>
                <a:srgbClr val="FAFAFA"/>
              </a:highlight>
              <a:latin typeface="Helvetica Neue"/>
              <a:ea typeface="Helvetica Neue"/>
              <a:cs typeface="Helvetica Neue"/>
              <a:sym typeface="Helvetica Neue"/>
            </a:endParaRPr>
          </a:p>
        </p:txBody>
      </p:sp>
      <p:sp>
        <p:nvSpPr>
          <p:cNvPr id="436" name="Google Shape;436;p66"/>
          <p:cNvSpPr txBox="1"/>
          <p:nvPr/>
        </p:nvSpPr>
        <p:spPr>
          <a:xfrm>
            <a:off x="2872625" y="3208825"/>
            <a:ext cx="4612800" cy="17469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900"/>
              </a:spcBef>
              <a:spcAft>
                <a:spcPts val="0"/>
              </a:spcAft>
              <a:buClr>
                <a:srgbClr val="3CEFAB"/>
              </a:buClr>
              <a:buSzPts val="1800"/>
              <a:buFont typeface="Helvetica Neue Light"/>
              <a:buChar char="●"/>
            </a:pPr>
            <a:r>
              <a:rPr lang="es" sz="1800">
                <a:solidFill>
                  <a:schemeClr val="dk1"/>
                </a:solidFill>
                <a:highlight>
                  <a:schemeClr val="lt1"/>
                </a:highlight>
                <a:latin typeface="Helvetica Neue Light"/>
                <a:ea typeface="Helvetica Neue Light"/>
                <a:cs typeface="Helvetica Neue Light"/>
                <a:sym typeface="Helvetica Neue Light"/>
              </a:rPr>
              <a:t>Agregación / Composición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rgbClr val="3CEFAB"/>
              </a:buClr>
              <a:buSzPts val="1800"/>
              <a:buFont typeface="Helvetica Neue Light"/>
              <a:buChar char="●"/>
            </a:pPr>
            <a:r>
              <a:rPr lang="es" sz="1800">
                <a:solidFill>
                  <a:schemeClr val="dk1"/>
                </a:solidFill>
                <a:highlight>
                  <a:schemeClr val="lt1"/>
                </a:highlight>
                <a:latin typeface="Helvetica Neue Light"/>
                <a:ea typeface="Helvetica Neue Light"/>
                <a:cs typeface="Helvetica Neue Light"/>
                <a:sym typeface="Helvetica Neue Light"/>
              </a:rPr>
              <a:t>Asociación</a:t>
            </a:r>
            <a:endParaRPr sz="18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50000"/>
              </a:lnSpc>
              <a:spcBef>
                <a:spcPts val="0"/>
              </a:spcBef>
              <a:spcAft>
                <a:spcPts val="0"/>
              </a:spcAft>
              <a:buClr>
                <a:srgbClr val="3CEFAB"/>
              </a:buClr>
              <a:buSzPts val="1900"/>
              <a:buFont typeface="Helvetica Neue Light"/>
              <a:buChar char="●"/>
            </a:pPr>
            <a:r>
              <a:rPr lang="es" sz="1800">
                <a:solidFill>
                  <a:schemeClr val="dk1"/>
                </a:solidFill>
                <a:highlight>
                  <a:schemeClr val="lt1"/>
                </a:highlight>
                <a:latin typeface="Helvetica Neue Light"/>
                <a:ea typeface="Helvetica Neue Light"/>
                <a:cs typeface="Helvetica Neue Light"/>
                <a:sym typeface="Helvetica Neue Light"/>
              </a:rPr>
              <a:t>Generalización / Especialización. Herencia simple y herencia múltiple. </a:t>
            </a:r>
            <a:r>
              <a:rPr lang="es" sz="1900">
                <a:solidFill>
                  <a:schemeClr val="dk1"/>
                </a:solidFill>
                <a:highlight>
                  <a:srgbClr val="FAFAFA"/>
                </a:highlight>
                <a:latin typeface="Helvetica Neue Light"/>
                <a:ea typeface="Helvetica Neue Light"/>
                <a:cs typeface="Helvetica Neue Light"/>
                <a:sym typeface="Helvetica Neue Light"/>
              </a:rPr>
              <a:t> </a:t>
            </a:r>
            <a:endParaRPr sz="1700"/>
          </a:p>
        </p:txBody>
      </p:sp>
      <p:pic>
        <p:nvPicPr>
          <p:cNvPr id="437" name="Google Shape;437;p66"/>
          <p:cNvPicPr preferRelativeResize="0"/>
          <p:nvPr/>
        </p:nvPicPr>
        <p:blipFill>
          <a:blip r:embed="rId4">
            <a:alphaModFix/>
          </a:blip>
          <a:stretch>
            <a:fillRect/>
          </a:stretch>
        </p:blipFill>
        <p:spPr>
          <a:xfrm>
            <a:off x="1307425" y="3237838"/>
            <a:ext cx="1392774" cy="1392774"/>
          </a:xfrm>
          <a:prstGeom prst="rect">
            <a:avLst/>
          </a:prstGeom>
          <a:noFill/>
          <a:ln>
            <a:noFill/>
          </a:ln>
        </p:spPr>
      </p:pic>
      <p:sp>
        <p:nvSpPr>
          <p:cNvPr id="438" name="Google Shape;438;p66"/>
          <p:cNvSpPr txBox="1"/>
          <p:nvPr/>
        </p:nvSpPr>
        <p:spPr>
          <a:xfrm>
            <a:off x="76200" y="465962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900"/>
              </a:spcAft>
              <a:buNone/>
            </a:pPr>
            <a:r>
              <a:rPr b="1" lang="es" sz="1600">
                <a:solidFill>
                  <a:schemeClr val="dk1"/>
                </a:solidFill>
                <a:highlight>
                  <a:schemeClr val="lt1"/>
                </a:highlight>
                <a:latin typeface="Helvetica Neue"/>
                <a:ea typeface="Helvetica Neue"/>
                <a:cs typeface="Helvetica Neue"/>
                <a:sym typeface="Helvetica Neue"/>
              </a:rPr>
              <a:t>Fuente:</a:t>
            </a:r>
            <a:r>
              <a:rPr lang="es" sz="1600">
                <a:solidFill>
                  <a:schemeClr val="dk1"/>
                </a:solidFill>
                <a:highlight>
                  <a:schemeClr val="lt1"/>
                </a:highlight>
                <a:latin typeface="Helvetica Neue Light"/>
                <a:ea typeface="Helvetica Neue Light"/>
                <a:cs typeface="Helvetica Neue Light"/>
                <a:sym typeface="Helvetica Neue Light"/>
              </a:rPr>
              <a:t> </a:t>
            </a:r>
            <a:r>
              <a:rPr lang="es" sz="1600" u="sng">
                <a:solidFill>
                  <a:schemeClr val="hlink"/>
                </a:solidFill>
                <a:highlight>
                  <a:schemeClr val="lt1"/>
                </a:highlight>
                <a:latin typeface="Helvetica Neue Light"/>
                <a:ea typeface="Helvetica Neue Light"/>
                <a:cs typeface="Helvetica Neue Light"/>
                <a:sym typeface="Helvetica Neue Light"/>
                <a:hlinkClick r:id="rId5"/>
              </a:rPr>
              <a:t>VCalpena</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7"/>
          <p:cNvSpPr txBox="1"/>
          <p:nvPr/>
        </p:nvSpPr>
        <p:spPr>
          <a:xfrm>
            <a:off x="4022850" y="1237450"/>
            <a:ext cx="4602900" cy="3510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lang="es" sz="1700">
                <a:solidFill>
                  <a:schemeClr val="dk1"/>
                </a:solidFill>
                <a:highlight>
                  <a:srgbClr val="3CEFAB"/>
                </a:highlight>
                <a:latin typeface="Helvetica Neue"/>
                <a:ea typeface="Helvetica Neue"/>
                <a:cs typeface="Helvetica Neue"/>
                <a:sym typeface="Helvetica Neue"/>
              </a:rPr>
              <a:t>Esta relación se presenta entre una clase TODO y una clase PARTE que es componente de TODO. </a:t>
            </a:r>
            <a:endParaRPr b="1" sz="1700">
              <a:solidFill>
                <a:schemeClr val="dk1"/>
              </a:solidFill>
              <a:highlight>
                <a:srgbClr val="3CEFAB"/>
              </a:highlight>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000000"/>
              </a:buClr>
              <a:buSzPts val="2000"/>
              <a:buFont typeface="Arial"/>
              <a:buNone/>
            </a:pPr>
            <a:r>
              <a:rPr lang="es" sz="1700">
                <a:solidFill>
                  <a:schemeClr val="dk1"/>
                </a:solidFill>
                <a:highlight>
                  <a:srgbClr val="FFFFFF"/>
                </a:highlight>
                <a:latin typeface="Helvetica Neue Light"/>
                <a:ea typeface="Helvetica Neue Light"/>
                <a:cs typeface="Helvetica Neue Light"/>
                <a:sym typeface="Helvetica Neue Light"/>
              </a:rPr>
              <a:t>La implementación de este tipo de relación se consigue definiendo como atributo un objeto de la otra clase que es parte-de.</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rPr lang="es" sz="1700">
                <a:solidFill>
                  <a:schemeClr val="dk1"/>
                </a:solidFill>
                <a:highlight>
                  <a:srgbClr val="FFFFFF"/>
                </a:highlight>
                <a:latin typeface="Helvetica Neue Light"/>
                <a:ea typeface="Helvetica Neue Light"/>
                <a:cs typeface="Helvetica Neue Light"/>
                <a:sym typeface="Helvetica Neue Light"/>
              </a:rPr>
              <a:t>Los objetos de la clase TODO son objetos contenedores. </a:t>
            </a:r>
            <a:r>
              <a:rPr b="1" lang="es" sz="1700">
                <a:solidFill>
                  <a:schemeClr val="dk1"/>
                </a:solidFill>
                <a:highlight>
                  <a:srgbClr val="3CEFAB"/>
                </a:highlight>
                <a:latin typeface="Helvetica Neue"/>
                <a:ea typeface="Helvetica Neue"/>
                <a:cs typeface="Helvetica Neue"/>
                <a:sym typeface="Helvetica Neue"/>
              </a:rPr>
              <a:t>Un objeto contenedor es aquel que contiene otros objetos.</a:t>
            </a:r>
            <a:endParaRPr b="1" sz="1800">
              <a:solidFill>
                <a:schemeClr val="dk1"/>
              </a:solidFill>
              <a:highlight>
                <a:srgbClr val="3CEFAB"/>
              </a:highlight>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2000"/>
              <a:buFont typeface="Arial"/>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2000"/>
              <a:buFont typeface="Arial"/>
              <a:buNone/>
            </a:pPr>
            <a:r>
              <a:t/>
            </a:r>
            <a:endParaRPr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2000"/>
              <a:buFont typeface="Arial"/>
              <a:buNone/>
            </a:pPr>
            <a:r>
              <a:t/>
            </a:r>
            <a:endParaRPr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2000"/>
              <a:buFont typeface="Arial"/>
              <a:buNone/>
            </a:pPr>
            <a:r>
              <a:t/>
            </a:r>
            <a:endParaRPr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2000"/>
              <a:buFont typeface="Arial"/>
              <a:buNone/>
            </a:pPr>
            <a:r>
              <a:t/>
            </a:r>
            <a:endParaRPr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2000"/>
              <a:buFont typeface="Arial"/>
              <a:buNone/>
            </a:pPr>
            <a:r>
              <a:t/>
            </a:r>
            <a:endParaRPr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20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p:txBody>
      </p:sp>
      <p:sp>
        <p:nvSpPr>
          <p:cNvPr id="444" name="Google Shape;444;p67"/>
          <p:cNvSpPr txBox="1"/>
          <p:nvPr/>
        </p:nvSpPr>
        <p:spPr>
          <a:xfrm>
            <a:off x="1738950" y="24835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i="1" lang="es" sz="3500">
                <a:latin typeface="Anton"/>
                <a:ea typeface="Anton"/>
                <a:cs typeface="Anton"/>
                <a:sym typeface="Anton"/>
              </a:rPr>
              <a:t>Agregación</a:t>
            </a:r>
            <a:endParaRPr b="0" i="1" sz="3500" u="none" cap="none" strike="noStrike">
              <a:solidFill>
                <a:srgbClr val="000000"/>
              </a:solidFill>
              <a:latin typeface="Anton"/>
              <a:ea typeface="Anton"/>
              <a:cs typeface="Anton"/>
              <a:sym typeface="Anton"/>
            </a:endParaRPr>
          </a:p>
        </p:txBody>
      </p:sp>
      <p:pic>
        <p:nvPicPr>
          <p:cNvPr id="445" name="Google Shape;445;p67"/>
          <p:cNvPicPr preferRelativeResize="0"/>
          <p:nvPr/>
        </p:nvPicPr>
        <p:blipFill rotWithShape="1">
          <a:blip r:embed="rId3">
            <a:alphaModFix/>
          </a:blip>
          <a:srcRect b="0" l="0" r="0" t="0"/>
          <a:stretch/>
        </p:blipFill>
        <p:spPr>
          <a:xfrm>
            <a:off x="7826550" y="4782513"/>
            <a:ext cx="1186526" cy="330675"/>
          </a:xfrm>
          <a:prstGeom prst="rect">
            <a:avLst/>
          </a:prstGeom>
          <a:noFill/>
          <a:ln>
            <a:noFill/>
          </a:ln>
        </p:spPr>
      </p:pic>
      <p:pic>
        <p:nvPicPr>
          <p:cNvPr id="446" name="Google Shape;446;p67"/>
          <p:cNvPicPr preferRelativeResize="0"/>
          <p:nvPr/>
        </p:nvPicPr>
        <p:blipFill>
          <a:blip r:embed="rId4">
            <a:alphaModFix/>
          </a:blip>
          <a:stretch>
            <a:fillRect/>
          </a:stretch>
        </p:blipFill>
        <p:spPr>
          <a:xfrm>
            <a:off x="1112108" y="2938300"/>
            <a:ext cx="2752142" cy="1580775"/>
          </a:xfrm>
          <a:prstGeom prst="rect">
            <a:avLst/>
          </a:prstGeom>
          <a:noFill/>
          <a:ln>
            <a:noFill/>
          </a:ln>
        </p:spPr>
      </p:pic>
      <p:pic>
        <p:nvPicPr>
          <p:cNvPr id="447" name="Google Shape;447;p67"/>
          <p:cNvPicPr preferRelativeResize="0"/>
          <p:nvPr/>
        </p:nvPicPr>
        <p:blipFill>
          <a:blip r:embed="rId5">
            <a:alphaModFix/>
          </a:blip>
          <a:stretch>
            <a:fillRect/>
          </a:stretch>
        </p:blipFill>
        <p:spPr>
          <a:xfrm>
            <a:off x="1338700" y="1237448"/>
            <a:ext cx="2684150" cy="1450615"/>
          </a:xfrm>
          <a:prstGeom prst="rect">
            <a:avLst/>
          </a:prstGeom>
          <a:noFill/>
          <a:ln>
            <a:noFill/>
          </a:ln>
        </p:spPr>
      </p:pic>
      <p:pic>
        <p:nvPicPr>
          <p:cNvPr id="448" name="Google Shape;448;p67"/>
          <p:cNvPicPr preferRelativeResize="0"/>
          <p:nvPr/>
        </p:nvPicPr>
        <p:blipFill>
          <a:blip r:embed="rId6">
            <a:alphaModFix/>
          </a:blip>
          <a:stretch>
            <a:fillRect/>
          </a:stretch>
        </p:blipFill>
        <p:spPr>
          <a:xfrm>
            <a:off x="324800" y="1008850"/>
            <a:ext cx="1186525" cy="1186525"/>
          </a:xfrm>
          <a:prstGeom prst="rect">
            <a:avLst/>
          </a:prstGeom>
          <a:noFill/>
          <a:ln>
            <a:noFill/>
          </a:ln>
        </p:spPr>
      </p:pic>
      <p:sp>
        <p:nvSpPr>
          <p:cNvPr id="449" name="Google Shape;449;p67"/>
          <p:cNvSpPr txBox="1"/>
          <p:nvPr/>
        </p:nvSpPr>
        <p:spPr>
          <a:xfrm>
            <a:off x="76200" y="47477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a:solidFill>
                  <a:schemeClr val="dk1"/>
                </a:solidFill>
                <a:highlight>
                  <a:schemeClr val="lt1"/>
                </a:highlight>
                <a:latin typeface="Helvetica Neue"/>
                <a:ea typeface="Helvetica Neue"/>
                <a:cs typeface="Helvetica Neue"/>
                <a:sym typeface="Helvetica Neue"/>
              </a:rPr>
              <a:t>Fuente:</a:t>
            </a:r>
            <a:r>
              <a:rPr lang="es">
                <a:solidFill>
                  <a:schemeClr val="dk1"/>
                </a:solidFill>
                <a:highlight>
                  <a:schemeClr val="lt1"/>
                </a:highlight>
                <a:latin typeface="Helvetica Neue Light"/>
                <a:ea typeface="Helvetica Neue Light"/>
                <a:cs typeface="Helvetica Neue Light"/>
                <a:sym typeface="Helvetica Neue Light"/>
              </a:rPr>
              <a:t> </a:t>
            </a:r>
            <a:r>
              <a:rPr lang="es" u="sng">
                <a:solidFill>
                  <a:schemeClr val="hlink"/>
                </a:solidFill>
                <a:highlight>
                  <a:schemeClr val="lt1"/>
                </a:highlight>
                <a:latin typeface="Helvetica Neue Light"/>
                <a:ea typeface="Helvetica Neue Light"/>
                <a:cs typeface="Helvetica Neue Light"/>
                <a:sym typeface="Helvetica Neue Light"/>
                <a:hlinkClick r:id="rId7"/>
              </a:rPr>
              <a:t>CideCame</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8"/>
          <p:cNvSpPr txBox="1"/>
          <p:nvPr/>
        </p:nvSpPr>
        <p:spPr>
          <a:xfrm>
            <a:off x="4078550" y="1151225"/>
            <a:ext cx="4547100" cy="3432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lang="es" sz="1700">
                <a:solidFill>
                  <a:schemeClr val="dk1"/>
                </a:solidFill>
                <a:highlight>
                  <a:srgbClr val="3CEFAB"/>
                </a:highlight>
                <a:latin typeface="Helvetica Neue"/>
                <a:ea typeface="Helvetica Neue"/>
                <a:cs typeface="Helvetica Neue"/>
                <a:sym typeface="Helvetica Neue"/>
              </a:rPr>
              <a:t>Especifica una relación semántica entre objetos no relacionados</a:t>
            </a:r>
            <a:r>
              <a:rPr lang="es" sz="1700">
                <a:solidFill>
                  <a:schemeClr val="dk1"/>
                </a:solidFill>
                <a:highlight>
                  <a:srgbClr val="3CEFAB"/>
                </a:highlight>
                <a:latin typeface="Helvetica Neue Light"/>
                <a:ea typeface="Helvetica Neue Light"/>
                <a:cs typeface="Helvetica Neue Light"/>
                <a:sym typeface="Helvetica Neue Light"/>
              </a:rPr>
              <a:t>.</a:t>
            </a:r>
            <a:r>
              <a:rPr lang="es" sz="1700">
                <a:solidFill>
                  <a:schemeClr val="dk1"/>
                </a:solidFill>
                <a:highlight>
                  <a:schemeClr val="lt1"/>
                </a:highlight>
                <a:latin typeface="Helvetica Neue Light"/>
                <a:ea typeface="Helvetica Neue Light"/>
                <a:cs typeface="Helvetica Neue Light"/>
                <a:sym typeface="Helvetica Neue Light"/>
              </a:rPr>
              <a:t> Este tipo de relaciones permiten crear asociaciones  que capturen los participantes en una relación semántica.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rPr lang="es" sz="1700">
                <a:solidFill>
                  <a:schemeClr val="dk1"/>
                </a:solidFill>
                <a:highlight>
                  <a:schemeClr val="lt1"/>
                </a:highlight>
                <a:latin typeface="Helvetica Neue Light"/>
                <a:ea typeface="Helvetica Neue Light"/>
                <a:cs typeface="Helvetica Neue Light"/>
                <a:sym typeface="Helvetica Neue Light"/>
              </a:rPr>
              <a:t>Son relaciones del tipo </a:t>
            </a:r>
            <a:r>
              <a:rPr b="1" lang="es" sz="1700">
                <a:solidFill>
                  <a:schemeClr val="dk1"/>
                </a:solidFill>
                <a:highlight>
                  <a:srgbClr val="3CEFAB"/>
                </a:highlight>
                <a:latin typeface="Helvetica Neue"/>
                <a:ea typeface="Helvetica Neue"/>
                <a:cs typeface="Helvetica Neue"/>
                <a:sym typeface="Helvetica Neue"/>
              </a:rPr>
              <a:t>“pertenece_a”</a:t>
            </a:r>
            <a:r>
              <a:rPr lang="es" sz="1700">
                <a:solidFill>
                  <a:schemeClr val="dk1"/>
                </a:solidFill>
                <a:highlight>
                  <a:schemeClr val="lt1"/>
                </a:highlight>
                <a:latin typeface="Helvetica Neue Light"/>
                <a:ea typeface="Helvetica Neue Light"/>
                <a:cs typeface="Helvetica Neue Light"/>
                <a:sym typeface="Helvetica Neue Light"/>
              </a:rPr>
              <a:t> o </a:t>
            </a:r>
            <a:r>
              <a:rPr b="1" lang="es" sz="1700">
                <a:solidFill>
                  <a:schemeClr val="dk1"/>
                </a:solidFill>
                <a:highlight>
                  <a:srgbClr val="3CEFAB"/>
                </a:highlight>
                <a:latin typeface="Helvetica Neue"/>
                <a:ea typeface="Helvetica Neue"/>
                <a:cs typeface="Helvetica Neue"/>
                <a:sym typeface="Helvetica Neue"/>
              </a:rPr>
              <a:t>“está_asociado_con”</a:t>
            </a:r>
            <a:r>
              <a:rPr lang="es" sz="1700">
                <a:solidFill>
                  <a:schemeClr val="dk1"/>
                </a:solidFill>
                <a:highlight>
                  <a:srgbClr val="3CEFAB"/>
                </a:highlight>
                <a:latin typeface="Helvetica Neue Light"/>
                <a:ea typeface="Helvetica Neue Light"/>
                <a:cs typeface="Helvetica Neue Light"/>
                <a:sym typeface="Helvetica Neue Light"/>
              </a:rPr>
              <a:t>.</a:t>
            </a:r>
            <a:r>
              <a:rPr b="1" lang="es" sz="1700">
                <a:solidFill>
                  <a:schemeClr val="dk1"/>
                </a:solidFill>
                <a:highlight>
                  <a:srgbClr val="3CEFAB"/>
                </a:highlight>
                <a:latin typeface="Helvetica Neue"/>
                <a:ea typeface="Helvetica Neue"/>
                <a:cs typeface="Helvetica Neue"/>
                <a:sym typeface="Helvetica Neue"/>
              </a:rPr>
              <a:t> </a:t>
            </a:r>
            <a:endParaRPr b="1" sz="1700">
              <a:solidFill>
                <a:schemeClr val="dk1"/>
              </a:solidFill>
              <a:highlight>
                <a:srgbClr val="3CEFAB"/>
              </a:highlight>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000000"/>
              </a:buClr>
              <a:buSzPts val="2000"/>
              <a:buFont typeface="Arial"/>
              <a:buNone/>
            </a:pPr>
            <a:r>
              <a:rPr lang="es" sz="1700">
                <a:solidFill>
                  <a:schemeClr val="dk1"/>
                </a:solidFill>
                <a:highlight>
                  <a:schemeClr val="lt1"/>
                </a:highlight>
                <a:latin typeface="Helvetica Neue Light"/>
                <a:ea typeface="Helvetica Neue Light"/>
                <a:cs typeface="Helvetica Neue Light"/>
                <a:sym typeface="Helvetica Neue Light"/>
              </a:rPr>
              <a:t>Se da cuando una clase usa a otra clase para realizar algo.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i="0" sz="18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p:txBody>
      </p:sp>
      <p:sp>
        <p:nvSpPr>
          <p:cNvPr id="455" name="Google Shape;455;p68"/>
          <p:cNvSpPr txBox="1"/>
          <p:nvPr/>
        </p:nvSpPr>
        <p:spPr>
          <a:xfrm>
            <a:off x="1738950" y="162125"/>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i="1" lang="es" sz="3500">
                <a:latin typeface="Anton"/>
                <a:ea typeface="Anton"/>
                <a:cs typeface="Anton"/>
                <a:sym typeface="Anton"/>
              </a:rPr>
              <a:t>Asociación</a:t>
            </a:r>
            <a:endParaRPr b="0" i="1" sz="3500" u="none" cap="none" strike="noStrike">
              <a:solidFill>
                <a:srgbClr val="000000"/>
              </a:solidFill>
              <a:latin typeface="Anton"/>
              <a:ea typeface="Anton"/>
              <a:cs typeface="Anton"/>
              <a:sym typeface="Anton"/>
            </a:endParaRPr>
          </a:p>
        </p:txBody>
      </p:sp>
      <p:pic>
        <p:nvPicPr>
          <p:cNvPr id="456" name="Google Shape;456;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57" name="Google Shape;457;p68"/>
          <p:cNvPicPr preferRelativeResize="0"/>
          <p:nvPr/>
        </p:nvPicPr>
        <p:blipFill>
          <a:blip r:embed="rId4">
            <a:alphaModFix/>
          </a:blip>
          <a:stretch>
            <a:fillRect/>
          </a:stretch>
        </p:blipFill>
        <p:spPr>
          <a:xfrm>
            <a:off x="491375" y="2495550"/>
            <a:ext cx="3587175" cy="1632300"/>
          </a:xfrm>
          <a:prstGeom prst="rect">
            <a:avLst/>
          </a:prstGeom>
          <a:noFill/>
          <a:ln>
            <a:noFill/>
          </a:ln>
        </p:spPr>
      </p:pic>
      <p:pic>
        <p:nvPicPr>
          <p:cNvPr id="458" name="Google Shape;458;p68"/>
          <p:cNvPicPr preferRelativeResize="0"/>
          <p:nvPr/>
        </p:nvPicPr>
        <p:blipFill>
          <a:blip r:embed="rId5">
            <a:alphaModFix/>
          </a:blip>
          <a:stretch>
            <a:fillRect/>
          </a:stretch>
        </p:blipFill>
        <p:spPr>
          <a:xfrm>
            <a:off x="339150" y="1276175"/>
            <a:ext cx="1186525" cy="1186525"/>
          </a:xfrm>
          <a:prstGeom prst="rect">
            <a:avLst/>
          </a:prstGeom>
          <a:noFill/>
          <a:ln>
            <a:noFill/>
          </a:ln>
        </p:spPr>
      </p:pic>
      <p:sp>
        <p:nvSpPr>
          <p:cNvPr id="459" name="Google Shape;459;p68"/>
          <p:cNvSpPr txBox="1"/>
          <p:nvPr/>
        </p:nvSpPr>
        <p:spPr>
          <a:xfrm>
            <a:off x="76200" y="47433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a:solidFill>
                  <a:schemeClr val="dk1"/>
                </a:solidFill>
                <a:highlight>
                  <a:schemeClr val="lt1"/>
                </a:highlight>
                <a:latin typeface="Helvetica Neue"/>
                <a:ea typeface="Helvetica Neue"/>
                <a:cs typeface="Helvetica Neue"/>
                <a:sym typeface="Helvetica Neue"/>
              </a:rPr>
              <a:t>Fuente:</a:t>
            </a:r>
            <a:r>
              <a:rPr lang="es">
                <a:solidFill>
                  <a:schemeClr val="dk1"/>
                </a:solidFill>
                <a:highlight>
                  <a:schemeClr val="lt1"/>
                </a:highlight>
                <a:latin typeface="Helvetica Neue Light"/>
                <a:ea typeface="Helvetica Neue Light"/>
                <a:cs typeface="Helvetica Neue Light"/>
                <a:sym typeface="Helvetica Neue Light"/>
              </a:rPr>
              <a:t> </a:t>
            </a:r>
            <a:r>
              <a:rPr lang="es" u="sng">
                <a:solidFill>
                  <a:schemeClr val="accent5"/>
                </a:solidFill>
                <a:highlight>
                  <a:schemeClr val="lt1"/>
                </a:highlight>
                <a:latin typeface="Helvetica Neue Light"/>
                <a:ea typeface="Helvetica Neue Light"/>
                <a:cs typeface="Helvetica Neue Light"/>
                <a:sym typeface="Helvetica Neue Light"/>
                <a:hlinkClick r:id="rId6">
                  <a:extLst>
                    <a:ext uri="{A12FA001-AC4F-418D-AE19-62706E023703}">
                      <ahyp:hlinkClr val="tx"/>
                    </a:ext>
                  </a:extLst>
                </a:hlinkClick>
              </a:rPr>
              <a:t>CideCame</a:t>
            </a:r>
            <a:endParaRPr sz="11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63" name="Shape 463"/>
        <p:cNvGrpSpPr/>
        <p:nvPr/>
      </p:nvGrpSpPr>
      <p:grpSpPr>
        <a:xfrm>
          <a:off x="0" y="0"/>
          <a:ext cx="0" cy="0"/>
          <a:chOff x="0" y="0"/>
          <a:chExt cx="0" cy="0"/>
        </a:xfrm>
      </p:grpSpPr>
      <p:sp>
        <p:nvSpPr>
          <p:cNvPr id="464" name="Google Shape;464;p6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121212"/>
                </a:solidFill>
                <a:latin typeface="Anton"/>
                <a:ea typeface="Anton"/>
                <a:cs typeface="Anton"/>
                <a:sym typeface="Anton"/>
              </a:rPr>
              <a:t>CARDINALIDAD DE LAS RELACIONES</a:t>
            </a:r>
            <a:endParaRPr b="0" i="1" sz="3600" u="none" cap="none" strike="noStrike">
              <a:solidFill>
                <a:srgbClr val="121212"/>
              </a:solidFill>
              <a:latin typeface="Anton"/>
              <a:ea typeface="Anton"/>
              <a:cs typeface="Anton"/>
              <a:sym typeface="Anton"/>
            </a:endParaRPr>
          </a:p>
        </p:txBody>
      </p:sp>
      <p:pic>
        <p:nvPicPr>
          <p:cNvPr id="465" name="Google Shape;465;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0"/>
          <p:cNvSpPr txBox="1"/>
          <p:nvPr/>
        </p:nvSpPr>
        <p:spPr>
          <a:xfrm>
            <a:off x="1671825" y="533700"/>
            <a:ext cx="61560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 sz="3600">
                <a:solidFill>
                  <a:srgbClr val="121212"/>
                </a:solidFill>
                <a:latin typeface="Anton"/>
                <a:ea typeface="Anton"/>
                <a:cs typeface="Anton"/>
                <a:sym typeface="Anton"/>
              </a:rPr>
              <a:t>Cardinalidad de las relaciones</a:t>
            </a:r>
            <a:endParaRPr i="1" sz="3600">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500"/>
              <a:buFont typeface="Arial"/>
              <a:buNone/>
            </a:pPr>
            <a:r>
              <a:t/>
            </a:r>
            <a:endParaRPr i="1" sz="3500">
              <a:latin typeface="Anton"/>
              <a:ea typeface="Anton"/>
              <a:cs typeface="Anton"/>
              <a:sym typeface="Anton"/>
            </a:endParaRPr>
          </a:p>
        </p:txBody>
      </p:sp>
      <p:pic>
        <p:nvPicPr>
          <p:cNvPr id="471" name="Google Shape;471;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72" name="Google Shape;472;p70"/>
          <p:cNvSpPr txBox="1"/>
          <p:nvPr/>
        </p:nvSpPr>
        <p:spPr>
          <a:xfrm>
            <a:off x="3965400" y="1704325"/>
            <a:ext cx="5017500" cy="2955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 sz="1800">
                <a:solidFill>
                  <a:schemeClr val="dk1"/>
                </a:solidFill>
                <a:highlight>
                  <a:schemeClr val="lt1"/>
                </a:highlight>
                <a:latin typeface="Helvetica Neue Light"/>
                <a:ea typeface="Helvetica Neue Light"/>
                <a:cs typeface="Helvetica Neue Light"/>
                <a:sym typeface="Helvetica Neue Light"/>
              </a:rPr>
              <a:t>Sabemos que un coche tiene un motor, y que la persona está asociada a un </a:t>
            </a:r>
            <a:r>
              <a:rPr lang="es" sz="1800">
                <a:solidFill>
                  <a:schemeClr val="dk1"/>
                </a:solidFill>
                <a:highlight>
                  <a:schemeClr val="lt1"/>
                </a:highlight>
                <a:latin typeface="Helvetica Neue Light"/>
                <a:ea typeface="Helvetica Neue Light"/>
                <a:cs typeface="Helvetica Neue Light"/>
                <a:sym typeface="Helvetica Neue Light"/>
              </a:rPr>
              <a:t>vehículo</a:t>
            </a:r>
            <a:r>
              <a:rPr lang="es"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 sz="1800">
                <a:solidFill>
                  <a:schemeClr val="dk1"/>
                </a:solidFill>
                <a:highlight>
                  <a:schemeClr val="lt1"/>
                </a:highlight>
                <a:latin typeface="Helvetica Neue Light"/>
                <a:ea typeface="Helvetica Neue Light"/>
                <a:cs typeface="Helvetica Neue Light"/>
                <a:sym typeface="Helvetica Neue Light"/>
              </a:rPr>
              <a:t>Ahí</a:t>
            </a:r>
            <a:r>
              <a:rPr lang="es" sz="1800">
                <a:solidFill>
                  <a:schemeClr val="dk1"/>
                </a:solidFill>
                <a:highlight>
                  <a:schemeClr val="lt1"/>
                </a:highlight>
                <a:latin typeface="Helvetica Neue Light"/>
                <a:ea typeface="Helvetica Neue Light"/>
                <a:cs typeface="Helvetica Neue Light"/>
                <a:sym typeface="Helvetica Neue Light"/>
              </a:rPr>
              <a:t> nace el </a:t>
            </a:r>
            <a:r>
              <a:rPr b="1" lang="es" sz="1800">
                <a:solidFill>
                  <a:schemeClr val="dk1"/>
                </a:solidFill>
                <a:highlight>
                  <a:srgbClr val="3CEFAB"/>
                </a:highlight>
                <a:latin typeface="Helvetica Neue"/>
                <a:ea typeface="Helvetica Neue"/>
                <a:cs typeface="Helvetica Neue"/>
                <a:sym typeface="Helvetica Neue"/>
              </a:rPr>
              <a:t>concepto de cardinalidad, es decir indicar el </a:t>
            </a:r>
            <a:r>
              <a:rPr b="1" lang="es" sz="1800">
                <a:solidFill>
                  <a:schemeClr val="dk1"/>
                </a:solidFill>
                <a:highlight>
                  <a:srgbClr val="3CEFAB"/>
                </a:highlight>
                <a:latin typeface="Helvetica Neue"/>
                <a:ea typeface="Helvetica Neue"/>
                <a:cs typeface="Helvetica Neue"/>
                <a:sym typeface="Helvetica Neue"/>
              </a:rPr>
              <a:t>número</a:t>
            </a:r>
            <a:r>
              <a:rPr b="1" lang="es" sz="1800">
                <a:solidFill>
                  <a:schemeClr val="dk1"/>
                </a:solidFill>
                <a:highlight>
                  <a:srgbClr val="3CEFAB"/>
                </a:highlight>
                <a:latin typeface="Helvetica Neue"/>
                <a:ea typeface="Helvetica Neue"/>
                <a:cs typeface="Helvetica Neue"/>
                <a:sym typeface="Helvetica Neue"/>
              </a:rPr>
              <a:t> de Objetos que </a:t>
            </a:r>
            <a:r>
              <a:rPr b="1" lang="es" sz="1800">
                <a:solidFill>
                  <a:schemeClr val="dk1"/>
                </a:solidFill>
                <a:highlight>
                  <a:srgbClr val="3CEFAB"/>
                </a:highlight>
                <a:latin typeface="Helvetica Neue"/>
                <a:ea typeface="Helvetica Neue"/>
                <a:cs typeface="Helvetica Neue"/>
                <a:sym typeface="Helvetica Neue"/>
              </a:rPr>
              <a:t>están</a:t>
            </a:r>
            <a:r>
              <a:rPr b="1" lang="es" sz="1800">
                <a:solidFill>
                  <a:schemeClr val="dk1"/>
                </a:solidFill>
                <a:highlight>
                  <a:srgbClr val="3CEFAB"/>
                </a:highlight>
                <a:latin typeface="Helvetica Neue"/>
                <a:ea typeface="Helvetica Neue"/>
                <a:cs typeface="Helvetica Neue"/>
                <a:sym typeface="Helvetica Neue"/>
              </a:rPr>
              <a:t> en la relación.</a:t>
            </a:r>
            <a:r>
              <a:rPr lang="es" sz="1800">
                <a:solidFill>
                  <a:schemeClr val="dk1"/>
                </a:solidFill>
                <a:highlight>
                  <a:schemeClr val="lt1"/>
                </a:highlight>
                <a:latin typeface="Helvetica Neue Light"/>
                <a:ea typeface="Helvetica Neue Light"/>
                <a:cs typeface="Helvetica Neue Light"/>
                <a:sym typeface="Helvetica Neue Light"/>
              </a:rPr>
              <a:t> Por ejemplo, una persona puede tener muchos coches, y que los coches solo tienen un motor.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73" name="Google Shape;473;p70"/>
          <p:cNvPicPr preferRelativeResize="0"/>
          <p:nvPr/>
        </p:nvPicPr>
        <p:blipFill>
          <a:blip r:embed="rId4">
            <a:alphaModFix/>
          </a:blip>
          <a:stretch>
            <a:fillRect/>
          </a:stretch>
        </p:blipFill>
        <p:spPr>
          <a:xfrm>
            <a:off x="346625" y="2571750"/>
            <a:ext cx="3679675" cy="1557775"/>
          </a:xfrm>
          <a:prstGeom prst="rect">
            <a:avLst/>
          </a:prstGeom>
          <a:noFill/>
          <a:ln>
            <a:noFill/>
          </a:ln>
        </p:spPr>
      </p:pic>
      <p:pic>
        <p:nvPicPr>
          <p:cNvPr id="474" name="Google Shape;474;p70"/>
          <p:cNvPicPr preferRelativeResize="0"/>
          <p:nvPr/>
        </p:nvPicPr>
        <p:blipFill>
          <a:blip r:embed="rId5">
            <a:alphaModFix/>
          </a:blip>
          <a:stretch>
            <a:fillRect/>
          </a:stretch>
        </p:blipFill>
        <p:spPr>
          <a:xfrm>
            <a:off x="485300" y="1365012"/>
            <a:ext cx="1186525" cy="1186525"/>
          </a:xfrm>
          <a:prstGeom prst="rect">
            <a:avLst/>
          </a:prstGeom>
          <a:noFill/>
          <a:ln>
            <a:noFill/>
          </a:ln>
        </p:spPr>
      </p:pic>
      <p:sp>
        <p:nvSpPr>
          <p:cNvPr id="475" name="Google Shape;475;p70"/>
          <p:cNvSpPr txBox="1"/>
          <p:nvPr/>
        </p:nvSpPr>
        <p:spPr>
          <a:xfrm>
            <a:off x="46750" y="47433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a:solidFill>
                  <a:schemeClr val="dk1"/>
                </a:solidFill>
                <a:highlight>
                  <a:schemeClr val="lt1"/>
                </a:highlight>
                <a:latin typeface="Helvetica Neue"/>
                <a:ea typeface="Helvetica Neue"/>
                <a:cs typeface="Helvetica Neue"/>
                <a:sym typeface="Helvetica Neue"/>
              </a:rPr>
              <a:t>Fuente:</a:t>
            </a:r>
            <a:r>
              <a:rPr lang="es">
                <a:solidFill>
                  <a:schemeClr val="dk1"/>
                </a:solidFill>
                <a:highlight>
                  <a:schemeClr val="lt1"/>
                </a:highlight>
                <a:latin typeface="Helvetica Neue Light"/>
                <a:ea typeface="Helvetica Neue Light"/>
                <a:cs typeface="Helvetica Neue Light"/>
                <a:sym typeface="Helvetica Neue Light"/>
              </a:rPr>
              <a:t> </a:t>
            </a:r>
            <a:r>
              <a:rPr lang="es" u="sng">
                <a:solidFill>
                  <a:schemeClr val="accent5"/>
                </a:solidFill>
                <a:highlight>
                  <a:schemeClr val="lt1"/>
                </a:highlight>
                <a:latin typeface="Helvetica Neue Light"/>
                <a:ea typeface="Helvetica Neue Light"/>
                <a:cs typeface="Helvetica Neue Light"/>
                <a:sym typeface="Helvetica Neue Light"/>
                <a:hlinkClick r:id="rId6">
                  <a:extLst>
                    <a:ext uri="{A12FA001-AC4F-418D-AE19-62706E023703}">
                      <ahyp:hlinkClr val="tx"/>
                    </a:ext>
                  </a:extLst>
                </a:hlinkClick>
              </a:rPr>
              <a:t>CideCame</a:t>
            </a:r>
            <a:endParaRPr sz="11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1"/>
          <p:cNvSpPr txBox="1"/>
          <p:nvPr/>
        </p:nvSpPr>
        <p:spPr>
          <a:xfrm>
            <a:off x="1671825" y="520600"/>
            <a:ext cx="61560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 sz="3600">
                <a:solidFill>
                  <a:srgbClr val="121212"/>
                </a:solidFill>
                <a:latin typeface="Anton"/>
                <a:ea typeface="Anton"/>
                <a:cs typeface="Anton"/>
                <a:sym typeface="Anton"/>
              </a:rPr>
              <a:t>Cardinalidad de las relaciones</a:t>
            </a:r>
            <a:endParaRPr i="1" sz="3600">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500"/>
              <a:buFont typeface="Arial"/>
              <a:buNone/>
            </a:pPr>
            <a:r>
              <a:t/>
            </a:r>
            <a:endParaRPr i="1" sz="3500">
              <a:latin typeface="Anton"/>
              <a:ea typeface="Anton"/>
              <a:cs typeface="Anton"/>
              <a:sym typeface="Anton"/>
            </a:endParaRPr>
          </a:p>
        </p:txBody>
      </p:sp>
      <p:pic>
        <p:nvPicPr>
          <p:cNvPr id="481" name="Google Shape;481;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2" name="Google Shape;482;p71"/>
          <p:cNvSpPr txBox="1"/>
          <p:nvPr/>
        </p:nvSpPr>
        <p:spPr>
          <a:xfrm>
            <a:off x="4382025" y="2073613"/>
            <a:ext cx="4543500" cy="2586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 sz="1800">
                <a:solidFill>
                  <a:schemeClr val="dk1"/>
                </a:solidFill>
                <a:highlight>
                  <a:schemeClr val="lt1"/>
                </a:highlight>
                <a:latin typeface="Helvetica Neue Light"/>
                <a:ea typeface="Helvetica Neue Light"/>
                <a:cs typeface="Helvetica Neue Light"/>
                <a:sym typeface="Helvetica Neue Light"/>
              </a:rPr>
              <a:t>Además</a:t>
            </a:r>
            <a:r>
              <a:rPr lang="es" sz="1800">
                <a:solidFill>
                  <a:schemeClr val="dk1"/>
                </a:solidFill>
                <a:highlight>
                  <a:schemeClr val="lt1"/>
                </a:highlight>
                <a:latin typeface="Helvetica Neue Light"/>
                <a:ea typeface="Helvetica Neue Light"/>
                <a:cs typeface="Helvetica Neue Light"/>
                <a:sym typeface="Helvetica Neue Light"/>
              </a:rPr>
              <a:t>, sabemos que cada motor pertenece a un solo coche, y los coches </a:t>
            </a:r>
            <a:r>
              <a:rPr lang="es" sz="1800">
                <a:solidFill>
                  <a:schemeClr val="dk1"/>
                </a:solidFill>
                <a:highlight>
                  <a:schemeClr val="lt1"/>
                </a:highlight>
                <a:latin typeface="Helvetica Neue Light"/>
                <a:ea typeface="Helvetica Neue Light"/>
                <a:cs typeface="Helvetica Neue Light"/>
                <a:sym typeface="Helvetica Neue Light"/>
              </a:rPr>
              <a:t>a veces</a:t>
            </a:r>
            <a:r>
              <a:rPr lang="es" sz="1800">
                <a:solidFill>
                  <a:schemeClr val="dk1"/>
                </a:solidFill>
                <a:highlight>
                  <a:schemeClr val="lt1"/>
                </a:highlight>
                <a:latin typeface="Helvetica Neue Light"/>
                <a:ea typeface="Helvetica Neue Light"/>
                <a:cs typeface="Helvetica Neue Light"/>
                <a:sym typeface="Helvetica Neue Light"/>
              </a:rPr>
              <a:t> tienen </a:t>
            </a:r>
            <a:r>
              <a:rPr lang="es" sz="1800">
                <a:solidFill>
                  <a:schemeClr val="dk1"/>
                </a:solidFill>
                <a:highlight>
                  <a:schemeClr val="lt1"/>
                </a:highlight>
                <a:latin typeface="Helvetica Neue Light"/>
                <a:ea typeface="Helvetica Neue Light"/>
                <a:cs typeface="Helvetica Neue Light"/>
                <a:sym typeface="Helvetica Neue Light"/>
              </a:rPr>
              <a:t>más</a:t>
            </a:r>
            <a:r>
              <a:rPr lang="es" sz="1800">
                <a:solidFill>
                  <a:schemeClr val="dk1"/>
                </a:solidFill>
                <a:highlight>
                  <a:schemeClr val="lt1"/>
                </a:highlight>
                <a:latin typeface="Helvetica Neue Light"/>
                <a:ea typeface="Helvetica Neue Light"/>
                <a:cs typeface="Helvetica Neue Light"/>
                <a:sym typeface="Helvetica Neue Light"/>
              </a:rPr>
              <a:t> de un titular que lo usan, es decir tienen a varias personas para usarlo.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100">
              <a:solidFill>
                <a:schemeClr val="dk1"/>
              </a:solidFill>
              <a:highlight>
                <a:schemeClr val="lt1"/>
              </a:highlight>
              <a:latin typeface="Helvetica Neue Light"/>
              <a:ea typeface="Helvetica Neue Light"/>
              <a:cs typeface="Helvetica Neue Light"/>
              <a:sym typeface="Helvetica Neue Light"/>
            </a:endParaRPr>
          </a:p>
        </p:txBody>
      </p:sp>
      <p:pic>
        <p:nvPicPr>
          <p:cNvPr id="483" name="Google Shape;483;p71"/>
          <p:cNvPicPr preferRelativeResize="0"/>
          <p:nvPr/>
        </p:nvPicPr>
        <p:blipFill>
          <a:blip r:embed="rId4">
            <a:alphaModFix/>
          </a:blip>
          <a:stretch>
            <a:fillRect/>
          </a:stretch>
        </p:blipFill>
        <p:spPr>
          <a:xfrm>
            <a:off x="425375" y="2511000"/>
            <a:ext cx="3956650" cy="1989776"/>
          </a:xfrm>
          <a:prstGeom prst="rect">
            <a:avLst/>
          </a:prstGeom>
          <a:noFill/>
          <a:ln>
            <a:noFill/>
          </a:ln>
        </p:spPr>
      </p:pic>
      <p:pic>
        <p:nvPicPr>
          <p:cNvPr id="484" name="Google Shape;484;p71"/>
          <p:cNvPicPr preferRelativeResize="0"/>
          <p:nvPr/>
        </p:nvPicPr>
        <p:blipFill>
          <a:blip r:embed="rId5">
            <a:alphaModFix/>
          </a:blip>
          <a:stretch>
            <a:fillRect/>
          </a:stretch>
        </p:blipFill>
        <p:spPr>
          <a:xfrm>
            <a:off x="425375" y="1447812"/>
            <a:ext cx="1186525" cy="1186525"/>
          </a:xfrm>
          <a:prstGeom prst="rect">
            <a:avLst/>
          </a:prstGeom>
          <a:noFill/>
          <a:ln>
            <a:noFill/>
          </a:ln>
        </p:spPr>
      </p:pic>
      <p:sp>
        <p:nvSpPr>
          <p:cNvPr id="485" name="Google Shape;485;p71"/>
          <p:cNvSpPr txBox="1"/>
          <p:nvPr/>
        </p:nvSpPr>
        <p:spPr>
          <a:xfrm>
            <a:off x="76200" y="47433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a:solidFill>
                  <a:schemeClr val="dk1"/>
                </a:solidFill>
                <a:highlight>
                  <a:schemeClr val="lt1"/>
                </a:highlight>
                <a:latin typeface="Helvetica Neue"/>
                <a:ea typeface="Helvetica Neue"/>
                <a:cs typeface="Helvetica Neue"/>
                <a:sym typeface="Helvetica Neue"/>
              </a:rPr>
              <a:t>Fuente:</a:t>
            </a:r>
            <a:r>
              <a:rPr lang="es">
                <a:solidFill>
                  <a:schemeClr val="dk1"/>
                </a:solidFill>
                <a:highlight>
                  <a:schemeClr val="lt1"/>
                </a:highlight>
                <a:latin typeface="Helvetica Neue Light"/>
                <a:ea typeface="Helvetica Neue Light"/>
                <a:cs typeface="Helvetica Neue Light"/>
                <a:sym typeface="Helvetica Neue Light"/>
              </a:rPr>
              <a:t> </a:t>
            </a:r>
            <a:r>
              <a:rPr lang="es" u="sng">
                <a:solidFill>
                  <a:schemeClr val="accent5"/>
                </a:solidFill>
                <a:highlight>
                  <a:schemeClr val="lt1"/>
                </a:highlight>
                <a:latin typeface="Helvetica Neue Light"/>
                <a:ea typeface="Helvetica Neue Light"/>
                <a:cs typeface="Helvetica Neue Light"/>
                <a:sym typeface="Helvetica Neue Light"/>
                <a:hlinkClick r:id="rId6">
                  <a:extLst>
                    <a:ext uri="{A12FA001-AC4F-418D-AE19-62706E023703}">
                      <ahyp:hlinkClr val="tx"/>
                    </a:ext>
                  </a:extLst>
                </a:hlinkClick>
              </a:rPr>
              <a:t>CideCame</a:t>
            </a:r>
            <a:endParaRPr sz="11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2"/>
          <p:cNvSpPr txBox="1"/>
          <p:nvPr/>
        </p:nvSpPr>
        <p:spPr>
          <a:xfrm>
            <a:off x="1671825" y="749200"/>
            <a:ext cx="61560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 sz="3600">
                <a:solidFill>
                  <a:srgbClr val="121212"/>
                </a:solidFill>
                <a:latin typeface="Anton"/>
                <a:ea typeface="Anton"/>
                <a:cs typeface="Anton"/>
                <a:sym typeface="Anton"/>
              </a:rPr>
              <a:t>Cardinalidad de las relaciones</a:t>
            </a:r>
            <a:endParaRPr i="1" sz="3600">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500"/>
              <a:buFont typeface="Arial"/>
              <a:buNone/>
            </a:pPr>
            <a:r>
              <a:t/>
            </a:r>
            <a:endParaRPr i="1" sz="3500">
              <a:latin typeface="Anton"/>
              <a:ea typeface="Anton"/>
              <a:cs typeface="Anton"/>
              <a:sym typeface="Anton"/>
            </a:endParaRPr>
          </a:p>
        </p:txBody>
      </p:sp>
      <p:pic>
        <p:nvPicPr>
          <p:cNvPr id="491" name="Google Shape;491;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92" name="Google Shape;492;p72"/>
          <p:cNvSpPr txBox="1"/>
          <p:nvPr/>
        </p:nvSpPr>
        <p:spPr>
          <a:xfrm>
            <a:off x="4640625" y="2150350"/>
            <a:ext cx="4270500" cy="1708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 sz="1800">
                <a:solidFill>
                  <a:schemeClr val="dk1"/>
                </a:solidFill>
                <a:highlight>
                  <a:schemeClr val="lt1"/>
                </a:highlight>
                <a:latin typeface="Helvetica Neue Light"/>
                <a:ea typeface="Helvetica Neue Light"/>
                <a:cs typeface="Helvetica Neue Light"/>
                <a:sym typeface="Helvetica Neue Light"/>
              </a:rPr>
              <a:t>Solo por completitud del tema, y un poco alejado de la realidad, supongamos que un coche solo puede tener entre 1 y 3 titulares.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93" name="Google Shape;493;p72"/>
          <p:cNvPicPr preferRelativeResize="0"/>
          <p:nvPr/>
        </p:nvPicPr>
        <p:blipFill>
          <a:blip r:embed="rId4">
            <a:alphaModFix/>
          </a:blip>
          <a:stretch>
            <a:fillRect/>
          </a:stretch>
        </p:blipFill>
        <p:spPr>
          <a:xfrm>
            <a:off x="810575" y="2270147"/>
            <a:ext cx="3913100" cy="2147875"/>
          </a:xfrm>
          <a:prstGeom prst="rect">
            <a:avLst/>
          </a:prstGeom>
          <a:noFill/>
          <a:ln>
            <a:noFill/>
          </a:ln>
        </p:spPr>
      </p:pic>
      <p:pic>
        <p:nvPicPr>
          <p:cNvPr id="494" name="Google Shape;494;p72"/>
          <p:cNvPicPr preferRelativeResize="0"/>
          <p:nvPr/>
        </p:nvPicPr>
        <p:blipFill>
          <a:blip r:embed="rId5">
            <a:alphaModFix/>
          </a:blip>
          <a:stretch>
            <a:fillRect/>
          </a:stretch>
        </p:blipFill>
        <p:spPr>
          <a:xfrm>
            <a:off x="485300" y="1524012"/>
            <a:ext cx="1186525" cy="1186525"/>
          </a:xfrm>
          <a:prstGeom prst="rect">
            <a:avLst/>
          </a:prstGeom>
          <a:noFill/>
          <a:ln>
            <a:noFill/>
          </a:ln>
        </p:spPr>
      </p:pic>
      <p:sp>
        <p:nvSpPr>
          <p:cNvPr id="495" name="Google Shape;495;p72"/>
          <p:cNvSpPr txBox="1"/>
          <p:nvPr/>
        </p:nvSpPr>
        <p:spPr>
          <a:xfrm>
            <a:off x="0" y="47433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a:solidFill>
                  <a:schemeClr val="dk1"/>
                </a:solidFill>
                <a:highlight>
                  <a:schemeClr val="lt1"/>
                </a:highlight>
                <a:latin typeface="Helvetica Neue"/>
                <a:ea typeface="Helvetica Neue"/>
                <a:cs typeface="Helvetica Neue"/>
                <a:sym typeface="Helvetica Neue"/>
              </a:rPr>
              <a:t>Fuente:</a:t>
            </a:r>
            <a:r>
              <a:rPr lang="es">
                <a:solidFill>
                  <a:schemeClr val="dk1"/>
                </a:solidFill>
                <a:highlight>
                  <a:schemeClr val="lt1"/>
                </a:highlight>
                <a:latin typeface="Helvetica Neue Light"/>
                <a:ea typeface="Helvetica Neue Light"/>
                <a:cs typeface="Helvetica Neue Light"/>
                <a:sym typeface="Helvetica Neue Light"/>
              </a:rPr>
              <a:t> </a:t>
            </a:r>
            <a:r>
              <a:rPr lang="es" u="sng">
                <a:solidFill>
                  <a:schemeClr val="accent5"/>
                </a:solidFill>
                <a:highlight>
                  <a:schemeClr val="lt1"/>
                </a:highlight>
                <a:latin typeface="Helvetica Neue Light"/>
                <a:ea typeface="Helvetica Neue Light"/>
                <a:cs typeface="Helvetica Neue Light"/>
                <a:sym typeface="Helvetica Neue Light"/>
                <a:hlinkClick r:id="rId6">
                  <a:extLst>
                    <a:ext uri="{A12FA001-AC4F-418D-AE19-62706E023703}">
                      <ahyp:hlinkClr val="tx"/>
                    </a:ext>
                  </a:extLst>
                </a:hlinkClick>
              </a:rPr>
              <a:t>CideCame</a:t>
            </a:r>
            <a:endParaRPr sz="11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99" name="Shape 499"/>
        <p:cNvGrpSpPr/>
        <p:nvPr/>
      </p:nvGrpSpPr>
      <p:grpSpPr>
        <a:xfrm>
          <a:off x="0" y="0"/>
          <a:ext cx="0" cy="0"/>
          <a:chOff x="0" y="0"/>
          <a:chExt cx="0" cy="0"/>
        </a:xfrm>
      </p:grpSpPr>
      <p:sp>
        <p:nvSpPr>
          <p:cNvPr id="500" name="Google Shape;500;p73"/>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501" name="Google Shape;501;p73"/>
          <p:cNvSpPr txBox="1"/>
          <p:nvPr/>
        </p:nvSpPr>
        <p:spPr>
          <a:xfrm>
            <a:off x="2000950" y="1121525"/>
            <a:ext cx="530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i="1" sz="4000">
              <a:latin typeface="Anton"/>
              <a:ea typeface="Anton"/>
              <a:cs typeface="Anton"/>
              <a:sym typeface="Anton"/>
            </a:endParaRPr>
          </a:p>
        </p:txBody>
      </p:sp>
      <p:sp>
        <p:nvSpPr>
          <p:cNvPr id="502" name="Google Shape;502;p73"/>
          <p:cNvSpPr txBox="1"/>
          <p:nvPr/>
        </p:nvSpPr>
        <p:spPr>
          <a:xfrm>
            <a:off x="1024150" y="1366350"/>
            <a:ext cx="7439700" cy="2886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 sz="1800">
                <a:solidFill>
                  <a:schemeClr val="dk1"/>
                </a:solidFill>
                <a:highlight>
                  <a:srgbClr val="3CEFAB"/>
                </a:highlight>
                <a:latin typeface="Helvetica Neue Light"/>
                <a:ea typeface="Helvetica Neue Light"/>
                <a:cs typeface="Helvetica Neue Light"/>
                <a:sym typeface="Helvetica Neue Light"/>
              </a:rPr>
              <a:t>En la</a:t>
            </a:r>
            <a:r>
              <a:rPr lang="es" sz="1800">
                <a:solidFill>
                  <a:schemeClr val="dk1"/>
                </a:solidFill>
                <a:highlight>
                  <a:srgbClr val="3CEFAB"/>
                </a:highlight>
                <a:latin typeface="Helvetica Neue Light"/>
                <a:ea typeface="Helvetica Neue Light"/>
                <a:cs typeface="Helvetica Neue Light"/>
                <a:sym typeface="Helvetica Neue Light"/>
              </a:rPr>
              <a:t> cardinalidad, lo importante es marcar si la relación es a muchos objetos </a:t>
            </a:r>
            <a:r>
              <a:rPr b="1" lang="es" sz="1800">
                <a:solidFill>
                  <a:schemeClr val="dk1"/>
                </a:solidFill>
                <a:highlight>
                  <a:srgbClr val="3CEFAB"/>
                </a:highlight>
                <a:latin typeface="Helvetica Neue"/>
                <a:ea typeface="Helvetica Neue"/>
                <a:cs typeface="Helvetica Neue"/>
                <a:sym typeface="Helvetica Neue"/>
              </a:rPr>
              <a:t>(“..*”)</a:t>
            </a:r>
            <a:r>
              <a:rPr lang="es" sz="1800">
                <a:solidFill>
                  <a:schemeClr val="dk1"/>
                </a:solidFill>
                <a:highlight>
                  <a:srgbClr val="3CEFAB"/>
                </a:highlight>
                <a:latin typeface="Helvetica Neue Light"/>
                <a:ea typeface="Helvetica Neue Light"/>
                <a:cs typeface="Helvetica Neue Light"/>
                <a:sym typeface="Helvetica Neue Light"/>
              </a:rPr>
              <a:t>  o si solo es a uno </a:t>
            </a:r>
            <a:r>
              <a:rPr b="1" lang="es" sz="1800">
                <a:solidFill>
                  <a:schemeClr val="dk1"/>
                </a:solidFill>
                <a:highlight>
                  <a:srgbClr val="3CEFAB"/>
                </a:highlight>
                <a:latin typeface="Helvetica Neue"/>
                <a:ea typeface="Helvetica Neue"/>
                <a:cs typeface="Helvetica Neue"/>
                <a:sym typeface="Helvetica Neue"/>
              </a:rPr>
              <a:t>(1)</a:t>
            </a:r>
            <a:r>
              <a:rPr lang="es" sz="1800">
                <a:solidFill>
                  <a:schemeClr val="dk1"/>
                </a:solidFill>
                <a:highlight>
                  <a:srgbClr val="3CEFAB"/>
                </a:highlight>
                <a:latin typeface="Helvetica Neue Light"/>
                <a:ea typeface="Helvetica Neue Light"/>
                <a:cs typeface="Helvetica Neue Light"/>
                <a:sym typeface="Helvetica Neue Light"/>
              </a:rPr>
              <a:t>, incluso a veces se puede decir a uno o ninguno </a:t>
            </a:r>
            <a:r>
              <a:rPr b="1" lang="es" sz="1800">
                <a:solidFill>
                  <a:schemeClr val="dk1"/>
                </a:solidFill>
                <a:highlight>
                  <a:srgbClr val="3CEFAB"/>
                </a:highlight>
                <a:latin typeface="Helvetica Neue"/>
                <a:ea typeface="Helvetica Neue"/>
                <a:cs typeface="Helvetica Neue"/>
                <a:sym typeface="Helvetica Neue"/>
              </a:rPr>
              <a:t>(0,1)</a:t>
            </a:r>
            <a:r>
              <a:rPr lang="es" sz="1800">
                <a:solidFill>
                  <a:schemeClr val="dk1"/>
                </a:solidFill>
                <a:highlight>
                  <a:srgbClr val="3CEFAB"/>
                </a:highlight>
                <a:latin typeface="Helvetica Neue Light"/>
                <a:ea typeface="Helvetica Neue Light"/>
                <a:cs typeface="Helvetica Neue Light"/>
                <a:sym typeface="Helvetica Neue Light"/>
              </a:rPr>
              <a:t>. </a:t>
            </a:r>
            <a:endParaRPr sz="1800">
              <a:solidFill>
                <a:schemeClr val="dk1"/>
              </a:solidFill>
              <a:highlight>
                <a:srgbClr val="3CEFAB"/>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2000">
              <a:solidFill>
                <a:schemeClr val="dk1"/>
              </a:solidFill>
              <a:highlight>
                <a:srgbClr val="3CEFAB"/>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b="1" sz="2200">
              <a:highlight>
                <a:srgbClr val="3CEFAB"/>
              </a:highlight>
              <a:latin typeface="Helvetica Neue"/>
              <a:ea typeface="Helvetica Neue"/>
              <a:cs typeface="Helvetica Neue"/>
              <a:sym typeface="Helvetica Neue"/>
            </a:endParaRPr>
          </a:p>
        </p:txBody>
      </p:sp>
      <p:pic>
        <p:nvPicPr>
          <p:cNvPr id="503" name="Google Shape;503;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4" name="Google Shape;504;p73"/>
          <p:cNvPicPr preferRelativeResize="0"/>
          <p:nvPr/>
        </p:nvPicPr>
        <p:blipFill rotWithShape="1">
          <a:blip r:embed="rId4">
            <a:alphaModFix/>
          </a:blip>
          <a:srcRect b="0" l="0" r="0" t="0"/>
          <a:stretch/>
        </p:blipFill>
        <p:spPr>
          <a:xfrm>
            <a:off x="7509837" y="0"/>
            <a:ext cx="1634174" cy="639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8" name="Shape 508"/>
        <p:cNvGrpSpPr/>
        <p:nvPr/>
      </p:nvGrpSpPr>
      <p:grpSpPr>
        <a:xfrm>
          <a:off x="0" y="0"/>
          <a:ext cx="0" cy="0"/>
          <a:chOff x="0" y="0"/>
          <a:chExt cx="0" cy="0"/>
        </a:xfrm>
      </p:grpSpPr>
      <p:sp>
        <p:nvSpPr>
          <p:cNvPr id="509" name="Google Shape;509;p74"/>
          <p:cNvSpPr txBox="1"/>
          <p:nvPr/>
        </p:nvSpPr>
        <p:spPr>
          <a:xfrm>
            <a:off x="852175" y="137655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 sz="3000">
                <a:solidFill>
                  <a:srgbClr val="EEFF41"/>
                </a:solidFill>
                <a:latin typeface="Anton"/>
                <a:ea typeface="Anton"/>
                <a:cs typeface="Anton"/>
                <a:sym typeface="Anton"/>
              </a:rPr>
              <a:t>¡PARA PENSAR!</a:t>
            </a:r>
            <a:endParaRPr i="1" sz="3000">
              <a:solidFill>
                <a:srgbClr val="EEFF41"/>
              </a:solidFill>
              <a:latin typeface="Didact Gothic"/>
              <a:ea typeface="Didact Gothic"/>
              <a:cs typeface="Didact Gothic"/>
              <a:sym typeface="Didact Gothic"/>
            </a:endParaRPr>
          </a:p>
          <a:p>
            <a:pPr indent="0" lvl="0" marL="0" rtl="0" algn="ctr">
              <a:lnSpc>
                <a:spcPct val="150000"/>
              </a:lnSpc>
              <a:spcBef>
                <a:spcPts val="1000"/>
              </a:spcBef>
              <a:spcAft>
                <a:spcPts val="0"/>
              </a:spcAft>
              <a:buNone/>
            </a:pPr>
            <a:r>
              <a:rPr i="1" lang="es" sz="2000">
                <a:solidFill>
                  <a:schemeClr val="lt1"/>
                </a:solidFill>
                <a:latin typeface="Helvetica Neue Light"/>
                <a:ea typeface="Helvetica Neue Light"/>
                <a:cs typeface="Helvetica Neue Light"/>
                <a:sym typeface="Helvetica Neue Light"/>
              </a:rPr>
              <a:t>Con lo aprendido hasta el momento en la clase están listos para responder ¿qué son los diagramas de clases?</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t/>
            </a:r>
            <a:endParaRPr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None/>
            </a:pPr>
            <a:r>
              <a:rPr lang="es" sz="1800" u="sng">
                <a:solidFill>
                  <a:schemeClr val="lt1"/>
                </a:solidFill>
                <a:latin typeface="Helvetica Neue Light"/>
                <a:ea typeface="Helvetica Neue Light"/>
                <a:cs typeface="Helvetica Neue Light"/>
                <a:sym typeface="Helvetica Neue Light"/>
              </a:rPr>
              <a:t>RESPONDAN EN EL CHAT DE ZOOM</a:t>
            </a:r>
            <a:br>
              <a:rPr lang="es" sz="1800" u="sng">
                <a:solidFill>
                  <a:schemeClr val="lt1"/>
                </a:solidFill>
                <a:latin typeface="Helvetica Neue Light"/>
                <a:ea typeface="Helvetica Neue Light"/>
                <a:cs typeface="Helvetica Neue Light"/>
                <a:sym typeface="Helvetica Neue Light"/>
              </a:rPr>
            </a:br>
            <a:endParaRPr sz="1800" u="sng">
              <a:solidFill>
                <a:srgbClr val="E8E7E3"/>
              </a:solidFill>
              <a:latin typeface="Helvetica Neue Light"/>
              <a:ea typeface="Helvetica Neue Light"/>
              <a:cs typeface="Helvetica Neue Light"/>
              <a:sym typeface="Helvetica Neue Light"/>
            </a:endParaRPr>
          </a:p>
        </p:txBody>
      </p:sp>
      <p:pic>
        <p:nvPicPr>
          <p:cNvPr id="510" name="Google Shape;510;p74"/>
          <p:cNvPicPr preferRelativeResize="0"/>
          <p:nvPr/>
        </p:nvPicPr>
        <p:blipFill rotWithShape="1">
          <a:blip r:embed="rId4">
            <a:alphaModFix/>
          </a:blip>
          <a:srcRect b="0" l="0" r="0" t="0"/>
          <a:stretch/>
        </p:blipFill>
        <p:spPr>
          <a:xfrm>
            <a:off x="3831925" y="433075"/>
            <a:ext cx="1186525" cy="1186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14" name="Shape 514"/>
        <p:cNvGrpSpPr/>
        <p:nvPr/>
      </p:nvGrpSpPr>
      <p:grpSpPr>
        <a:xfrm>
          <a:off x="0" y="0"/>
          <a:ext cx="0" cy="0"/>
          <a:chOff x="0" y="0"/>
          <a:chExt cx="0" cy="0"/>
        </a:xfrm>
      </p:grpSpPr>
      <p:sp>
        <p:nvSpPr>
          <p:cNvPr id="515" name="Google Shape;515;p7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121212"/>
                </a:solidFill>
                <a:latin typeface="Anton"/>
                <a:ea typeface="Anton"/>
                <a:cs typeface="Anton"/>
                <a:sym typeface="Anton"/>
              </a:rPr>
              <a:t>DIAGRAMAS DE CLASES</a:t>
            </a:r>
            <a:endParaRPr b="0" i="1" sz="3600" u="none" cap="none" strike="noStrike">
              <a:solidFill>
                <a:srgbClr val="121212"/>
              </a:solidFill>
              <a:latin typeface="Anton"/>
              <a:ea typeface="Anton"/>
              <a:cs typeface="Anton"/>
              <a:sym typeface="Anton"/>
            </a:endParaRPr>
          </a:p>
        </p:txBody>
      </p:sp>
      <p:pic>
        <p:nvPicPr>
          <p:cNvPr id="516" name="Google Shape;516;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40"/>
          <p:cNvSpPr/>
          <p:nvPr/>
        </p:nvSpPr>
        <p:spPr>
          <a:xfrm>
            <a:off x="36268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700">
              <a:latin typeface="Helvetica Neue Light"/>
              <a:ea typeface="Helvetica Neue Light"/>
              <a:cs typeface="Helvetica Neue Light"/>
              <a:sym typeface="Helvetica Neue Light"/>
            </a:endParaRPr>
          </a:p>
        </p:txBody>
      </p:sp>
      <p:pic>
        <p:nvPicPr>
          <p:cNvPr id="167" name="Google Shape;167;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8" name="Google Shape;168;p40"/>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0"/>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12</a:t>
            </a:r>
            <a:endParaRPr b="0" i="0" sz="1400" u="none" cap="none" strike="noStrike">
              <a:solidFill>
                <a:srgbClr val="000000"/>
              </a:solidFill>
              <a:latin typeface="Helvetica Neue"/>
              <a:ea typeface="Helvetica Neue"/>
              <a:cs typeface="Helvetica Neue"/>
              <a:sym typeface="Helvetica Neue"/>
            </a:endParaRPr>
          </a:p>
        </p:txBody>
      </p:sp>
      <p:sp>
        <p:nvSpPr>
          <p:cNvPr id="170" name="Google Shape;170;p40"/>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200">
                <a:solidFill>
                  <a:schemeClr val="dk1"/>
                </a:solidFill>
                <a:latin typeface="Helvetica Neue"/>
                <a:ea typeface="Helvetica Neue"/>
                <a:cs typeface="Helvetica Neue"/>
                <a:sym typeface="Helvetica Neue"/>
              </a:rPr>
              <a:t>Clases y objetos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i="0" sz="700" u="none" cap="none" strike="noStrike">
              <a:solidFill>
                <a:srgbClr val="000000"/>
              </a:solidFill>
              <a:latin typeface="Helvetica Neue Light"/>
              <a:ea typeface="Helvetica Neue Light"/>
              <a:cs typeface="Helvetica Neue Light"/>
              <a:sym typeface="Helvetica Neue Light"/>
            </a:endParaRPr>
          </a:p>
        </p:txBody>
      </p:sp>
      <p:cxnSp>
        <p:nvCxnSpPr>
          <p:cNvPr id="171" name="Google Shape;171;p40"/>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2" name="Google Shape;172;p40"/>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73" name="Google Shape;173;p40"/>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74" name="Google Shape;174;p40"/>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75" name="Google Shape;175;p40"/>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76" name="Google Shape;176;p40"/>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0"/>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0"/>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13</a:t>
            </a:r>
            <a:endParaRPr b="0" i="0" sz="1400" u="none" cap="none" strike="noStrike">
              <a:solidFill>
                <a:srgbClr val="000000"/>
              </a:solidFill>
              <a:latin typeface="Helvetica Neue"/>
              <a:ea typeface="Helvetica Neue"/>
              <a:cs typeface="Helvetica Neue"/>
              <a:sym typeface="Helvetica Neue"/>
            </a:endParaRPr>
          </a:p>
        </p:txBody>
      </p:sp>
      <p:sp>
        <p:nvSpPr>
          <p:cNvPr id="179" name="Google Shape;179;p40"/>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lang="es" sz="1200">
                <a:solidFill>
                  <a:schemeClr val="dk1"/>
                </a:solidFill>
                <a:latin typeface="Helvetica Neue"/>
                <a:ea typeface="Helvetica Neue"/>
                <a:cs typeface="Helvetica Neue"/>
                <a:sym typeface="Helvetica Neue"/>
              </a:rPr>
              <a:t>Clases y objetos 2</a:t>
            </a:r>
            <a:endParaRPr b="1" i="0" sz="1200" u="none" cap="none" strike="noStrike">
              <a:solidFill>
                <a:srgbClr val="000000"/>
              </a:solidFill>
              <a:latin typeface="Helvetica Neue"/>
              <a:ea typeface="Helvetica Neue"/>
              <a:cs typeface="Helvetica Neue"/>
              <a:sym typeface="Helvetica Neue"/>
            </a:endParaRPr>
          </a:p>
        </p:txBody>
      </p:sp>
      <p:cxnSp>
        <p:nvCxnSpPr>
          <p:cNvPr id="180" name="Google Shape;180;p40"/>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1" name="Google Shape;181;p40"/>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2" name="Google Shape;182;p40"/>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3" name="Google Shape;183;p40"/>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4" name="Google Shape;184;p40"/>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85" name="Google Shape;185;p40"/>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pic>
        <p:nvPicPr>
          <p:cNvPr id="186" name="Google Shape;186;p40"/>
          <p:cNvPicPr preferRelativeResize="0"/>
          <p:nvPr/>
        </p:nvPicPr>
        <p:blipFill rotWithShape="1">
          <a:blip r:embed="rId5">
            <a:alphaModFix/>
          </a:blip>
          <a:srcRect b="0" l="0" r="0" t="0"/>
          <a:stretch/>
        </p:blipFill>
        <p:spPr>
          <a:xfrm>
            <a:off x="3776686" y="2550473"/>
            <a:ext cx="307150" cy="307150"/>
          </a:xfrm>
          <a:prstGeom prst="rect">
            <a:avLst/>
          </a:prstGeom>
          <a:noFill/>
          <a:ln>
            <a:noFill/>
          </a:ln>
        </p:spPr>
      </p:pic>
      <p:pic>
        <p:nvPicPr>
          <p:cNvPr id="187" name="Google Shape;187;p40"/>
          <p:cNvPicPr preferRelativeResize="0"/>
          <p:nvPr/>
        </p:nvPicPr>
        <p:blipFill rotWithShape="1">
          <a:blip r:embed="rId5">
            <a:alphaModFix/>
          </a:blip>
          <a:srcRect b="0" l="0" r="0" t="0"/>
          <a:stretch/>
        </p:blipFill>
        <p:spPr>
          <a:xfrm>
            <a:off x="3778675" y="2993124"/>
            <a:ext cx="307150" cy="307150"/>
          </a:xfrm>
          <a:prstGeom prst="rect">
            <a:avLst/>
          </a:prstGeom>
          <a:noFill/>
          <a:ln>
            <a:noFill/>
          </a:ln>
        </p:spPr>
      </p:pic>
      <p:pic>
        <p:nvPicPr>
          <p:cNvPr id="188" name="Google Shape;188;p40"/>
          <p:cNvPicPr preferRelativeResize="0"/>
          <p:nvPr/>
        </p:nvPicPr>
        <p:blipFill rotWithShape="1">
          <a:blip r:embed="rId6">
            <a:alphaModFix/>
          </a:blip>
          <a:srcRect b="0" l="0" r="0" t="0"/>
          <a:stretch/>
        </p:blipFill>
        <p:spPr>
          <a:xfrm>
            <a:off x="3761414" y="3436022"/>
            <a:ext cx="367500" cy="367500"/>
          </a:xfrm>
          <a:prstGeom prst="rect">
            <a:avLst/>
          </a:prstGeom>
          <a:noFill/>
          <a:ln>
            <a:noFill/>
          </a:ln>
        </p:spPr>
      </p:pic>
      <p:sp>
        <p:nvSpPr>
          <p:cNvPr id="189" name="Google Shape;189;p40"/>
          <p:cNvSpPr txBox="1"/>
          <p:nvPr/>
        </p:nvSpPr>
        <p:spPr>
          <a:xfrm>
            <a:off x="4121070" y="3468425"/>
            <a:ext cx="132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solidFill>
                  <a:schemeClr val="dk1"/>
                </a:solidFill>
                <a:latin typeface="Helvetica Neue Light"/>
                <a:ea typeface="Helvetica Neue Light"/>
                <a:cs typeface="Helvetica Neue Light"/>
                <a:sym typeface="Helvetica Neue Light"/>
              </a:rPr>
              <a:t>UTILIZAMOS PLANTTEXT</a:t>
            </a:r>
            <a:endParaRPr sz="700">
              <a:solidFill>
                <a:schemeClr val="dk1"/>
              </a:solidFill>
              <a:latin typeface="Helvetica Neue Light"/>
              <a:ea typeface="Helvetica Neue Light"/>
              <a:cs typeface="Helvetica Neue Light"/>
              <a:sym typeface="Helvetica Neue Light"/>
            </a:endParaRPr>
          </a:p>
        </p:txBody>
      </p:sp>
      <p:sp>
        <p:nvSpPr>
          <p:cNvPr id="190" name="Google Shape;190;p40"/>
          <p:cNvSpPr txBox="1"/>
          <p:nvPr/>
        </p:nvSpPr>
        <p:spPr>
          <a:xfrm>
            <a:off x="6451775" y="2531791"/>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solidFill>
                  <a:schemeClr val="dk1"/>
                </a:solidFill>
                <a:latin typeface="Helvetica Neue"/>
                <a:ea typeface="Helvetica Neue"/>
                <a:cs typeface="Helvetica Neue"/>
                <a:sym typeface="Helvetica Neue"/>
              </a:rPr>
              <a:t>  </a:t>
            </a:r>
            <a:r>
              <a:rPr lang="es" sz="700">
                <a:solidFill>
                  <a:schemeClr val="dk1"/>
                </a:solidFill>
                <a:latin typeface="Helvetica Neue"/>
                <a:ea typeface="Helvetica Neue"/>
                <a:cs typeface="Helvetica Neue"/>
                <a:sym typeface="Helvetica Neue"/>
              </a:rPr>
              <a:t>MI PRIMERA CLASE</a:t>
            </a:r>
            <a:endParaRPr sz="700">
              <a:solidFill>
                <a:schemeClr val="dk1"/>
              </a:solidFill>
              <a:latin typeface="Helvetica Neue"/>
              <a:ea typeface="Helvetica Neue"/>
              <a:cs typeface="Helvetica Neue"/>
              <a:sym typeface="Helvetica Neue"/>
            </a:endParaRPr>
          </a:p>
        </p:txBody>
      </p:sp>
      <p:pic>
        <p:nvPicPr>
          <p:cNvPr id="191" name="Google Shape;191;p40"/>
          <p:cNvPicPr preferRelativeResize="0"/>
          <p:nvPr/>
        </p:nvPicPr>
        <p:blipFill rotWithShape="1">
          <a:blip r:embed="rId5">
            <a:alphaModFix/>
          </a:blip>
          <a:srcRect b="0" l="0" r="0" t="0"/>
          <a:stretch/>
        </p:blipFill>
        <p:spPr>
          <a:xfrm>
            <a:off x="6144625" y="2531216"/>
            <a:ext cx="307150" cy="307150"/>
          </a:xfrm>
          <a:prstGeom prst="rect">
            <a:avLst/>
          </a:prstGeom>
          <a:noFill/>
          <a:ln>
            <a:noFill/>
          </a:ln>
        </p:spPr>
      </p:pic>
      <p:sp>
        <p:nvSpPr>
          <p:cNvPr id="192" name="Google Shape;192;p40"/>
          <p:cNvSpPr txBox="1"/>
          <p:nvPr/>
        </p:nvSpPr>
        <p:spPr>
          <a:xfrm>
            <a:off x="6514120" y="301834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OLIMPIADAS</a:t>
            </a:r>
            <a:endParaRPr b="0" i="0" sz="700" u="none" cap="none" strike="noStrike">
              <a:solidFill>
                <a:srgbClr val="000000"/>
              </a:solidFill>
              <a:latin typeface="Helvetica Neue"/>
              <a:ea typeface="Helvetica Neue"/>
              <a:cs typeface="Helvetica Neue"/>
              <a:sym typeface="Helvetica Neue"/>
            </a:endParaRPr>
          </a:p>
        </p:txBody>
      </p:sp>
      <p:pic>
        <p:nvPicPr>
          <p:cNvPr id="193" name="Google Shape;193;p40"/>
          <p:cNvPicPr preferRelativeResize="0"/>
          <p:nvPr/>
        </p:nvPicPr>
        <p:blipFill rotWithShape="1">
          <a:blip r:embed="rId7">
            <a:alphaModFix/>
          </a:blip>
          <a:srcRect b="0" l="0" r="0" t="0"/>
          <a:stretch/>
        </p:blipFill>
        <p:spPr>
          <a:xfrm>
            <a:off x="6144625" y="3008172"/>
            <a:ext cx="307150" cy="307150"/>
          </a:xfrm>
          <a:prstGeom prst="rect">
            <a:avLst/>
          </a:prstGeom>
          <a:noFill/>
          <a:ln>
            <a:noFill/>
          </a:ln>
        </p:spPr>
      </p:pic>
      <p:sp>
        <p:nvSpPr>
          <p:cNvPr id="194" name="Google Shape;194;p40"/>
          <p:cNvSpPr/>
          <p:nvPr/>
        </p:nvSpPr>
        <p:spPr>
          <a:xfrm>
            <a:off x="1204036" y="1163625"/>
            <a:ext cx="2157900" cy="313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0"/>
          <p:cNvSpPr/>
          <p:nvPr/>
        </p:nvSpPr>
        <p:spPr>
          <a:xfrm>
            <a:off x="1355861"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0"/>
          <p:cNvSpPr txBox="1"/>
          <p:nvPr/>
        </p:nvSpPr>
        <p:spPr>
          <a:xfrm>
            <a:off x="1496544"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197" name="Google Shape;197;p40"/>
          <p:cNvSpPr txBox="1"/>
          <p:nvPr/>
        </p:nvSpPr>
        <p:spPr>
          <a:xfrm>
            <a:off x="1338311"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lang="es" sz="1200">
                <a:solidFill>
                  <a:srgbClr val="000000"/>
                </a:solidFill>
                <a:latin typeface="Helvetica Neue"/>
                <a:ea typeface="Helvetica Neue"/>
                <a:cs typeface="Helvetica Neue"/>
                <a:sym typeface="Helvetica Neue"/>
              </a:rPr>
              <a:t>Excepciones</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98" name="Google Shape;198;p40"/>
          <p:cNvCxnSpPr/>
          <p:nvPr/>
        </p:nvCxnSpPr>
        <p:spPr>
          <a:xfrm>
            <a:off x="1338286"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99" name="Google Shape;199;p40"/>
          <p:cNvCxnSpPr/>
          <p:nvPr/>
        </p:nvCxnSpPr>
        <p:spPr>
          <a:xfrm>
            <a:off x="1338286"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00" name="Google Shape;200;p40"/>
          <p:cNvCxnSpPr/>
          <p:nvPr/>
        </p:nvCxnSpPr>
        <p:spPr>
          <a:xfrm>
            <a:off x="1338286"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01" name="Google Shape;201;p40"/>
          <p:cNvCxnSpPr/>
          <p:nvPr/>
        </p:nvCxnSpPr>
        <p:spPr>
          <a:xfrm>
            <a:off x="1338286"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02" name="Google Shape;202;p40"/>
          <p:cNvPicPr preferRelativeResize="0"/>
          <p:nvPr/>
        </p:nvPicPr>
        <p:blipFill rotWithShape="1">
          <a:blip r:embed="rId8">
            <a:alphaModFix/>
          </a:blip>
          <a:srcRect b="0" l="0" r="0" t="0"/>
          <a:stretch/>
        </p:blipFill>
        <p:spPr>
          <a:xfrm>
            <a:off x="2853386" y="1391289"/>
            <a:ext cx="196500" cy="196500"/>
          </a:xfrm>
          <a:prstGeom prst="rect">
            <a:avLst/>
          </a:prstGeom>
          <a:noFill/>
          <a:ln>
            <a:noFill/>
          </a:ln>
        </p:spPr>
      </p:pic>
      <p:pic>
        <p:nvPicPr>
          <p:cNvPr id="203" name="Google Shape;203;p40"/>
          <p:cNvPicPr preferRelativeResize="0"/>
          <p:nvPr/>
        </p:nvPicPr>
        <p:blipFill rotWithShape="1">
          <a:blip r:embed="rId9">
            <a:alphaModFix/>
          </a:blip>
          <a:srcRect b="0" l="0" r="0" t="0"/>
          <a:stretch/>
        </p:blipFill>
        <p:spPr>
          <a:xfrm>
            <a:off x="1389061" y="2547794"/>
            <a:ext cx="307150" cy="307150"/>
          </a:xfrm>
          <a:prstGeom prst="rect">
            <a:avLst/>
          </a:prstGeom>
          <a:noFill/>
          <a:ln>
            <a:noFill/>
          </a:ln>
        </p:spPr>
      </p:pic>
      <p:sp>
        <p:nvSpPr>
          <p:cNvPr id="204" name="Google Shape;204;p40"/>
          <p:cNvSpPr txBox="1"/>
          <p:nvPr/>
        </p:nvSpPr>
        <p:spPr>
          <a:xfrm>
            <a:off x="1727411" y="25558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DESAFÍO DE ERRORES</a:t>
            </a:r>
            <a:endParaRPr b="0" i="0" sz="700" u="none" cap="none" strike="noStrike">
              <a:solidFill>
                <a:srgbClr val="000000"/>
              </a:solidFill>
              <a:latin typeface="Helvetica Neue"/>
              <a:ea typeface="Helvetica Neue"/>
              <a:cs typeface="Helvetica Neue"/>
              <a:sym typeface="Helvetica Neue"/>
            </a:endParaRPr>
          </a:p>
        </p:txBody>
      </p:sp>
      <p:pic>
        <p:nvPicPr>
          <p:cNvPr id="205" name="Google Shape;205;p40"/>
          <p:cNvPicPr preferRelativeResize="0"/>
          <p:nvPr/>
        </p:nvPicPr>
        <p:blipFill rotWithShape="1">
          <a:blip r:embed="rId9">
            <a:alphaModFix/>
          </a:blip>
          <a:srcRect b="0" l="0" r="0" t="0"/>
          <a:stretch/>
        </p:blipFill>
        <p:spPr>
          <a:xfrm>
            <a:off x="1389061" y="2992396"/>
            <a:ext cx="307150" cy="307150"/>
          </a:xfrm>
          <a:prstGeom prst="rect">
            <a:avLst/>
          </a:prstGeom>
          <a:noFill/>
          <a:ln>
            <a:noFill/>
          </a:ln>
        </p:spPr>
      </p:pic>
      <p:sp>
        <p:nvSpPr>
          <p:cNvPr id="206" name="Google Shape;206;p40"/>
          <p:cNvSpPr txBox="1"/>
          <p:nvPr/>
        </p:nvSpPr>
        <p:spPr>
          <a:xfrm>
            <a:off x="1757361" y="2998374"/>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solidFill>
                  <a:srgbClr val="000000"/>
                </a:solidFill>
                <a:latin typeface="Helvetica Neue"/>
                <a:ea typeface="Helvetica Neue"/>
                <a:cs typeface="Helvetica Neue"/>
                <a:sym typeface="Helvetica Neue"/>
              </a:rPr>
              <a:t>DESAFÍO DE </a:t>
            </a:r>
            <a:r>
              <a:rPr lang="es" sz="700">
                <a:latin typeface="Helvetica Neue"/>
                <a:ea typeface="Helvetica Neue"/>
                <a:cs typeface="Helvetica Neue"/>
                <a:sym typeface="Helvetica Neue"/>
              </a:rPr>
              <a:t>EXCEPCIONES</a:t>
            </a:r>
            <a:endParaRPr b="0" i="0" sz="700" u="none" cap="none" strike="noStrike">
              <a:solidFill>
                <a:srgbClr val="000000"/>
              </a:solidFill>
              <a:latin typeface="Helvetica Neue"/>
              <a:ea typeface="Helvetica Neue"/>
              <a:cs typeface="Helvetica Neue"/>
              <a:sym typeface="Helvetica Neue"/>
            </a:endParaRPr>
          </a:p>
        </p:txBody>
      </p:sp>
      <p:sp>
        <p:nvSpPr>
          <p:cNvPr id="207" name="Google Shape;207;p40"/>
          <p:cNvSpPr txBox="1"/>
          <p:nvPr/>
        </p:nvSpPr>
        <p:spPr>
          <a:xfrm>
            <a:off x="4113277" y="3010700"/>
            <a:ext cx="1940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solidFill>
                  <a:schemeClr val="dk1"/>
                </a:solidFill>
                <a:latin typeface="Helvetica Neue Light"/>
                <a:ea typeface="Helvetica Neue Light"/>
                <a:cs typeface="Helvetica Neue Light"/>
                <a:sym typeface="Helvetica Neue Light"/>
              </a:rPr>
              <a:t>N</a:t>
            </a:r>
            <a:r>
              <a:rPr lang="es" sz="700">
                <a:solidFill>
                  <a:schemeClr val="dk1"/>
                </a:solidFill>
                <a:latin typeface="Helvetica Neue Light"/>
                <a:ea typeface="Helvetica Neue Light"/>
                <a:cs typeface="Helvetica Neue Light"/>
                <a:sym typeface="Helvetica Neue Light"/>
              </a:rPr>
              <a:t>UESTRO PRIMER DC</a:t>
            </a:r>
            <a:endParaRPr sz="700">
              <a:solidFill>
                <a:schemeClr val="dk1"/>
              </a:solidFill>
              <a:latin typeface="Helvetica Neue Light"/>
              <a:ea typeface="Helvetica Neue Light"/>
              <a:cs typeface="Helvetica Neue Light"/>
              <a:sym typeface="Helvetica Neue Light"/>
            </a:endParaRPr>
          </a:p>
        </p:txBody>
      </p:sp>
      <p:sp>
        <p:nvSpPr>
          <p:cNvPr id="208" name="Google Shape;208;p40"/>
          <p:cNvSpPr txBox="1"/>
          <p:nvPr/>
        </p:nvSpPr>
        <p:spPr>
          <a:xfrm>
            <a:off x="4107477" y="2508423"/>
            <a:ext cx="1553700" cy="41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700">
                <a:solidFill>
                  <a:schemeClr val="dk1"/>
                </a:solidFill>
                <a:latin typeface="Helvetica Neue Light"/>
                <a:ea typeface="Helvetica Neue Light"/>
                <a:cs typeface="Helvetica Neue Light"/>
                <a:sym typeface="Helvetica Neue Light"/>
              </a:rPr>
              <a:t>MI PRIMER PENSAMIENTO EN POO</a:t>
            </a:r>
            <a:endParaRPr sz="7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6"/>
          <p:cNvSpPr txBox="1"/>
          <p:nvPr/>
        </p:nvSpPr>
        <p:spPr>
          <a:xfrm>
            <a:off x="845250" y="1445238"/>
            <a:ext cx="7453500" cy="1674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lang="es" sz="1900">
                <a:latin typeface="Helvetica Neue Light"/>
                <a:ea typeface="Helvetica Neue Light"/>
                <a:cs typeface="Helvetica Neue Light"/>
                <a:sym typeface="Helvetica Neue Light"/>
              </a:rPr>
              <a:t>Podemos definir a los diagramas de clases como </a:t>
            </a:r>
            <a:r>
              <a:rPr lang="es" sz="1900">
                <a:highlight>
                  <a:srgbClr val="3CEFAB"/>
                </a:highlight>
                <a:latin typeface="Helvetica Neue Light"/>
                <a:ea typeface="Helvetica Neue Light"/>
                <a:cs typeface="Helvetica Neue Light"/>
                <a:sym typeface="Helvetica Neue Light"/>
              </a:rPr>
              <a:t>las clases que usaremos en el programa con las relaciones entre </a:t>
            </a:r>
            <a:r>
              <a:rPr lang="es" sz="1900">
                <a:highlight>
                  <a:srgbClr val="3CEFAB"/>
                </a:highlight>
                <a:latin typeface="Helvetica Neue Light"/>
                <a:ea typeface="Helvetica Neue Light"/>
                <a:cs typeface="Helvetica Neue Light"/>
                <a:sym typeface="Helvetica Neue Light"/>
              </a:rPr>
              <a:t>sí</a:t>
            </a:r>
            <a:r>
              <a:rPr lang="es" sz="1900">
                <a:latin typeface="Helvetica Neue Light"/>
                <a:ea typeface="Helvetica Neue Light"/>
                <a:cs typeface="Helvetica Neue Light"/>
                <a:sym typeface="Helvetica Neue Light"/>
              </a:rPr>
              <a:t>. </a:t>
            </a:r>
            <a:endParaRPr sz="19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rPr i="1" lang="es" sz="1900">
                <a:latin typeface="Helvetica Neue Light"/>
                <a:ea typeface="Helvetica Neue Light"/>
                <a:cs typeface="Helvetica Neue Light"/>
                <a:sym typeface="Helvetica Neue Light"/>
              </a:rPr>
              <a:t>La siguiente imágen representa un diagrama de clases: </a:t>
            </a:r>
            <a:endParaRPr i="1" sz="19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sz="18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sz="1800">
              <a:latin typeface="Helvetica Neue Light"/>
              <a:ea typeface="Helvetica Neue Light"/>
              <a:cs typeface="Helvetica Neue Light"/>
              <a:sym typeface="Helvetica Neue Light"/>
            </a:endParaRPr>
          </a:p>
        </p:txBody>
      </p:sp>
      <p:sp>
        <p:nvSpPr>
          <p:cNvPr id="522" name="Google Shape;522;p76"/>
          <p:cNvSpPr txBox="1"/>
          <p:nvPr/>
        </p:nvSpPr>
        <p:spPr>
          <a:xfrm>
            <a:off x="1738950" y="368225"/>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i="1" lang="es" sz="3500">
                <a:latin typeface="Anton"/>
                <a:ea typeface="Anton"/>
                <a:cs typeface="Anton"/>
                <a:sym typeface="Anton"/>
              </a:rPr>
              <a:t>¿Qué son?</a:t>
            </a:r>
            <a:endParaRPr b="0" i="1" sz="3500" u="none" cap="none" strike="noStrike">
              <a:solidFill>
                <a:srgbClr val="000000"/>
              </a:solidFill>
              <a:latin typeface="Anton"/>
              <a:ea typeface="Anton"/>
              <a:cs typeface="Anton"/>
              <a:sym typeface="Anton"/>
            </a:endParaRPr>
          </a:p>
        </p:txBody>
      </p:sp>
      <p:pic>
        <p:nvPicPr>
          <p:cNvPr id="523" name="Google Shape;523;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24" name="Google Shape;524;p76"/>
          <p:cNvPicPr preferRelativeResize="0"/>
          <p:nvPr/>
        </p:nvPicPr>
        <p:blipFill>
          <a:blip r:embed="rId4">
            <a:alphaModFix/>
          </a:blip>
          <a:stretch>
            <a:fillRect/>
          </a:stretch>
        </p:blipFill>
        <p:spPr>
          <a:xfrm>
            <a:off x="2862276" y="3119850"/>
            <a:ext cx="3804150" cy="1759025"/>
          </a:xfrm>
          <a:prstGeom prst="rect">
            <a:avLst/>
          </a:prstGeom>
          <a:noFill/>
          <a:ln>
            <a:noFill/>
          </a:ln>
        </p:spPr>
      </p:pic>
      <p:pic>
        <p:nvPicPr>
          <p:cNvPr id="525" name="Google Shape;525;p76"/>
          <p:cNvPicPr preferRelativeResize="0"/>
          <p:nvPr/>
        </p:nvPicPr>
        <p:blipFill>
          <a:blip r:embed="rId5">
            <a:alphaModFix/>
          </a:blip>
          <a:stretch>
            <a:fillRect/>
          </a:stretch>
        </p:blipFill>
        <p:spPr>
          <a:xfrm>
            <a:off x="1376050" y="3347862"/>
            <a:ext cx="1186525" cy="1186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29" name="Shape 529"/>
        <p:cNvGrpSpPr/>
        <p:nvPr/>
      </p:nvGrpSpPr>
      <p:grpSpPr>
        <a:xfrm>
          <a:off x="0" y="0"/>
          <a:ext cx="0" cy="0"/>
          <a:chOff x="0" y="0"/>
          <a:chExt cx="0" cy="0"/>
        </a:xfrm>
      </p:grpSpPr>
      <p:sp>
        <p:nvSpPr>
          <p:cNvPr id="530" name="Google Shape;530;p7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121212"/>
                </a:solidFill>
                <a:latin typeface="Anton"/>
                <a:ea typeface="Anton"/>
                <a:cs typeface="Anton"/>
                <a:sym typeface="Anton"/>
              </a:rPr>
              <a:t>GRAFICAR DIAGRAMAS DE CLASES</a:t>
            </a:r>
            <a:endParaRPr b="0" i="1" sz="3600" u="none" cap="none" strike="noStrike">
              <a:solidFill>
                <a:srgbClr val="121212"/>
              </a:solidFill>
              <a:latin typeface="Anton"/>
              <a:ea typeface="Anton"/>
              <a:cs typeface="Anton"/>
              <a:sym typeface="Anton"/>
            </a:endParaRPr>
          </a:p>
        </p:txBody>
      </p:sp>
      <p:pic>
        <p:nvPicPr>
          <p:cNvPr id="531" name="Google Shape;531;p7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8"/>
          <p:cNvSpPr txBox="1"/>
          <p:nvPr/>
        </p:nvSpPr>
        <p:spPr>
          <a:xfrm>
            <a:off x="259350" y="1357300"/>
            <a:ext cx="8625300" cy="1674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lang="es" sz="1800">
                <a:latin typeface="Helvetica Neue Light"/>
                <a:ea typeface="Helvetica Neue Light"/>
                <a:cs typeface="Helvetica Neue Light"/>
                <a:sym typeface="Helvetica Neue Light"/>
              </a:rPr>
              <a:t>Hay </a:t>
            </a:r>
            <a:r>
              <a:rPr lang="es" sz="1800">
                <a:latin typeface="Helvetica Neue Light"/>
                <a:ea typeface="Helvetica Neue Light"/>
                <a:cs typeface="Helvetica Neue Light"/>
                <a:sym typeface="Helvetica Neue Light"/>
              </a:rPr>
              <a:t>múltiples</a:t>
            </a:r>
            <a:r>
              <a:rPr lang="es" sz="1800">
                <a:latin typeface="Helvetica Neue Light"/>
                <a:ea typeface="Helvetica Neue Light"/>
                <a:cs typeface="Helvetica Neue Light"/>
                <a:sym typeface="Helvetica Neue Light"/>
              </a:rPr>
              <a:t> programas que nos permiten realizar los diagramas, los </a:t>
            </a:r>
            <a:r>
              <a:rPr lang="es" sz="1800">
                <a:latin typeface="Helvetica Neue Light"/>
                <a:ea typeface="Helvetica Neue Light"/>
                <a:cs typeface="Helvetica Neue Light"/>
                <a:sym typeface="Helvetica Neue Light"/>
              </a:rPr>
              <a:t>más</a:t>
            </a:r>
            <a:r>
              <a:rPr lang="es" sz="1800">
                <a:latin typeface="Helvetica Neue Light"/>
                <a:ea typeface="Helvetica Neue Light"/>
                <a:cs typeface="Helvetica Neue Light"/>
                <a:sym typeface="Helvetica Neue Light"/>
              </a:rPr>
              <a:t> populares son </a:t>
            </a:r>
            <a:r>
              <a:rPr lang="es" sz="1800" u="sng">
                <a:solidFill>
                  <a:schemeClr val="hlink"/>
                </a:solidFill>
                <a:latin typeface="Helvetica Neue Light"/>
                <a:ea typeface="Helvetica Neue Light"/>
                <a:cs typeface="Helvetica Neue Light"/>
                <a:sym typeface="Helvetica Neue Light"/>
                <a:hlinkClick r:id="rId3"/>
              </a:rPr>
              <a:t>Día</a:t>
            </a:r>
            <a:r>
              <a:rPr lang="es" sz="1800">
                <a:latin typeface="Helvetica Neue Light"/>
                <a:ea typeface="Helvetica Neue Light"/>
                <a:cs typeface="Helvetica Neue Light"/>
                <a:sym typeface="Helvetica Neue Light"/>
              </a:rPr>
              <a:t>, </a:t>
            </a:r>
            <a:r>
              <a:rPr lang="es" sz="1800" u="sng">
                <a:solidFill>
                  <a:schemeClr val="hlink"/>
                </a:solidFill>
                <a:latin typeface="Helvetica Neue Light"/>
                <a:ea typeface="Helvetica Neue Light"/>
                <a:cs typeface="Helvetica Neue Light"/>
                <a:sym typeface="Helvetica Neue Light"/>
                <a:hlinkClick r:id="rId4"/>
              </a:rPr>
              <a:t>Visio</a:t>
            </a:r>
            <a:r>
              <a:rPr lang="es" sz="1800">
                <a:latin typeface="Helvetica Neue Light"/>
                <a:ea typeface="Helvetica Neue Light"/>
                <a:cs typeface="Helvetica Neue Light"/>
                <a:sym typeface="Helvetica Neue Light"/>
              </a:rPr>
              <a:t> y algunos otros online, como </a:t>
            </a:r>
            <a:r>
              <a:rPr lang="es" sz="1800" u="sng">
                <a:solidFill>
                  <a:schemeClr val="hlink"/>
                </a:solidFill>
                <a:latin typeface="Helvetica Neue Light"/>
                <a:ea typeface="Helvetica Neue Light"/>
                <a:cs typeface="Helvetica Neue Light"/>
                <a:sym typeface="Helvetica Neue Light"/>
                <a:hlinkClick r:id="rId5"/>
              </a:rPr>
              <a:t>Moqups</a:t>
            </a:r>
            <a:r>
              <a:rPr lang="es" sz="1800">
                <a:latin typeface="Helvetica Neue Light"/>
                <a:ea typeface="Helvetica Neue Light"/>
                <a:cs typeface="Helvetica Neue Light"/>
                <a:sym typeface="Helvetica Neue Light"/>
              </a:rPr>
              <a:t>, u </a:t>
            </a:r>
            <a:r>
              <a:rPr lang="es" sz="1800" u="sng">
                <a:solidFill>
                  <a:schemeClr val="hlink"/>
                </a:solidFill>
                <a:latin typeface="Helvetica Neue Light"/>
                <a:ea typeface="Helvetica Neue Light"/>
                <a:cs typeface="Helvetica Neue Light"/>
                <a:sym typeface="Helvetica Neue Light"/>
                <a:hlinkClick r:id="rId6"/>
              </a:rPr>
              <a:t>Online Visual Paradigm</a:t>
            </a:r>
            <a:r>
              <a:rPr lang="es"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a:p>
            <a:pPr indent="457200" lvl="0" marL="0" marR="0" rtl="0" algn="ctr">
              <a:lnSpc>
                <a:spcPct val="150000"/>
              </a:lnSpc>
              <a:spcBef>
                <a:spcPts val="0"/>
              </a:spcBef>
              <a:spcAft>
                <a:spcPts val="0"/>
              </a:spcAft>
              <a:buClr>
                <a:srgbClr val="000000"/>
              </a:buClr>
              <a:buSzPts val="2000"/>
              <a:buFont typeface="Arial"/>
              <a:buNone/>
            </a:pPr>
            <a:r>
              <a:rPr lang="es" sz="1800">
                <a:latin typeface="Helvetica Neue Light"/>
                <a:ea typeface="Helvetica Neue Light"/>
                <a:cs typeface="Helvetica Neue Light"/>
                <a:sym typeface="Helvetica Neue Light"/>
              </a:rPr>
              <a:t>Nosotros usaremos </a:t>
            </a:r>
            <a:r>
              <a:rPr lang="es" sz="1800" u="sng">
                <a:solidFill>
                  <a:schemeClr val="hlink"/>
                </a:solidFill>
                <a:latin typeface="Helvetica Neue Light"/>
                <a:ea typeface="Helvetica Neue Light"/>
                <a:cs typeface="Helvetica Neue Light"/>
                <a:sym typeface="Helvetica Neue Light"/>
                <a:hlinkClick r:id="rId7"/>
              </a:rPr>
              <a:t>PlantText</a:t>
            </a:r>
            <a:r>
              <a:rPr lang="es" sz="1800">
                <a:latin typeface="Helvetica Neue Light"/>
                <a:ea typeface="Helvetica Neue Light"/>
                <a:cs typeface="Helvetica Neue Light"/>
                <a:sym typeface="Helvetica Neue Light"/>
              </a:rPr>
              <a:t>, una web que nos permite hacer de manera ágil y sencilla la estructuración de los diagramas. </a:t>
            </a:r>
            <a:endParaRPr sz="18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sz="18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sz="18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sz="1800">
              <a:latin typeface="Helvetica Neue Light"/>
              <a:ea typeface="Helvetica Neue Light"/>
              <a:cs typeface="Helvetica Neue Light"/>
              <a:sym typeface="Helvetica Neue Light"/>
            </a:endParaRPr>
          </a:p>
        </p:txBody>
      </p:sp>
      <p:sp>
        <p:nvSpPr>
          <p:cNvPr id="537" name="Google Shape;537;p78"/>
          <p:cNvSpPr txBox="1"/>
          <p:nvPr/>
        </p:nvSpPr>
        <p:spPr>
          <a:xfrm>
            <a:off x="1671825" y="368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3600"/>
              <a:buFont typeface="Arial"/>
              <a:buNone/>
            </a:pPr>
            <a:r>
              <a:rPr i="1" lang="es" sz="3600">
                <a:solidFill>
                  <a:srgbClr val="121212"/>
                </a:solidFill>
                <a:latin typeface="Anton"/>
                <a:ea typeface="Anton"/>
                <a:cs typeface="Anton"/>
                <a:sym typeface="Anton"/>
              </a:rPr>
              <a:t>Graficar diagrama de Clases</a:t>
            </a:r>
            <a:endParaRPr i="1" sz="3600">
              <a:solidFill>
                <a:srgbClr val="121212"/>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500"/>
              <a:buFont typeface="Arial"/>
              <a:buNone/>
            </a:pPr>
            <a:r>
              <a:t/>
            </a:r>
            <a:endParaRPr i="1" sz="3500">
              <a:latin typeface="Anton"/>
              <a:ea typeface="Anton"/>
              <a:cs typeface="Anton"/>
              <a:sym typeface="Anton"/>
            </a:endParaRPr>
          </a:p>
        </p:txBody>
      </p:sp>
      <p:pic>
        <p:nvPicPr>
          <p:cNvPr id="538" name="Google Shape;538;p78"/>
          <p:cNvPicPr preferRelativeResize="0"/>
          <p:nvPr/>
        </p:nvPicPr>
        <p:blipFill rotWithShape="1">
          <a:blip r:embed="rId8">
            <a:alphaModFix/>
          </a:blip>
          <a:srcRect b="0" l="0" r="0" t="0"/>
          <a:stretch/>
        </p:blipFill>
        <p:spPr>
          <a:xfrm>
            <a:off x="7567925" y="4659625"/>
            <a:ext cx="1186526" cy="330675"/>
          </a:xfrm>
          <a:prstGeom prst="rect">
            <a:avLst/>
          </a:prstGeom>
          <a:noFill/>
          <a:ln>
            <a:noFill/>
          </a:ln>
        </p:spPr>
      </p:pic>
      <p:pic>
        <p:nvPicPr>
          <p:cNvPr id="539" name="Google Shape;539;p78"/>
          <p:cNvPicPr preferRelativeResize="0"/>
          <p:nvPr/>
        </p:nvPicPr>
        <p:blipFill rotWithShape="1">
          <a:blip r:embed="rId9">
            <a:alphaModFix/>
          </a:blip>
          <a:srcRect b="0" l="0" r="0" t="0"/>
          <a:stretch/>
        </p:blipFill>
        <p:spPr>
          <a:xfrm>
            <a:off x="8337125" y="0"/>
            <a:ext cx="806875" cy="806875"/>
          </a:xfrm>
          <a:prstGeom prst="rect">
            <a:avLst/>
          </a:prstGeom>
          <a:noFill/>
          <a:ln>
            <a:noFill/>
          </a:ln>
        </p:spPr>
      </p:pic>
      <p:pic>
        <p:nvPicPr>
          <p:cNvPr id="540" name="Google Shape;540;p78"/>
          <p:cNvPicPr preferRelativeResize="0"/>
          <p:nvPr/>
        </p:nvPicPr>
        <p:blipFill>
          <a:blip r:embed="rId10">
            <a:alphaModFix/>
          </a:blip>
          <a:stretch>
            <a:fillRect/>
          </a:stretch>
        </p:blipFill>
        <p:spPr>
          <a:xfrm>
            <a:off x="2227663" y="3734700"/>
            <a:ext cx="4554425" cy="1255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4" name="Shape 544"/>
        <p:cNvGrpSpPr/>
        <p:nvPr/>
      </p:nvGrpSpPr>
      <p:grpSpPr>
        <a:xfrm>
          <a:off x="0" y="0"/>
          <a:ext cx="0" cy="0"/>
          <a:chOff x="0" y="0"/>
          <a:chExt cx="0" cy="0"/>
        </a:xfrm>
      </p:grpSpPr>
      <p:sp>
        <p:nvSpPr>
          <p:cNvPr id="545" name="Google Shape;545;p79"/>
          <p:cNvSpPr txBox="1"/>
          <p:nvPr/>
        </p:nvSpPr>
        <p:spPr>
          <a:xfrm>
            <a:off x="852188" y="125160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 sz="3000">
                <a:solidFill>
                  <a:srgbClr val="E0FF00"/>
                </a:solidFill>
                <a:latin typeface="Anton"/>
                <a:ea typeface="Anton"/>
                <a:cs typeface="Anton"/>
                <a:sym typeface="Anton"/>
              </a:rPr>
              <a:t>EJEMPLO EN VIVO</a:t>
            </a:r>
            <a:endParaRPr i="1" sz="3000">
              <a:solidFill>
                <a:srgbClr val="E0FF00"/>
              </a:solidFill>
              <a:latin typeface="Didact Gothic"/>
              <a:ea typeface="Didact Gothic"/>
              <a:cs typeface="Didact Gothic"/>
              <a:sym typeface="Didact Gothic"/>
            </a:endParaRPr>
          </a:p>
          <a:p>
            <a:pPr indent="0" lvl="0" marL="0" rtl="0" algn="ctr">
              <a:spcBef>
                <a:spcPts val="1000"/>
              </a:spcBef>
              <a:spcAft>
                <a:spcPts val="0"/>
              </a:spcAft>
              <a:buNone/>
            </a:pPr>
            <a:r>
              <a:rPr i="1" lang="es" sz="2000">
                <a:solidFill>
                  <a:schemeClr val="lt1"/>
                </a:solidFill>
                <a:latin typeface="Helvetica Neue Light"/>
                <a:ea typeface="Helvetica Neue Light"/>
                <a:cs typeface="Helvetica Neue Light"/>
                <a:sym typeface="Helvetica Neue Light"/>
              </a:rPr>
              <a:t>Vamos a ingresar a </a:t>
            </a:r>
            <a:r>
              <a:rPr i="1" lang="es" sz="2000" u="sng">
                <a:solidFill>
                  <a:schemeClr val="hlink"/>
                </a:solidFill>
                <a:latin typeface="Helvetica Neue Light"/>
                <a:ea typeface="Helvetica Neue Light"/>
                <a:cs typeface="Helvetica Neue Light"/>
                <a:sym typeface="Helvetica Neue Light"/>
                <a:hlinkClick r:id="rId4"/>
              </a:rPr>
              <a:t>PlantText </a:t>
            </a:r>
            <a:r>
              <a:rPr i="1" lang="es" sz="2000">
                <a:solidFill>
                  <a:schemeClr val="lt1"/>
                </a:solidFill>
                <a:latin typeface="Helvetica Neue Light"/>
                <a:ea typeface="Helvetica Neue Light"/>
                <a:cs typeface="Helvetica Neue Light"/>
                <a:sym typeface="Helvetica Neue Light"/>
              </a:rPr>
              <a:t>y aprenderemos cómo usarlo. </a:t>
            </a:r>
            <a:endParaRPr i="1" sz="2000">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rgbClr val="E8E7E3"/>
              </a:solidFill>
              <a:latin typeface="Helvetica Neue Light"/>
              <a:ea typeface="Helvetica Neue Light"/>
              <a:cs typeface="Helvetica Neue Light"/>
              <a:sym typeface="Helvetica Neue Light"/>
            </a:endParaRPr>
          </a:p>
        </p:txBody>
      </p:sp>
      <p:pic>
        <p:nvPicPr>
          <p:cNvPr id="546" name="Google Shape;546;p79"/>
          <p:cNvPicPr preferRelativeResize="0"/>
          <p:nvPr/>
        </p:nvPicPr>
        <p:blipFill rotWithShape="1">
          <a:blip r:embed="rId5">
            <a:alphaModFix/>
          </a:blip>
          <a:srcRect b="0" l="0" r="0" t="0"/>
          <a:stretch/>
        </p:blipFill>
        <p:spPr>
          <a:xfrm>
            <a:off x="3978725" y="421625"/>
            <a:ext cx="1186525" cy="1186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0"/>
          <p:cNvSpPr txBox="1"/>
          <p:nvPr/>
        </p:nvSpPr>
        <p:spPr>
          <a:xfrm>
            <a:off x="809550" y="2556000"/>
            <a:ext cx="7524900" cy="15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 sz="4000">
                <a:latin typeface="Anton"/>
                <a:ea typeface="Anton"/>
                <a:cs typeface="Anton"/>
                <a:sym typeface="Anton"/>
              </a:rPr>
              <a:t>NUESTRO PRIMER DC</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25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s" sz="2000">
                <a:latin typeface="Helvetica Neue Light"/>
                <a:ea typeface="Helvetica Neue Light"/>
                <a:cs typeface="Helvetica Neue Light"/>
                <a:sym typeface="Helvetica Neue Light"/>
              </a:rPr>
              <a:t>Crear un diagrama de clases utilizando Planttext.</a:t>
            </a:r>
            <a:r>
              <a:rPr b="0" i="0" lang="es" sz="2000" u="none" cap="none" strike="noStrike">
                <a:solidFill>
                  <a:srgbClr val="000000"/>
                </a:solidFill>
                <a:latin typeface="Helvetica Neue Light"/>
                <a:ea typeface="Helvetica Neue Light"/>
                <a:cs typeface="Helvetica Neue Light"/>
                <a:sym typeface="Helvetica Neue Light"/>
              </a:rPr>
              <a:t>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552" name="Google Shape;552;p8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3" name="Google Shape;553;p80"/>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
        <p:nvSpPr>
          <p:cNvPr id="554" name="Google Shape;554;p80"/>
          <p:cNvSpPr txBox="1"/>
          <p:nvPr/>
        </p:nvSpPr>
        <p:spPr>
          <a:xfrm>
            <a:off x="2753775" y="4167025"/>
            <a:ext cx="3939300" cy="4926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i="1" lang="es" sz="2000">
                <a:solidFill>
                  <a:schemeClr val="dk1"/>
                </a:solidFill>
                <a:latin typeface="Helvetica Neue Light"/>
                <a:ea typeface="Helvetica Neue Light"/>
                <a:cs typeface="Helvetica Neue Light"/>
                <a:sym typeface="Helvetica Neue Light"/>
              </a:rPr>
              <a:t>Tiempo Estimado: 15 minutos.</a:t>
            </a:r>
            <a:endParaRPr i="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1"/>
          <p:cNvSpPr txBox="1"/>
          <p:nvPr/>
        </p:nvSpPr>
        <p:spPr>
          <a:xfrm>
            <a:off x="549950" y="424475"/>
            <a:ext cx="4776900" cy="98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i="1" lang="es" sz="2600">
                <a:latin typeface="Anton"/>
                <a:ea typeface="Anton"/>
                <a:cs typeface="Anton"/>
                <a:sym typeface="Anton"/>
              </a:rPr>
              <a:t>Nuestro primer DC</a:t>
            </a:r>
            <a:endParaRPr b="0" i="1" sz="2600" u="none" cap="none" strike="noStrike">
              <a:solidFill>
                <a:srgbClr val="000000"/>
              </a:solidFill>
              <a:latin typeface="Anton"/>
              <a:ea typeface="Anton"/>
              <a:cs typeface="Anton"/>
              <a:sym typeface="Anton"/>
            </a:endParaRPr>
          </a:p>
        </p:txBody>
      </p:sp>
      <p:sp>
        <p:nvSpPr>
          <p:cNvPr id="560" name="Google Shape;560;p81"/>
          <p:cNvSpPr txBox="1"/>
          <p:nvPr/>
        </p:nvSpPr>
        <p:spPr>
          <a:xfrm>
            <a:off x="938100" y="20291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lang="es" sz="2000">
                <a:solidFill>
                  <a:schemeClr val="dk1"/>
                </a:solidFill>
                <a:highlight>
                  <a:schemeClr val="lt1"/>
                </a:highlight>
                <a:latin typeface="Helvetica Neue Light"/>
                <a:ea typeface="Helvetica Neue Light"/>
                <a:cs typeface="Helvetica Neue Light"/>
                <a:sym typeface="Helvetica Neue Light"/>
              </a:rPr>
              <a:t>Crear un diagrama de clases con PlantText para modelar la siguiente situación </a:t>
            </a:r>
            <a:r>
              <a:rPr lang="es" sz="2000">
                <a:solidFill>
                  <a:schemeClr val="dk1"/>
                </a:solidFill>
                <a:highlight>
                  <a:schemeClr val="lt1"/>
                </a:highlight>
                <a:latin typeface="Helvetica Neue Light"/>
                <a:ea typeface="Helvetica Neue Light"/>
                <a:cs typeface="Helvetica Neue Light"/>
                <a:sym typeface="Helvetica Neue Light"/>
              </a:rPr>
              <a:t>problemática</a:t>
            </a:r>
            <a:r>
              <a:rPr lang="es" sz="2000">
                <a:solidFill>
                  <a:schemeClr val="dk1"/>
                </a:solidFill>
                <a:highlight>
                  <a:schemeClr val="lt1"/>
                </a:highlight>
                <a:latin typeface="Helvetica Neue Light"/>
                <a:ea typeface="Helvetica Neue Light"/>
                <a:cs typeface="Helvetica Neue Light"/>
                <a:sym typeface="Helvetica Neue Light"/>
              </a:rPr>
              <a:t>: Se quiere crear un programa para administrar los </a:t>
            </a:r>
            <a:r>
              <a:rPr lang="es" sz="2000">
                <a:solidFill>
                  <a:srgbClr val="191919"/>
                </a:solidFill>
                <a:highlight>
                  <a:srgbClr val="EF89D2"/>
                </a:highlight>
                <a:latin typeface="Helvetica Neue Light"/>
                <a:ea typeface="Helvetica Neue Light"/>
                <a:cs typeface="Helvetica Neue Light"/>
                <a:sym typeface="Helvetica Neue Light"/>
              </a:rPr>
              <a:t>productos</a:t>
            </a:r>
            <a:r>
              <a:rPr lang="es" sz="2000">
                <a:solidFill>
                  <a:schemeClr val="dk1"/>
                </a:solidFill>
                <a:highlight>
                  <a:schemeClr val="lt1"/>
                </a:highlight>
                <a:latin typeface="Helvetica Neue Light"/>
                <a:ea typeface="Helvetica Neue Light"/>
                <a:cs typeface="Helvetica Neue Light"/>
                <a:sym typeface="Helvetica Neue Light"/>
              </a:rPr>
              <a:t> que se venden en un </a:t>
            </a:r>
            <a:r>
              <a:rPr lang="es" sz="2000">
                <a:solidFill>
                  <a:srgbClr val="191919"/>
                </a:solidFill>
                <a:highlight>
                  <a:srgbClr val="EF89D2"/>
                </a:highlight>
                <a:latin typeface="Helvetica Neue Light"/>
                <a:ea typeface="Helvetica Neue Light"/>
                <a:cs typeface="Helvetica Neue Light"/>
                <a:sym typeface="Helvetica Neue Light"/>
              </a:rPr>
              <a:t>negocio</a:t>
            </a:r>
            <a:r>
              <a:rPr lang="es" sz="2000">
                <a:solidFill>
                  <a:schemeClr val="dk1"/>
                </a:solidFill>
                <a:highlight>
                  <a:schemeClr val="lt1"/>
                </a:highlight>
                <a:latin typeface="Helvetica Neue Light"/>
                <a:ea typeface="Helvetica Neue Light"/>
                <a:cs typeface="Helvetica Neue Light"/>
                <a:sym typeface="Helvetica Neue Light"/>
              </a:rPr>
              <a:t>, el negocio tiene varios </a:t>
            </a:r>
            <a:r>
              <a:rPr lang="es" sz="2000">
                <a:solidFill>
                  <a:srgbClr val="191919"/>
                </a:solidFill>
                <a:highlight>
                  <a:srgbClr val="EF89D2"/>
                </a:highlight>
                <a:latin typeface="Helvetica Neue Light"/>
                <a:ea typeface="Helvetica Neue Light"/>
                <a:cs typeface="Helvetica Neue Light"/>
                <a:sym typeface="Helvetica Neue Light"/>
              </a:rPr>
              <a:t>empleados</a:t>
            </a:r>
            <a:r>
              <a:rPr lang="es" sz="2000">
                <a:solidFill>
                  <a:schemeClr val="dk1"/>
                </a:solidFill>
                <a:highlight>
                  <a:schemeClr val="lt1"/>
                </a:highlight>
                <a:latin typeface="Helvetica Neue Light"/>
                <a:ea typeface="Helvetica Neue Light"/>
                <a:cs typeface="Helvetica Neue Light"/>
                <a:sym typeface="Helvetica Neue Light"/>
              </a:rPr>
              <a:t> y cada empleado posee un </a:t>
            </a:r>
            <a:r>
              <a:rPr lang="es" sz="2000">
                <a:solidFill>
                  <a:srgbClr val="191919"/>
                </a:solidFill>
                <a:highlight>
                  <a:srgbClr val="EF89D2"/>
                </a:highlight>
                <a:latin typeface="Helvetica Neue Light"/>
                <a:ea typeface="Helvetica Neue Light"/>
                <a:cs typeface="Helvetica Neue Light"/>
                <a:sym typeface="Helvetica Neue Light"/>
              </a:rPr>
              <a:t>contacto.</a:t>
            </a:r>
            <a:r>
              <a:rPr b="0" i="0" lang="es" sz="2000" u="none" cap="none" strike="noStrike">
                <a:solidFill>
                  <a:srgbClr val="191919"/>
                </a:solidFill>
                <a:highlight>
                  <a:srgbClr val="EF89D2"/>
                </a:highlight>
                <a:latin typeface="Helvetica Neue Light"/>
                <a:ea typeface="Helvetica Neue Light"/>
                <a:cs typeface="Helvetica Neue Light"/>
                <a:sym typeface="Helvetica Neue Light"/>
              </a:rPr>
              <a:t> </a:t>
            </a:r>
            <a:endParaRPr b="0" i="0" sz="2000" u="none" cap="none" strike="noStrike">
              <a:solidFill>
                <a:srgbClr val="191919"/>
              </a:solidFill>
              <a:highlight>
                <a:srgbClr val="EF89D2"/>
              </a:highlight>
              <a:latin typeface="Helvetica Neue Light"/>
              <a:ea typeface="Helvetica Neue Light"/>
              <a:cs typeface="Helvetica Neue Light"/>
              <a:sym typeface="Helvetica Neue Light"/>
            </a:endParaRPr>
          </a:p>
        </p:txBody>
      </p:sp>
      <p:pic>
        <p:nvPicPr>
          <p:cNvPr id="561" name="Google Shape;561;p8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62" name="Google Shape;562;p81"/>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563" name="Google Shape;563;p81"/>
          <p:cNvSpPr txBox="1"/>
          <p:nvPr/>
        </p:nvSpPr>
        <p:spPr>
          <a:xfrm>
            <a:off x="2376450" y="3849000"/>
            <a:ext cx="4391100" cy="49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sz="2000">
                <a:solidFill>
                  <a:schemeClr val="dk1"/>
                </a:solidFill>
                <a:latin typeface="Helvetica Neue"/>
                <a:ea typeface="Helvetica Neue"/>
                <a:cs typeface="Helvetica Neue"/>
                <a:sym typeface="Helvetica Neue"/>
              </a:rPr>
              <a:t>Tiempo Estimado:</a:t>
            </a:r>
            <a:r>
              <a:rPr lang="es" sz="2000">
                <a:solidFill>
                  <a:schemeClr val="dk1"/>
                </a:solidFill>
                <a:latin typeface="Helvetica Neue Light"/>
                <a:ea typeface="Helvetica Neue Light"/>
                <a:cs typeface="Helvetica Neue Light"/>
                <a:sym typeface="Helvetica Neue Light"/>
              </a:rPr>
              <a:t> 15 minutos.</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7" name="Shape 567"/>
        <p:cNvGrpSpPr/>
        <p:nvPr/>
      </p:nvGrpSpPr>
      <p:grpSpPr>
        <a:xfrm>
          <a:off x="0" y="0"/>
          <a:ext cx="0" cy="0"/>
          <a:chOff x="0" y="0"/>
          <a:chExt cx="0" cy="0"/>
        </a:xfrm>
      </p:grpSpPr>
      <p:sp>
        <p:nvSpPr>
          <p:cNvPr id="568" name="Google Shape;568;p8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569" name="Google Shape;569;p82"/>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73" name="Shape 573"/>
        <p:cNvGrpSpPr/>
        <p:nvPr/>
      </p:nvGrpSpPr>
      <p:grpSpPr>
        <a:xfrm>
          <a:off x="0" y="0"/>
          <a:ext cx="0" cy="0"/>
          <a:chOff x="0" y="0"/>
          <a:chExt cx="0" cy="0"/>
        </a:xfrm>
      </p:grpSpPr>
      <p:sp>
        <p:nvSpPr>
          <p:cNvPr id="574" name="Google Shape;574;p83"/>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575" name="Google Shape;575;p83"/>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576" name="Google Shape;576;p8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4"/>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Helvetica Neue Light"/>
              <a:buChar char="●"/>
            </a:pPr>
            <a:r>
              <a:rPr lang="es" sz="1800" u="sng">
                <a:solidFill>
                  <a:schemeClr val="hlink"/>
                </a:solidFill>
                <a:latin typeface="Helvetica Neue Light"/>
                <a:ea typeface="Helvetica Neue Light"/>
                <a:cs typeface="Helvetica Neue Light"/>
                <a:sym typeface="Helvetica Neue Light"/>
                <a:hlinkClick r:id="rId3"/>
              </a:rPr>
              <a:t>EjemploClase</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582" name="Google Shape;582;p8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583" name="Google Shape;583;p84"/>
          <p:cNvPicPr preferRelativeResize="0"/>
          <p:nvPr/>
        </p:nvPicPr>
        <p:blipFill rotWithShape="1">
          <a:blip r:embed="rId5">
            <a:alphaModFix/>
          </a:blip>
          <a:srcRect b="0" l="0" r="0" t="0"/>
          <a:stretch/>
        </p:blipFill>
        <p:spPr>
          <a:xfrm>
            <a:off x="7411525" y="127700"/>
            <a:ext cx="1634174" cy="639850"/>
          </a:xfrm>
          <a:prstGeom prst="rect">
            <a:avLst/>
          </a:prstGeom>
          <a:noFill/>
          <a:ln>
            <a:noFill/>
          </a:ln>
        </p:spPr>
      </p:pic>
      <p:sp>
        <p:nvSpPr>
          <p:cNvPr id="584" name="Google Shape;584;p84"/>
          <p:cNvSpPr/>
          <p:nvPr/>
        </p:nvSpPr>
        <p:spPr>
          <a:xfrm>
            <a:off x="1604225" y="203640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5" name="Google Shape;585;p84"/>
          <p:cNvPicPr preferRelativeResize="0"/>
          <p:nvPr/>
        </p:nvPicPr>
        <p:blipFill rotWithShape="1">
          <a:blip r:embed="rId6">
            <a:alphaModFix/>
          </a:blip>
          <a:srcRect b="0" l="0" r="0" t="0"/>
          <a:stretch/>
        </p:blipFill>
        <p:spPr>
          <a:xfrm>
            <a:off x="1866934" y="2299090"/>
            <a:ext cx="545131" cy="545131"/>
          </a:xfrm>
          <a:prstGeom prst="rect">
            <a:avLst/>
          </a:prstGeom>
          <a:noFill/>
          <a:ln>
            <a:noFill/>
          </a:ln>
        </p:spPr>
      </p:pic>
      <p:sp>
        <p:nvSpPr>
          <p:cNvPr id="586" name="Google Shape;586;p84"/>
          <p:cNvSpPr txBox="1"/>
          <p:nvPr/>
        </p:nvSpPr>
        <p:spPr>
          <a:xfrm>
            <a:off x="882725" y="4505013"/>
            <a:ext cx="6764700" cy="639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587" name="Google Shape;587;p84"/>
          <p:cNvPicPr preferRelativeResize="0"/>
          <p:nvPr/>
        </p:nvPicPr>
        <p:blipFill>
          <a:blip r:embed="rId7">
            <a:alphaModFix/>
          </a:blip>
          <a:stretch>
            <a:fillRect/>
          </a:stretch>
        </p:blipFill>
        <p:spPr>
          <a:xfrm>
            <a:off x="4791775" y="2350400"/>
            <a:ext cx="545149" cy="5451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1" name="Shape 591"/>
        <p:cNvGrpSpPr/>
        <p:nvPr/>
      </p:nvGrpSpPr>
      <p:grpSpPr>
        <a:xfrm>
          <a:off x="0" y="0"/>
          <a:ext cx="0" cy="0"/>
          <a:chOff x="0" y="0"/>
          <a:chExt cx="0" cy="0"/>
        </a:xfrm>
      </p:grpSpPr>
      <p:sp>
        <p:nvSpPr>
          <p:cNvPr id="592" name="Google Shape;592;p85"/>
          <p:cNvSpPr txBox="1"/>
          <p:nvPr/>
        </p:nvSpPr>
        <p:spPr>
          <a:xfrm>
            <a:off x="1956450" y="12911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593" name="Google Shape;593;p85"/>
          <p:cNvSpPr txBox="1"/>
          <p:nvPr/>
        </p:nvSpPr>
        <p:spPr>
          <a:xfrm>
            <a:off x="2240400" y="2435100"/>
            <a:ext cx="4783200" cy="40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2200"/>
              <a:buFont typeface="Arial"/>
              <a:buNone/>
            </a:pPr>
            <a:r>
              <a:rPr lang="es" sz="1600">
                <a:solidFill>
                  <a:srgbClr val="E0FF00"/>
                </a:solidFill>
                <a:latin typeface="Helvetica Neue Light"/>
                <a:ea typeface="Helvetica Neue Light"/>
                <a:cs typeface="Helvetica Neue Light"/>
                <a:sym typeface="Helvetica Neue Light"/>
              </a:rPr>
              <a:t>- Programación Orientada a Objetos. </a:t>
            </a:r>
            <a:endParaRPr sz="1600">
              <a:solidFill>
                <a:srgbClr val="E0FF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2200"/>
              <a:buFont typeface="Arial"/>
              <a:buNone/>
            </a:pPr>
            <a:r>
              <a:rPr lang="es" sz="1600">
                <a:solidFill>
                  <a:srgbClr val="E0FF00"/>
                </a:solidFill>
                <a:latin typeface="Helvetica Neue Light"/>
                <a:ea typeface="Helvetica Neue Light"/>
                <a:cs typeface="Helvetica Neue Light"/>
                <a:sym typeface="Helvetica Neue Light"/>
              </a:rPr>
              <a:t>- Relaciones entre clases. </a:t>
            </a:r>
            <a:br>
              <a:rPr lang="es" sz="1600">
                <a:solidFill>
                  <a:srgbClr val="E0FF00"/>
                </a:solidFill>
                <a:latin typeface="Helvetica Neue Light"/>
                <a:ea typeface="Helvetica Neue Light"/>
                <a:cs typeface="Helvetica Neue Light"/>
                <a:sym typeface="Helvetica Neue Light"/>
              </a:rPr>
            </a:br>
            <a:r>
              <a:rPr lang="es" sz="1600">
                <a:solidFill>
                  <a:srgbClr val="E0FF00"/>
                </a:solidFill>
                <a:latin typeface="Helvetica Neue Light"/>
                <a:ea typeface="Helvetica Neue Light"/>
                <a:cs typeface="Helvetica Neue Light"/>
                <a:sym typeface="Helvetica Neue Light"/>
              </a:rPr>
              <a:t>- Diagrama de clases.</a:t>
            </a:r>
            <a:endParaRPr sz="1600">
              <a:solidFill>
                <a:srgbClr val="E0FF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2200"/>
              <a:buFont typeface="Arial"/>
              <a:buNone/>
            </a:pPr>
            <a:r>
              <a:rPr lang="es" sz="1600">
                <a:solidFill>
                  <a:srgbClr val="E0FF00"/>
                </a:solidFill>
                <a:latin typeface="Helvetica Neue Light"/>
                <a:ea typeface="Helvetica Neue Light"/>
                <a:cs typeface="Helvetica Neue Light"/>
                <a:sym typeface="Helvetica Neue Light"/>
              </a:rPr>
              <a:t>- Diferencia entre POO y Tradicional.</a:t>
            </a:r>
            <a:endParaRPr sz="1600">
              <a:solidFill>
                <a:srgbClr val="E0FF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2200"/>
              <a:buFont typeface="Arial"/>
              <a:buNone/>
            </a:pPr>
            <a:r>
              <a:rPr lang="es" sz="1600">
                <a:solidFill>
                  <a:srgbClr val="E0FF00"/>
                </a:solidFill>
                <a:latin typeface="Helvetica Neue Light"/>
                <a:ea typeface="Helvetica Neue Light"/>
                <a:cs typeface="Helvetica Neue Light"/>
                <a:sym typeface="Helvetica Neue Light"/>
              </a:rPr>
              <a:t>- Ventajas de la POO.  </a:t>
            </a:r>
            <a:endParaRPr sz="16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12" name="Shape 212"/>
        <p:cNvGrpSpPr/>
        <p:nvPr/>
      </p:nvGrpSpPr>
      <p:grpSpPr>
        <a:xfrm>
          <a:off x="0" y="0"/>
          <a:ext cx="0" cy="0"/>
          <a:chOff x="0" y="0"/>
          <a:chExt cx="0" cy="0"/>
        </a:xfrm>
      </p:grpSpPr>
      <p:sp>
        <p:nvSpPr>
          <p:cNvPr id="213" name="Google Shape;213;p41"/>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latin typeface="Anton"/>
                <a:ea typeface="Anton"/>
                <a:cs typeface="Anton"/>
                <a:sym typeface="Anton"/>
              </a:rPr>
              <a:t>¿QUÉ ERA LA POO?</a:t>
            </a:r>
            <a:endParaRPr b="0" i="1" sz="3600" u="none" cap="none" strike="noStrike">
              <a:solidFill>
                <a:srgbClr val="000000"/>
              </a:solidFill>
              <a:latin typeface="Anton"/>
              <a:ea typeface="Anton"/>
              <a:cs typeface="Anton"/>
              <a:sym typeface="Anton"/>
            </a:endParaRPr>
          </a:p>
        </p:txBody>
      </p:sp>
      <p:pic>
        <p:nvPicPr>
          <p:cNvPr id="214" name="Google Shape;214;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7" name="Shape 597"/>
        <p:cNvGrpSpPr/>
        <p:nvPr/>
      </p:nvGrpSpPr>
      <p:grpSpPr>
        <a:xfrm>
          <a:off x="0" y="0"/>
          <a:ext cx="0" cy="0"/>
          <a:chOff x="0" y="0"/>
          <a:chExt cx="0" cy="0"/>
        </a:xfrm>
      </p:grpSpPr>
      <p:sp>
        <p:nvSpPr>
          <p:cNvPr id="598" name="Google Shape;598;p86"/>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599" name="Google Shape;599;p86"/>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03" name="Shape 603"/>
        <p:cNvGrpSpPr/>
        <p:nvPr/>
      </p:nvGrpSpPr>
      <p:grpSpPr>
        <a:xfrm>
          <a:off x="0" y="0"/>
          <a:ext cx="0" cy="0"/>
          <a:chOff x="0" y="0"/>
          <a:chExt cx="0" cy="0"/>
        </a:xfrm>
      </p:grpSpPr>
      <p:sp>
        <p:nvSpPr>
          <p:cNvPr id="604" name="Google Shape;604;p8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605" name="Google Shape;605;p8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nvSpPr>
        <p:spPr>
          <a:xfrm>
            <a:off x="766650" y="1813100"/>
            <a:ext cx="7610700" cy="1288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i="0" lang="es" sz="1800" u="none" cap="none" strike="noStrike">
                <a:solidFill>
                  <a:srgbClr val="000000"/>
                </a:solidFill>
                <a:latin typeface="Helvetica Neue Light"/>
                <a:ea typeface="Helvetica Neue Light"/>
                <a:cs typeface="Helvetica Neue Light"/>
                <a:sym typeface="Helvetica Neue Light"/>
              </a:rPr>
              <a:t>Es un modo o paradigma de programación, que nos permite </a:t>
            </a:r>
            <a:r>
              <a:rPr i="0" lang="es" sz="1800" u="none" cap="none" strike="noStrike">
                <a:solidFill>
                  <a:srgbClr val="000000"/>
                </a:solidFill>
                <a:highlight>
                  <a:srgbClr val="3CEFAB"/>
                </a:highlight>
                <a:latin typeface="Helvetica Neue Light"/>
                <a:ea typeface="Helvetica Neue Light"/>
                <a:cs typeface="Helvetica Neue Light"/>
                <a:sym typeface="Helvetica Neue Light"/>
              </a:rPr>
              <a:t>organizar el código</a:t>
            </a:r>
            <a:r>
              <a:rPr lang="es" sz="1800">
                <a:highlight>
                  <a:srgbClr val="3CEFAB"/>
                </a:highlight>
                <a:latin typeface="Helvetica Neue Light"/>
                <a:ea typeface="Helvetica Neue Light"/>
                <a:cs typeface="Helvetica Neue Light"/>
                <a:sym typeface="Helvetica Neue Light"/>
              </a:rPr>
              <a:t> </a:t>
            </a:r>
            <a:r>
              <a:rPr i="0" lang="es" sz="1800" u="none" cap="none" strike="noStrike">
                <a:solidFill>
                  <a:srgbClr val="000000"/>
                </a:solidFill>
                <a:highlight>
                  <a:srgbClr val="3CEFAB"/>
                </a:highlight>
                <a:latin typeface="Helvetica Neue Light"/>
                <a:ea typeface="Helvetica Neue Light"/>
                <a:cs typeface="Helvetica Neue Light"/>
                <a:sym typeface="Helvetica Neue Light"/>
              </a:rPr>
              <a:t>pensando el problema como una relación entre “cosas”, </a:t>
            </a:r>
            <a:r>
              <a:rPr lang="es" sz="1800">
                <a:highlight>
                  <a:srgbClr val="3CEFAB"/>
                </a:highlight>
                <a:latin typeface="Helvetica Neue Light"/>
                <a:ea typeface="Helvetica Neue Light"/>
                <a:cs typeface="Helvetica Neue Light"/>
                <a:sym typeface="Helvetica Neue Light"/>
              </a:rPr>
              <a:t>denominadas</a:t>
            </a:r>
            <a:r>
              <a:rPr i="0" lang="es" sz="1800" u="none" cap="none" strike="noStrike">
                <a:solidFill>
                  <a:srgbClr val="000000"/>
                </a:solidFill>
                <a:highlight>
                  <a:srgbClr val="3CEFAB"/>
                </a:highlight>
                <a:latin typeface="Helvetica Neue Light"/>
                <a:ea typeface="Helvetica Neue Light"/>
                <a:cs typeface="Helvetica Neue Light"/>
                <a:sym typeface="Helvetica Neue Light"/>
              </a:rPr>
              <a:t> objetos</a:t>
            </a:r>
            <a:r>
              <a:rPr lang="es" sz="1800">
                <a:latin typeface="Helvetica Neue Light"/>
                <a:ea typeface="Helvetica Neue Light"/>
                <a:cs typeface="Helvetica Neue Light"/>
                <a:sym typeface="Helvetica Neue Light"/>
              </a:rPr>
              <a:t>.</a:t>
            </a:r>
            <a:r>
              <a:rPr i="0" lang="es" sz="1800" u="none" cap="none" strike="noStrike">
                <a:solidFill>
                  <a:srgbClr val="000000"/>
                </a:solidFill>
                <a:latin typeface="Helvetica Neue Light"/>
                <a:ea typeface="Helvetica Neue Light"/>
                <a:cs typeface="Helvetica Neue Light"/>
                <a:sym typeface="Helvetica Neue Light"/>
              </a:rPr>
              <a:t> </a:t>
            </a:r>
            <a:r>
              <a:rPr lang="es" sz="1800">
                <a:solidFill>
                  <a:schemeClr val="dk1"/>
                </a:solidFill>
                <a:latin typeface="Helvetica Neue Light"/>
                <a:ea typeface="Helvetica Neue Light"/>
                <a:cs typeface="Helvetica Neue Light"/>
                <a:sym typeface="Helvetica Neue Light"/>
              </a:rPr>
              <a:t>Los objetos se trabajan utilizando las “</a:t>
            </a:r>
            <a:r>
              <a:rPr lang="es" sz="1800">
                <a:highlight>
                  <a:srgbClr val="3CEFAB"/>
                </a:highlight>
                <a:latin typeface="Helvetica Neue Light"/>
                <a:ea typeface="Helvetica Neue Light"/>
                <a:cs typeface="Helvetica Neue Light"/>
                <a:sym typeface="Helvetica Neue Light"/>
              </a:rPr>
              <a:t>clases</a:t>
            </a:r>
            <a:r>
              <a:rPr lang="es"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rPr lang="es" sz="1800">
                <a:solidFill>
                  <a:schemeClr val="dk1"/>
                </a:solidFill>
                <a:latin typeface="Helvetica Neue Light"/>
                <a:ea typeface="Helvetica Neue Light"/>
                <a:cs typeface="Helvetica Neue Light"/>
                <a:sym typeface="Helvetica Neue Light"/>
              </a:rPr>
              <a:t>Estas nos permiten agrupar un conjunto de variables y funciones que veremos a continuación.</a:t>
            </a:r>
            <a:endParaRPr i="0" sz="1800" u="none" cap="none" strike="noStrike">
              <a:solidFill>
                <a:srgbClr val="000000"/>
              </a:solidFill>
              <a:latin typeface="Helvetica Neue Light"/>
              <a:ea typeface="Helvetica Neue Light"/>
              <a:cs typeface="Helvetica Neue Light"/>
              <a:sym typeface="Helvetica Neue Light"/>
            </a:endParaRPr>
          </a:p>
        </p:txBody>
      </p:sp>
      <p:pic>
        <p:nvPicPr>
          <p:cNvPr id="220" name="Google Shape;220;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21" name="Google Shape;221;p42"/>
          <p:cNvSpPr txBox="1"/>
          <p:nvPr/>
        </p:nvSpPr>
        <p:spPr>
          <a:xfrm>
            <a:off x="2187450" y="425975"/>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¿Qué </a:t>
            </a:r>
            <a:r>
              <a:rPr i="1" lang="es" sz="3600">
                <a:latin typeface="Anton"/>
                <a:ea typeface="Anton"/>
                <a:cs typeface="Anton"/>
                <a:sym typeface="Anton"/>
              </a:rPr>
              <a:t>es</a:t>
            </a:r>
            <a:r>
              <a:rPr b="0" i="1" lang="es" sz="3600" u="none" cap="none" strike="noStrike">
                <a:solidFill>
                  <a:srgbClr val="000000"/>
                </a:solidFill>
                <a:latin typeface="Anton"/>
                <a:ea typeface="Anton"/>
                <a:cs typeface="Anton"/>
                <a:sym typeface="Anton"/>
              </a:rPr>
              <a:t> la POO?</a:t>
            </a:r>
            <a:endParaRPr b="0" i="1" sz="3600" u="none" cap="none" strike="noStrike">
              <a:solidFill>
                <a:srgbClr val="000000"/>
              </a:solidFill>
              <a:latin typeface="Anton"/>
              <a:ea typeface="Anton"/>
              <a:cs typeface="Anton"/>
              <a:sym typeface="Anton"/>
            </a:endParaRPr>
          </a:p>
        </p:txBody>
      </p:sp>
      <p:sp>
        <p:nvSpPr>
          <p:cNvPr id="222" name="Google Shape;222;p42"/>
          <p:cNvSpPr txBox="1"/>
          <p:nvPr/>
        </p:nvSpPr>
        <p:spPr>
          <a:xfrm>
            <a:off x="583775" y="3227500"/>
            <a:ext cx="7860000" cy="46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pic>
        <p:nvPicPr>
          <p:cNvPr id="223" name="Google Shape;223;p42"/>
          <p:cNvPicPr preferRelativeResize="0"/>
          <p:nvPr/>
        </p:nvPicPr>
        <p:blipFill>
          <a:blip r:embed="rId4">
            <a:alphaModFix/>
          </a:blip>
          <a:stretch>
            <a:fillRect/>
          </a:stretch>
        </p:blipFill>
        <p:spPr>
          <a:xfrm>
            <a:off x="359300" y="187000"/>
            <a:ext cx="1130000" cy="80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27" name="Shape 227"/>
        <p:cNvGrpSpPr/>
        <p:nvPr/>
      </p:nvGrpSpPr>
      <p:grpSpPr>
        <a:xfrm>
          <a:off x="0" y="0"/>
          <a:ext cx="0" cy="0"/>
          <a:chOff x="0" y="0"/>
          <a:chExt cx="0" cy="0"/>
        </a:xfrm>
      </p:grpSpPr>
      <p:sp>
        <p:nvSpPr>
          <p:cNvPr id="228" name="Google Shape;228;p43"/>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latin typeface="Anton"/>
                <a:ea typeface="Anton"/>
                <a:cs typeface="Anton"/>
                <a:sym typeface="Anton"/>
              </a:rPr>
              <a:t>MOTIVACIÓN</a:t>
            </a:r>
            <a:endParaRPr b="0" i="1" sz="3600" u="none" cap="none" strike="noStrike">
              <a:solidFill>
                <a:srgbClr val="000000"/>
              </a:solidFill>
              <a:latin typeface="Anton"/>
              <a:ea typeface="Anton"/>
              <a:cs typeface="Anton"/>
              <a:sym typeface="Anton"/>
            </a:endParaRPr>
          </a:p>
        </p:txBody>
      </p:sp>
      <p:pic>
        <p:nvPicPr>
          <p:cNvPr id="229" name="Google Shape;229;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5" name="Google Shape;235;p44"/>
          <p:cNvSpPr txBox="1"/>
          <p:nvPr/>
        </p:nvSpPr>
        <p:spPr>
          <a:xfrm>
            <a:off x="550775" y="1219600"/>
            <a:ext cx="7966200" cy="2955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Los programadores se han dedicado a construir aplicaciones muy parecidas que resolvían una y otra vez los mismos problemas. </a:t>
            </a:r>
            <a:r>
              <a:rPr lang="es" sz="1800">
                <a:solidFill>
                  <a:schemeClr val="dk1"/>
                </a:solidFill>
                <a:highlight>
                  <a:srgbClr val="3CEFAB"/>
                </a:highlight>
                <a:latin typeface="Helvetica Neue Light"/>
                <a:ea typeface="Helvetica Neue Light"/>
                <a:cs typeface="Helvetica Neue Light"/>
                <a:sym typeface="Helvetica Neue Light"/>
              </a:rPr>
              <a:t>Para conseguir que los esfuerzos de los programadores puedan ser reutilizados se creó la posibilidad de utilizar módulos</a:t>
            </a:r>
            <a:r>
              <a:rPr lang="es" sz="1800">
                <a:solidFill>
                  <a:schemeClr val="dk1"/>
                </a:solidFill>
                <a:latin typeface="Helvetica Neue Light"/>
                <a:ea typeface="Helvetica Neue Light"/>
                <a:cs typeface="Helvetica Neue Light"/>
                <a:sym typeface="Helvetica Neue Light"/>
              </a:rPr>
              <a:t>. El primer módulo existente fue la </a:t>
            </a:r>
            <a:r>
              <a:rPr lang="es" sz="1800">
                <a:solidFill>
                  <a:schemeClr val="dk1"/>
                </a:solidFill>
                <a:highlight>
                  <a:srgbClr val="3CEFAB"/>
                </a:highlight>
                <a:latin typeface="Helvetica Neue Light"/>
                <a:ea typeface="Helvetica Neue Light"/>
                <a:cs typeface="Helvetica Neue Light"/>
                <a:sym typeface="Helvetica Neue Light"/>
              </a:rPr>
              <a:t>función</a:t>
            </a:r>
            <a:r>
              <a:rPr lang="es"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b="1" lang="es" sz="1800">
                <a:solidFill>
                  <a:schemeClr val="dk1"/>
                </a:solidFill>
                <a:latin typeface="Helvetica Neue"/>
                <a:ea typeface="Helvetica Neue"/>
                <a:cs typeface="Helvetica Neue"/>
                <a:sym typeface="Helvetica Neue"/>
              </a:rPr>
              <a:t>Pero la función se centra </a:t>
            </a:r>
            <a:r>
              <a:rPr b="1" lang="es" sz="1800">
                <a:solidFill>
                  <a:schemeClr val="dk1"/>
                </a:solidFill>
                <a:latin typeface="Helvetica Neue"/>
                <a:ea typeface="Helvetica Neue"/>
                <a:cs typeface="Helvetica Neue"/>
                <a:sym typeface="Helvetica Neue"/>
              </a:rPr>
              <a:t>más</a:t>
            </a:r>
            <a:r>
              <a:rPr b="1" lang="es" sz="1800">
                <a:solidFill>
                  <a:schemeClr val="dk1"/>
                </a:solidFill>
                <a:latin typeface="Helvetica Neue"/>
                <a:ea typeface="Helvetica Neue"/>
                <a:cs typeface="Helvetica Neue"/>
                <a:sym typeface="Helvetica Neue"/>
              </a:rPr>
              <a:t> en aportar una funcionalidad dada, pero no tiene tanto interés con los datos. </a:t>
            </a:r>
            <a:endParaRPr b="1" sz="1800">
              <a:solidFill>
                <a:schemeClr val="dk1"/>
              </a:solidFill>
              <a:latin typeface="Helvetica Neue"/>
              <a:ea typeface="Helvetica Neue"/>
              <a:cs typeface="Helvetica Neue"/>
              <a:sym typeface="Helvetica Neue"/>
            </a:endParaRPr>
          </a:p>
        </p:txBody>
      </p:sp>
      <p:sp>
        <p:nvSpPr>
          <p:cNvPr id="236" name="Google Shape;236;p44"/>
          <p:cNvSpPr txBox="1"/>
          <p:nvPr/>
        </p:nvSpPr>
        <p:spPr>
          <a:xfrm>
            <a:off x="2187450" y="2484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latin typeface="Anton"/>
                <a:ea typeface="Anton"/>
                <a:cs typeface="Anton"/>
                <a:sym typeface="Anton"/>
              </a:rPr>
              <a:t>Motivación </a:t>
            </a:r>
            <a:endParaRPr b="0" i="1" sz="3600" u="none" cap="none" strike="noStrike">
              <a:solidFill>
                <a:srgbClr val="000000"/>
              </a:solidFill>
              <a:latin typeface="Anton"/>
              <a:ea typeface="Anton"/>
              <a:cs typeface="Anton"/>
              <a:sym typeface="Anton"/>
            </a:endParaRPr>
          </a:p>
        </p:txBody>
      </p:sp>
      <p:sp>
        <p:nvSpPr>
          <p:cNvPr id="237" name="Google Shape;237;p44"/>
          <p:cNvSpPr txBox="1"/>
          <p:nvPr/>
        </p:nvSpPr>
        <p:spPr>
          <a:xfrm rot="5400000">
            <a:off x="3033875" y="53824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600">
                <a:solidFill>
                  <a:schemeClr val="dk1"/>
                </a:solidFil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3" name="Google Shape;243;p45"/>
          <p:cNvSpPr txBox="1"/>
          <p:nvPr/>
        </p:nvSpPr>
        <p:spPr>
          <a:xfrm>
            <a:off x="526000" y="909750"/>
            <a:ext cx="7966200" cy="212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8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Con la POO se busca resolver aplicaciones cada vez más complejas, sin que el código se vuelva un caos. Además, se pretende dar pautas para realizar las cosas de manera que otras personas puedan utilizarlas y adelantar su trabajo, de manera que consigamos que </a:t>
            </a:r>
            <a:r>
              <a:rPr lang="es" sz="1800">
                <a:solidFill>
                  <a:schemeClr val="dk1"/>
                </a:solidFill>
                <a:highlight>
                  <a:srgbClr val="3CEFAB"/>
                </a:highlight>
                <a:latin typeface="Helvetica Neue Light"/>
                <a:ea typeface="Helvetica Neue Light"/>
                <a:cs typeface="Helvetica Neue Light"/>
                <a:sym typeface="Helvetica Neue Light"/>
              </a:rPr>
              <a:t>el código se pueda reutilizar</a:t>
            </a:r>
            <a:r>
              <a:rPr lang="es" sz="1800">
                <a:solidFill>
                  <a:schemeClr val="dk1"/>
                </a:solidFill>
                <a:highlight>
                  <a:srgbClr val="3CEFAB"/>
                </a:highlight>
                <a:latin typeface="Helvetica Neue Light"/>
                <a:ea typeface="Helvetica Neue Light"/>
                <a:cs typeface="Helvetica Neue Light"/>
                <a:sym typeface="Helvetica Neue Light"/>
              </a:rPr>
              <a:t>.</a:t>
            </a:r>
            <a:endParaRPr sz="1800">
              <a:solidFill>
                <a:schemeClr val="dk1"/>
              </a:solidFill>
              <a:highlight>
                <a:srgbClr val="3CEFAB"/>
              </a:highlight>
              <a:latin typeface="Helvetica Neue Light"/>
              <a:ea typeface="Helvetica Neue Light"/>
              <a:cs typeface="Helvetica Neue Light"/>
              <a:sym typeface="Helvetica Neue Light"/>
            </a:endParaRPr>
          </a:p>
        </p:txBody>
      </p:sp>
      <p:sp>
        <p:nvSpPr>
          <p:cNvPr id="244" name="Google Shape;244;p45"/>
          <p:cNvSpPr txBox="1"/>
          <p:nvPr/>
        </p:nvSpPr>
        <p:spPr>
          <a:xfrm>
            <a:off x="2187450" y="161625"/>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latin typeface="Anton"/>
                <a:ea typeface="Anton"/>
                <a:cs typeface="Anton"/>
                <a:sym typeface="Anton"/>
              </a:rPr>
              <a:t>Motivación </a:t>
            </a:r>
            <a:endParaRPr b="0" i="1" sz="3600" u="none" cap="none" strike="noStrike">
              <a:solidFill>
                <a:srgbClr val="000000"/>
              </a:solidFill>
              <a:latin typeface="Anton"/>
              <a:ea typeface="Anton"/>
              <a:cs typeface="Anton"/>
              <a:sym typeface="Anton"/>
            </a:endParaRPr>
          </a:p>
        </p:txBody>
      </p:sp>
      <p:sp>
        <p:nvSpPr>
          <p:cNvPr id="245" name="Google Shape;245;p45"/>
          <p:cNvSpPr txBox="1"/>
          <p:nvPr/>
        </p:nvSpPr>
        <p:spPr>
          <a:xfrm>
            <a:off x="0" y="4659625"/>
            <a:ext cx="3000000" cy="408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sz="1450">
                <a:solidFill>
                  <a:schemeClr val="dk1"/>
                </a:solidFill>
                <a:latin typeface="Roboto"/>
                <a:ea typeface="Roboto"/>
                <a:cs typeface="Roboto"/>
                <a:sym typeface="Roboto"/>
              </a:rPr>
              <a:t>Fuente:</a:t>
            </a:r>
            <a:r>
              <a:rPr lang="es" sz="1450">
                <a:solidFill>
                  <a:schemeClr val="dk1"/>
                </a:solidFill>
                <a:latin typeface="Roboto"/>
                <a:ea typeface="Roboto"/>
                <a:cs typeface="Roboto"/>
                <a:sym typeface="Roboto"/>
              </a:rPr>
              <a:t> </a:t>
            </a:r>
            <a:r>
              <a:rPr lang="es" sz="1450" u="sng">
                <a:solidFill>
                  <a:schemeClr val="hlink"/>
                </a:solidFill>
                <a:latin typeface="Roboto"/>
                <a:ea typeface="Roboto"/>
                <a:cs typeface="Roboto"/>
                <a:sym typeface="Roboto"/>
                <a:hlinkClick r:id="rId4"/>
              </a:rPr>
              <a:t>DesarolloWeb</a:t>
            </a:r>
            <a:endParaRPr sz="1100"/>
          </a:p>
        </p:txBody>
      </p:sp>
      <p:pic>
        <p:nvPicPr>
          <p:cNvPr id="246" name="Google Shape;246;p45"/>
          <p:cNvPicPr preferRelativeResize="0"/>
          <p:nvPr/>
        </p:nvPicPr>
        <p:blipFill>
          <a:blip r:embed="rId5">
            <a:alphaModFix/>
          </a:blip>
          <a:stretch>
            <a:fillRect/>
          </a:stretch>
        </p:blipFill>
        <p:spPr>
          <a:xfrm>
            <a:off x="3759875" y="3392700"/>
            <a:ext cx="1498450" cy="149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