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y="5143500" cx="9144000"/>
  <p:notesSz cx="6858000" cy="9144000"/>
  <p:embeddedFontLst>
    <p:embeddedFont>
      <p:font typeface="Anton"/>
      <p:regular r:id="rId69"/>
    </p:embeddedFont>
    <p:embeddedFont>
      <p:font typeface="Lato"/>
      <p:regular r:id="rId70"/>
      <p:bold r:id="rId71"/>
      <p:italic r:id="rId72"/>
      <p:boldItalic r:id="rId73"/>
    </p:embeddedFont>
    <p:embeddedFont>
      <p:font typeface="Didact Gothic"/>
      <p:regular r:id="rId74"/>
    </p:embeddedFont>
    <p:embeddedFont>
      <p:font typeface="Helvetica Neue"/>
      <p:regular r:id="rId75"/>
      <p:bold r:id="rId76"/>
      <p:italic r:id="rId77"/>
      <p:boldItalic r:id="rId78"/>
    </p:embeddedFont>
    <p:embeddedFont>
      <p:font typeface="Helvetica Neue Light"/>
      <p:regular r:id="rId79"/>
      <p:bold r:id="rId80"/>
      <p:italic r:id="rId81"/>
      <p:boldItalic r:id="rId82"/>
    </p:embeddedFont>
    <p:embeddedFont>
      <p:font typeface="Roboto Mono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RobotoMono-bold.fntdata"/><Relationship Id="rId83" Type="http://schemas.openxmlformats.org/officeDocument/2006/relationships/font" Target="fonts/RobotoMono-regular.fntdata"/><Relationship Id="rId42" Type="http://schemas.openxmlformats.org/officeDocument/2006/relationships/slide" Target="slides/slide35.xml"/><Relationship Id="rId86" Type="http://schemas.openxmlformats.org/officeDocument/2006/relationships/font" Target="fonts/RobotoMono-boldItalic.fntdata"/><Relationship Id="rId41" Type="http://schemas.openxmlformats.org/officeDocument/2006/relationships/slide" Target="slides/slide34.xml"/><Relationship Id="rId85" Type="http://schemas.openxmlformats.org/officeDocument/2006/relationships/font" Target="fonts/RobotoMono-italic.fntdata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HelveticaNeueLight-bold.fntdata"/><Relationship Id="rId82" Type="http://schemas.openxmlformats.org/officeDocument/2006/relationships/font" Target="fonts/HelveticaNeueLight-boldItalic.fntdata"/><Relationship Id="rId81" Type="http://schemas.openxmlformats.org/officeDocument/2006/relationships/font" Target="fonts/HelveticaNeueLight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Lato-boldItalic.fntdata"/><Relationship Id="rId72" Type="http://schemas.openxmlformats.org/officeDocument/2006/relationships/font" Target="fonts/Lato-italic.fntdata"/><Relationship Id="rId31" Type="http://schemas.openxmlformats.org/officeDocument/2006/relationships/slide" Target="slides/slide24.xml"/><Relationship Id="rId75" Type="http://schemas.openxmlformats.org/officeDocument/2006/relationships/font" Target="fonts/HelveticaNeue-regular.fntdata"/><Relationship Id="rId30" Type="http://schemas.openxmlformats.org/officeDocument/2006/relationships/slide" Target="slides/slide23.xml"/><Relationship Id="rId74" Type="http://schemas.openxmlformats.org/officeDocument/2006/relationships/font" Target="fonts/DidactGothic-regular.fntdata"/><Relationship Id="rId33" Type="http://schemas.openxmlformats.org/officeDocument/2006/relationships/slide" Target="slides/slide26.xml"/><Relationship Id="rId77" Type="http://schemas.openxmlformats.org/officeDocument/2006/relationships/font" Target="fonts/HelveticaNeue-italic.fntdata"/><Relationship Id="rId32" Type="http://schemas.openxmlformats.org/officeDocument/2006/relationships/slide" Target="slides/slide25.xml"/><Relationship Id="rId76" Type="http://schemas.openxmlformats.org/officeDocument/2006/relationships/font" Target="fonts/HelveticaNeue-bold.fntdata"/><Relationship Id="rId35" Type="http://schemas.openxmlformats.org/officeDocument/2006/relationships/slide" Target="slides/slide28.xml"/><Relationship Id="rId79" Type="http://schemas.openxmlformats.org/officeDocument/2006/relationships/font" Target="fonts/HelveticaNeueLight-regular.fntdata"/><Relationship Id="rId34" Type="http://schemas.openxmlformats.org/officeDocument/2006/relationships/slide" Target="slides/slide27.xml"/><Relationship Id="rId78" Type="http://schemas.openxmlformats.org/officeDocument/2006/relationships/font" Target="fonts/HelveticaNeue-boldItalic.fntdata"/><Relationship Id="rId71" Type="http://schemas.openxmlformats.org/officeDocument/2006/relationships/font" Target="fonts/Lato-bold.fntdata"/><Relationship Id="rId70" Type="http://schemas.openxmlformats.org/officeDocument/2006/relationships/font" Target="fonts/Lato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Anton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llibrodepython.com/herencia-en-python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b3e15f89b_2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b3e15f89b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b3e15f89b_2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eb3e15f89b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a4c76857d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ea4c76857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a4c76857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a4c76857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b3e15f89b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eb3e15f89b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especie,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edad):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.especie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especie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.edad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genérico pero con implementación particular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vacío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genérico pero con implementación particular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vacío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genérico con la misma implementación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describeme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"Soy un Animal del tipo"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B589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).__name__)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a4c76857d_1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ea4c76857d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especie,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edad):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.especie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especie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.edad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genérico pero con implementación particular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vacío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genérico pero con implementación particular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vacío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genérico con la misma implementación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describeme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"Soy un Animal del tipo"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B589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).__name__)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885380c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e885380c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Perro hereda de Animal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Perro(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'mamífero'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mi_perro.describeme()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Soy un Animal del tipo Perro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a4c76857d_1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ea4c76857d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Perro hereda de Animal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Perro(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'mamífero'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mi_perro.describeme()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Soy un Animal del tipo Perro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885380cf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e885380c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"Guau!"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"Caminando con 4 patas"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Vaca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"Muuu!"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"Caminando con 4 patas"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Abeja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"Bzzzz!"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"Volando"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Nuevo método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picar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"Picar!"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a4c76857d_1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ea4c76857d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"Guau!"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"Caminando con 4 patas"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Vaca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"Muuu!"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"Caminando con 4 patas"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Abeja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"Bzzzz!"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"Volando"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Nuevo método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picar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"Picar!"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885380cf0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e885380c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Perro(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'mamífero'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mi_vaca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Vaca(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'mamífero'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mi_abeja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Abeja(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'insecto'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mi_perro.hablar()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mi_vaca.hablar()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Guau!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Muuu!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mi_vaca.describeme()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mi_abeja.describeme()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Soy un Animal del tipo Vaca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Soy un Animal del tipo Abeja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mi_abeja.picar()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Picar!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b3e15f89b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eb3e15f89b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a4c76857d_1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ea4c76857d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Perro(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'mamífero'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mi_vaca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Vaca(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'mamífero'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mi_abeja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Abeja(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'insecto'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mi_perro.hablar()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mi_vaca.hablar()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Guau!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Muuu!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mi_vaca.describeme()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mi_abeja.describeme()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Soy un Animal del tipo Vaca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Soy un Animal del tipo Abeja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mi_abeja.picar()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Picar!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885380cf0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e885380cf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885380cf0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e885380cf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especie,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edad):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.especie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especie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.edad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describeme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"Soy un Animal del tipo"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B589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).__name__)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c8cd4fd2c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c8cd4fd2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4c76857d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4c76857d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890cd18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890cd18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a4c76857d_1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ea4c76857d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b3e15f89b_2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eb3e15f89b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a4c76857d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a4c76857d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s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</a:t>
            </a:r>
            <a:r>
              <a:rPr lang="es" sz="1400">
                <a:solidFill>
                  <a:schemeClr val="lt1"/>
                </a:solidFill>
              </a:rPr>
              <a:t>: </a:t>
            </a:r>
            <a:r>
              <a:rPr lang="es" sz="1400">
                <a:solidFill>
                  <a:srgbClr val="268BD2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885380cf0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e885380cf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b3e15f89b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eb3e15f89b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a4c76857d_1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ea4c76857d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b3e15f89b_2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eb3e15f89b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a4c76857d_1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ea4c76857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a4c76857d_1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ea4c76857d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a4c76857d_1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ea4c76857d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a4c76857d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a4c76857d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a4c76857d_1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ea4c76857d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a4c76857d_1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ea4c76857d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b3e15f89b_2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eb3e15f89b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b3e15f89b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eb3e15f89b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e19dca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ee19dca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a4c76857d_1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ea4c76857d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ea4c76857d_1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ea4c76857d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ea4c76857d_1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ea4c76857d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a4c76857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a4c76857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a4c76857d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a4c76857d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ea4c76857d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ea4c76857d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ea4c76857d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ea4c76857d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ea4c76857d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ea4c76857d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ea4c76857d_1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ea4c76857d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a4c76857d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a4c76857d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a4c76857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ea4c7685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a4c76857d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ea4c76857d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ea4c76857d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ea4c76857d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a4c76857d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a4c76857d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ea4c76857d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ea4c76857d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eb3e15f89b_2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eb3e15f89b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b3e15f89b_2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eb3e15f89b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eb3e15f89b_2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eb3e15f89b_2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285b9d7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g10285b9d7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0285b9d7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g10285b9d7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Enviar el contenido a integrar a </a:t>
            </a:r>
            <a:r>
              <a:rPr lang="es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s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eb3e15f89b_2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eb3e15f89b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b3e15f89b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eb3e15f89b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b3e15f89b_2_3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eb3e15f89b_2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eb3e15f89b_2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geb3e15f89b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a4c76857d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ea4c7685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b3e15f89b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eb3e15f89b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885380cf0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e885380c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s://ellibrodepython.com/herencia-en-pyth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hyperlink" Target="https://ellibrodepython.com/herencia-en-python" TargetMode="External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https://ellibrodepython.com/herencia-en-python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hyperlink" Target="https://ellibrodepython.com/herencia-en-python" TargetMode="External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hyperlink" Target="https://ellibrodepython.com/herencia-en-pyth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hyperlink" Target="https://ellibrodepython.com/herencia-en-python" TargetMode="External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hyperlink" Target="https://ellibrodepython.com/herencia-en-python" TargetMode="External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hyperlink" Target="https://ellibrodepython.com/herencia-en-pyth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hyperlink" Target="https://ellibrodepython.com/herencia-en-pyth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hyperlink" Target="https://ellibrodepython.com/herencia-en-pyth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15.png"/><Relationship Id="rId6" Type="http://schemas.openxmlformats.org/officeDocument/2006/relationships/hyperlink" Target="https://ellibrodepython.com/herencia-en-pytho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hyperlink" Target="https://ellibrodepython.com/herencia-en-pyth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Relationship Id="rId6" Type="http://schemas.openxmlformats.org/officeDocument/2006/relationships/hyperlink" Target="https://ellibrodepython.com/herencia-en-pytho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hyperlink" Target="https://ellibrodepython.com/herencia-en-pytho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31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hyperlink" Target="https://ellibrodepython.com/herencia-en-pyth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hyperlink" Target="https://ellibrodepython.com/herencia-en-python" TargetMode="External"/><Relationship Id="rId6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hyperlink" Target="https://ellibrodepython.com/herencia-en-python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hyperlink" Target="https://ellibrodepython.com/herencia-en-python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Relationship Id="rId5" Type="http://schemas.openxmlformats.org/officeDocument/2006/relationships/image" Target="../media/image15.png"/><Relationship Id="rId6" Type="http://schemas.openxmlformats.org/officeDocument/2006/relationships/hyperlink" Target="https://ellibrodepython.com/herencia-en-python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Relationship Id="rId4" Type="http://schemas.openxmlformats.org/officeDocument/2006/relationships/image" Target="../media/image15.png"/><Relationship Id="rId5" Type="http://schemas.openxmlformats.org/officeDocument/2006/relationships/hyperlink" Target="https://ellibrodepython.com/herencia-en-python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hyperlink" Target="https://ellibrodepython.com/herencia-en-pyth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hyperlink" Target="https://ellibrodepython.com/herencia-en-python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50.png"/><Relationship Id="rId5" Type="http://schemas.openxmlformats.org/officeDocument/2006/relationships/hyperlink" Target="https://ellibrodepython.com/herencia-en-python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png"/><Relationship Id="rId4" Type="http://schemas.openxmlformats.org/officeDocument/2006/relationships/image" Target="../media/image29.png"/><Relationship Id="rId5" Type="http://schemas.openxmlformats.org/officeDocument/2006/relationships/image" Target="../media/image50.png"/><Relationship Id="rId6" Type="http://schemas.openxmlformats.org/officeDocument/2006/relationships/image" Target="../media/image15.png"/><Relationship Id="rId7" Type="http://schemas.openxmlformats.org/officeDocument/2006/relationships/hyperlink" Target="https://ellibrodepython.com/herencia-en-python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0.png"/><Relationship Id="rId4" Type="http://schemas.openxmlformats.org/officeDocument/2006/relationships/image" Target="../media/image32.png"/><Relationship Id="rId5" Type="http://schemas.openxmlformats.org/officeDocument/2006/relationships/image" Target="../media/image15.png"/><Relationship Id="rId6" Type="http://schemas.openxmlformats.org/officeDocument/2006/relationships/hyperlink" Target="https://ellibrodepython.com/herencia-en-python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Relationship Id="rId4" Type="http://schemas.openxmlformats.org/officeDocument/2006/relationships/image" Target="../media/image50.png"/><Relationship Id="rId5" Type="http://schemas.openxmlformats.org/officeDocument/2006/relationships/image" Target="../media/image15.png"/><Relationship Id="rId6" Type="http://schemas.openxmlformats.org/officeDocument/2006/relationships/hyperlink" Target="https://ellibrodepython.com/herencia-en-python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png"/><Relationship Id="rId4" Type="http://schemas.openxmlformats.org/officeDocument/2006/relationships/hyperlink" Target="https://ellibrodepython.com/herencia-en-python" TargetMode="External"/><Relationship Id="rId5" Type="http://schemas.openxmlformats.org/officeDocument/2006/relationships/hyperlink" Target="https://ellibrodepython.com/polimorfismo-en-programacion" TargetMode="External"/><Relationship Id="rId6" Type="http://schemas.openxmlformats.org/officeDocument/2006/relationships/image" Target="../media/image33.png"/><Relationship Id="rId7" Type="http://schemas.openxmlformats.org/officeDocument/2006/relationships/image" Target="../media/image15.png"/><Relationship Id="rId8" Type="http://schemas.openxmlformats.org/officeDocument/2006/relationships/hyperlink" Target="https://ellibrodepython.com/herencia-en-python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0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Relationship Id="rId6" Type="http://schemas.openxmlformats.org/officeDocument/2006/relationships/image" Target="../media/image15.png"/><Relationship Id="rId7" Type="http://schemas.openxmlformats.org/officeDocument/2006/relationships/hyperlink" Target="https://ellibrodepython.com/herencia-en-python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0.png"/><Relationship Id="rId4" Type="http://schemas.openxmlformats.org/officeDocument/2006/relationships/hyperlink" Target="https://ellibrodepython.com/polimorfismo-en-programacion" TargetMode="External"/><Relationship Id="rId5" Type="http://schemas.openxmlformats.org/officeDocument/2006/relationships/hyperlink" Target="https://ellibrodepython.com/herencia-en-pyth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3.png"/><Relationship Id="rId4" Type="http://schemas.openxmlformats.org/officeDocument/2006/relationships/image" Target="../media/image15.png"/><Relationship Id="rId5" Type="http://schemas.openxmlformats.org/officeDocument/2006/relationships/hyperlink" Target="https://ellibrodepython.com/herencia-en-python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6.png"/><Relationship Id="rId4" Type="http://schemas.openxmlformats.org/officeDocument/2006/relationships/image" Target="../media/image15.png"/><Relationship Id="rId5" Type="http://schemas.openxmlformats.org/officeDocument/2006/relationships/hyperlink" Target="https://ellibrodepython.com/herencia-en-python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Relationship Id="rId4" Type="http://schemas.openxmlformats.org/officeDocument/2006/relationships/image" Target="../media/image15.png"/><Relationship Id="rId5" Type="http://schemas.openxmlformats.org/officeDocument/2006/relationships/hyperlink" Target="https://ellibrodepython.com/herencia-en-python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Relationship Id="rId4" Type="http://schemas.openxmlformats.org/officeDocument/2006/relationships/image" Target="../media/image3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Relationship Id="rId4" Type="http://schemas.openxmlformats.org/officeDocument/2006/relationships/image" Target="../media/image35.png"/><Relationship Id="rId5" Type="http://schemas.openxmlformats.org/officeDocument/2006/relationships/image" Target="../media/image51.png"/><Relationship Id="rId6" Type="http://schemas.openxmlformats.org/officeDocument/2006/relationships/image" Target="../media/image53.png"/><Relationship Id="rId7" Type="http://schemas.openxmlformats.org/officeDocument/2006/relationships/hyperlink" Target="https://ellibrodepython.com/herencia-en-python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0.png"/><Relationship Id="rId4" Type="http://schemas.openxmlformats.org/officeDocument/2006/relationships/hyperlink" Target="https://www.youtube.com/watch?v=6npp93ZIQgM&amp;ab_channel=v%C3%ADctorRomero" TargetMode="External"/><Relationship Id="rId5" Type="http://schemas.openxmlformats.org/officeDocument/2006/relationships/image" Target="../media/image45.png"/><Relationship Id="rId6" Type="http://schemas.openxmlformats.org/officeDocument/2006/relationships/image" Target="../media/image4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8.png"/><Relationship Id="rId4" Type="http://schemas.openxmlformats.org/officeDocument/2006/relationships/image" Target="../media/image4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colab.research.google.com/drive/1aMgw8_HBg5UKrZ-WVek1B8JG4MgD2zB5?usp=sharing" TargetMode="External"/><Relationship Id="rId4" Type="http://schemas.openxmlformats.org/officeDocument/2006/relationships/hyperlink" Target="https://colab.research.google.com/drive/1uy7R3ymLcT5qQxKt7JEzsq0hpb7Aprh3?usp=sharing" TargetMode="External"/><Relationship Id="rId5" Type="http://schemas.openxmlformats.org/officeDocument/2006/relationships/image" Target="../media/image47.png"/><Relationship Id="rId6" Type="http://schemas.openxmlformats.org/officeDocument/2006/relationships/image" Target="../media/image52.png"/><Relationship Id="rId7" Type="http://schemas.openxmlformats.org/officeDocument/2006/relationships/image" Target="../media/image55.png"/><Relationship Id="rId8" Type="http://schemas.openxmlformats.org/officeDocument/2006/relationships/image" Target="../media/image4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ellibrodepython.com/herencia-en-python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0.png"/><Relationship Id="rId4" Type="http://schemas.openxmlformats.org/officeDocument/2006/relationships/image" Target="../media/image5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s://ellibrodepython.com/herencia-en-python" TargetMode="External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ellibrodepython.com/herencia-en-pyth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Herencias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5" name="Google Shape;145;p37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1</a:t>
            </a:r>
            <a:r>
              <a:rPr b="1" lang="es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s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3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/>
        </p:nvSpPr>
        <p:spPr>
          <a:xfrm>
            <a:off x="749750" y="368256"/>
            <a:ext cx="757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Don't</a:t>
            </a: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repeat yourself</a:t>
            </a:r>
            <a:endParaRPr i="1" sz="3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1" name="Google Shape;25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25" y="1603825"/>
            <a:ext cx="2599100" cy="20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6"/>
          <p:cNvSpPr txBox="1"/>
          <p:nvPr/>
        </p:nvSpPr>
        <p:spPr>
          <a:xfrm>
            <a:off x="3947675" y="1690550"/>
            <a:ext cx="47937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Cuanto más código duplicado exista, más difícil será de modificar y más fácil será crear inconsistencias.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clases y la herencia ayudan a no repetir código de manera innecesaria.</a:t>
            </a:r>
            <a:endParaRPr sz="20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" name="Google Shape;254;p46"/>
          <p:cNvSpPr txBox="1"/>
          <p:nvPr/>
        </p:nvSpPr>
        <p:spPr>
          <a:xfrm>
            <a:off x="-47095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200" y="473397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7"/>
          <p:cNvSpPr txBox="1"/>
          <p:nvPr/>
        </p:nvSpPr>
        <p:spPr>
          <a:xfrm>
            <a:off x="511475" y="1873975"/>
            <a:ext cx="811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estas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abstracciones y buscar el denominador  común para definir una clase de la que hereden las demás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una tarea de lo más compleja en el mundo de la programación.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1" name="Google Shape;26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975" y="3513926"/>
            <a:ext cx="1363900" cy="11768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7"/>
          <p:cNvSpPr txBox="1"/>
          <p:nvPr/>
        </p:nvSpPr>
        <p:spPr>
          <a:xfrm>
            <a:off x="-361600" y="4719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63" name="Google Shape;263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78738" y="4499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/>
        </p:nvSpPr>
        <p:spPr>
          <a:xfrm>
            <a:off x="852188" y="14040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definir una clase padre </a:t>
            </a:r>
            <a:r>
              <a:rPr b="1" lang="e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Animal</a:t>
            </a:r>
            <a:r>
              <a:rPr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tendrá todos los atributos y métodos genéricos que los animales pueden tener.</a:t>
            </a:r>
            <a:r>
              <a:rPr i="1"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1"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421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9"/>
          <p:cNvSpPr txBox="1"/>
          <p:nvPr/>
        </p:nvSpPr>
        <p:spPr>
          <a:xfrm>
            <a:off x="82618" y="4706066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76" name="Google Shape;27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9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Atributos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8" name="Google Shape;278;p49"/>
          <p:cNvPicPr preferRelativeResize="0"/>
          <p:nvPr/>
        </p:nvPicPr>
        <p:blipFill rotWithShape="1">
          <a:blip r:embed="rId6">
            <a:alphaModFix/>
          </a:blip>
          <a:srcRect b="0" l="0" r="15189" t="0"/>
          <a:stretch/>
        </p:blipFill>
        <p:spPr>
          <a:xfrm>
            <a:off x="619125" y="1165575"/>
            <a:ext cx="3725700" cy="3095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 txBox="1"/>
          <p:nvPr/>
        </p:nvSpPr>
        <p:spPr>
          <a:xfrm>
            <a:off x="5114125" y="1313600"/>
            <a:ext cx="36333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EFA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Especie: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todos los animales pertenecen a una.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Edad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: momento cronológico.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0"/>
          <p:cNvSpPr txBox="1"/>
          <p:nvPr/>
        </p:nvSpPr>
        <p:spPr>
          <a:xfrm>
            <a:off x="161125" y="1111675"/>
            <a:ext cx="38424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Método </a:t>
            </a: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hablar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: que cada animal implementará de una forma.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Método </a:t>
            </a: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moverse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: . Unos animales lo harán caminando, otros volando.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Método </a:t>
            </a: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descríbeme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que será común a todos los animales.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50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Métodos o Funcionalidades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7" name="Google Shape;287;p50"/>
          <p:cNvPicPr preferRelativeResize="0"/>
          <p:nvPr/>
        </p:nvPicPr>
        <p:blipFill rotWithShape="1">
          <a:blip r:embed="rId4">
            <a:alphaModFix/>
          </a:blip>
          <a:srcRect b="0" l="0" r="15189" t="0"/>
          <a:stretch/>
        </p:blipFill>
        <p:spPr>
          <a:xfrm>
            <a:off x="4124325" y="1089375"/>
            <a:ext cx="4169392" cy="3464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8" name="Google Shape;288;p50"/>
          <p:cNvSpPr txBox="1"/>
          <p:nvPr/>
        </p:nvSpPr>
        <p:spPr>
          <a:xfrm>
            <a:off x="82618" y="4706066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89" name="Google Shape;289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/>
        </p:nvSpPr>
        <p:spPr>
          <a:xfrm>
            <a:off x="106950" y="1379875"/>
            <a:ext cx="85815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ya por lo tanto una clase genérica </a:t>
            </a: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Animal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que generaliza las características y funcionalidades que todo animal puede tener.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6" name="Google Shape;296;p51"/>
          <p:cNvSpPr txBox="1"/>
          <p:nvPr/>
        </p:nvSpPr>
        <p:spPr>
          <a:xfrm>
            <a:off x="986825" y="5103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vacía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7" name="Google Shape;297;p51"/>
          <p:cNvSpPr txBox="1"/>
          <p:nvPr/>
        </p:nvSpPr>
        <p:spPr>
          <a:xfrm>
            <a:off x="1586250" y="2452350"/>
            <a:ext cx="576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creamos una clase </a:t>
            </a:r>
            <a:r>
              <a:rPr b="1" lang="e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Perro</a:t>
            </a: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hereda del Animal.</a:t>
            </a:r>
            <a:endParaRPr/>
          </a:p>
        </p:txBody>
      </p:sp>
      <p:sp>
        <p:nvSpPr>
          <p:cNvPr id="298" name="Google Shape;298;p51"/>
          <p:cNvSpPr txBox="1"/>
          <p:nvPr/>
        </p:nvSpPr>
        <p:spPr>
          <a:xfrm>
            <a:off x="6902875" y="2366375"/>
            <a:ext cx="65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👉</a:t>
            </a:r>
            <a:endParaRPr sz="2100"/>
          </a:p>
        </p:txBody>
      </p:sp>
      <p:pic>
        <p:nvPicPr>
          <p:cNvPr id="299" name="Google Shape;29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588" y="3267150"/>
            <a:ext cx="1516826" cy="151682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82618" y="4706066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2"/>
          <p:cNvPicPr preferRelativeResize="0"/>
          <p:nvPr/>
        </p:nvPicPr>
        <p:blipFill rotWithShape="1">
          <a:blip r:embed="rId4">
            <a:alphaModFix/>
          </a:blip>
          <a:srcRect b="0" l="0" r="33866" t="0"/>
          <a:stretch/>
        </p:blipFill>
        <p:spPr>
          <a:xfrm>
            <a:off x="405475" y="1666050"/>
            <a:ext cx="3370750" cy="2070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7" name="Google Shape;307;p52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8" name="Google Shape;308;p52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vacía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9" name="Google Shape;309;p52"/>
          <p:cNvSpPr txBox="1"/>
          <p:nvPr/>
        </p:nvSpPr>
        <p:spPr>
          <a:xfrm>
            <a:off x="4267350" y="1979175"/>
            <a:ext cx="4639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primer ejemplo vamos a crear una clase vacía, para ver cómo los métodos y atributos son heredados por defecto.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0" name="Google Shape;310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3505375" y="1148525"/>
            <a:ext cx="51729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Con tan solo un par de líneas de código, hemos creado una clase nueva que tiene todo el contenido que la clase padre tiene.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vamos a crear varios animales concretos y sobreescribir algunos de los métodos que habían sido definidos en la clase </a:t>
            </a: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Animal</a:t>
            </a:r>
            <a:r>
              <a:rPr lang="e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, como el </a:t>
            </a: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hablar</a:t>
            </a:r>
            <a:r>
              <a:rPr lang="e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 o el </a:t>
            </a: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moverse</a:t>
            </a:r>
            <a:r>
              <a:rPr lang="e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, ya que cada animal se comporta de una manera distinta.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7" name="Google Shape;317;p53"/>
          <p:cNvPicPr preferRelativeResize="0"/>
          <p:nvPr/>
        </p:nvPicPr>
        <p:blipFill rotWithShape="1">
          <a:blip r:embed="rId4">
            <a:alphaModFix/>
          </a:blip>
          <a:srcRect b="3836" l="0" r="26895" t="0"/>
          <a:stretch/>
        </p:blipFill>
        <p:spPr>
          <a:xfrm>
            <a:off x="281375" y="1116325"/>
            <a:ext cx="2917625" cy="377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53"/>
          <p:cNvSpPr txBox="1"/>
          <p:nvPr/>
        </p:nvSpPr>
        <p:spPr>
          <a:xfrm>
            <a:off x="2932725" y="4659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9" name="Google Shape;319;p53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Creando </a:t>
            </a: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Clases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0" name="Google Shape;320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4"/>
          <p:cNvPicPr preferRelativeResize="0"/>
          <p:nvPr/>
        </p:nvPicPr>
        <p:blipFill rotWithShape="1">
          <a:blip r:embed="rId4">
            <a:alphaModFix/>
          </a:blip>
          <a:srcRect b="3836" l="0" r="26895" t="0"/>
          <a:stretch/>
        </p:blipFill>
        <p:spPr>
          <a:xfrm>
            <a:off x="4472200" y="1216400"/>
            <a:ext cx="2917625" cy="37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4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Creando Clases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8" name="Google Shape;328;p54"/>
          <p:cNvSpPr txBox="1"/>
          <p:nvPr/>
        </p:nvSpPr>
        <p:spPr>
          <a:xfrm>
            <a:off x="850925" y="2051050"/>
            <a:ext cx="33687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incluso crear nuevos métodos que se añadirán a los ya heredados, como en el caso de la </a:t>
            </a:r>
            <a:r>
              <a:rPr b="1" lang="e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Abeja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</a:t>
            </a:r>
            <a:r>
              <a:rPr b="1" lang="e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picar()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9" name="Google Shape;329;p54"/>
          <p:cNvSpPr txBox="1"/>
          <p:nvPr/>
        </p:nvSpPr>
        <p:spPr>
          <a:xfrm>
            <a:off x="1864375" y="3773900"/>
            <a:ext cx="65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🐝</a:t>
            </a:r>
            <a:endParaRPr sz="2100"/>
          </a:p>
        </p:txBody>
      </p:sp>
      <p:pic>
        <p:nvPicPr>
          <p:cNvPr id="330" name="Google Shape;330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4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5"/>
          <p:cNvPicPr preferRelativeResize="0"/>
          <p:nvPr/>
        </p:nvPicPr>
        <p:blipFill rotWithShape="1">
          <a:blip r:embed="rId4">
            <a:alphaModFix/>
          </a:blip>
          <a:srcRect b="6340" l="0" r="23768" t="0"/>
          <a:stretch/>
        </p:blipFill>
        <p:spPr>
          <a:xfrm>
            <a:off x="4283975" y="1081200"/>
            <a:ext cx="3142400" cy="35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5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Creando Clases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9" name="Google Shape;339;p55"/>
          <p:cNvSpPr txBox="1"/>
          <p:nvPr/>
        </p:nvSpPr>
        <p:spPr>
          <a:xfrm>
            <a:off x="391650" y="1845463"/>
            <a:ext cx="35622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lo tanto ya podemos crear nuestros objetos de esos animales y hacer uso de sus métodos que podrían clasificarse en tres</a:t>
            </a:r>
            <a:endParaRPr sz="1700">
              <a:solidFill>
                <a:schemeClr val="dk1"/>
              </a:solidFill>
              <a:highlight>
                <a:srgbClr val="F5F6FA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0" name="Google Shape;340;p55"/>
          <p:cNvSpPr txBox="1"/>
          <p:nvPr/>
        </p:nvSpPr>
        <p:spPr>
          <a:xfrm>
            <a:off x="1793650" y="3627250"/>
            <a:ext cx="65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👉</a:t>
            </a:r>
            <a:endParaRPr sz="2100"/>
          </a:p>
        </p:txBody>
      </p:sp>
      <p:pic>
        <p:nvPicPr>
          <p:cNvPr id="341" name="Google Shape;341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5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2" name="Google Shape;1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6"/>
          <p:cNvSpPr txBox="1"/>
          <p:nvPr/>
        </p:nvSpPr>
        <p:spPr>
          <a:xfrm>
            <a:off x="4845050" y="1546800"/>
            <a:ext cx="35622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Char char="●"/>
            </a:pP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Heredados directamente de la clase padre: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descríbeme</a:t>
            </a: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Char char="●"/>
            </a:pP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Heredados de la clase padre pero modificados: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hablar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moverse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Char char="●"/>
            </a:pP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Creados en la clase hija por lo tanto no existentes en la clase padre: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picar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700">
              <a:solidFill>
                <a:schemeClr val="dk1"/>
              </a:solidFill>
              <a:highlight>
                <a:srgbClr val="F5F6FA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9" name="Google Shape;349;p56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Creando Clases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0" name="Google Shape;350;p56"/>
          <p:cNvPicPr preferRelativeResize="0"/>
          <p:nvPr/>
        </p:nvPicPr>
        <p:blipFill rotWithShape="1">
          <a:blip r:embed="rId4">
            <a:alphaModFix/>
          </a:blip>
          <a:srcRect b="6340" l="0" r="23768" t="0"/>
          <a:stretch/>
        </p:blipFill>
        <p:spPr>
          <a:xfrm>
            <a:off x="1499125" y="1081200"/>
            <a:ext cx="3142400" cy="35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6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super()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8" name="Google Shape;35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8"/>
          <p:cNvSpPr txBox="1"/>
          <p:nvPr/>
        </p:nvSpPr>
        <p:spPr>
          <a:xfrm>
            <a:off x="257050" y="1132825"/>
            <a:ext cx="86829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super 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nos permite acceder a los métodos de la clase padre desde una de sus hijas. </a:t>
            </a:r>
            <a:r>
              <a:rPr i="1"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1"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5" name="Google Shape;365;p58"/>
          <p:cNvPicPr preferRelativeResize="0"/>
          <p:nvPr/>
        </p:nvPicPr>
        <p:blipFill rotWithShape="1">
          <a:blip r:embed="rId4">
            <a:alphaModFix/>
          </a:blip>
          <a:srcRect b="7783" l="0" r="29233" t="0"/>
          <a:stretch/>
        </p:blipFill>
        <p:spPr>
          <a:xfrm>
            <a:off x="689650" y="2051125"/>
            <a:ext cx="4314851" cy="21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8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¿Para qué sirve?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7" name="Google Shape;367;p58"/>
          <p:cNvSpPr txBox="1"/>
          <p:nvPr/>
        </p:nvSpPr>
        <p:spPr>
          <a:xfrm>
            <a:off x="5372375" y="26533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Volvamos al ejemplo de Animal y Perro</a:t>
            </a:r>
            <a:endParaRPr/>
          </a:p>
        </p:txBody>
      </p:sp>
      <p:pic>
        <p:nvPicPr>
          <p:cNvPr id="368" name="Google Shape;368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8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>
            <p:ph idx="1" type="body"/>
          </p:nvPr>
        </p:nvSpPr>
        <p:spPr>
          <a:xfrm>
            <a:off x="4517450" y="1878625"/>
            <a:ext cx="3688800" cy="17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Tal vez queramos que nuestro Perro tenga un parámetro extra en el constructor, como podría ser el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dueño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realizar esto tenemos dos alternativas: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59"/>
          <p:cNvPicPr preferRelativeResize="0"/>
          <p:nvPr/>
        </p:nvPicPr>
        <p:blipFill rotWithShape="1">
          <a:blip r:embed="rId3">
            <a:alphaModFix/>
          </a:blip>
          <a:srcRect b="0" l="0" r="20992" t="0"/>
          <a:stretch/>
        </p:blipFill>
        <p:spPr>
          <a:xfrm>
            <a:off x="480125" y="1334625"/>
            <a:ext cx="34919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9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¿Para qué sirve?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8" name="Google Shape;378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9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idx="1" type="body"/>
          </p:nvPr>
        </p:nvSpPr>
        <p:spPr>
          <a:xfrm>
            <a:off x="4320100" y="1410825"/>
            <a:ext cx="43452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crear un nuevo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_init_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guardar todas las variables una a una.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podemos usar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super ()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llamar al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_init_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de la clase padre que ya aceptaba la especie y edad y sólo asignar la variable nueva manualmente.</a:t>
            </a:r>
            <a:endParaRPr/>
          </a:p>
        </p:txBody>
      </p:sp>
      <p:pic>
        <p:nvPicPr>
          <p:cNvPr id="385" name="Google Shape;38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60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¿Para qué sirve?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7" name="Google Shape;387;p60"/>
          <p:cNvPicPr preferRelativeResize="0"/>
          <p:nvPr/>
        </p:nvPicPr>
        <p:blipFill rotWithShape="1">
          <a:blip r:embed="rId4">
            <a:alphaModFix/>
          </a:blip>
          <a:srcRect b="0" l="0" r="20992" t="0"/>
          <a:stretch/>
        </p:blipFill>
        <p:spPr>
          <a:xfrm>
            <a:off x="480125" y="1334625"/>
            <a:ext cx="34919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0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HERENCIA MÚLTIPLE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0" name="Google Shape;40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/>
        </p:nvSpPr>
        <p:spPr>
          <a:xfrm>
            <a:off x="852150" y="1566304"/>
            <a:ext cx="74397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Hemos visto 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cómo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podía crear una clase padre que heredaba de una clase hija, pudiendo hacer uso de sus métodos y atributos. </a:t>
            </a:r>
            <a:r>
              <a:rPr b="1" lang="es" sz="20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herencia múltiple es similar, pero una clase hereda de varias clases padre en vez de una sola.</a:t>
            </a:r>
            <a:endParaRPr b="1" i="0" sz="20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6" name="Google Shape;406;p63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Herencia múltiple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7" name="Google Shape;40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3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4"/>
          <p:cNvSpPr txBox="1"/>
          <p:nvPr/>
        </p:nvSpPr>
        <p:spPr>
          <a:xfrm>
            <a:off x="852200" y="1404000"/>
            <a:ext cx="71460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diferencias se pueden detectar?</a:t>
            </a:r>
            <a:r>
              <a:rPr i="1" lang="es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4" name="Google Shape;41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4"/>
          <p:cNvSpPr txBox="1"/>
          <p:nvPr/>
        </p:nvSpPr>
        <p:spPr>
          <a:xfrm>
            <a:off x="2039250" y="4517200"/>
            <a:ext cx="506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 DE ZOOM</a:t>
            </a:r>
            <a:endParaRPr/>
          </a:p>
        </p:txBody>
      </p:sp>
      <p:pic>
        <p:nvPicPr>
          <p:cNvPr id="416" name="Google Shape;416;p64"/>
          <p:cNvPicPr preferRelativeResize="0"/>
          <p:nvPr/>
        </p:nvPicPr>
        <p:blipFill rotWithShape="1">
          <a:blip r:embed="rId5">
            <a:alphaModFix/>
          </a:blip>
          <a:srcRect b="1936" l="-6626" r="31063" t="58382"/>
          <a:stretch/>
        </p:blipFill>
        <p:spPr>
          <a:xfrm>
            <a:off x="4776225" y="2943025"/>
            <a:ext cx="2530100" cy="1325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7" name="Google Shape;417;p64"/>
          <p:cNvPicPr preferRelativeResize="0"/>
          <p:nvPr/>
        </p:nvPicPr>
        <p:blipFill rotWithShape="1">
          <a:blip r:embed="rId6">
            <a:alphaModFix/>
          </a:blip>
          <a:srcRect b="59631" l="4097" r="9269" t="2428"/>
          <a:stretch/>
        </p:blipFill>
        <p:spPr>
          <a:xfrm>
            <a:off x="1842750" y="2981595"/>
            <a:ext cx="2530100" cy="124876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/>
        </p:nvSpPr>
        <p:spPr>
          <a:xfrm>
            <a:off x="546600" y="1947300"/>
            <a:ext cx="77454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 es posible realizar herencia múltiple.</a:t>
            </a:r>
            <a:b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Anteriormente hemos visto cómo se podía crear una clase padre que heredaba de una clase hija, pudiendo hacer uso de sus métodos y atributos. La herencia múltiple es similar, pero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una clase hereda de varias clases padre en lugar de una sola.</a:t>
            </a:r>
            <a:endParaRPr b="1"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3" name="Google Shape;423;p65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Herencia múltiple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4" name="Google Shape;42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5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Aplicar Herencias. 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los polimorfismos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 Herencias múltiples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9" name="Google Shape;1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9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1" name="Google Shape;16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6"/>
          <p:cNvSpPr txBox="1"/>
          <p:nvPr/>
        </p:nvSpPr>
        <p:spPr>
          <a:xfrm>
            <a:off x="852150" y="1261501"/>
            <a:ext cx="74397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un lado tenemos dos clases Clase1 y Clase2, y por otro tenemos la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Clase3 que hereda de las dos anteriores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Por lo tanto, heredará todos los métodos y atributos de ambas.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1" name="Google Shape;431;p66"/>
          <p:cNvSpPr txBox="1"/>
          <p:nvPr/>
        </p:nvSpPr>
        <p:spPr>
          <a:xfrm>
            <a:off x="135725" y="91105"/>
            <a:ext cx="22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2000">
                <a:latin typeface="Anton"/>
                <a:ea typeface="Anton"/>
                <a:cs typeface="Anton"/>
                <a:sym typeface="Anton"/>
              </a:rPr>
              <a:t>&gt;&gt; Ejemplo</a:t>
            </a:r>
            <a:endParaRPr b="0" i="1" sz="2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2" name="Google Shape;43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6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35" name="Google Shape;435;p66"/>
          <p:cNvPicPr preferRelativeResize="0"/>
          <p:nvPr/>
        </p:nvPicPr>
        <p:blipFill rotWithShape="1">
          <a:blip r:embed="rId6">
            <a:alphaModFix/>
          </a:blip>
          <a:srcRect b="59631" l="4097" r="9269" t="2428"/>
          <a:stretch/>
        </p:blipFill>
        <p:spPr>
          <a:xfrm>
            <a:off x="3306950" y="3012845"/>
            <a:ext cx="2530100" cy="124876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7"/>
          <p:cNvSpPr txBox="1"/>
          <p:nvPr/>
        </p:nvSpPr>
        <p:spPr>
          <a:xfrm>
            <a:off x="3837525" y="2168875"/>
            <a:ext cx="498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posible también que una clase herede de otra clase y a su vez otra clase herede de la anterior.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2" name="Google Shape;442;p67"/>
          <p:cNvPicPr preferRelativeResize="0"/>
          <p:nvPr/>
        </p:nvPicPr>
        <p:blipFill rotWithShape="1">
          <a:blip r:embed="rId4">
            <a:alphaModFix/>
          </a:blip>
          <a:srcRect b="0" l="0" r="57459" t="0"/>
          <a:stretch/>
        </p:blipFill>
        <p:spPr>
          <a:xfrm>
            <a:off x="775750" y="2106050"/>
            <a:ext cx="2248000" cy="14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67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5" name="Google Shape;445;p67"/>
          <p:cNvSpPr txBox="1"/>
          <p:nvPr/>
        </p:nvSpPr>
        <p:spPr>
          <a:xfrm>
            <a:off x="135725" y="91105"/>
            <a:ext cx="22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2000">
                <a:latin typeface="Anton"/>
                <a:ea typeface="Anton"/>
                <a:cs typeface="Anton"/>
                <a:sym typeface="Anton"/>
              </a:rPr>
              <a:t>&gt;&gt; Ejemplo</a:t>
            </a:r>
            <a:endParaRPr b="0" i="1" sz="2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8"/>
          <p:cNvSpPr txBox="1"/>
          <p:nvPr/>
        </p:nvSpPr>
        <p:spPr>
          <a:xfrm>
            <a:off x="296075" y="1956550"/>
            <a:ext cx="85860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Hasta ahora sabíamos que las clases hijas heredan los métodos de las clases padre, pero también pueden reimplementarlos de manera distinta. Este punto nos plantea el siguiente interrogante:  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llamo a un método que todas las clases tienen en común ¿A cuál se llama?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1" name="Google Shape;45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53462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8"/>
          <p:cNvSpPr txBox="1"/>
          <p:nvPr/>
        </p:nvSpPr>
        <p:spPr>
          <a:xfrm>
            <a:off x="1366475" y="4528600"/>
            <a:ext cx="40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Pues bien, existe una forma de saberlo.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4" name="Google Shape;454;p68"/>
          <p:cNvSpPr txBox="1"/>
          <p:nvPr/>
        </p:nvSpPr>
        <p:spPr>
          <a:xfrm>
            <a:off x="5375050" y="4465450"/>
            <a:ext cx="65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👉</a:t>
            </a:r>
            <a:endParaRPr sz="2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9"/>
          <p:cNvSpPr txBox="1"/>
          <p:nvPr/>
        </p:nvSpPr>
        <p:spPr>
          <a:xfrm>
            <a:off x="1348925" y="749200"/>
            <a:ext cx="6369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Method Order Resolution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1" name="Google Shape;461;p69"/>
          <p:cNvSpPr txBox="1"/>
          <p:nvPr/>
        </p:nvSpPr>
        <p:spPr>
          <a:xfrm>
            <a:off x="381000" y="2057400"/>
            <a:ext cx="8278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Sabremos a qué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método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llama, consultando al </a:t>
            </a: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MRO.</a:t>
            </a: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Esta función nos devuelve una tupla con el orden de búsqueda de los métodos</a:t>
            </a: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era de esperar se empieza en la propia clase y se va subiendo hasta la clase padre, de izquierda a derecha.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2" name="Google Shape;462;p69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0"/>
          <p:cNvSpPr txBox="1"/>
          <p:nvPr/>
        </p:nvSpPr>
        <p:spPr>
          <a:xfrm>
            <a:off x="1348925" y="520600"/>
            <a:ext cx="6369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Method Order Resolution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9" name="Google Shape;469;p70"/>
          <p:cNvSpPr txBox="1"/>
          <p:nvPr/>
        </p:nvSpPr>
        <p:spPr>
          <a:xfrm>
            <a:off x="533400" y="1447800"/>
            <a:ext cx="805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curiosidad es que al final del todo vemos la clase </a:t>
            </a: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object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Aunque pueda parecer raro, es correcto ya que en realidad todas las clases en Python heredan de una clase genérica object, aunque no lo especifiquemos explícitamente.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0" name="Google Shape;47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325" y="2774024"/>
            <a:ext cx="6881550" cy="15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70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1"/>
          <p:cNvSpPr txBox="1"/>
          <p:nvPr/>
        </p:nvSpPr>
        <p:spPr>
          <a:xfrm>
            <a:off x="1348925" y="444400"/>
            <a:ext cx="6369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Method Order Resolution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8" name="Google Shape;478;p71"/>
          <p:cNvSpPr txBox="1"/>
          <p:nvPr/>
        </p:nvSpPr>
        <p:spPr>
          <a:xfrm>
            <a:off x="742850" y="1315650"/>
            <a:ext cx="7527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También podemos tener una clase heredando de otras tres. Vemos que el MRO depende del orden en el que las clases son pasadas: 1, 3, 2.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9" name="Google Shape;47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40" y="2378225"/>
            <a:ext cx="7242935" cy="21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1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POLIFORMISMO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7" name="Google Shape;48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3"/>
          <p:cNvSpPr txBox="1"/>
          <p:nvPr/>
        </p:nvSpPr>
        <p:spPr>
          <a:xfrm>
            <a:off x="353000" y="1423075"/>
            <a:ext cx="79389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término aplicado a la programación hace referencia a que los objetos pueden tomar diferentes formas. ¿Pero qué significa esto?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Significa que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objetos de diferentes clases pueden ser accedidos utilizando el mismo interfaz, mostrando un comportamiento distinto (tomando diferentes formas) según cómo sean accedidos</a:t>
            </a: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1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3" name="Google Shape;493;p73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¿De qué se trata? 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4" name="Google Shape;49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73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4"/>
          <p:cNvSpPr txBox="1"/>
          <p:nvPr/>
        </p:nvSpPr>
        <p:spPr>
          <a:xfrm>
            <a:off x="330225" y="1575475"/>
            <a:ext cx="84948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técnica de polimorfismo, siendo una propiedad de la POO (Programación Orientada a Objetos), implica la capacidad de tomar más de una forma, una operación puede presentar diferentes comportamientos en diferentes instancias. </a:t>
            </a: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comportamiento depende de los tipos de datos utilizados en la operación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El polimorfismo es ampliamente utilizado en la aplicación de la herencia.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1" name="Google Shape;50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4"/>
          <p:cNvSpPr txBox="1"/>
          <p:nvPr/>
        </p:nvSpPr>
        <p:spPr>
          <a:xfrm>
            <a:off x="2966675" y="4528600"/>
            <a:ext cx="40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cómo funciona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3" name="Google Shape;503;p74"/>
          <p:cNvSpPr txBox="1"/>
          <p:nvPr/>
        </p:nvSpPr>
        <p:spPr>
          <a:xfrm>
            <a:off x="5375050" y="4465450"/>
            <a:ext cx="65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👉</a:t>
            </a:r>
            <a:endParaRPr sz="2100"/>
          </a:p>
        </p:txBody>
      </p:sp>
      <p:sp>
        <p:nvSpPr>
          <p:cNvPr id="504" name="Google Shape;504;p74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¿Para qué se utiliza? 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5" name="Google Shape;505;p74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50" y="1306025"/>
            <a:ext cx="4191175" cy="361075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75"/>
          <p:cNvSpPr txBox="1"/>
          <p:nvPr/>
        </p:nvSpPr>
        <p:spPr>
          <a:xfrm>
            <a:off x="4801925" y="1276700"/>
            <a:ext cx="39693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Podemos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sustituir un método proveniente de la Clase Padre, en la Clase Hija. Se  debe definir un método con el mismo nombre y parámetros, pero debe tomar otra conducta.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3" name="Google Shape;513;p75"/>
          <p:cNvSpPr txBox="1"/>
          <p:nvPr/>
        </p:nvSpPr>
        <p:spPr>
          <a:xfrm>
            <a:off x="1348925" y="444400"/>
            <a:ext cx="6369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¿Cómo se utiliza?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4" name="Google Shape;514;p75"/>
          <p:cNvSpPr txBox="1"/>
          <p:nvPr/>
        </p:nvSpPr>
        <p:spPr>
          <a:xfrm>
            <a:off x="6297175" y="4224675"/>
            <a:ext cx="54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🤯</a:t>
            </a:r>
            <a:endParaRPr sz="2200"/>
          </a:p>
        </p:txBody>
      </p:sp>
      <p:sp>
        <p:nvSpPr>
          <p:cNvPr id="515" name="Google Shape;515;p75"/>
          <p:cNvSpPr txBox="1"/>
          <p:nvPr/>
        </p:nvSpPr>
        <p:spPr>
          <a:xfrm>
            <a:off x="4858000" y="3434600"/>
            <a:ext cx="361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básicamente lo que veníamos haciendo sin saber que se llamaba Polimorfismo.</a:t>
            </a:r>
            <a:endParaRPr>
              <a:highlight>
                <a:srgbClr val="3CEFAB"/>
              </a:highlight>
            </a:endParaRPr>
          </a:p>
        </p:txBody>
      </p:sp>
      <p:pic>
        <p:nvPicPr>
          <p:cNvPr id="516" name="Google Shape;516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0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40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40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40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40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0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40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40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40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40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0" name="Google Shape;18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0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0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0"/>
          <p:cNvSpPr txBox="1"/>
          <p:nvPr/>
        </p:nvSpPr>
        <p:spPr>
          <a:xfrm>
            <a:off x="37882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4" name="Google Shape;184;p40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40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40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40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8" name="Google Shape;18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0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15571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4202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Clases y objetos 2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9650" y="253374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0"/>
          <p:cNvSpPr txBox="1"/>
          <p:nvPr/>
        </p:nvSpPr>
        <p:spPr>
          <a:xfrm>
            <a:off x="17880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MI PRIMERA CLASE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4" name="Google Shape;19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9650" y="299094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0"/>
          <p:cNvSpPr txBox="1"/>
          <p:nvPr/>
        </p:nvSpPr>
        <p:spPr>
          <a:xfrm>
            <a:off x="1788025" y="30130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OLIMPIADAS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37824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Herencias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1850" y="299094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0"/>
          <p:cNvSpPr txBox="1"/>
          <p:nvPr/>
        </p:nvSpPr>
        <p:spPr>
          <a:xfrm>
            <a:off x="4150225" y="30130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HERENCIA MÚLTIPLE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9" name="Google Shape;199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3175" y="2475062"/>
            <a:ext cx="424500" cy="4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/>
        </p:nvSpPr>
        <p:spPr>
          <a:xfrm>
            <a:off x="4150225" y="2524627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DEFINICIÓN DE CLASE ANIMAL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1" name="Google Shape;201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84050" y="299094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/>
        </p:nvSpPr>
        <p:spPr>
          <a:xfrm>
            <a:off x="6512425" y="30130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PRIMER MÓDULO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3" name="Google Shape;203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25375" y="2475062"/>
            <a:ext cx="424500" cy="4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0"/>
          <p:cNvSpPr txBox="1"/>
          <p:nvPr/>
        </p:nvSpPr>
        <p:spPr>
          <a:xfrm>
            <a:off x="65124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CLASE ATLETA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" name="Google Shape;205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84050" y="344814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0"/>
          <p:cNvSpPr txBox="1"/>
          <p:nvPr/>
        </p:nvSpPr>
        <p:spPr>
          <a:xfrm>
            <a:off x="65124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FELIZ CUMPLEAÑOS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61504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Módulos y Paquetes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6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DUCK TYPING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2" name="Google Shape;52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7"/>
          <p:cNvSpPr txBox="1"/>
          <p:nvPr/>
        </p:nvSpPr>
        <p:spPr>
          <a:xfrm>
            <a:off x="204975" y="1346875"/>
            <a:ext cx="88821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término polimorfismo visto desde el punto de vista de Python es complicado de explicar sin hablar del duck typing. Es un concepto que aplica a ciertos lenguajes orientados a objetos y que tiene origen en la siguiente frase: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0" marR="381000" rtl="0" algn="ctr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If it walks like a duck and it quacks like a duck, then it must be a duck</a:t>
            </a:r>
            <a:endParaRPr i="1"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(Si camina como un pato y habla como un pato, entonces tiene que ser un pato)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8" name="Google Shape;52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77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¿Qué es? 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0" name="Google Shape;53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975" y="3905850"/>
            <a:ext cx="1085251" cy="108525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7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8"/>
          <p:cNvSpPr txBox="1"/>
          <p:nvPr/>
        </p:nvSpPr>
        <p:spPr>
          <a:xfrm>
            <a:off x="330225" y="1575475"/>
            <a:ext cx="84948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¿Y qué relación tienen los patos con la programación? Pues bien, se trata de un símil en el que los patos son objetos y hablar/andar métodos. Es decir, que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un determinado objeto tiene los métodos que nos interesan, nos basta, siendo su tipo irrelevante.</a:t>
            </a:r>
            <a:endParaRPr b="1"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37" name="Google Shape;53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534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9"/>
          <p:cNvSpPr txBox="1"/>
          <p:nvPr>
            <p:ph idx="1" type="body"/>
          </p:nvPr>
        </p:nvSpPr>
        <p:spPr>
          <a:xfrm>
            <a:off x="551325" y="4067925"/>
            <a:ext cx="48804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llamamos al método de la siguiente forma: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4" name="Google Shape;544;p79"/>
          <p:cNvPicPr preferRelativeResize="0"/>
          <p:nvPr/>
        </p:nvPicPr>
        <p:blipFill rotWithShape="1">
          <a:blip r:embed="rId3">
            <a:alphaModFix/>
          </a:blip>
          <a:srcRect b="0" l="0" r="68385" t="0"/>
          <a:stretch/>
        </p:blipFill>
        <p:spPr>
          <a:xfrm>
            <a:off x="664225" y="2845250"/>
            <a:ext cx="2679049" cy="10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9"/>
          <p:cNvPicPr preferRelativeResize="0"/>
          <p:nvPr/>
        </p:nvPicPr>
        <p:blipFill rotWithShape="1">
          <a:blip r:embed="rId4">
            <a:alphaModFix/>
          </a:blip>
          <a:srcRect b="0" l="0" r="81397" t="0"/>
          <a:stretch/>
        </p:blipFill>
        <p:spPr>
          <a:xfrm>
            <a:off x="5571275" y="3735400"/>
            <a:ext cx="1591326" cy="11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79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¿Cómo funciona? 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7" name="Google Shape;547;p79"/>
          <p:cNvSpPr txBox="1"/>
          <p:nvPr/>
        </p:nvSpPr>
        <p:spPr>
          <a:xfrm>
            <a:off x="152400" y="1447800"/>
            <a:ext cx="8779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entendido el origen del concepto, veamos lo que realmente significa esto en Python. En pocas palabras,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Python le dan igual los tipos de los objetos, lo único que le importan son los métodos</a:t>
            </a: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highlight>
                <a:srgbClr val="3CEFAB"/>
              </a:highlight>
            </a:endParaRPr>
          </a:p>
        </p:txBody>
      </p:sp>
      <p:sp>
        <p:nvSpPr>
          <p:cNvPr id="548" name="Google Shape;548;p79"/>
          <p:cNvSpPr txBox="1"/>
          <p:nvPr/>
        </p:nvSpPr>
        <p:spPr>
          <a:xfrm>
            <a:off x="3570600" y="3111375"/>
            <a:ext cx="543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Definamos una clase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pato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un método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hablar ( )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49" name="Google Shape;549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75" y="227775"/>
            <a:ext cx="663075" cy="6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9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0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Método hablar ()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7" name="Google Shape;557;p80"/>
          <p:cNvSpPr txBox="1"/>
          <p:nvPr/>
        </p:nvSpPr>
        <p:spPr>
          <a:xfrm>
            <a:off x="421325" y="1519625"/>
            <a:ext cx="84090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 Python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es necesario especificar los tipos</a:t>
            </a: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simplemente decimos que el parámetro de entrada tiene el nombre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Hasta aquí nada nuevo, pero vamos a definir una función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llama_hablar ( )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llama al método hablar ( ) del objeto que se le pase.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8" name="Google Shape;55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75" y="227775"/>
            <a:ext cx="663075" cy="6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80"/>
          <p:cNvPicPr preferRelativeResize="0"/>
          <p:nvPr/>
        </p:nvPicPr>
        <p:blipFill rotWithShape="1">
          <a:blip r:embed="rId4">
            <a:alphaModFix/>
          </a:blip>
          <a:srcRect b="0" l="0" r="75744" t="0"/>
          <a:stretch/>
        </p:blipFill>
        <p:spPr>
          <a:xfrm>
            <a:off x="3814750" y="3621150"/>
            <a:ext cx="2292925" cy="9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80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1"/>
          <p:cNvSpPr txBox="1"/>
          <p:nvPr/>
        </p:nvSpPr>
        <p:spPr>
          <a:xfrm>
            <a:off x="421325" y="1900625"/>
            <a:ext cx="840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</a:t>
            </a:r>
            <a:r>
              <a:rPr lang="es" sz="1800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ando Python entra en la función y evalúa</a:t>
            </a:r>
            <a:r>
              <a:rPr lang="es" sz="1800">
                <a:solidFill>
                  <a:srgbClr val="12121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rgbClr val="121212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x.hablar()</a:t>
            </a:r>
            <a:r>
              <a:rPr b="1" lang="es" sz="1800">
                <a:solidFill>
                  <a:srgbClr val="12121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s" sz="1800">
                <a:solidFill>
                  <a:srgbClr val="12121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da igual el tipo al que pertenezca</a:t>
            </a:r>
            <a:r>
              <a:rPr lang="es" sz="1800">
                <a:solidFill>
                  <a:srgbClr val="12121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rgbClr val="121212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s" sz="1800">
                <a:solidFill>
                  <a:srgbClr val="12121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siempre y cuando tenga el método</a:t>
            </a:r>
            <a:r>
              <a:rPr lang="es" sz="1800">
                <a:solidFill>
                  <a:srgbClr val="12121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rgbClr val="121212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hablar(). </a:t>
            </a:r>
            <a:endParaRPr b="1" sz="1800">
              <a:solidFill>
                <a:srgbClr val="121212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7" name="Google Shape;567;p81"/>
          <p:cNvPicPr preferRelativeResize="0"/>
          <p:nvPr/>
        </p:nvPicPr>
        <p:blipFill rotWithShape="1">
          <a:blip r:embed="rId3">
            <a:alphaModFix/>
          </a:blip>
          <a:srcRect b="0" l="0" r="75744" t="0"/>
          <a:stretch/>
        </p:blipFill>
        <p:spPr>
          <a:xfrm>
            <a:off x="3509950" y="3087750"/>
            <a:ext cx="2292925" cy="9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75" y="227775"/>
            <a:ext cx="663075" cy="6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81"/>
          <p:cNvSpPr txBox="1"/>
          <p:nvPr/>
        </p:nvSpPr>
        <p:spPr>
          <a:xfrm>
            <a:off x="1266600" y="4395500"/>
            <a:ext cx="60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 es el </a:t>
            </a:r>
            <a:r>
              <a:rPr i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duck typing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todo su esplendor.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0" name="Google Shape;570;p81"/>
          <p:cNvSpPr txBox="1"/>
          <p:nvPr/>
        </p:nvSpPr>
        <p:spPr>
          <a:xfrm>
            <a:off x="6547700" y="4387625"/>
            <a:ext cx="85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🤩</a:t>
            </a:r>
            <a:endParaRPr sz="1900"/>
          </a:p>
        </p:txBody>
      </p:sp>
      <p:sp>
        <p:nvSpPr>
          <p:cNvPr id="571" name="Google Shape;571;p81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Método hablar ()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2" name="Google Shape;572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81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2"/>
          <p:cNvSpPr txBox="1"/>
          <p:nvPr/>
        </p:nvSpPr>
        <p:spPr>
          <a:xfrm>
            <a:off x="320625" y="1626025"/>
            <a:ext cx="86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Definamos tres clases de animales distintas que implementan el método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hablar(). </a:t>
            </a:r>
            <a:endParaRPr b="1"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9" name="Google Shape;57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75" y="227775"/>
            <a:ext cx="663075" cy="6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82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Método hablar ()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1" name="Google Shape;581;p82"/>
          <p:cNvSpPr txBox="1"/>
          <p:nvPr/>
        </p:nvSpPr>
        <p:spPr>
          <a:xfrm>
            <a:off x="4361325" y="2563275"/>
            <a:ext cx="4486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Nótese que no existe </a:t>
            </a:r>
            <a:r>
              <a:rPr b="1" lang="es" sz="18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herencia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entre ellas, son clases totalmente independientes. De haberla estaríamos hablando de </a:t>
            </a:r>
            <a:r>
              <a:rPr b="1" lang="es" sz="18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polimorfismo</a:t>
            </a:r>
            <a:r>
              <a:rPr lang="es" sz="1800" u="sng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u="sng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2" name="Google Shape;582;p82"/>
          <p:cNvPicPr preferRelativeResize="0"/>
          <p:nvPr/>
        </p:nvPicPr>
        <p:blipFill rotWithShape="1">
          <a:blip r:embed="rId6">
            <a:alphaModFix/>
          </a:blip>
          <a:srcRect b="0" l="0" r="63579" t="0"/>
          <a:stretch/>
        </p:blipFill>
        <p:spPr>
          <a:xfrm>
            <a:off x="748050" y="2161077"/>
            <a:ext cx="3000001" cy="247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82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3"/>
          <p:cNvSpPr txBox="1"/>
          <p:nvPr/>
        </p:nvSpPr>
        <p:spPr>
          <a:xfrm>
            <a:off x="3245375" y="1710400"/>
            <a:ext cx="5585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como es de esperar la función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llama_hablar()</a:t>
            </a: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funciona correctamente con todos los objetos.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0" name="Google Shape;59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75" y="227775"/>
            <a:ext cx="663075" cy="6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Método hablar ()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2" name="Google Shape;592;p83"/>
          <p:cNvPicPr preferRelativeResize="0"/>
          <p:nvPr/>
        </p:nvPicPr>
        <p:blipFill rotWithShape="1">
          <a:blip r:embed="rId4">
            <a:alphaModFix/>
          </a:blip>
          <a:srcRect b="0" l="0" r="74236" t="0"/>
          <a:stretch/>
        </p:blipFill>
        <p:spPr>
          <a:xfrm>
            <a:off x="417078" y="1329400"/>
            <a:ext cx="2372825" cy="1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83"/>
          <p:cNvPicPr preferRelativeResize="0"/>
          <p:nvPr/>
        </p:nvPicPr>
        <p:blipFill rotWithShape="1">
          <a:blip r:embed="rId5">
            <a:alphaModFix/>
          </a:blip>
          <a:srcRect b="0" l="0" r="62819" t="0"/>
          <a:stretch/>
        </p:blipFill>
        <p:spPr>
          <a:xfrm>
            <a:off x="5709852" y="2979100"/>
            <a:ext cx="3120625" cy="1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3"/>
          <p:cNvSpPr txBox="1"/>
          <p:nvPr/>
        </p:nvSpPr>
        <p:spPr>
          <a:xfrm>
            <a:off x="417075" y="3362450"/>
            <a:ext cx="512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forma de verlo, es iterando una lista con diferentes animales, donde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animal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toma los valores de cada objeto animal.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5" name="Google Shape;595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83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4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CONCLUSIONES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2" name="Google Shape;60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75" y="227775"/>
            <a:ext cx="663075" cy="6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85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Conclusiones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9" name="Google Shape;609;p85"/>
          <p:cNvSpPr txBox="1"/>
          <p:nvPr/>
        </p:nvSpPr>
        <p:spPr>
          <a:xfrm>
            <a:off x="152400" y="1371600"/>
            <a:ext cx="8768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Python es un lenguaje que soporta el </a:t>
            </a:r>
            <a:r>
              <a:rPr i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duck typing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que hace que el tipo de los objetos no sea tan relevante, siendo más importante lo que sus métodos pueden hacer.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Otros lenguajes como Java, no soportan el </a:t>
            </a:r>
            <a:r>
              <a:rPr i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duck typing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pero se puede conseguir un comportamiento similar cuando los objetos comparten un interfaz (si existe herencia entre ellos). Este concepto relacionado es el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polimorfismo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i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duck typing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está en todos lados, desde la función</a:t>
            </a:r>
            <a:r>
              <a:rPr lang="es" sz="1800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800">
                <a:solidFill>
                  <a:srgbClr val="121212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len()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hasta el uso del operador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* </a:t>
            </a:r>
            <a:endParaRPr b="1"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0" name="Google Shape;610;p85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HERENCIA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4" name="Google Shape;2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6"/>
          <p:cNvSpPr txBox="1"/>
          <p:nvPr/>
        </p:nvSpPr>
        <p:spPr>
          <a:xfrm>
            <a:off x="1127350" y="510500"/>
            <a:ext cx="6277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Volviendo al Poliformismo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6" name="Google Shape;616;p86"/>
          <p:cNvSpPr txBox="1"/>
          <p:nvPr/>
        </p:nvSpPr>
        <p:spPr>
          <a:xfrm>
            <a:off x="228600" y="1524000"/>
            <a:ext cx="866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ser un lenguaje con tipado dinámico y permitir duck typing, en Python no es necesario que los objetos compartan un interfaz, simplemente basta con que tengan los métodos que se quieren llamar.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7" name="Google Shape;617;p86"/>
          <p:cNvSpPr txBox="1"/>
          <p:nvPr/>
        </p:nvSpPr>
        <p:spPr>
          <a:xfrm>
            <a:off x="842650" y="3119250"/>
            <a:ext cx="372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Supongamos que tenemos un clase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Animal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un método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hablar()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8" name="Google Shape;618;p86"/>
          <p:cNvPicPr preferRelativeResize="0"/>
          <p:nvPr/>
        </p:nvPicPr>
        <p:blipFill rotWithShape="1">
          <a:blip r:embed="rId3">
            <a:alphaModFix/>
          </a:blip>
          <a:srcRect b="0" l="0" r="74670" t="0"/>
          <a:stretch/>
        </p:blipFill>
        <p:spPr>
          <a:xfrm>
            <a:off x="5285500" y="3304400"/>
            <a:ext cx="2370925" cy="12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86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7"/>
          <p:cNvSpPr txBox="1"/>
          <p:nvPr/>
        </p:nvSpPr>
        <p:spPr>
          <a:xfrm>
            <a:off x="1127350" y="510500"/>
            <a:ext cx="6277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hablar () y Poliformismo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6" name="Google Shape;626;p87"/>
          <p:cNvSpPr txBox="1"/>
          <p:nvPr/>
        </p:nvSpPr>
        <p:spPr>
          <a:xfrm>
            <a:off x="228600" y="1524000"/>
            <a:ext cx="866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otro lado tenemos otras dos clases,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Perro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Gato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heredan de la anterior. Además, implementan el método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hablar()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una forma distinta.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7" name="Google Shape;627;p87"/>
          <p:cNvPicPr preferRelativeResize="0"/>
          <p:nvPr/>
        </p:nvPicPr>
        <p:blipFill rotWithShape="1">
          <a:blip r:embed="rId3">
            <a:alphaModFix/>
          </a:blip>
          <a:srcRect b="0" l="0" r="62238" t="0"/>
          <a:stretch/>
        </p:blipFill>
        <p:spPr>
          <a:xfrm>
            <a:off x="3176502" y="2788875"/>
            <a:ext cx="2551325" cy="16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87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8"/>
          <p:cNvSpPr txBox="1"/>
          <p:nvPr/>
        </p:nvSpPr>
        <p:spPr>
          <a:xfrm>
            <a:off x="1127350" y="510500"/>
            <a:ext cx="6277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hablar () y Poliformismo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5" name="Google Shape;635;p88"/>
          <p:cNvPicPr preferRelativeResize="0"/>
          <p:nvPr/>
        </p:nvPicPr>
        <p:blipFill rotWithShape="1">
          <a:blip r:embed="rId3">
            <a:alphaModFix/>
          </a:blip>
          <a:srcRect b="0" l="0" r="62686" t="0"/>
          <a:stretch/>
        </p:blipFill>
        <p:spPr>
          <a:xfrm>
            <a:off x="5329475" y="2512825"/>
            <a:ext cx="2942075" cy="12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88"/>
          <p:cNvSpPr txBox="1"/>
          <p:nvPr/>
        </p:nvSpPr>
        <p:spPr>
          <a:xfrm>
            <a:off x="685800" y="1981200"/>
            <a:ext cx="446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creamos un objeto de cada clase y llamamos al método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hablar().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observar que cada animal se comporta de manera distinta al usar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hablar().</a:t>
            </a:r>
            <a:endParaRPr b="1"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7" name="Google Shape;637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88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9"/>
          <p:cNvSpPr txBox="1"/>
          <p:nvPr>
            <p:ph idx="1" type="body"/>
          </p:nvPr>
        </p:nvSpPr>
        <p:spPr>
          <a:xfrm>
            <a:off x="311700" y="2295100"/>
            <a:ext cx="85206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caso anterior, la variable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animal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ha ido “tomando las formas” de </a:t>
            </a:r>
            <a:r>
              <a:rPr lang="es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Perro 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s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Gato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Sin embargo, nótese que al tener tipado dinámico este ejemplo hubiera funcionado igual sin que existiera herencia entre </a:t>
            </a:r>
            <a:r>
              <a:rPr lang="es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Perro 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Gato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como sucede en duck typing. </a:t>
            </a:r>
            <a:endParaRPr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C596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C596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4" name="Google Shape;644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425" y="5775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0"/>
          <p:cNvSpPr txBox="1"/>
          <p:nvPr/>
        </p:nvSpPr>
        <p:spPr>
          <a:xfrm>
            <a:off x="809552" y="24798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HERENCIA MÚLTIPLE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herencia </a:t>
            </a:r>
            <a:r>
              <a:rPr i="1"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múltiple</a:t>
            </a:r>
            <a:r>
              <a:rPr i="1"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trabajando con Mamífero, </a:t>
            </a:r>
            <a:r>
              <a:rPr i="1"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Cetáceo</a:t>
            </a:r>
            <a:r>
              <a:rPr i="1"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AnimalMarino. 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50" name="Google Shape;650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90"/>
          <p:cNvSpPr txBox="1"/>
          <p:nvPr/>
        </p:nvSpPr>
        <p:spPr>
          <a:xfrm>
            <a:off x="1594425" y="4263575"/>
            <a:ext cx="585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20 minutos, en caso de no terminar Pensarlo en casa y PREGUNTAR sí o sí….</a:t>
            </a:r>
            <a:endParaRPr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1"/>
          <p:cNvSpPr txBox="1"/>
          <p:nvPr/>
        </p:nvSpPr>
        <p:spPr>
          <a:xfrm>
            <a:off x="2183550" y="2052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Herencia múltiple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58" name="Google Shape;658;p91"/>
          <p:cNvSpPr txBox="1"/>
          <p:nvPr/>
        </p:nvSpPr>
        <p:spPr>
          <a:xfrm>
            <a:off x="938100" y="812600"/>
            <a:ext cx="7267800" cy="19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la herencia múltiple respetando este diagrama de Clases UML. Y crear dos Cetaceos.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59" name="Google Shape;65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75" y="2134900"/>
            <a:ext cx="3002425" cy="26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0925" y="2383721"/>
            <a:ext cx="4673526" cy="18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91"/>
          <p:cNvSpPr txBox="1"/>
          <p:nvPr/>
        </p:nvSpPr>
        <p:spPr>
          <a:xfrm>
            <a:off x="-437800" y="479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2"/>
          <p:cNvSpPr txBox="1"/>
          <p:nvPr/>
        </p:nvSpPr>
        <p:spPr>
          <a:xfrm>
            <a:off x="2468700" y="917175"/>
            <a:ext cx="4206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33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OJO: La </a:t>
            </a:r>
            <a:r>
              <a:rPr i="1" lang="es" sz="33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próxima clase</a:t>
            </a:r>
            <a:r>
              <a:rPr i="1" lang="es" sz="33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arrancamos con </a:t>
            </a:r>
            <a:r>
              <a:rPr i="1" lang="es" sz="33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VSC,</a:t>
            </a:r>
            <a:r>
              <a:rPr i="1" lang="es" sz="33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a sacarse las </a:t>
            </a:r>
            <a:r>
              <a:rPr i="1" lang="es" sz="33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últimas</a:t>
            </a:r>
            <a:r>
              <a:rPr i="1" lang="es" sz="33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dudas de la instalación</a:t>
            </a:r>
            <a:endParaRPr i="1" sz="33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69" name="Google Shape;669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6188" y="1095238"/>
            <a:ext cx="712075" cy="71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ger Face on Apple iOS 12.2" id="670" name="Google Shape;670;p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42813" y="1095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3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76" name="Google Shape;676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4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EjerciciosdeRepaso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EjerciciosClaseEnVivo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83" name="Google Shape;683;p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94"/>
          <p:cNvSpPr/>
          <p:nvPr/>
        </p:nvSpPr>
        <p:spPr>
          <a:xfrm>
            <a:off x="1604225" y="203640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66934" y="229909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94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88" name="Google Shape;688;p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3550" y="2205462"/>
            <a:ext cx="545149" cy="5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5"/>
          <p:cNvSpPr txBox="1"/>
          <p:nvPr/>
        </p:nvSpPr>
        <p:spPr>
          <a:xfrm>
            <a:off x="1956450" y="140822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94" name="Google Shape;694;p95"/>
          <p:cNvSpPr txBox="1"/>
          <p:nvPr/>
        </p:nvSpPr>
        <p:spPr>
          <a:xfrm>
            <a:off x="2242350" y="239732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16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lang="es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Herencia: definición, uso.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Principio de DRY.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Clases: creación, atributos, métodos   y funcionalidades.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Herencia Múltiple.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Poliformismo.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Duck Typing.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/>
        </p:nvSpPr>
        <p:spPr>
          <a:xfrm>
            <a:off x="688181" y="1633075"/>
            <a:ext cx="79935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La herencia es un proceso mediante el cual se puede crear una </a:t>
            </a:r>
            <a:r>
              <a:rPr b="1" lang="es" sz="2000"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clase hija</a:t>
            </a:r>
            <a:r>
              <a:rPr lang="es" sz="20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que hereda de una </a:t>
            </a:r>
            <a:r>
              <a:rPr b="1" lang="es" sz="2000"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clase padre</a:t>
            </a: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compartiendo sus métodos y atributos.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ello, una clase hija puede sobreescribir los métodos o atributos, o incluso definir unos nuevos.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2"/>
          <p:cNvSpPr txBox="1"/>
          <p:nvPr/>
        </p:nvSpPr>
        <p:spPr>
          <a:xfrm>
            <a:off x="-371825" y="4710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hlink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ElLibroDePython</a:t>
            </a:r>
            <a:endParaRPr sz="1100"/>
          </a:p>
        </p:txBody>
      </p:sp>
      <p:sp>
        <p:nvSpPr>
          <p:cNvPr id="222" name="Google Shape;222;p42"/>
          <p:cNvSpPr txBox="1"/>
          <p:nvPr/>
        </p:nvSpPr>
        <p:spPr>
          <a:xfrm>
            <a:off x="2187450" y="400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¿Qué es?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6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700" name="Google Shape;700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6" name="Google Shape;706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/>
        </p:nvSpPr>
        <p:spPr>
          <a:xfrm>
            <a:off x="4880019" y="1935950"/>
            <a:ext cx="39840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 crear una clase hija con tan solo pasar como parámetro la clase de la que queremos heredar.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8" name="Google Shape;2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3"/>
          <p:cNvSpPr txBox="1"/>
          <p:nvPr/>
        </p:nvSpPr>
        <p:spPr>
          <a:xfrm>
            <a:off x="-371825" y="4786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hlink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ElLibroDePython</a:t>
            </a:r>
            <a:endParaRPr sz="1100"/>
          </a:p>
        </p:txBody>
      </p:sp>
      <p:pic>
        <p:nvPicPr>
          <p:cNvPr id="230" name="Google Shape;230;p43"/>
          <p:cNvPicPr preferRelativeResize="0"/>
          <p:nvPr/>
        </p:nvPicPr>
        <p:blipFill rotWithShape="1">
          <a:blip r:embed="rId5">
            <a:alphaModFix/>
          </a:blip>
          <a:srcRect b="0" l="0" r="23307" t="0"/>
          <a:stretch/>
        </p:blipFill>
        <p:spPr>
          <a:xfrm>
            <a:off x="289100" y="1708525"/>
            <a:ext cx="4532150" cy="20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3"/>
          <p:cNvSpPr txBox="1"/>
          <p:nvPr/>
        </p:nvSpPr>
        <p:spPr>
          <a:xfrm>
            <a:off x="2187450" y="400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¿De qué se trata?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/>
        </p:nvSpPr>
        <p:spPr>
          <a:xfrm>
            <a:off x="234925" y="1514875"/>
            <a:ext cx="84549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</a:t>
            </a:r>
            <a:r>
              <a:rPr lang="es" sz="18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clase hija hereda los atributos y métodos de la padre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nos puede ser muy útil cuando tengamos clases que se parecen entre sí pero tienen ciertas particularidades.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siguiendo el ejemplo anterior, en vez de definir muchas clases para cada animal, </a:t>
            </a: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podemos tomar los elementos comunes y crear una clase Animal de la que hereden el resto, 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respetando por tanto la filosofía </a:t>
            </a: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DRY.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7" name="Google Shape;23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200" y="473397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4"/>
          <p:cNvSpPr txBox="1"/>
          <p:nvPr/>
        </p:nvSpPr>
        <p:spPr>
          <a:xfrm>
            <a:off x="-437800" y="4719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9" name="Google Shape;239;p44"/>
          <p:cNvSpPr txBox="1"/>
          <p:nvPr/>
        </p:nvSpPr>
        <p:spPr>
          <a:xfrm>
            <a:off x="2187450" y="400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¿Cómo funciona?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PRINCIPIO DE DRY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