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5143500" cx="9144000"/>
  <p:notesSz cx="6858000" cy="9144000"/>
  <p:embeddedFontLst>
    <p:embeddedFont>
      <p:font typeface="Anton"/>
      <p:regular r:id="rId67"/>
    </p:embeddedFont>
    <p:embeddedFont>
      <p:font typeface="Lato"/>
      <p:regular r:id="rId68"/>
      <p:bold r:id="rId69"/>
      <p:italic r:id="rId70"/>
      <p:boldItalic r:id="rId71"/>
    </p:embeddedFont>
    <p:embeddedFont>
      <p:font typeface="Didact Gothic"/>
      <p:regular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Helvetica Neue Light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01985E-FCB4-4E15-95D5-F3238025E5AD}">
  <a:tblStyle styleId="{4701985E-FCB4-4E15-95D5-F3238025E5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HelveticaNeue-regular.fntdata"/><Relationship Id="rId72" Type="http://schemas.openxmlformats.org/officeDocument/2006/relationships/font" Target="fonts/DidactGothic-regular.fntdata"/><Relationship Id="rId31" Type="http://schemas.openxmlformats.org/officeDocument/2006/relationships/slide" Target="slides/slide24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3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6.xml"/><Relationship Id="rId77" Type="http://schemas.openxmlformats.org/officeDocument/2006/relationships/font" Target="fonts/HelveticaNeueLight-regular.fntdata"/><Relationship Id="rId32" Type="http://schemas.openxmlformats.org/officeDocument/2006/relationships/slide" Target="slides/slide25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Light-italic.fntdata"/><Relationship Id="rId34" Type="http://schemas.openxmlformats.org/officeDocument/2006/relationships/slide" Target="slides/slide27.xml"/><Relationship Id="rId78" Type="http://schemas.openxmlformats.org/officeDocument/2006/relationships/font" Target="fonts/HelveticaNeueLight-bold.fntdata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Lato-regular.fntdata"/><Relationship Id="rId23" Type="http://schemas.openxmlformats.org/officeDocument/2006/relationships/slide" Target="slides/slide16.xml"/><Relationship Id="rId67" Type="http://schemas.openxmlformats.org/officeDocument/2006/relationships/font" Target="fonts/Anton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Lat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ouVXr7sr4OU&amp;list=PL_-j_Nxetw-HwYi70jUlQLpaRVPeP6G5b" TargetMode="External"/><Relationship Id="rId3" Type="http://schemas.openxmlformats.org/officeDocument/2006/relationships/hyperlink" Target="https://www.youtube.com/watch?v=rKQ1qdD1hrE&amp;list=PL_-j_Nxetw-FruXBczvA9Z4tHB20WA9xQ" TargetMode="External"/><Relationship Id="rId4" Type="http://schemas.openxmlformats.org/officeDocument/2006/relationships/hyperlink" Target="https://www.youtube.com/watch?v=tYC_yfXJb88&amp;list=PL_-j_Nxetw-GGSiu_0KAQKktto9-lOtaO" TargetMode="External"/><Relationship Id="rId5" Type="http://schemas.openxmlformats.org/officeDocument/2006/relationships/hyperlink" Target="https://www.youtube.com/watch?v=ua4S23T70KU&amp;list=PL_-j_Nxetw-HUemJyXLr18G5l5t3VU_Eh" TargetMode="External"/><Relationship Id="rId6" Type="http://schemas.openxmlformats.org/officeDocument/2006/relationships/hyperlink" Target="https://www.youtube.com/watch?v=hZPgPHGM_xg&amp;list=PL_-j_Nxetw-E1YOlrXMfvF3TQPa0VJDhE" TargetMode="External"/><Relationship Id="rId7" Type="http://schemas.openxmlformats.org/officeDocument/2006/relationships/hyperlink" Target="https://open.spotify.com/show/6Z4gbxrzelqVU3syDH3JzI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Verdadero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tutor crea los break out rooms y asigna a los estudiantes.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 Identifica el tipo de dato (int, float, string, list o touple) de los siguientes valores literales</a:t>
            </a:r>
            <a:endParaRPr sz="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Mundo"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[1, 10, 100]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-25         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(8, 100, -12)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1.167      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["Hola", "Mundo"] 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 '    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"Hola!")</a:t>
            </a:r>
            <a:r>
              <a:rPr lang="es-419">
                <a:solidFill>
                  <a:schemeClr val="dk1"/>
                </a:solidFill>
              </a:rPr>
              <a:t>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2) Determina mentalmente (sin programar) el resultado que aparecerá por pantalla a partir de las siguientes variables: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a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b = -5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 = "Hola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d = [1, 2,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e= (4,5,6)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* 5)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- b)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+ "Mundo")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* 2)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print(c[-1])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print(c[1:])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print(d + d)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print(e[1])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print(e+(7,8,9))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d4970096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fd4970096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Portada de Coder Tips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d49700961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d49700961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Se puede vincular contenido de:</a:t>
            </a:r>
            <a:br>
              <a:rPr lang="es-419">
                <a:solidFill>
                  <a:schemeClr val="dk1"/>
                </a:solidFill>
              </a:rPr>
            </a:br>
            <a:r>
              <a:rPr lang="es-419"/>
              <a:t>	</a:t>
            </a: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Marketing Digital: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2"/>
              </a:rPr>
              <a:t>https://www.youtube.com/watch?v=ouVXr7sr4OU&amp;list=PL_-j_Nxetw-HwYi70jUlQLpaRVPeP6G5b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Diseño: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3"/>
              </a:rPr>
              <a:t>https://www.youtube.com/watch?v=rKQ1qdD1hrE&amp;list=PL_-j_Nxetw-FruXBczvA9Z4tHB20WA9xQ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Programación: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https://www.youtube.com/watch?v=tYC_yfXJb88&amp;list=PL_-j_Nxetw-GGSiu_0KAQKktto9-lOtaO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Desarrollo freelance: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5"/>
              </a:rPr>
              <a:t>https://www.youtube.com/watch?v=ua4S23T70KU&amp;list=PL_-j_Nxetw-HUemJyXLr18G5l5t3VU_Eh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1D1C1D"/>
                </a:solidFill>
                <a:highlight>
                  <a:srgbClr val="F8F8F8"/>
                </a:highlight>
              </a:rPr>
              <a:t>Desarrollo profesional: </a:t>
            </a:r>
            <a:r>
              <a:rPr lang="es-419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6"/>
              </a:rPr>
              <a:t>https://www.youtube.com/watch?v=hZPgPHGM_xg&amp;list=PL_-j_Nxetw-E1YOlrXMfvF3TQPa0VJDhE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Canal de Spotify de Coder: </a:t>
            </a:r>
            <a:r>
              <a:rPr lang="es-419" u="sng">
                <a:solidFill>
                  <a:schemeClr val="hlink"/>
                </a:solidFill>
                <a:hlinkClick r:id="rId7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cs.google.com/document/d/1KhsZz1UyybGqThJvF7VzSb-u-PFQLdMXgtDZxnPl4OE/edit?usp=sharing" TargetMode="External"/><Relationship Id="rId4" Type="http://schemas.openxmlformats.org/officeDocument/2006/relationships/hyperlink" Target="https://docs.google.com/document/d/1KhsZz1UyybGqThJvF7VzSb-u-PFQLdMXgtDZxnPl4OE/edit?usp=sharing" TargetMode="External"/><Relationship Id="rId5" Type="http://schemas.openxmlformats.org/officeDocument/2006/relationships/image" Target="../media/image29.png"/><Relationship Id="rId6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trenamiento-python-basico.readthedocs.io/es/latest/leccion3/tipo_listas.html#:~:text=Una%20lista%20en%20Python%20es,el%20%C3%ADndice%20del%20primer%20elemento.&amp;text=La%20funci%C3%B3n%20len()%20devuelve,(su%20cantidad%20de%20elementos)." TargetMode="External"/><Relationship Id="rId4" Type="http://schemas.openxmlformats.org/officeDocument/2006/relationships/hyperlink" Target="http://conocepython.blogspot.com/p/metodos-de-las-listas.html" TargetMode="External"/><Relationship Id="rId9" Type="http://schemas.openxmlformats.org/officeDocument/2006/relationships/image" Target="../media/image30.png"/><Relationship Id="rId5" Type="http://schemas.openxmlformats.org/officeDocument/2006/relationships/hyperlink" Target="https://entrenamiento-python-basico.readthedocs.io/es/latest/leccion3/tipo_tuplas.html" TargetMode="External"/><Relationship Id="rId6" Type="http://schemas.openxmlformats.org/officeDocument/2006/relationships/hyperlink" Target="https://colab.research.google.com/drive/1fypHKTXuhrTWqoYNb9FCe-pOo0JDsFNl?usp=sharing" TargetMode="External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youtube.com/watch?v=WhPcVxjjSNU&amp;list=PL124RB0umOHRmFyl5Q3aVSW7TjOSNu9hl&amp;index=8" TargetMode="External"/><Relationship Id="rId4" Type="http://schemas.openxmlformats.org/officeDocument/2006/relationships/hyperlink" Target="https://youtu.be/h5sfrF_1eb8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 y 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2.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444825" y="2357200"/>
            <a:ext cx="75642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[0, ‘Otra cadena distinta’, ‘Pepito’, -873758,123]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cadena’, ‘Otra cadena’, 0, ‘Otra cadena distinta’, ‘Pepito’, -873758,123]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[1,2,3,4]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[5,6,7,8]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[1,2,3,4,5,6,7,8]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533400" y="1447800"/>
            <a:ext cx="8148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listas a los strings, es que en ambos se puede concatenar, en este caso se </a:t>
            </a:r>
            <a:r>
              <a:rPr b="1" i="1" lang="es-419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933350" y="3358825"/>
            <a:ext cx="73392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 =  [0,2,4,5,8,10]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pares[3] = 6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[0,2,4,6,8,10]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/>
        </p:nvSpPr>
        <p:spPr>
          <a:xfrm>
            <a:off x="497750" y="1676400"/>
            <a:ext cx="817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una diferencia entre listas y string, los strings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pero, las listas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 significa que si podemos reasignar sus ítems haciendo referencia con el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Asignación por slicing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12400" y="3056825"/>
            <a:ext cx="7204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letras[:3] = [‘A’, ‘B’, ‘C’]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[‘A’, ‘B’, ‘C’, ‘d’, ‘e’, ‘f’]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609600" y="16002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las listas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cual, podemos hacer algo que en python se denomina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asignación por slicing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se logra cuando modificamos cierta parte de la lista, y le damos otro valor.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4699200" y="3602900"/>
            <a:ext cx="399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b="0" i="1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6000" y="3143250"/>
            <a:ext cx="535250" cy="5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por slicing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933350" y="1411950"/>
            <a:ext cx="70236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podemos utilizar gracias a la mutabilidad de las listas y al slicing es borrar los ítems que queramos de una lista.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4722550" y="2939225"/>
            <a:ext cx="414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le decimos que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3 primeros valores son una lista vacía, entonces lo “borra”.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33400" y="2819400"/>
            <a:ext cx="3716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 = [‘a’, ‘b’, ‘c’, ‘d’, ‘e’, ‘f’]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letras[:3] = [ 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[‘d’, ‘e’, ‘f’]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444800" y="3000475"/>
            <a:ext cx="7366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700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letras = [  ]</a:t>
            </a:r>
            <a:endParaRPr b="1" i="1" sz="1700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/>
        </p:nvSpPr>
        <p:spPr>
          <a:xfrm>
            <a:off x="685800" y="13716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si quisiéramos borrar todos los valores de una lista?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podemos hacerlo de una forma muy sencilla, la cual sería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 asignar los ítems de dicha lista a una lista vacía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¿Crees que esta forma nos sirve para instanciar una lista vacía de Python?  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LISTAS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627825" y="1587975"/>
            <a:ext cx="80049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listas, hay funciones que son muy interesantes e importantes, 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Las listas en python tienen muchas funciones para utilizar, entre todas ellas vamos a nombrar las más importantes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/>
        </p:nvSpPr>
        <p:spPr>
          <a:xfrm>
            <a:off x="986900" y="4376075"/>
            <a:ext cx="754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67200" y="4335725"/>
            <a:ext cx="4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515500" y="3049300"/>
            <a:ext cx="27198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numeros.append(5)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/>
          <p:nvPr/>
        </p:nvSpPr>
        <p:spPr>
          <a:xfrm>
            <a:off x="381000" y="1447800"/>
            <a:ext cx="83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las listas de la que estaremos hablando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agregar un nuevo ítem al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mi_lista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.append(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4028150" y="3125500"/>
            <a:ext cx="4685700" cy="1231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mi_lista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la lista a la que se le desee agregar el ítem, e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ítem_a_agregar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sería el ítem que deseemos agregar a la lista.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 txBox="1"/>
          <p:nvPr/>
        </p:nvSpPr>
        <p:spPr>
          <a:xfrm>
            <a:off x="932775" y="2753550"/>
            <a:ext cx="59184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numeros.append(3*2)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numeros.append(3**2+1-12+5*)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[1,2,3,4,6,13]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914400" y="1524000"/>
            <a:ext cx="756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append también podemos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 operaciones aritméticas en nuestro ítem.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7"/>
          <p:cNvSpPr txBox="1"/>
          <p:nvPr/>
        </p:nvSpPr>
        <p:spPr>
          <a:xfrm>
            <a:off x="18301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lista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424150" y="2571750"/>
            <a:ext cx="80979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1" name="Google Shape;3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7"/>
          <p:cNvSpPr txBox="1"/>
          <p:nvPr/>
        </p:nvSpPr>
        <p:spPr>
          <a:xfrm>
            <a:off x="304800" y="1371600"/>
            <a:ext cx="857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string?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listas, se puede usar exactamente la misma función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saber la longitud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la cantidad de ítems dentro de la misma.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744100" y="2524950"/>
            <a:ext cx="72459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5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numeros.pop()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datos.pop()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6" name="Google Shape;37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9"/>
          <p:cNvSpPr txBox="1"/>
          <p:nvPr/>
        </p:nvSpPr>
        <p:spPr>
          <a:xfrm>
            <a:off x="682125" y="1249675"/>
            <a:ext cx="773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append permite agregar un ítem al final de una lista,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 todo lo contrario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último ítem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 la lista.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mi_lista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.pop()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 txBox="1"/>
          <p:nvPr/>
        </p:nvSpPr>
        <p:spPr>
          <a:xfrm>
            <a:off x="932775" y="3058350"/>
            <a:ext cx="74070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[1,2,1,3,4,1]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numeros.pop(1)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[2,1,3,4,1]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/>
          <p:nvPr/>
        </p:nvSpPr>
        <p:spPr>
          <a:xfrm>
            <a:off x="533400" y="1752600"/>
            <a:ext cx="813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especificamos algo entre el paréntesis al decir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mi_lista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.pop(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Pop eliminará el primer ítem de ese valor que encuentre.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COUNT + INDEX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52"/>
          <p:cNvSpPr txBox="1"/>
          <p:nvPr/>
        </p:nvSpPr>
        <p:spPr>
          <a:xfrm>
            <a:off x="856575" y="2982150"/>
            <a:ext cx="71331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[1,2,1,3,1,4,1]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1940" y="152412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 txBox="1"/>
          <p:nvPr/>
        </p:nvSpPr>
        <p:spPr>
          <a:xfrm>
            <a:off x="546300" y="1676400"/>
            <a:ext cx="821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cuenta el número de veces que nuestro ítem se repite en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3"/>
          <p:cNvSpPr txBox="1"/>
          <p:nvPr/>
        </p:nvSpPr>
        <p:spPr>
          <a:xfrm>
            <a:off x="1807200" y="355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425800" y="3005600"/>
            <a:ext cx="30678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[1,2,1,3,1,4,1,5]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6540" y="1524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563525" y="1488375"/>
            <a:ext cx="818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busca nuestro ítem y nos dice en qué índice se encuentra.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4384775" y="3876875"/>
            <a:ext cx="3442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5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5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list.index(x): x not in list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3835950" y="3154250"/>
            <a:ext cx="4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se intenta buscar un valor fuera de la lista, devolverá un error y que no se encontró el valor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5310" y="2754050"/>
            <a:ext cx="40018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minutos!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/>
        </p:nvSpPr>
        <p:spPr>
          <a:xfrm>
            <a:off x="2335950" y="1524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493500" y="4069325"/>
            <a:ext cx="726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lista1 = [1, 12, 123]</a:t>
            </a:r>
            <a:endParaRPr b="0" i="0" sz="17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9" name="Google Shape;4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1524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 txBox="1"/>
          <p:nvPr/>
        </p:nvSpPr>
        <p:spPr>
          <a:xfrm>
            <a:off x="479550" y="1214900"/>
            <a:ext cx="84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dos listas LISTA1 y LISTA2 debes realizar las siguientes tareas: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264900" y="1905000"/>
            <a:ext cx="8704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LISTA1 el int 1234 y luego el string “Hola”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LISTA2 el string “Adios” y luego el int 1234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LISTA3 con todos los elementos de la LISTA1 menos el último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LISTA4 con todos los elementos de la LISTA2 menos el primero y el último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LISTA5 con los elementos de la LISTA4 y de la LISTA3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493500" y="4484000"/>
            <a:ext cx="498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lista2 = ["Bye", "Ciao", "Agur", "Adieu"]</a:t>
            </a:r>
            <a:endParaRPr b="0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467650" y="682125"/>
            <a:ext cx="58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b="1" i="1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minutos</a:t>
            </a:r>
            <a:endParaRPr b="1" i="1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es una Lista.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similitud y diferencias de listas con string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asignar por slicing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Iniciar los primeros pasos con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de listas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y trabajar con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Tuplas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5" name="Google Shape;4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/>
        </p:nvSpPr>
        <p:spPr>
          <a:xfrm>
            <a:off x="488550" y="1713300"/>
            <a:ext cx="82686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tuplas son unas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colecciones de datos parecidas a las listas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una de las diferencias es que estas son inmutables. Se utilizan para asegurarnos que una colección determinada de datos no se pueda modificar.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utiliza tuplas en algunas funciones para devolver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resultados inmutables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conviene saber identificarlas. A su vez, dependiendo de lo que queramos hacer, las tuplas pueden ser más rápidas que las listas.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1" name="Google Shape;4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8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3" name="Google Shape;45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525" y="151775"/>
            <a:ext cx="788425" cy="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/>
        </p:nvSpPr>
        <p:spPr>
          <a:xfrm>
            <a:off x="479325" y="4063450"/>
            <a:ext cx="7051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contrario, tupla_vacia recibirá el valor 2 y no será una tupla, si no,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int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9" name="Google Shape;4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 txBox="1"/>
          <p:nvPr/>
        </p:nvSpPr>
        <p:spPr>
          <a:xfrm>
            <a:off x="27185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 en python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9"/>
          <p:cNvSpPr txBox="1"/>
          <p:nvPr/>
        </p:nvSpPr>
        <p:spPr>
          <a:xfrm>
            <a:off x="533400" y="1219200"/>
            <a:ext cx="839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tupla se declara muy similar a una lista, con la única diferencia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 paréntesis en lugar de corchetes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382225" y="2412275"/>
            <a:ext cx="3655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mi_tupla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otra_tupla = (“Hola”, “como”, “estas”, “?”)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4092675" y="2412275"/>
            <a:ext cx="4539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declarar una tupla con un único valor hay que declararla de la siguiente forma: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4194075" y="3290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tupla_vacia =  (2,)</a:t>
            </a:r>
            <a:endParaRPr b="0" i="0" sz="17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0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466075" y="3134550"/>
            <a:ext cx="7480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123,34, ‘Una cadena’, ‘Otra cadena’, mi_var)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3" name="Google Shape;47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0"/>
          <p:cNvSpPr txBox="1"/>
          <p:nvPr/>
        </p:nvSpPr>
        <p:spPr>
          <a:xfrm>
            <a:off x="457200" y="1600200"/>
            <a:ext cx="838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tuplas no tienen la restricción sobre el tipo de datos de los ítems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tener una tupla que contenga números, variables, strings, o incluso otras listas, u otros tipos de datos que veremos más adelante.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1"/>
          <p:cNvSpPr txBox="1"/>
          <p:nvPr/>
        </p:nvSpPr>
        <p:spPr>
          <a:xfrm>
            <a:off x="1963298" y="469050"/>
            <a:ext cx="5660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845550" y="1458150"/>
            <a:ext cx="74529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las listas, las tuplas funcionan exactamente igual con el índice y el slicing.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 , 34, ‘Una cadena’, ‘Otra cadena’, ‘Pepito’)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datos(0)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datos(-1)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   </a:t>
            </a:r>
            <a:r>
              <a:rPr lang="es-419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  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(‘Otra cadena’, ‘Pepito’)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2" name="Google Shape;48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2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Concatenación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0" name="Google Shape;490;p62"/>
          <p:cNvSpPr txBox="1"/>
          <p:nvPr/>
        </p:nvSpPr>
        <p:spPr>
          <a:xfrm>
            <a:off x="414800" y="2372550"/>
            <a:ext cx="84066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Importante: </a:t>
            </a:r>
            <a:r>
              <a:rPr b="1" i="1" lang="es-419" sz="1600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 FUNCIONA APPE</a:t>
            </a:r>
            <a:r>
              <a:rPr b="1" i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ND </a:t>
            </a:r>
            <a:r>
              <a:rPr lang="es-419" sz="20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👀 </a:t>
            </a:r>
            <a:r>
              <a:rPr b="1" i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 puedes agregar cosas</a:t>
            </a:r>
            <a:endParaRPr b="1" i="1" sz="1600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123,34,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(0, ‘Otra cadena distinta’, ‘Pepito’, -873758,123)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cadena’, 0, ‘Otra cadena distinta’, ‘Pepito’, -873758,123)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(1,2,3,4)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(5,6,7,8)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(1,2,3,4,5,6,7,8)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2"/>
          <p:cNvSpPr txBox="1"/>
          <p:nvPr/>
        </p:nvSpPr>
        <p:spPr>
          <a:xfrm>
            <a:off x="488525" y="1486650"/>
            <a:ext cx="814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tuplas a las listas, es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ambos casos se puede concatenar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/>
        </p:nvSpPr>
        <p:spPr>
          <a:xfrm>
            <a:off x="11250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667900" y="2664222"/>
            <a:ext cx="76323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mi_tupla = (1,2,3,4)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mi_tupla[2] = 5</a:t>
            </a:r>
            <a:endParaRPr b="0" i="0" sz="14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File "&lt;pyshell#0&gt;", line 1, in &lt;module&gt;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mi_tupla[2] = 5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‘tuple’ object does not support item assignment</a:t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1" name="Google Shape;50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3"/>
          <p:cNvSpPr txBox="1"/>
          <p:nvPr/>
        </p:nvSpPr>
        <p:spPr>
          <a:xfrm>
            <a:off x="381000" y="1371600"/>
            <a:ext cx="842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hay una diferencia entre listas y tuplas, las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(podían reasignar sus ítems), en cambio las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tuplas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 que no podemos reasignar sus ítems haciendo referencia con el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4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en tuplas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0" name="Google Shape;510;p64"/>
          <p:cNvSpPr txBox="1"/>
          <p:nvPr/>
        </p:nvSpPr>
        <p:spPr>
          <a:xfrm>
            <a:off x="647600" y="2248800"/>
            <a:ext cx="72453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(‘a’, ‘b’, ‘c’, ‘d’, ‘e’, ‘f’)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lang="es-419" sz="1600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6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É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sta también es la forma de instanciar una tupla vacía en python.</a:t>
            </a:r>
            <a:endParaRPr b="0" i="0" sz="1600" u="none" cap="none" strike="noStrike">
              <a:solidFill>
                <a:schemeClr val="dk1"/>
              </a:solidFill>
              <a:highlight>
                <a:srgbClr val="EEFF4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1" name="Google Shape;51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4"/>
          <p:cNvSpPr txBox="1"/>
          <p:nvPr/>
        </p:nvSpPr>
        <p:spPr>
          <a:xfrm>
            <a:off x="497750" y="1371600"/>
            <a:ext cx="819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una tupla simplemente indicando que la variable ahora contendrá una tupla vacía: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4"/>
          <p:cNvSpPr txBox="1"/>
          <p:nvPr/>
        </p:nvSpPr>
        <p:spPr>
          <a:xfrm>
            <a:off x="6969950" y="3926875"/>
            <a:ext cx="5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0" name="Google Shape;52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3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540125" y="24741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CREANDO NUESTRO PROYECTO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000" y="25337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6551438" y="29652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INVESTIGACIÓN GENERATIVA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3063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150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0"/>
          <p:cNvGrpSpPr/>
          <p:nvPr/>
        </p:nvGrpSpPr>
        <p:grpSpPr>
          <a:xfrm>
            <a:off x="1109100" y="1163625"/>
            <a:ext cx="2157900" cy="3138600"/>
            <a:chOff x="3626850" y="1163625"/>
            <a:chExt cx="2157900" cy="3138600"/>
          </a:xfrm>
        </p:grpSpPr>
        <p:grpSp>
          <p:nvGrpSpPr>
            <p:cNvPr id="188" name="Google Shape;188;p30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189" name="Google Shape;189;p30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0"/>
              <p:cNvSpPr txBox="1"/>
              <p:nvPr/>
            </p:nvSpPr>
            <p:spPr>
              <a:xfrm>
                <a:off x="3919358" y="1305800"/>
                <a:ext cx="123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419" sz="14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b="0" i="0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2" name="Google Shape;192;p30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93" name="Google Shape;193;p30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30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30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30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7" name="Google Shape;197;p30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419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8" name="Google Shape;198;p30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NÚMEROS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99" name="Google Shape;199;p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30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STRING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201" name="Google Shape;201;p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30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203" name="Google Shape;203;p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" name="Google Shape;204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0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419" sz="700"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6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tupla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7" name="Google Shape;527;p66"/>
          <p:cNvSpPr txBox="1"/>
          <p:nvPr/>
        </p:nvSpPr>
        <p:spPr>
          <a:xfrm>
            <a:off x="932775" y="1762950"/>
            <a:ext cx="65571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listas, las tuplas pueden utilizar la función </a:t>
            </a:r>
            <a:r>
              <a:rPr b="1" i="0" lang="es-419" sz="19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7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580725" y="1458150"/>
            <a:ext cx="80520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Esta función cuenta el número de veces que nuestro ítem se repite en una tupla.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(1,2,1,3,1,4,1)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7" name="Google Shape;53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8"/>
          <p:cNvSpPr txBox="1"/>
          <p:nvPr/>
        </p:nvSpPr>
        <p:spPr>
          <a:xfrm>
            <a:off x="1936425" y="2732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5" name="Google Shape;545;p68"/>
          <p:cNvSpPr txBox="1"/>
          <p:nvPr/>
        </p:nvSpPr>
        <p:spPr>
          <a:xfrm>
            <a:off x="3433900" y="3383700"/>
            <a:ext cx="39381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tuple.index(x): x not in tuple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6" name="Google Shape;54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8"/>
          <p:cNvSpPr txBox="1"/>
          <p:nvPr/>
        </p:nvSpPr>
        <p:spPr>
          <a:xfrm>
            <a:off x="764425" y="1147175"/>
            <a:ext cx="781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busca nuestro ítem y nos dice en qué índice se encuentra.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8"/>
          <p:cNvSpPr txBox="1"/>
          <p:nvPr/>
        </p:nvSpPr>
        <p:spPr>
          <a:xfrm>
            <a:off x="135350" y="2622275"/>
            <a:ext cx="3477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(1,2,1,3,1,4,1,5)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0" name="Google Shape;550;p68"/>
          <p:cNvSpPr txBox="1"/>
          <p:nvPr/>
        </p:nvSpPr>
        <p:spPr>
          <a:xfrm>
            <a:off x="3468300" y="2186900"/>
            <a:ext cx="503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intenta buscar un valor fuera de la tupla, devolverá un error y que no se encontró el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ANIDACIÓN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6" name="Google Shape;55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0"/>
          <p:cNvSpPr txBox="1"/>
          <p:nvPr/>
        </p:nvSpPr>
        <p:spPr>
          <a:xfrm>
            <a:off x="1341375" y="5349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3" name="Google Shape;563;p70"/>
          <p:cNvSpPr txBox="1"/>
          <p:nvPr/>
        </p:nvSpPr>
        <p:spPr>
          <a:xfrm>
            <a:off x="932775" y="2753550"/>
            <a:ext cx="73668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[155,    [2,3,4]   ,     ‘Una cadena’     ,     ‘Otra cadena’     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otros_datos = (2,     (5,7,8)    ,    1     ,       8)</a:t>
            </a:r>
            <a:endParaRPr b="0" i="0" sz="15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lista_con_tupla = [1, </a:t>
            </a: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(2,3,4)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‘Una cadena’, ‘Otra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tupla_con_lista = (2, [5,7,8], 1, 8)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4" name="Google Shape;56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0"/>
          <p:cNvSpPr txBox="1"/>
          <p:nvPr/>
        </p:nvSpPr>
        <p:spPr>
          <a:xfrm>
            <a:off x="533400" y="1524000"/>
            <a:ext cx="815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una tupla y una lista pueden ser Anidadas esto significa, que pueden contener una lista o una tupla dentro de sí respectivamente.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1"/>
          <p:cNvSpPr txBox="1"/>
          <p:nvPr/>
        </p:nvSpPr>
        <p:spPr>
          <a:xfrm>
            <a:off x="5340700" y="1458150"/>
            <a:ext cx="27912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= [1,2,3]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 = [4,5,6]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 = [7,8,9]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 =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[ a  ,b   ,   c]</a:t>
            </a:r>
            <a:endParaRPr b="0" i="0" sz="16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[[1, 2, 3], [4, 5, 6], [7, 8, 9]]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][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3" name="Google Shape;573;p71"/>
          <p:cNvSpPr txBox="1"/>
          <p:nvPr/>
        </p:nvSpPr>
        <p:spPr>
          <a:xfrm>
            <a:off x="1297200" y="3976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4" name="Google Shape;57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1"/>
          <p:cNvSpPr txBox="1"/>
          <p:nvPr/>
        </p:nvSpPr>
        <p:spPr>
          <a:xfrm>
            <a:off x="1770300" y="25039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mostraremos un ejemplo de cómo acceder a los datos anidados: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TRANSFORMACIÓN DE COLECCIONES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2" name="Google Shape;58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3"/>
          <p:cNvSpPr txBox="1"/>
          <p:nvPr/>
        </p:nvSpPr>
        <p:spPr>
          <a:xfrm>
            <a:off x="1201300" y="46905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Transformar una colección a otra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9" name="Google Shape;589;p73"/>
          <p:cNvSpPr txBox="1"/>
          <p:nvPr/>
        </p:nvSpPr>
        <p:spPr>
          <a:xfrm>
            <a:off x="932775" y="2448750"/>
            <a:ext cx="69639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  numeros   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tuple(datos)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0" name="Google Shape;59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9293" y="2286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3"/>
          <p:cNvSpPr txBox="1"/>
          <p:nvPr/>
        </p:nvSpPr>
        <p:spPr>
          <a:xfrm>
            <a:off x="609600" y="1295400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podemos convertir una lista a una tupla haciendo uso de la función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tuple()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 su vez, podemos hacer lo mismo pero a la inversa, es decir,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convertir una tupla a lista usando la función list()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"/>
          <p:cNvSpPr txBox="1"/>
          <p:nvPr/>
        </p:nvSpPr>
        <p:spPr>
          <a:xfrm>
            <a:off x="809552" y="226002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lang="es-419" sz="20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imprimir por pantalla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7" name="Google Shape;59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190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/>
        </p:nvSpPr>
        <p:spPr>
          <a:xfrm>
            <a:off x="2991200" y="321550"/>
            <a:ext cx="2847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4" name="Google Shape;604;p75"/>
          <p:cNvSpPr txBox="1"/>
          <p:nvPr/>
        </p:nvSpPr>
        <p:spPr>
          <a:xfrm>
            <a:off x="290825" y="1884550"/>
            <a:ext cx="85539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0" i="0" lang="es-419" sz="2000" u="none" cap="none" strike="noStrike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llamada tupla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imprimir por pantalla de forma </a:t>
            </a:r>
            <a:r>
              <a:rPr b="0" i="0" lang="es-419" sz="20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ordenada, lo siguiente:</a:t>
            </a:r>
            <a:endParaRPr b="0" i="1" sz="20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último ítem de tupla</a:t>
            </a:r>
            <a:endParaRPr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ítems de tupla</a:t>
            </a:r>
            <a:endParaRPr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posición donde se encuentra el ítem 87 de tupla</a:t>
            </a:r>
            <a:endParaRPr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lista con los últimos tres ítems de tupla</a:t>
            </a:r>
            <a:endParaRPr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ítem que haya en la posición 8 de tupla</a:t>
            </a:r>
            <a:endParaRPr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veces que el ítem 7 aparece en </a:t>
            </a:r>
            <a:r>
              <a:rPr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</a:t>
            </a:r>
            <a:endParaRPr sz="1800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22222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Copia esta tupla para iniciar el ejercicio:</a:t>
            </a:r>
            <a:br>
              <a:rPr b="1" i="1" lang="es-419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1" lang="es-419" sz="1500" u="none" cap="none" strike="noStrike">
                <a:solidFill>
                  <a:srgbClr val="222222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tupla = (5, 12, 7, 37, 8, 86, 19, 7, -783, 87, 188, 7, 9, 12, 7, 3982)</a:t>
            </a:r>
            <a:endParaRPr b="1" i="1" sz="1500">
              <a:solidFill>
                <a:srgbClr val="222222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5" name="Google Shape;60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5"/>
          <p:cNvSpPr txBox="1"/>
          <p:nvPr/>
        </p:nvSpPr>
        <p:spPr>
          <a:xfrm>
            <a:off x="0" y="816425"/>
            <a:ext cx="33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6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¡PRÁCTICAS INICIALES!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3" name="Google Shape;613;p76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los ejercicios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4" name="Google Shape;61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6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77"/>
          <p:cNvGraphicFramePr/>
          <p:nvPr/>
        </p:nvGraphicFramePr>
        <p:xfrm>
          <a:off x="153251" y="2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{4701985E-FCB4-4E15-95D5-F3238025E5AD}</a:tableStyleId>
              </a:tblPr>
              <a:tblGrid>
                <a:gridCol w="2945825"/>
                <a:gridCol w="3822275"/>
                <a:gridCol w="2069375"/>
              </a:tblGrid>
              <a:tr h="7158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¡PRÁCTICAS INICIALES!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207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</a:t>
                      </a: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Google Docs o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link a su Colabs.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un  documento que tiene el nombre de “Desafío entregable”, d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eben colocar su nombre: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“Nombre+Apellido”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b="1"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           Realizar los ejercicio que se encuentran disponibles en el Drive de esta clase: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          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📄</a:t>
                      </a:r>
                      <a:r>
                        <a:rPr lang="es-419" sz="1700" u="sng" cap="none" strike="noStrike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/>
                        </a:rPr>
                        <a:t> D</a:t>
                      </a:r>
                      <a:r>
                        <a:rPr lang="es-419" sz="17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4"/>
                        </a:rPr>
                        <a:t>esafío Entregable 2</a:t>
                      </a:r>
                      <a:r>
                        <a:rPr lang="es-419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(Clase 2)</a:t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sz="170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b="1" lang="es-419" sz="170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Copia del documento con tus respuestas.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22" name="Google Shape;622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29" name="Google Shape;62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9"/>
          <p:cNvSpPr txBox="1"/>
          <p:nvPr/>
        </p:nvSpPr>
        <p:spPr>
          <a:xfrm>
            <a:off x="959875" y="2207325"/>
            <a:ext cx="72243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 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5" name="Google Shape;63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50" y="338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Tipo Listas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Funciones Listas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Tipo Tuplas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EjemplosClaseEnVivo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2" name="Google Shape;642;p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0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0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7" name="Google Shape;647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5225" y="292810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1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3" name="Google Shape;65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2"/>
          <p:cNvSpPr txBox="1"/>
          <p:nvPr/>
        </p:nvSpPr>
        <p:spPr>
          <a:xfrm>
            <a:off x="2110125" y="2398525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Listas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Nicolás Perez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Tuplas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|Nicolás Perez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60" name="Google Shape;6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2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2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VIDEOS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3" name="Google Shape;66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0" name="Google Shape;670;p83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76" name="Google Shape;676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2" name="Google Shape;68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25400" y="1669200"/>
            <a:ext cx="81072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segunda lección vamos a estar hablando de otro tipo de datos, llamado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Python es un lenguaje muy flexible, el cual implementa multitud de tipos distintos por defecto y eso incluye también tipos compuestos de datos, los cuales se utilizan para agrupar distintos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por ejemplo variables, o valores, de una forma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ordenada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mantienen el orden en el que se definieron.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547100" y="2748750"/>
            <a:ext cx="69567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mi_lista =  [-11,     20   ,   3,   41]</a:t>
            </a:r>
            <a:endParaRPr b="1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otra_lista = [“Hola”, “como”, “estas”, “?”]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en python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56300" y="1594650"/>
            <a:ext cx="823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más versátil de los tipos compuestos, es la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se describe como una lista de ítems separados por coma y contenido entre dos corchetes.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334200" y="3275075"/>
            <a:ext cx="7245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123,34, ‘Una cadena’, ‘Otra cadena’, mi_var]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533400" y="1371600"/>
            <a:ext cx="8178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listas tienen como restricción que sólo permite tener un sólo tipo de dato. Pero en Python, no tenemos esa restricción. Podemos tener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heterogénea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incluso otras listas, u otros tipos de datos que veremos más adelante.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711775" y="2524950"/>
            <a:ext cx="74802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 ,    34, ‘Una cadena’, ‘Otra cadena’, ‘Pepito’]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datos[0]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datos[-1]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datos[-2:]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[‘Otra cadena’, ‘Pepito’]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838200" y="1524000"/>
            <a:ext cx="768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son muy parecidas a los string, ya que funciona exactamente igual con el índice y el slicing.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