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y="5143500" cx="9144000"/>
  <p:notesSz cx="6858000" cy="9144000"/>
  <p:embeddedFontLst>
    <p:embeddedFont>
      <p:font typeface="Anton"/>
      <p:regular r:id="rId73"/>
    </p:embeddedFont>
    <p:embeddedFont>
      <p:font typeface="Lato"/>
      <p:regular r:id="rId74"/>
      <p:bold r:id="rId75"/>
      <p:italic r:id="rId76"/>
      <p:boldItalic r:id="rId77"/>
    </p:embeddedFont>
    <p:embeddedFont>
      <p:font typeface="Helvetica Neue"/>
      <p:regular r:id="rId78"/>
      <p:bold r:id="rId79"/>
      <p:italic r:id="rId80"/>
      <p:boldItalic r:id="rId81"/>
    </p:embeddedFont>
    <p:embeddedFont>
      <p:font typeface="Helvetica Neue Light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68D624-1CF1-4913-A6C6-2B5FF1B567F0}">
  <a:tblStyle styleId="{8F68D624-1CF1-4913-A6C6-2B5FF1B567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HelveticaNeueLight-italic.fntdata"/><Relationship Id="rId83" Type="http://schemas.openxmlformats.org/officeDocument/2006/relationships/font" Target="fonts/HelveticaNeueLight-bold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85" Type="http://schemas.openxmlformats.org/officeDocument/2006/relationships/font" Target="fonts/HelveticaNeueLight-boldItalic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-italic.fntdata"/><Relationship Id="rId82" Type="http://schemas.openxmlformats.org/officeDocument/2006/relationships/font" Target="fonts/HelveticaNeueLight-regular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Anton-regular.fntdata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Lato-bold.fntdata"/><Relationship Id="rId30" Type="http://schemas.openxmlformats.org/officeDocument/2006/relationships/slide" Target="slides/slide23.xml"/><Relationship Id="rId74" Type="http://schemas.openxmlformats.org/officeDocument/2006/relationships/font" Target="fonts/Lato-regular.fntdata"/><Relationship Id="rId33" Type="http://schemas.openxmlformats.org/officeDocument/2006/relationships/slide" Target="slides/slide26.xml"/><Relationship Id="rId77" Type="http://schemas.openxmlformats.org/officeDocument/2006/relationships/font" Target="fonts/Lato-boldItalic.fntdata"/><Relationship Id="rId32" Type="http://schemas.openxmlformats.org/officeDocument/2006/relationships/slide" Target="slides/slide25.xml"/><Relationship Id="rId76" Type="http://schemas.openxmlformats.org/officeDocument/2006/relationships/font" Target="fonts/Lato-italic.fntdata"/><Relationship Id="rId35" Type="http://schemas.openxmlformats.org/officeDocument/2006/relationships/slide" Target="slides/slide28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7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ouVXr7sr4OU&amp;list=PL_-j_Nxetw-HwYi70jUlQLpaRVPeP6G5b" TargetMode="External"/><Relationship Id="rId3" Type="http://schemas.openxmlformats.org/officeDocument/2006/relationships/hyperlink" Target="https://www.youtube.com/watch?v=rKQ1qdD1hrE&amp;list=PL_-j_Nxetw-FruXBczvA9Z4tHB20WA9xQ" TargetMode="External"/><Relationship Id="rId4" Type="http://schemas.openxmlformats.org/officeDocument/2006/relationships/hyperlink" Target="https://www.youtube.com/watch?v=tYC_yfXJb88&amp;list=PL_-j_Nxetw-GGSiu_0KAQKktto9-lOtaO" TargetMode="External"/><Relationship Id="rId5" Type="http://schemas.openxmlformats.org/officeDocument/2006/relationships/hyperlink" Target="https://www.youtube.com/watch?v=ua4S23T70KU&amp;list=PL_-j_Nxetw-HUemJyXLr18G5l5t3VU_Eh" TargetMode="External"/><Relationship Id="rId6" Type="http://schemas.openxmlformats.org/officeDocument/2006/relationships/hyperlink" Target="https://www.youtube.com/watch?v=hZPgPHGM_xg&amp;list=PL_-j_Nxetw-E1YOlrXMfvF3TQPa0VJDhE" TargetMode="External"/><Relationship Id="rId7" Type="http://schemas.openxmlformats.org/officeDocument/2006/relationships/hyperlink" Target="https://open.spotify.com/show/6Z4gbxrzelqVU3syDH3JzI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El tutor conforma los break out rooms, rotando entre ellos como facilitador.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Supongamos que la lista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expresiones = [1 == 1, 1 &lt; =0]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respuesta que se espera que escriban 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resultados = [True, False]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Correspondiendo </a:t>
            </a:r>
            <a:r>
              <a:rPr b="1" lang="es-419"/>
              <a:t>True</a:t>
            </a:r>
            <a:r>
              <a:rPr lang="es-419"/>
              <a:t> al resultado de </a:t>
            </a:r>
            <a:r>
              <a:rPr b="1" lang="es-419"/>
              <a:t>1==1</a:t>
            </a:r>
            <a:r>
              <a:rPr lang="es-419"/>
              <a:t> y </a:t>
            </a:r>
            <a:r>
              <a:rPr b="1" lang="es-419"/>
              <a:t>False</a:t>
            </a:r>
            <a:r>
              <a:rPr lang="es-419"/>
              <a:t> al de </a:t>
            </a:r>
            <a:r>
              <a:rPr b="1" lang="es-419"/>
              <a:t>1&lt;0</a:t>
            </a:r>
            <a:r>
              <a:rPr lang="es-419"/>
              <a:t>, es decir, los resultados deben concordar con las posiciones de las expresiones, siendo </a:t>
            </a:r>
            <a:r>
              <a:rPr b="1" lang="es-419"/>
              <a:t>resultados[0] </a:t>
            </a:r>
            <a:r>
              <a:rPr lang="es-419"/>
              <a:t>la respuesta a la expresión </a:t>
            </a:r>
            <a:r>
              <a:rPr b="1" lang="es-419"/>
              <a:t>expresiones[0]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Explicar con los siguientes ejemplos: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40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 = “Hola Mundo!”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len(c) &gt;= 4 and c[0] == “H”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Explicar con los siguientes ejemplos: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40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 = “Hola Mundo!”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len(c) &gt;= 4 and c[0] == “H”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b614f5ec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fb614f5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Ejemplo práctico: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salida = “SALIR”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salida == “EXIT” or salida == “FIN” or salida == “SALIR”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 = “Python”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p[0] == “P” or p[0] == “p”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b614f5ecf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fb614f5e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Supongamos que la lista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expresiones = [1 == 1 or 1 &lt; =0]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La respuesta que se espera que escriban 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resultados = [True]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Correspondiendo </a:t>
            </a:r>
            <a:r>
              <a:rPr b="1" lang="es-419">
                <a:solidFill>
                  <a:schemeClr val="dk1"/>
                </a:solidFill>
              </a:rPr>
              <a:t>True</a:t>
            </a:r>
            <a:r>
              <a:rPr lang="es-419">
                <a:solidFill>
                  <a:schemeClr val="dk1"/>
                </a:solidFill>
              </a:rPr>
              <a:t> al resultado de </a:t>
            </a:r>
            <a:r>
              <a:rPr b="1" lang="es-419">
                <a:solidFill>
                  <a:schemeClr val="dk1"/>
                </a:solidFill>
              </a:rPr>
              <a:t>1==1</a:t>
            </a:r>
            <a:r>
              <a:rPr lang="es-419">
                <a:solidFill>
                  <a:schemeClr val="dk1"/>
                </a:solidFill>
              </a:rPr>
              <a:t> or </a:t>
            </a:r>
            <a:r>
              <a:rPr b="1" lang="es-419">
                <a:solidFill>
                  <a:schemeClr val="dk1"/>
                </a:solidFill>
              </a:rPr>
              <a:t>1&lt;0</a:t>
            </a:r>
            <a:r>
              <a:rPr lang="es-419">
                <a:solidFill>
                  <a:schemeClr val="dk1"/>
                </a:solidFill>
              </a:rPr>
              <a:t>, es decir, los resultados deben concordar con las posiciones de las expresiones, siendo </a:t>
            </a:r>
            <a:r>
              <a:rPr b="1" lang="es-419">
                <a:solidFill>
                  <a:schemeClr val="dk1"/>
                </a:solidFill>
              </a:rPr>
              <a:t>resultados[0] </a:t>
            </a:r>
            <a:r>
              <a:rPr lang="es-419">
                <a:solidFill>
                  <a:schemeClr val="dk1"/>
                </a:solidFill>
              </a:rPr>
              <a:t>la respuesta a la expresión </a:t>
            </a:r>
            <a:r>
              <a:rPr b="1" lang="es-419">
                <a:solidFill>
                  <a:schemeClr val="dk1"/>
                </a:solidFill>
              </a:rPr>
              <a:t>expresiones[0]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 b / 3**a / a * b &gt;= 15 and not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(a%b**2)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!= 0</a:t>
            </a:r>
            <a:endParaRPr sz="1300">
              <a:solidFill>
                <a:srgbClr val="70AD47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 b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3**a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/ a * b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129746337890625 - 14348907 /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 b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129746337890625 - 14348907 /180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/ 79716.15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1627604166.66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and not 15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and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 True</a:t>
            </a:r>
            <a:endParaRPr sz="1300" u="sng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and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1"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expresiones = [nombre != "****", edad&gt;10 and edad&lt;18, len(nombre)&gt;=3 and len(nombre)&lt;10, edad*4 &gt;40]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[True, True, False]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suma en asignación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resta en asignación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producto en asignación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división en asignación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módulo en asignación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potencia en asignación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d540f21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fd540f21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Portada de Material Ampliado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fd540f218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fd540f218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Portada de Coder Tips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fd540f2183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fd540f218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recursos creados por CoderHouse.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Se puede vincular contenido de:</a:t>
            </a:r>
            <a:br>
              <a:rPr lang="es-419">
                <a:solidFill>
                  <a:schemeClr val="dk1"/>
                </a:solidFill>
              </a:rPr>
            </a:br>
            <a:r>
              <a:rPr lang="es-419"/>
              <a:t>	</a:t>
            </a: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Marketing Digital: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2"/>
              </a:rPr>
              <a:t>https://www.youtube.com/watch?v=ouVXr7sr4OU&amp;list=PL_-j_Nxetw-HwYi70jUlQLpaRVPeP6G5b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Diseño: 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3"/>
              </a:rPr>
              <a:t>https://www.youtube.com/watch?v=rKQ1qdD1hrE&amp;list=PL_-j_Nxetw-FruXBczvA9Z4tHB20WA9xQ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Programación: 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https://www.youtube.com/watch?v=tYC_yfXJb88&amp;list=PL_-j_Nxetw-GGSiu_0KAQKktto9-lOtaO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Desarrollo freelance: 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5"/>
              </a:rPr>
              <a:t>https://www.youtube.com/watch?v=ua4S23T70KU&amp;list=PL_-j_Nxetw-HUemJyXLr18G5l5t3VU_Eh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Desarrollo profesional: 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6"/>
              </a:rPr>
              <a:t>https://www.youtube.com/watch?v=hZPgPHGM_xg&amp;list=PL_-j_Nxetw-E1YOlrXMfvF3TQPa0VJDhE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Canal de Spotify de Coder: </a:t>
            </a:r>
            <a:r>
              <a:rPr lang="es-419" u="sng">
                <a:solidFill>
                  <a:schemeClr val="hlink"/>
                </a:solidFill>
                <a:hlinkClick r:id="rId7"/>
              </a:rPr>
              <a:t>https://open.spotify.com/show/6Z4gbxrzelqVU3syDH3JzI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3.gif"/><Relationship Id="rId7" Type="http://schemas.openxmlformats.org/officeDocument/2006/relationships/image" Target="../media/image19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3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www.aprendeprogramando.es/cursos-online/python/sentencia-condicional/operadores-relacionales#:~:text=En%20programaci%C3%B3n%2C%20los%20operadores%20relacionales,contrario%20ser%C3%A1%20falsa%20(false)." TargetMode="External"/><Relationship Id="rId4" Type="http://schemas.openxmlformats.org/officeDocument/2006/relationships/hyperlink" Target="https://entrenamiento-python-basico.readthedocs.io/es/latest/leccion3/tipo_booleanos.html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s://www.aprendeprogramando.es/cursos-online/python/sentencia-condicional/operadores-logicos" TargetMode="External"/><Relationship Id="rId6" Type="http://schemas.openxmlformats.org/officeDocument/2006/relationships/hyperlink" Target="https://www.freecodecamp.org/espanol/news/operadores-basicos-en-python-con-ejemplos/" TargetMode="External"/><Relationship Id="rId7" Type="http://schemas.openxmlformats.org/officeDocument/2006/relationships/hyperlink" Target="https://entrenamiento-python-basico.readthedocs.io/es/latest/leccion3/tipo_booleanos.html" TargetMode="External"/><Relationship Id="rId8" Type="http://schemas.openxmlformats.org/officeDocument/2006/relationships/hyperlink" Target="https://entrenamiento-python-basico.readthedocs.io/es/latest/leccion3/operadores_asignaciones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youtube.com/watch?v=CJGv-aOMnNc&amp;list=PL124RB0umOHRmFyl5Q3aVSW7TjOSNu9hl&amp;index=5&amp;t=5s&amp;ab_channel=Nicol%C3%A1sPerez" TargetMode="External"/><Relationship Id="rId4" Type="http://schemas.openxmlformats.org/officeDocument/2006/relationships/hyperlink" Target="https://colab.research.google.com/drive/1t-F9G9ZaPF0aIPJUz71SoxTuG6v2Cl-9?usp=sharing" TargetMode="External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4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y expresiones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3.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600" y="480225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1132041" y="317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 Lógico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4572000" y="3439950"/>
            <a:ext cx="3876600" cy="1293000"/>
          </a:xfrm>
          <a:prstGeom prst="rect">
            <a:avLst/>
          </a:prstGeom>
          <a:noFill/>
          <a:ln cap="flat" cmpd="sng" w="19050">
            <a:solidFill>
              <a:srgbClr val="E0FF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en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matemático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3CEF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+1 = 3???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Falso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81000" y="1219200"/>
            <a:ext cx="8525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tipo lógico es el tipo de dato más básico de la información racional, y representa únicamente dos posibilidades: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Verdadero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Falso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81000" y="2667000"/>
            <a:ext cx="85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denominamos a este tipo como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381000" y="3439950"/>
            <a:ext cx="3849900" cy="1293000"/>
          </a:xfrm>
          <a:prstGeom prst="rect">
            <a:avLst/>
          </a:prstGeom>
          <a:noFill/>
          <a:ln cap="flat" cmpd="sng" w="19050">
            <a:solidFill>
              <a:srgbClr val="E0FF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lingüístico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podríamos decir que: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“Estoy vivo”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Verdadero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Negación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2904275" y="2696450"/>
            <a:ext cx="3431700" cy="10977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Verdadero = Falso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Falso = Verdadero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228600" y="1447800"/>
            <a:ext cx="866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negamos una cosa que es verdad, esta se convierte en mentira. Por lo tanto,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negamos una cosa que es mentira, esta se convierte en verdad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¿Y en la programación?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66275" y="1458150"/>
            <a:ext cx="62970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a un ordenador podemos preguntarle cosas matemáticas.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si le preguntamos si 1 + 1 es igual a 2?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6320375" y="1597600"/>
            <a:ext cx="2166000" cy="7803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+ 1 </a:t>
            </a:r>
            <a:r>
              <a:rPr b="0" i="0" lang="es-419" sz="1800" u="none" cap="none" strike="noStrik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4917500" y="3740725"/>
            <a:ext cx="2337600" cy="7803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+ 1 </a:t>
            </a:r>
            <a:r>
              <a:rPr b="0" i="0" lang="es-419" sz="1800" u="none" cap="none" strike="noStrik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0" y="2438400"/>
            <a:ext cx="8829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Aquí estamos preguntado si al sumar 1 con 1 el resultado es 3 y Python ya sabe decirnos que esto es falso (false)</a:t>
            </a:r>
            <a:endParaRPr b="0" i="0" sz="14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/>
        </p:nvSpPr>
        <p:spPr>
          <a:xfrm>
            <a:off x="1060191" y="42823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563200" y="1779350"/>
            <a:ext cx="78426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los operadores relacionales son símbolos que se usan para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comparar dos valores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resultado de la comparación es correcto, la expresión es considerada verdadera 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), y en caso contrario será falsa 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950" y="384960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Igualdad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3935550" y="3468825"/>
            <a:ext cx="4366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confundir el operador de asignación 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con el operador de igualdad 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0" y="1447800"/>
            <a:ext cx="8798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igualdad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preguntarle a nuestro programa si ambos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operandos son iguales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son iguales,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son distintos. Este operador se escribe con dos signos igual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935175" y="3262800"/>
            <a:ext cx="1512000" cy="1417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3452375" y="3545900"/>
            <a:ext cx="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🧐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/>
        </p:nvSpPr>
        <p:spPr>
          <a:xfrm>
            <a:off x="397450" y="1458150"/>
            <a:ext cx="84399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Desigualdad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preguntarle a nuestro programa si ambos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operandos son distintos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son distintos,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son iguales.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Desigualdad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1511875" y="3106525"/>
            <a:ext cx="1504200" cy="15414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254950" y="3182725"/>
            <a:ext cx="4909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como un signo de exclamación y un signo igual 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como tachando al operador de igualdad.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Menor que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529925" y="1411950"/>
            <a:ext cx="83466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que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menor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997600" y="2517850"/>
            <a:ext cx="1465200" cy="1913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2978725" y="2822000"/>
            <a:ext cx="568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al segundo,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mayor que el segundo. Este operador se escribe con un signo de menor que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4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/>
        </p:nvSpPr>
        <p:spPr>
          <a:xfrm>
            <a:off x="405250" y="1500925"/>
            <a:ext cx="84801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igual que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menor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 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Menor Igual que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 txBox="1"/>
          <p:nvPr/>
        </p:nvSpPr>
        <p:spPr>
          <a:xfrm>
            <a:off x="740375" y="2836700"/>
            <a:ext cx="18861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3054925" y="2684300"/>
            <a:ext cx="557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o igual al segundo,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mayor que el segundo.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con un signo de menor que y un igual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389650" y="1564350"/>
            <a:ext cx="8494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que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mayor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 que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771550" y="2861000"/>
            <a:ext cx="16365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s-419" sz="1800" u="none" cap="none" strike="noStrik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2766575" y="2942350"/>
            <a:ext cx="593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mayor al segundo,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que el segundo. Este operador se escribe con un signo de mayor que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 igual que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311725" y="1411950"/>
            <a:ext cx="8595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igual que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mayor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si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6"/>
          <p:cNvSpPr txBox="1"/>
          <p:nvPr/>
        </p:nvSpPr>
        <p:spPr>
          <a:xfrm>
            <a:off x="522150" y="2656500"/>
            <a:ext cx="1893900" cy="2055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2602925" y="2829750"/>
            <a:ext cx="6109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mayor o igual al segundo,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menor que el segundo.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con un signo de mayor que y un igual</a:t>
            </a:r>
            <a:r>
              <a:rPr b="0" i="0" lang="es-419" sz="1800" u="none" cap="none" strike="noStrik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/>
        </p:nvSpPr>
        <p:spPr>
          <a:xfrm>
            <a:off x="12012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¿Operadores en Strings?</a:t>
            </a:r>
            <a:endParaRPr b="1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5" name="Google Shape;355;p47"/>
          <p:cNvSpPr txBox="1"/>
          <p:nvPr/>
        </p:nvSpPr>
        <p:spPr>
          <a:xfrm>
            <a:off x="3916500" y="3367525"/>
            <a:ext cx="47124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comparar en Listas, Booleanos y de más tipos de datos.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6" name="Google Shape;35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838200" y="1524000"/>
            <a:ext cx="767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podemos hacer operaciones relacionales en números,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ambién podemos hacerlas en strings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1600" u="none" cap="none" strike="noStrike">
              <a:solidFill>
                <a:srgbClr val="000000"/>
              </a:solidFill>
              <a:highlight>
                <a:srgbClr val="3CEFAB"/>
              </a:highlight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997600" y="2610725"/>
            <a:ext cx="2197800" cy="1975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“Hola” </a:t>
            </a:r>
            <a:r>
              <a:rPr b="0" i="0" lang="es-419" sz="14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“Hola”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4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“Hola”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a[0] != “H”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4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3452375" y="3545900"/>
            <a:ext cx="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🧐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8"/>
          <p:cNvSpPr txBox="1"/>
          <p:nvPr/>
        </p:nvSpPr>
        <p:spPr>
          <a:xfrm>
            <a:off x="1060191" y="4792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 Lógico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429500" y="1996200"/>
            <a:ext cx="53382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tienen un valor aritmético por defecto.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tiene un valor de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mientras tanto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 un valor de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decir, tienen un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 binario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utiliza para poder operar entre sí.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8" name="Google Shape;36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8"/>
          <p:cNvSpPr txBox="1"/>
          <p:nvPr/>
        </p:nvSpPr>
        <p:spPr>
          <a:xfrm>
            <a:off x="6257950" y="1808000"/>
            <a:ext cx="2080800" cy="2373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 *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 /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alcular el resultado de cada expresión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6" name="Google Shape;37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0"/>
          <p:cNvSpPr txBox="1"/>
          <p:nvPr/>
        </p:nvSpPr>
        <p:spPr>
          <a:xfrm>
            <a:off x="1060191" y="781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290825" y="1167075"/>
            <a:ext cx="88533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lista encontraremos diferentes operaciones relacionales,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mentalmente el resultado de cada expresión y almacenarlo en una nueva lista que contendrá únicamente valores lógicos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5" name="Google Shape;38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0"/>
          <p:cNvSpPr txBox="1"/>
          <p:nvPr/>
        </p:nvSpPr>
        <p:spPr>
          <a:xfrm>
            <a:off x="3925150" y="3098200"/>
            <a:ext cx="442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Sugerencia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necesitas ayuda, dejá que python calcule estas expresiones por vos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675600" y="2645075"/>
            <a:ext cx="3000000" cy="2130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= [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== True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&gt;= 2*4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33/3 == 11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&gt; False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True*5 == 2.5*2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-295950" y="765400"/>
            <a:ext cx="413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4" name="Google Shape;3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2"/>
          <p:cNvSpPr txBox="1"/>
          <p:nvPr/>
        </p:nvSpPr>
        <p:spPr>
          <a:xfrm>
            <a:off x="2112250" y="453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1" name="Google Shape;401;p52"/>
          <p:cNvSpPr txBox="1"/>
          <p:nvPr/>
        </p:nvSpPr>
        <p:spPr>
          <a:xfrm>
            <a:off x="908850" y="1605500"/>
            <a:ext cx="73263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varios tipos de operadores lógicos en Python. Pero nos estaremos enfocando en los tres más básicos y utilizados: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4299" lvl="0" marL="90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(no - negación)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4299" lvl="0" marL="90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(o de esto o aquello)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4299" lvl="0" marL="90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(Y de esto y eso).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515500" y="1541100"/>
            <a:ext cx="7720200" cy="2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negación o también conocida como el NO. Es un poco especial, ya que sólo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afecta a los tipos lógicos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sólo requiere un operando en una expresión.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0" name="Google Shape;4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3"/>
          <p:cNvSpPr txBox="1"/>
          <p:nvPr/>
        </p:nvSpPr>
        <p:spPr>
          <a:xfrm>
            <a:off x="713225" y="2852875"/>
            <a:ext cx="2497500" cy="2055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3" name="Google Shape;413;p53"/>
          <p:cNvSpPr txBox="1"/>
          <p:nvPr/>
        </p:nvSpPr>
        <p:spPr>
          <a:xfrm>
            <a:off x="3954700" y="3351075"/>
            <a:ext cx="428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999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"/>
              <a:buChar char="●"/>
            </a:pP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Negación Lógica (NO)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9999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"/>
              <a:buChar char="●"/>
            </a:pP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Sólo afecta a los lógicos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4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operadores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0" name="Google Shape;420;p54"/>
          <p:cNvSpPr txBox="1"/>
          <p:nvPr/>
        </p:nvSpPr>
        <p:spPr>
          <a:xfrm>
            <a:off x="335100" y="1610550"/>
            <a:ext cx="8518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permiten crear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grandes expresiones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estos operadores se presentan en dos formas: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p54"/>
          <p:cNvSpPr txBox="1"/>
          <p:nvPr/>
        </p:nvSpPr>
        <p:spPr>
          <a:xfrm>
            <a:off x="1014825" y="2786125"/>
            <a:ext cx="7338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Conjunción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		</a:t>
            </a:r>
            <a:r>
              <a:rPr b="1" i="0" lang="es-419" sz="1800" u="none" cap="none" strike="noStrike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Disyunción</a:t>
            </a:r>
            <a:endParaRPr b="1" i="0" sz="1800" u="none" cap="none" strike="noStrike"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1293575" y="3211350"/>
            <a:ext cx="3335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-Viene de conjunto	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-Sinónimo de unido, contiguo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-Agrupa uniendo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5653425" y="3130975"/>
            <a:ext cx="2699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-Viene de disyunto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-Sinónimo de separado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-Agrupa separando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5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932775" y="2789950"/>
            <a:ext cx="76353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sng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Estoy vivo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sng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estoy dando un curso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Ambas sentencias están unidas por un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ambas son afirmaciones verdaderas. Y, ¿visto en conjunto?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sng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VERDADERO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sng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VERDADERO</a:t>
            </a:r>
            <a:endParaRPr b="0" i="0" sz="1800" u="sng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3" name="Google Shape;4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5"/>
          <p:cNvSpPr txBox="1"/>
          <p:nvPr/>
        </p:nvSpPr>
        <p:spPr>
          <a:xfrm>
            <a:off x="446825" y="1283275"/>
            <a:ext cx="841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conjunción, es decir, el que agrupa a través de la unión, es el operador lógico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castellano conocido como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5"/>
          <p:cNvSpPr txBox="1"/>
          <p:nvPr/>
        </p:nvSpPr>
        <p:spPr>
          <a:xfrm>
            <a:off x="609600" y="2209800"/>
            <a:ext cx="84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¿qué es lo que une?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une una o varias sentencias lógicas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un Operador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similitudes y diferencias entre operador y expresión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expresiones.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6"/>
          <p:cNvSpPr txBox="1"/>
          <p:nvPr/>
        </p:nvSpPr>
        <p:spPr>
          <a:xfrm>
            <a:off x="3652325" y="3027200"/>
            <a:ext cx="2499600" cy="18282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 &gt; 1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20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 &lt;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56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4" name="Google Shape;4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6"/>
          <p:cNvSpPr txBox="1"/>
          <p:nvPr/>
        </p:nvSpPr>
        <p:spPr>
          <a:xfrm>
            <a:off x="228600" y="1447800"/>
            <a:ext cx="875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dos afirmaciones que son verdaderas, evidentemente estaremos diciendo la verdad. Python también puede comprender esto, es decir, si preguntamos sobre dos afirmaciones unidas por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Y,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sabrá decir si es verdadero o falso.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 txBox="1"/>
          <p:nvPr/>
        </p:nvSpPr>
        <p:spPr>
          <a:xfrm>
            <a:off x="489500" y="1610550"/>
            <a:ext cx="81432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python, una unión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solamente verdadera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True)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cuando, y sólo cuando, toda la sentencia o conjunto de afirmaciones es verdadera. Es decir,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las dos afirmaciones son verdaderas. 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yo tengo una afirmación verdadera y otra falsa, Python siempre va a tomar como que esto es falso(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usamos el operador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3" name="Google Shape;453;p57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4" name="Google Shape;4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8"/>
          <p:cNvSpPr txBox="1"/>
          <p:nvPr/>
        </p:nvSpPr>
        <p:spPr>
          <a:xfrm>
            <a:off x="896500" y="1318300"/>
            <a:ext cx="6557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62" name="Google Shape;462;p58"/>
          <p:cNvGraphicFramePr/>
          <p:nvPr/>
        </p:nvGraphicFramePr>
        <p:xfrm>
          <a:off x="1125425" y="14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{8F68D624-1CF1-4913-A6C6-2B5FF1B567F0}</a:tableStyleId>
              </a:tblPr>
              <a:tblGrid>
                <a:gridCol w="3619500"/>
                <a:gridCol w="3619500"/>
              </a:tblGrid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Expresión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Resultado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 and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 and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 and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 and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3" name="Google Shape;463;p58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4" name="Google Shape;4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9"/>
          <p:cNvSpPr txBox="1"/>
          <p:nvPr/>
        </p:nvSpPr>
        <p:spPr>
          <a:xfrm>
            <a:off x="1079400" y="1318300"/>
            <a:ext cx="6985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La cantidad de combinaciones entre dos </a:t>
            </a: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proposiciones</a:t>
            </a: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lógicas</a:t>
            </a: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unidas por un and son cuatro y ya las hemos analizado en la tabla anterior. </a:t>
            </a:r>
            <a:r>
              <a:rPr lang="es-419" sz="16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 se llama tabla de verdad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2" name="Google Shape;472;p59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Tabla de verdad del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3" name="Google Shape;4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1500" y="2450850"/>
            <a:ext cx="1782825" cy="25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1375" y="2450850"/>
            <a:ext cx="1686950" cy="25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0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3260325" y="2873875"/>
            <a:ext cx="2459400" cy="1788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 &gt; 1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&lt; 20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 &lt;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0"/>
          <p:cNvSpPr txBox="1"/>
          <p:nvPr/>
        </p:nvSpPr>
        <p:spPr>
          <a:xfrm>
            <a:off x="228600" y="1371600"/>
            <a:ext cx="8599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Ahora, veamos el operador de disyunción denominado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castellano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unía,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separa.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a Python le pregunto por dos afirmaciones, y al menos una es (verdadera)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Python me dirá que esta afirmación es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1"/>
          <p:cNvSpPr txBox="1"/>
          <p:nvPr/>
        </p:nvSpPr>
        <p:spPr>
          <a:xfrm>
            <a:off x="896500" y="1476675"/>
            <a:ext cx="72954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Python, una separación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solamente verdadera(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cuando, y sólo cuando, una de las sentencias o conjuntos de afirmaciones 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cuando yo tengo una afirmación verdadera.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yo tengo una afirmación verdadera y otra falsa, python siempre va a tomar como que esto es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usamos el operador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3" name="Google Shape;493;p61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2"/>
          <p:cNvSpPr txBox="1"/>
          <p:nvPr/>
        </p:nvSpPr>
        <p:spPr>
          <a:xfrm>
            <a:off x="896500" y="1318300"/>
            <a:ext cx="6557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02" name="Google Shape;502;p62"/>
          <p:cNvGraphicFramePr/>
          <p:nvPr/>
        </p:nvGraphicFramePr>
        <p:xfrm>
          <a:off x="782525" y="14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{8F68D624-1CF1-4913-A6C6-2B5FF1B567F0}</a:tableStyleId>
              </a:tblPr>
              <a:tblGrid>
                <a:gridCol w="3619500"/>
                <a:gridCol w="3619500"/>
              </a:tblGrid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Expresión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Resultado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 </a:t>
                      </a:r>
                      <a:r>
                        <a:rPr lang="es-419"/>
                        <a:t>o</a:t>
                      </a:r>
                      <a:r>
                        <a:rPr lang="es-419" sz="1400" u="none" cap="none" strike="noStrike"/>
                        <a:t>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 </a:t>
                      </a:r>
                      <a:r>
                        <a:rPr lang="es-419"/>
                        <a:t>o</a:t>
                      </a:r>
                      <a:r>
                        <a:rPr lang="es-419" sz="1400" u="none" cap="none" strike="noStrike"/>
                        <a:t>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 </a:t>
                      </a:r>
                      <a:r>
                        <a:rPr lang="es-419"/>
                        <a:t>o</a:t>
                      </a:r>
                      <a:r>
                        <a:rPr lang="es-419" sz="1400" u="none" cap="none" strike="noStrike"/>
                        <a:t>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 </a:t>
                      </a:r>
                      <a:r>
                        <a:rPr lang="es-419"/>
                        <a:t>o</a:t>
                      </a:r>
                      <a:r>
                        <a:rPr lang="es-419" sz="1400" u="none" cap="none" strike="noStrike"/>
                        <a:t>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3" name="Google Shape;503;p62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4" name="Google Shape;50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3"/>
          <p:cNvSpPr txBox="1"/>
          <p:nvPr/>
        </p:nvSpPr>
        <p:spPr>
          <a:xfrm>
            <a:off x="1079400" y="1308075"/>
            <a:ext cx="6985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Su tabla de verdad </a:t>
            </a: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quedaría</a:t>
            </a: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así: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63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Tabla de verdad del 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3" name="Google Shape;51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2575" y="1884300"/>
            <a:ext cx="2238850" cy="31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/>
          <p:nvPr/>
        </p:nvSpPr>
        <p:spPr>
          <a:xfrm>
            <a:off x="809552" y="21579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el resultado de cada expresión y almacenarlo en una nueva lista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5680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"/>
          <p:cNvSpPr txBox="1"/>
          <p:nvPr/>
        </p:nvSpPr>
        <p:spPr>
          <a:xfrm>
            <a:off x="2274250" y="995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8" name="Google Shape;528;p65"/>
          <p:cNvSpPr txBox="1"/>
          <p:nvPr/>
        </p:nvSpPr>
        <p:spPr>
          <a:xfrm>
            <a:off x="350350" y="953175"/>
            <a:ext cx="86247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lista encontraremos diferentes operaciones lógicas.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mentalmente el resultado de cada expresión y almacenarlo en una nueva lista la cual contendrá únicamente valores lógicos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9" name="Google Shape;52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5"/>
          <p:cNvSpPr txBox="1"/>
          <p:nvPr/>
        </p:nvSpPr>
        <p:spPr>
          <a:xfrm>
            <a:off x="4726050" y="2951075"/>
            <a:ext cx="389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Sugerencia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necesitas ayuda, dejá que python calcule estas expresiones por vos!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457200" y="2286000"/>
            <a:ext cx="4063200" cy="25527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= [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False,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3 == 5,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33/3 == 11 and 5 &gt; 2,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 or False,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True*5 == 2.5*2 or 123 &gt;= 23,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 &gt; 7 and True &lt; False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700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-489850" y="599025"/>
            <a:ext cx="43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i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3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3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3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y Tuplas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RELACIONALES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226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18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34605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6073875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6296450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64371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2789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7" name="Google Shape;187;p30"/>
          <p:cNvCxnSpPr/>
          <p:nvPr/>
        </p:nvCxnSpPr>
        <p:spPr>
          <a:xfrm>
            <a:off x="6278875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30"/>
          <p:cNvCxnSpPr/>
          <p:nvPr/>
        </p:nvCxnSpPr>
        <p:spPr>
          <a:xfrm>
            <a:off x="6278875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6278875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6278875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402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6702275" y="25740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6450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9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LISTAS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9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817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TUPLAS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864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¡PRÁCTICAS INICIALES!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496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6694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4" name="Google Shape;54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"/>
          <p:cNvSpPr txBox="1"/>
          <p:nvPr/>
        </p:nvSpPr>
        <p:spPr>
          <a:xfrm>
            <a:off x="670900" y="1677700"/>
            <a:ext cx="77226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Hemos visto que existen un montón de expresiones distintas y como pueden suponer, es posible crear combinaciones entre estas.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esto, se lo denomina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problema es que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definir grandes expresiones con multitud de operadores y operandos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si no sabemos como Python las  interpreta a la hora de resolverlas, podríamos causar algunos errores sin querer.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0" name="Google Shape;55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8"/>
          <p:cNvSpPr txBox="1"/>
          <p:nvPr/>
        </p:nvSpPr>
        <p:spPr>
          <a:xfrm>
            <a:off x="24204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 txBox="1"/>
          <p:nvPr/>
        </p:nvSpPr>
        <p:spPr>
          <a:xfrm>
            <a:off x="1113900" y="3066875"/>
            <a:ext cx="6943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 entre paréntesis.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Potenciación y raíces.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Multiplicación y división.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Suma y resta.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7" name="Google Shape;55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9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9" name="Google Shape;559;p69"/>
          <p:cNvSpPr txBox="1"/>
          <p:nvPr/>
        </p:nvSpPr>
        <p:spPr>
          <a:xfrm>
            <a:off x="228600" y="1143000"/>
            <a:ext cx="8714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que equivocarse es el pan de cada día, usaremos esta sección para poder aprender las normas de precedencia y aprenderemos como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resuelve las expresiones complejas con los distintos tipos de operadores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recuerdan, en la clase 1 vimos las procedencias de operadores numéricos: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0"/>
          <p:cNvSpPr txBox="1"/>
          <p:nvPr/>
        </p:nvSpPr>
        <p:spPr>
          <a:xfrm>
            <a:off x="381850" y="4115475"/>
            <a:ext cx="6842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b="1" lang="es-419" sz="1600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práctica nunca, o casi nunca, trabajaríamos con una expresión de este estilo, es por mero ejemplo.</a:t>
            </a:r>
            <a:endParaRPr b="0" i="0" sz="16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6" name="Google Shape;56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193" y="223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0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8" name="Google Shape;568;p70"/>
          <p:cNvSpPr txBox="1"/>
          <p:nvPr/>
        </p:nvSpPr>
        <p:spPr>
          <a:xfrm>
            <a:off x="533400" y="1219200"/>
            <a:ext cx="8341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sirven para cuando tengamos que trabajar con expresiones anidadas que sean demasiado grandes.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0"/>
          <p:cNvSpPr txBox="1"/>
          <p:nvPr/>
        </p:nvSpPr>
        <p:spPr>
          <a:xfrm>
            <a:off x="873200" y="2041125"/>
            <a:ext cx="68421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 = 12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** b / 3**a / a * b &gt;= 15 and not (a%b**2) != 0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193" y="223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1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7" name="Google Shape;577;p71"/>
          <p:cNvSpPr txBox="1"/>
          <p:nvPr/>
        </p:nvSpPr>
        <p:spPr>
          <a:xfrm>
            <a:off x="678400" y="1627525"/>
            <a:ext cx="764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dio False?</a:t>
            </a:r>
            <a:endParaRPr b="1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de cualquier tipo entre paréntesis.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aritméticas por su propias reglas.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relacionales de izquierda a derecha.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lógicos (not tiene prioridad ya que afecta al operando).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/>
        </p:nvSpPr>
        <p:spPr>
          <a:xfrm>
            <a:off x="860577" y="23463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s-419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rear una variable que almacene si se cumplen TODAS las condiciones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3" name="Google Shape;58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65992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/>
        </p:nvSpPr>
        <p:spPr>
          <a:xfrm>
            <a:off x="2183550" y="2179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0" name="Google Shape;590;p73"/>
          <p:cNvSpPr txBox="1"/>
          <p:nvPr/>
        </p:nvSpPr>
        <p:spPr>
          <a:xfrm>
            <a:off x="363000" y="1018150"/>
            <a:ext cx="84180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dos variables llamadas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y EDAD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debes crear una variable que almacene si se cumplen TODAS las siguientes condiciones, encadenando operadores lógicos en una sola línea:</a:t>
            </a:r>
            <a:endParaRPr b="0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sea diferente de cuatro asteriscos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“****”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sea mayor que 10 y a su vez menor que 18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la longitud de NOMBRE sea mayor o igual a 3 pero a la vez menor que 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multiplicada por 4 sea mayor que 40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1" name="Google Shape;59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3"/>
          <p:cNvSpPr txBox="1"/>
          <p:nvPr/>
        </p:nvSpPr>
        <p:spPr>
          <a:xfrm>
            <a:off x="363000" y="705375"/>
            <a:ext cx="49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3"/>
          <p:cNvSpPr txBox="1"/>
          <p:nvPr/>
        </p:nvSpPr>
        <p:spPr>
          <a:xfrm>
            <a:off x="296500" y="4077150"/>
            <a:ext cx="45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un input conseguir las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variables:</a:t>
            </a:r>
            <a:endParaRPr b="0" i="0" sz="1400" u="none" cap="none" strike="noStrike">
              <a:solidFill>
                <a:srgbClr val="000000"/>
              </a:solidFill>
              <a:highlight>
                <a:srgbClr val="EF89D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3"/>
          <p:cNvSpPr txBox="1"/>
          <p:nvPr/>
        </p:nvSpPr>
        <p:spPr>
          <a:xfrm>
            <a:off x="4314250" y="4077150"/>
            <a:ext cx="2865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= </a:t>
            </a:r>
            <a:r>
              <a:rPr lang="es-419" sz="18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INPUT!!!</a:t>
            </a:r>
            <a:endParaRPr i="0" sz="1800" u="none" cap="none" strike="noStrike">
              <a:solidFill>
                <a:srgbClr val="EF89D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s-419" sz="18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INPUT!!!!</a:t>
            </a:r>
            <a:endParaRPr i="0" sz="1400" u="none" cap="none" strike="noStrike">
              <a:solidFill>
                <a:srgbClr val="EF89D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1" name="Google Shape;60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5"/>
          <p:cNvSpPr txBox="1"/>
          <p:nvPr/>
        </p:nvSpPr>
        <p:spPr>
          <a:xfrm>
            <a:off x="489100" y="1659350"/>
            <a:ext cx="83463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sección vamos a ver unos tipos de operadores aritméticos que actúan directamente sobre la variable actual modificando su valor.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decir, no necesitan dos operandos, solamente necesitan una variable numérica.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eso, se les llama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asignación.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7" name="Google Shape;60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5"/>
          <p:cNvSpPr txBox="1"/>
          <p:nvPr/>
        </p:nvSpPr>
        <p:spPr>
          <a:xfrm>
            <a:off x="1618577" y="469050"/>
            <a:ext cx="6050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9" name="Google Shape;60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299775" y="1248925"/>
            <a:ext cx="85236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asignación más utilizado y el cual hemos utilizado hasta ahora es el signo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asigna un valor a una variable: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= 15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5" name="Google Shape;61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6"/>
          <p:cNvSpPr txBox="1"/>
          <p:nvPr/>
        </p:nvSpPr>
        <p:spPr>
          <a:xfrm>
            <a:off x="1651776" y="3683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7" name="Google Shape;617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6"/>
          <p:cNvSpPr txBox="1"/>
          <p:nvPr/>
        </p:nvSpPr>
        <p:spPr>
          <a:xfrm>
            <a:off x="0" y="3505200"/>
            <a:ext cx="887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este operador, existen otros operadores de asignación compuestos, que realizan una operación aritmética básica sobre la variable.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Suma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5" name="Google Shape;625;p77"/>
          <p:cNvSpPr txBox="1"/>
          <p:nvPr/>
        </p:nvSpPr>
        <p:spPr>
          <a:xfrm>
            <a:off x="554975" y="1346025"/>
            <a:ext cx="8038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Teniendo ya declarada una variable, podemos directamente sumarle un valor,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6" name="Google Shape;626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7"/>
          <p:cNvSpPr txBox="1"/>
          <p:nvPr/>
        </p:nvSpPr>
        <p:spPr>
          <a:xfrm>
            <a:off x="1419625" y="2011650"/>
            <a:ext cx="20352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1: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= 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77"/>
          <p:cNvSpPr txBox="1"/>
          <p:nvPr/>
        </p:nvSpPr>
        <p:spPr>
          <a:xfrm>
            <a:off x="3720825" y="2413625"/>
            <a:ext cx="4867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yo haga a+=1 se incrementará el valor de a en 1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77"/>
          <p:cNvSpPr txBox="1"/>
          <p:nvPr/>
        </p:nvSpPr>
        <p:spPr>
          <a:xfrm>
            <a:off x="1178825" y="3962400"/>
            <a:ext cx="6374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aplicar cualquier operador en asignación se debe tener una variable previamente declarada, de lo contrario nos devolverá un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725" y="4121700"/>
            <a:ext cx="653676" cy="6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8"/>
          <p:cNvSpPr txBox="1"/>
          <p:nvPr/>
        </p:nvSpPr>
        <p:spPr>
          <a:xfrm>
            <a:off x="1277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Resta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8" name="Google Shape;638;p78"/>
          <p:cNvSpPr txBox="1"/>
          <p:nvPr/>
        </p:nvSpPr>
        <p:spPr>
          <a:xfrm>
            <a:off x="3200750" y="2830425"/>
            <a:ext cx="56607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yo haga a-=5 a se disminuirá el valor de a en 5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9" name="Google Shape;639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8"/>
          <p:cNvSpPr txBox="1"/>
          <p:nvPr/>
        </p:nvSpPr>
        <p:spPr>
          <a:xfrm>
            <a:off x="686325" y="2571750"/>
            <a:ext cx="23295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= 50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-=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2" name="Google Shape;642;p78"/>
          <p:cNvSpPr txBox="1"/>
          <p:nvPr/>
        </p:nvSpPr>
        <p:spPr>
          <a:xfrm>
            <a:off x="685800" y="1600200"/>
            <a:ext cx="76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restarle un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9"/>
          <p:cNvSpPr txBox="1"/>
          <p:nvPr/>
        </p:nvSpPr>
        <p:spPr>
          <a:xfrm>
            <a:off x="968479" y="4217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Producto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9" name="Google Shape;649;p79"/>
          <p:cNvSpPr txBox="1"/>
          <p:nvPr/>
        </p:nvSpPr>
        <p:spPr>
          <a:xfrm>
            <a:off x="1046525" y="1459650"/>
            <a:ext cx="6747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 producto a un valor.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0" name="Google Shape;65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9"/>
          <p:cNvSpPr txBox="1"/>
          <p:nvPr/>
        </p:nvSpPr>
        <p:spPr>
          <a:xfrm>
            <a:off x="1337875" y="2224650"/>
            <a:ext cx="20196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10: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*= 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3" name="Google Shape;653;p79"/>
          <p:cNvSpPr txBox="1"/>
          <p:nvPr/>
        </p:nvSpPr>
        <p:spPr>
          <a:xfrm>
            <a:off x="3715625" y="2681850"/>
            <a:ext cx="4654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a*=10 se multiplicará el valor de a en 10</a:t>
            </a:r>
            <a:endParaRPr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0"/>
          <p:cNvSpPr txBox="1"/>
          <p:nvPr/>
        </p:nvSpPr>
        <p:spPr>
          <a:xfrm>
            <a:off x="13536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División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0" name="Google Shape;660;p80"/>
          <p:cNvSpPr txBox="1"/>
          <p:nvPr/>
        </p:nvSpPr>
        <p:spPr>
          <a:xfrm>
            <a:off x="1322275" y="1565950"/>
            <a:ext cx="6613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una división a un valor.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61" name="Google Shape;661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0"/>
          <p:cNvSpPr txBox="1"/>
          <p:nvPr/>
        </p:nvSpPr>
        <p:spPr>
          <a:xfrm>
            <a:off x="1554100" y="2571750"/>
            <a:ext cx="20139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2: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/=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80"/>
          <p:cNvSpPr txBox="1"/>
          <p:nvPr/>
        </p:nvSpPr>
        <p:spPr>
          <a:xfrm>
            <a:off x="3999100" y="3049650"/>
            <a:ext cx="437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a/=2 se dividirá el valor de a en 2</a:t>
            </a:r>
            <a:endParaRPr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1" name="Google Shape;671;p81"/>
          <p:cNvSpPr txBox="1"/>
          <p:nvPr/>
        </p:nvSpPr>
        <p:spPr>
          <a:xfrm>
            <a:off x="1250675" y="1489750"/>
            <a:ext cx="6833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 módulo a un valor.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2" name="Google Shape;672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81"/>
          <p:cNvSpPr txBox="1"/>
          <p:nvPr/>
        </p:nvSpPr>
        <p:spPr>
          <a:xfrm>
            <a:off x="1206975" y="2209800"/>
            <a:ext cx="1793100" cy="2055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ejemplo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= 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%=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81"/>
          <p:cNvSpPr txBox="1"/>
          <p:nvPr/>
        </p:nvSpPr>
        <p:spPr>
          <a:xfrm>
            <a:off x="3352800" y="2590800"/>
            <a:ext cx="5001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a%=2 se hará el módulo de a en 2</a:t>
            </a:r>
            <a:endParaRPr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82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Potencia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2" name="Google Shape;682;p82"/>
          <p:cNvSpPr txBox="1"/>
          <p:nvPr/>
        </p:nvSpPr>
        <p:spPr>
          <a:xfrm>
            <a:off x="1112325" y="1458150"/>
            <a:ext cx="6664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una potencia a un valor.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83" name="Google Shape;683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2"/>
          <p:cNvSpPr txBox="1"/>
          <p:nvPr/>
        </p:nvSpPr>
        <p:spPr>
          <a:xfrm>
            <a:off x="1168075" y="2311425"/>
            <a:ext cx="22248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2: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**=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82"/>
          <p:cNvSpPr txBox="1"/>
          <p:nvPr/>
        </p:nvSpPr>
        <p:spPr>
          <a:xfrm>
            <a:off x="3912850" y="2630025"/>
            <a:ext cx="433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a**=2 se hará una potencia de a en 2</a:t>
            </a:r>
            <a:endParaRPr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3"/>
          <p:cNvSpPr txBox="1"/>
          <p:nvPr/>
        </p:nvSpPr>
        <p:spPr>
          <a:xfrm>
            <a:off x="18109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693" name="Google Shape;693;p83"/>
          <p:cNvGraphicFramePr/>
          <p:nvPr/>
        </p:nvGraphicFramePr>
        <p:xfrm>
          <a:off x="952500" y="13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{8F68D624-1CF1-4913-A6C6-2B5FF1B567F0}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Ejemplo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Equivalente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4" name="Google Shape;694;p83"/>
          <p:cNvGraphicFramePr/>
          <p:nvPr/>
        </p:nvGraphicFramePr>
        <p:xfrm>
          <a:off x="952500" y="21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{8F68D624-1CF1-4913-A6C6-2B5FF1B567F0}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+=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+=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+ 2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-=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-=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-2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*=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*=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*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/=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/=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/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%=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%=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%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**=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**=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**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95" name="Google Shape;695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02" name="Google Shape;702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5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8" name="Google Shape;70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2521496" y="6087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son</a:t>
            </a: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989400" y="1597800"/>
            <a:ext cx="71652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Formalmente, los operadores son aplicaciones, cálculos que se llevan a cabo sobre dos argumentos conocidos como operandos.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Operando [operador] Operando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/ * +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50" y="193225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6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Operadores relacionales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Tipo Lógico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Operadores Lógicos</a:t>
            </a:r>
            <a:endParaRPr b="0" i="0" sz="18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</a:t>
            </a: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Operadores Python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/>
              </a:rPr>
              <a:t>Tipo Lógico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/>
              </a:rPr>
              <a:t>Operadores de asignación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5" name="Google Shape;715;p8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86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7"/>
          <p:cNvSpPr txBox="1"/>
          <p:nvPr/>
        </p:nvSpPr>
        <p:spPr>
          <a:xfrm>
            <a:off x="1310675" y="2758325"/>
            <a:ext cx="671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TE INVITAMOS A QUE COMPLEMENTES LA CLASE CON LOS SIGUIENTES CODERTIPS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4" name="Google Shape;72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25" y="11859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8"/>
          <p:cNvSpPr txBox="1"/>
          <p:nvPr/>
        </p:nvSpPr>
        <p:spPr>
          <a:xfrm>
            <a:off x="2110125" y="2398525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Lógicas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Nicolás Perez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 </a:t>
            </a:r>
            <a:r>
              <a:rPr b="1" lang="es-419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ENLACE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EjemploClase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1" name="Google Shape;731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8"/>
          <p:cNvSpPr/>
          <p:nvPr/>
        </p:nvSpPr>
        <p:spPr>
          <a:xfrm>
            <a:off x="1221525" y="10165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88"/>
          <p:cNvSpPr txBox="1"/>
          <p:nvPr/>
        </p:nvSpPr>
        <p:spPr>
          <a:xfrm>
            <a:off x="2577375" y="120957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VIDEOS 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34" name="Google Shape;734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4234" y="1279240"/>
            <a:ext cx="545131" cy="54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7937" y="125275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3425" y="3140450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42" name="Google Shape;742;p89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Relacional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 lógico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Lógico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Anidadas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en asignación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48" name="Google Shape;748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54" name="Google Shape;75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536400" y="1458150"/>
            <a:ext cx="84327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denomina expresión al conjunto que forman los operandos y la operación.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Sumar, restar, dividir o multiplicar, tienen algo en común, y es que sus operadores son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aritméticos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sirven para trabajar con números.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aritméticos (+, -, /, *)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dan lugar a expresiones de distintos tipos: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Aritméticas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ambos operandos son valores literales: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+ 5 	-1.4 * 54 		1/2.5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Algebraicas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al menos un operando es una variable: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radio * 3.14 	(nota_1 + nota_2)/2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50" y="193225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TIPO LÓGICO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1129850" y="428226"/>
            <a:ext cx="70236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datos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896509" y="1372859"/>
            <a:ext cx="75999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números, imágenes, textos, y sonidos, si algo tienen en común es que podemos percibirlos como información, pero hay un tipo de dato distinto, más básico.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tan básico, que quizás cueste entenderlo como un tipo de dato.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ese, es el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tipo lógico.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9000" y="3709475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