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Anton"/>
      <p:regular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Helvetica Neue"/>
      <p:regular r:id="rId59"/>
      <p:bold r:id="rId60"/>
      <p:italic r:id="rId61"/>
      <p:boldItalic r:id="rId62"/>
    </p:embeddedFont>
    <p:embeddedFont>
      <p:font typeface="Helvetica Neue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64" Type="http://schemas.openxmlformats.org/officeDocument/2006/relationships/font" Target="fonts/HelveticaNeueLight-bold.fntdata"/><Relationship Id="rId63" Type="http://schemas.openxmlformats.org/officeDocument/2006/relationships/font" Target="fonts/HelveticaNeueLight-regular.fntdata"/><Relationship Id="rId22" Type="http://schemas.openxmlformats.org/officeDocument/2006/relationships/slide" Target="slides/slide16.xml"/><Relationship Id="rId66" Type="http://schemas.openxmlformats.org/officeDocument/2006/relationships/font" Target="fonts/HelveticaNeueLight-bold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Lato-regular.fntdata"/><Relationship Id="rId10" Type="http://schemas.openxmlformats.org/officeDocument/2006/relationships/slide" Target="slides/slide4.xml"/><Relationship Id="rId54" Type="http://schemas.openxmlformats.org/officeDocument/2006/relationships/font" Target="fonts/Anton-regular.fntdata"/><Relationship Id="rId13" Type="http://schemas.openxmlformats.org/officeDocument/2006/relationships/slide" Target="slides/slide7.xml"/><Relationship Id="rId57" Type="http://schemas.openxmlformats.org/officeDocument/2006/relationships/font" Target="fonts/Lato-italic.fntdata"/><Relationship Id="rId12" Type="http://schemas.openxmlformats.org/officeDocument/2006/relationships/slide" Target="slides/slide6.xml"/><Relationship Id="rId56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58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edad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"¿Cuál es tu edad?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edad &lt; </a:t>
            </a:r>
            <a:r>
              <a:rPr lang="es-419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 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"Eres menor de edad."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"Eres mayor de edad."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nombre =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"¿Cómo te llamas?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 =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"¿Cuál es tu preferencia (M o C)?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genero ==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nombre &lt;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nombre &gt;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"Tu grupo es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grupo)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b7dead46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fb7dead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hyperlink" Target="https://colab.research.google.com/drive/10tzHqKm0UiSacoGm2JTkRQ_5nbB9SbYh?usp=sharing" TargetMode="External"/><Relationship Id="rId6" Type="http://schemas.openxmlformats.org/officeDocument/2006/relationships/hyperlink" Target="https://colab.research.google.com/drive/10tzHqKm0UiSacoGm2JTkRQ_5nbB9SbYh?usp=sharing" TargetMode="External"/><Relationship Id="rId7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ythones.net/programacion-en-python-fundamentos/#Pseudocodigo_y_Diagramas_de_flujo" TargetMode="External"/><Relationship Id="rId4" Type="http://schemas.openxmlformats.org/officeDocument/2006/relationships/hyperlink" Target="http://conocepython.blogspot.com/p/metodos-de-las-listas.html" TargetMode="External"/><Relationship Id="rId5" Type="http://schemas.openxmlformats.org/officeDocument/2006/relationships/hyperlink" Target="https://entrenamiento-python-basico.readthedocs.io/es/latest/leccion3/tipo_tuplas.html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31.png"/><Relationship Id="rId8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app.diagrams.net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Controladores de Flujo 1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4.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1989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51775" y="1381950"/>
            <a:ext cx="8246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vida diaria, actuamos de acuerdo a la evaluación de condiciones, de manera mucho más frecuente de lo que en realidad creemos: Si el semáforo está en verde, cruzar la calle. Si no, esperar a que el semáforo se ponga en verde.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veces, también evaluamos más de una condición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ejecutar una determinada acción: Si llega la factura de la luz y tengo dinero, pagar la factura.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3700" y="3558024"/>
            <a:ext cx="2402000" cy="1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520600" y="1571575"/>
            <a:ext cx="82155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sentencias de control condicionales, son aquellas que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permiten evaluar si una o más condiciones se cumplen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decir qué acción vamos a ejecutar. La evaluación de condiciones, sólo puede arrojar 1 de 2 resultados: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(verdadero o falso).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5974050" y="3247550"/>
            <a:ext cx="27861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(sino, si)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(sino)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304800" y="13716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describir la evaluación a realizar sobre una condición, se utilizan los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relacionales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(==, !=, &gt;, &lt;, etc).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Y, para evaluar más de una condición simultáneamente se utilizan los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lógicos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(not, and, or).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370350" y="2903475"/>
            <a:ext cx="498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sentencias de control de flujo condicionales se definen mediante el uso de tres palabras claves reservadas: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6020475" y="2785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Pasemos a ver cada una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5658625" y="2770400"/>
            <a:ext cx="66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932775" y="1915350"/>
            <a:ext cx="76998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las sentencias condicionales el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posiblemente sea la más famosa y utilizada en la programación, esto debido a que nos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controlar el flujo del programa y dividir la ejecución en diferentes caminos.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780375" y="2067750"/>
            <a:ext cx="7795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queremos ejecutar una porción de código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bloque de código,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sólo si se se cumple una determinada condición,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resultado es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3850750" y="1399275"/>
            <a:ext cx="51435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Primero definimos una variable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le asignamos un valor entero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Después, a través del condicional, le decimos que queremos imprimir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 un adulto”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pantalla, sólo si se cumple la condición de 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o igual a 18.</a:t>
            </a:r>
            <a:endParaRPr b="0" i="0" sz="15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8965" y="2196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1861250" y="4101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/>
        </p:nvSpPr>
        <p:spPr>
          <a:xfrm>
            <a:off x="94000" y="1708350"/>
            <a:ext cx="35595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Veamos el siguiente 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=  24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&gt;= 18: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    print(“Es un adulto.”)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216475" y="4051725"/>
            <a:ext cx="4672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print(“Se cumple la condición.”)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Indentación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3613625" y="3195175"/>
            <a:ext cx="40617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&gt;= 18: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sng" cap="none" strike="noStrike">
                <a:solidFill>
                  <a:srgbClr val="FF000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 un adulto.”)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 un adulto.”)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8815" y="23525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228600" y="1371600"/>
            <a:ext cx="851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definimos un bloque de código después de una sentencia de control con dos puntitos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todo el bloque que se ejecutará debe de estar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indentado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Esto le indicará a python que el código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indentado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está dentro del bloque de código, y solamente se ejecutará si se cumple la condición.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3850300" y="2820600"/>
            <a:ext cx="47823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print(“Se cumple la condición.”)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print(“Otro print a mostrar.”)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/>
          <p:nvPr/>
        </p:nvSpPr>
        <p:spPr>
          <a:xfrm>
            <a:off x="1047750" y="1534275"/>
            <a:ext cx="7528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Mientras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reciba una expresión lógica o un valor lógico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se ejecutará.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794900" y="3257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¿Y si le pasamos 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b="0" i="1" sz="14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4"/>
          <p:cNvSpPr txBox="1"/>
          <p:nvPr/>
        </p:nvSpPr>
        <p:spPr>
          <a:xfrm>
            <a:off x="1205525" y="3312925"/>
            <a:ext cx="6557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False: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print(“Ahora si se cumple la condición.”)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44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 txBox="1"/>
          <p:nvPr/>
        </p:nvSpPr>
        <p:spPr>
          <a:xfrm>
            <a:off x="457200" y="1524000"/>
            <a:ext cx="828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de lo que podíamos hacer para modificar el valor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lógico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niega los valores, esto también afecta al True y False, haciendo que sean lo opuesto: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Múltiples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1389975" y="2720675"/>
            <a:ext cx="6364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a == 4:						Falsa!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4”)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a == 5:							Verdadera!!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5”)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/>
          <p:nvPr/>
        </p:nvSpPr>
        <p:spPr>
          <a:xfrm>
            <a:off x="381000" y="1600200"/>
            <a:ext cx="843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Probemos ahora una expresión que devuelva True o False en lugar de un tipo lógico y a la vez intentemos crear más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(podemos encadenar más ifs!).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¿If dentro de if?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6"/>
          <p:cNvSpPr txBox="1"/>
          <p:nvPr/>
        </p:nvSpPr>
        <p:spPr>
          <a:xfrm>
            <a:off x="2756375" y="2510225"/>
            <a:ext cx="3509400" cy="2095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 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if a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”, a)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if b ==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print(“y b vale “, b)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 txBox="1"/>
          <p:nvPr/>
        </p:nvSpPr>
        <p:spPr>
          <a:xfrm>
            <a:off x="381000" y="1447800"/>
            <a:ext cx="844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definir múltiples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dentro de otros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siempre y cuando respetemos los niveles de indentación.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/>
        </p:nvSpPr>
        <p:spPr>
          <a:xfrm>
            <a:off x="2704350" y="2821950"/>
            <a:ext cx="4427700" cy="14253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 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if a == 2 and b ==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print(“a vale “, a, “y b vale “, b)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47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5" name="Google Shape;36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7"/>
          <p:cNvSpPr txBox="1"/>
          <p:nvPr/>
        </p:nvSpPr>
        <p:spPr>
          <a:xfrm>
            <a:off x="381000" y="1600200"/>
            <a:ext cx="845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hacer ambas comprobaciones a la vez?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¿No sería más fácil?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¡Si! Por eso existe el operador lógico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ELSE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3" name="Google Shape;3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1008975" y="2033425"/>
            <a:ext cx="71790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las sentencias condicionales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(sino)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especie de “hermano”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cual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encadenar al final de un bloque de código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comprobar los casos contrarios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 los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0"/>
          <p:cNvSpPr txBox="1"/>
          <p:nvPr/>
        </p:nvSpPr>
        <p:spPr>
          <a:xfrm>
            <a:off x="623450" y="1881025"/>
            <a:ext cx="80091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queremos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ejecutar una porción de código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bloque de código,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si no se cumple ninguna de las condiciones antes dichas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si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025" y="46051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1"/>
          <p:cNvSpPr txBox="1"/>
          <p:nvPr/>
        </p:nvSpPr>
        <p:spPr>
          <a:xfrm>
            <a:off x="4572000" y="1314075"/>
            <a:ext cx="42954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9999" lvl="0" marL="17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definimos una variable numero y le asignamos 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 entero 24.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9999" lvl="0" marL="17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Después, a través del condicional, le preguntamos si el número es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a 36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 es así, queremos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imprimir “El número es más grande”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pantalla,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lo contrario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queremos 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imprima “El número es más chico”.</a:t>
            </a:r>
            <a:endParaRPr b="1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1833675" y="2231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7" name="Google Shape;3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1"/>
          <p:cNvSpPr txBox="1"/>
          <p:nvPr/>
        </p:nvSpPr>
        <p:spPr>
          <a:xfrm>
            <a:off x="304800" y="1458150"/>
            <a:ext cx="4047300" cy="2373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el siguiente 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numero =  24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if numero &gt; 36: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print(“El número es grande.”)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print(“El número es chico.”)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ELIF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4"/>
          <p:cNvSpPr txBox="1"/>
          <p:nvPr/>
        </p:nvSpPr>
        <p:spPr>
          <a:xfrm>
            <a:off x="1863050" y="4891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7" name="Google Shape;417;p54"/>
          <p:cNvSpPr txBox="1"/>
          <p:nvPr/>
        </p:nvSpPr>
        <p:spPr>
          <a:xfrm>
            <a:off x="483175" y="1991550"/>
            <a:ext cx="81495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última sentencia condicional que podemos encontrar es el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(sino, si),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podríamos decir que es un hermano de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ya que se utiliza en continuación al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poder encadenar muchísimas más comprobaciones.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8" name="Google Shape;41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Conceptualizar el flujo y diagrama de flujo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sus funcionalidades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Conceptualizar sentencias de control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sentencia de control if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5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330775" y="1991550"/>
            <a:ext cx="83700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queremos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una porción de código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bloque de código,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si la condición anterior no se cumple, es decir, si el resultado del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algún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013" y="46041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6"/>
          <p:cNvSpPr txBox="1"/>
          <p:nvPr/>
        </p:nvSpPr>
        <p:spPr>
          <a:xfrm>
            <a:off x="3478350" y="1296100"/>
            <a:ext cx="54474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definimos una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edad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le asignamos un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 entero 24.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Después, a través del condicional, le decimos que queremos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“Es un adulto”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pantalla,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si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cumple la condición de que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sea mayor o igual a 36. 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es igual a 24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imprimimos “La edad es 24”. Sino, imprimimos que no sabemos la edad.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5" name="Google Shape;435;p56"/>
          <p:cNvSpPr txBox="1"/>
          <p:nvPr/>
        </p:nvSpPr>
        <p:spPr>
          <a:xfrm>
            <a:off x="1853025" y="3070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6"/>
          <p:cNvSpPr txBox="1"/>
          <p:nvPr/>
        </p:nvSpPr>
        <p:spPr>
          <a:xfrm>
            <a:off x="228600" y="1371600"/>
            <a:ext cx="3140700" cy="3154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el siguiente ejemplo: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edad =  24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if edad &gt;= 36: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print(“Es un adulto.”)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elif edad == 24: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print(“La edad es 24”)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else: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print(“No sabemos la edad”)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7"/>
          <p:cNvSpPr txBox="1"/>
          <p:nvPr/>
        </p:nvSpPr>
        <p:spPr>
          <a:xfrm>
            <a:off x="625175" y="1730925"/>
            <a:ext cx="4977300" cy="2986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comando =  “SALIR”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comando == “ENTRAR”: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print(“Bienvenido al sistema.”)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comando == “SALUDO”: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print(“Hola! ¿Cómo estás?”)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comando == “SALIR”: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print(“Saliendo del sistema.”)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print(“No se reconoce el comando.”)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57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¿Para qué sirve la sentencia Elif?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7"/>
          <p:cNvSpPr txBox="1"/>
          <p:nvPr/>
        </p:nvSpPr>
        <p:spPr>
          <a:xfrm>
            <a:off x="5632675" y="21976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Básicamente nos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poder darle múltiples opciones al programa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8"/>
          <p:cNvPicPr preferRelativeResize="0"/>
          <p:nvPr/>
        </p:nvPicPr>
        <p:blipFill rotWithShape="1">
          <a:blip r:embed="rId4">
            <a:alphaModFix/>
          </a:blip>
          <a:srcRect b="0" l="6549" r="18073" t="0"/>
          <a:stretch/>
        </p:blipFill>
        <p:spPr>
          <a:xfrm>
            <a:off x="1520975" y="85325"/>
            <a:ext cx="6102051" cy="45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9"/>
          <p:cNvSpPr txBox="1"/>
          <p:nvPr/>
        </p:nvSpPr>
        <p:spPr>
          <a:xfrm>
            <a:off x="576700" y="1762950"/>
            <a:ext cx="81126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tiene varios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se ven las múltiples condiciones y si todo está bien, nos mostrará el resultado de cada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en el caso de múltiples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comprueba las condiciones de arriba a abajo hasta que se cumpla una de ellas, y de ser así, las demás no se comprueban.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1" name="Google Shape;46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9738" y="4240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0"/>
          <p:cNvSpPr txBox="1"/>
          <p:nvPr/>
        </p:nvSpPr>
        <p:spPr>
          <a:xfrm>
            <a:off x="211275" y="1305750"/>
            <a:ext cx="3577200" cy="35802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print(“Sobresaliente.”)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print(“Muy 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print(“Regular”)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print(“Insuficiente”)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60"/>
          <p:cNvSpPr txBox="1"/>
          <p:nvPr/>
        </p:nvSpPr>
        <p:spPr>
          <a:xfrm>
            <a:off x="19633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9" name="Google Shape;46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0"/>
          <p:cNvSpPr txBox="1"/>
          <p:nvPr/>
        </p:nvSpPr>
        <p:spPr>
          <a:xfrm>
            <a:off x="4269800" y="1458150"/>
            <a:ext cx="4223100" cy="115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 nos devolverá: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“Sobresaliente”, “Muy bien”, “Bien”, “Regular”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60"/>
          <p:cNvSpPr txBox="1"/>
          <p:nvPr/>
        </p:nvSpPr>
        <p:spPr>
          <a:xfrm>
            <a:off x="4036000" y="2912050"/>
            <a:ext cx="4699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muestra 4 prints?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Porque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recorre cada comprobación, si se cumple, ingresa y ejecuta el código, y luego pasa a la siguiente comprobación.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1"/>
          <p:cNvSpPr txBox="1"/>
          <p:nvPr/>
        </p:nvSpPr>
        <p:spPr>
          <a:xfrm>
            <a:off x="551775" y="1305750"/>
            <a:ext cx="3564000" cy="34437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print(“Sobresaliente.”)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print(“Muy bien”)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print(“Regular”)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print(“Insuficiente”)</a:t>
            </a:r>
            <a:endParaRPr b="0"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61"/>
          <p:cNvSpPr txBox="1"/>
          <p:nvPr/>
        </p:nvSpPr>
        <p:spPr>
          <a:xfrm>
            <a:off x="19633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0" name="Google Shape;48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1"/>
          <p:cNvSpPr txBox="1"/>
          <p:nvPr/>
        </p:nvSpPr>
        <p:spPr>
          <a:xfrm>
            <a:off x="4333000" y="1474050"/>
            <a:ext cx="44424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 nos devolverá: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“Sobresaliente”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muestra 1 print?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Por qué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recorre cada comprobación, si se cumple una, ingresa, realiza lo escrito en el bloque de código, y sale del programa,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es decir, no ejecuta ningún código más.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2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¿Podemos arreglar los ifs?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9" name="Google Shape;489;p62"/>
          <p:cNvSpPr txBox="1"/>
          <p:nvPr/>
        </p:nvSpPr>
        <p:spPr>
          <a:xfrm>
            <a:off x="932775" y="1305750"/>
            <a:ext cx="3525000" cy="35997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print(“Sobresaliente.”)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 and nota &lt; 9: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print(“Muy 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 and nota &lt; 7: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 and nota &lt; 6: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print(“Regular”)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print(“Insuficiente”)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0" name="Google Shape;49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2"/>
          <p:cNvSpPr txBox="1"/>
          <p:nvPr/>
        </p:nvSpPr>
        <p:spPr>
          <a:xfrm>
            <a:off x="4683700" y="1734425"/>
            <a:ext cx="394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Limitando la comprobación podemos imitar al elif, pero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nos conviene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debido a que el elif es muchísimo más fácil de utilizar y no debemos limitar nada.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/>
        </p:nvSpPr>
        <p:spPr>
          <a:xfrm>
            <a:off x="809552" y="2264663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Mayoría de edad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</a:t>
            </a:r>
            <a:endParaRPr i="1"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8" name="Google Shape;4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496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Mayoría de Edad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64"/>
          <p:cNvSpPr txBox="1"/>
          <p:nvPr/>
        </p:nvSpPr>
        <p:spPr>
          <a:xfrm>
            <a:off x="938100" y="1759300"/>
            <a:ext cx="72678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le pregunte al usuario su edad y muestre por pantalla si es mayor de edad o no.</a:t>
            </a:r>
            <a:endParaRPr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sng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											 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preguntarle al usuario, recuerda usar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b="1" i="0" sz="1800" u="none" cap="none" strike="noStrike">
              <a:solidFill>
                <a:srgbClr val="111111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6" name="Google Shape;50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4"/>
          <p:cNvSpPr txBox="1"/>
          <p:nvPr/>
        </p:nvSpPr>
        <p:spPr>
          <a:xfrm>
            <a:off x="785700" y="960300"/>
            <a:ext cx="43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2187" y="3423000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2175" y="2582473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2175" y="3022098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1864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675" y="34605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512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Marvel vs CapCom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4" name="Google Shape;51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/>
        </p:nvSpPr>
        <p:spPr>
          <a:xfrm>
            <a:off x="2183550" y="2310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Marvel vs CapCom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4701975" y="3703100"/>
            <a:ext cx="4209000" cy="773100"/>
          </a:xfrm>
          <a:prstGeom prst="rect">
            <a:avLst/>
          </a:prstGeom>
          <a:noFill/>
          <a:ln cap="flat" cmpd="sng" w="952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preguntarle al usuario, recuerda usar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2" name="Google Shape;52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6"/>
          <p:cNvSpPr txBox="1"/>
          <p:nvPr/>
        </p:nvSpPr>
        <p:spPr>
          <a:xfrm>
            <a:off x="467400" y="3495600"/>
            <a:ext cx="385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</a:t>
            </a:r>
            <a:endParaRPr i="0" sz="1800" u="none" cap="none" strike="noStrik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te llamas?  Alan</a:t>
            </a:r>
            <a:endParaRPr i="0" sz="1800" u="none" cap="none" strike="noStrik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tu preferencia (M o C)?  C</a:t>
            </a:r>
            <a:endParaRPr i="0" sz="1800" u="none" cap="none" strike="noStrik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 grupo es B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5" name="Google Shape;525;p66"/>
          <p:cNvSpPr txBox="1"/>
          <p:nvPr/>
        </p:nvSpPr>
        <p:spPr>
          <a:xfrm>
            <a:off x="304800" y="1371600"/>
            <a:ext cx="844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curso se ha dividido en dos grupos: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acuerdo al nombre y a una preferencia (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Marvel o Capcom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800" u="none" cap="none" strike="noStrike">
                <a:solidFill>
                  <a:srgbClr val="21212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A</a:t>
            </a:r>
            <a:r>
              <a:rPr b="0" i="0" lang="es-419" sz="1800" u="none" cap="none" strike="noStrik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b="0" i="0" lang="es-419" sz="1800" u="none" cap="none" strike="noStrik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formado por </a:t>
            </a:r>
            <a:r>
              <a:rPr b="0" i="0" lang="es-419" sz="1800" u="sng" cap="none" strike="noStrik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fans de Marvel con un nombre anterior a la M </a:t>
            </a:r>
            <a:r>
              <a:rPr b="0" i="0" lang="es-419" sz="1800" u="none" cap="none" strike="noStrik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los f</a:t>
            </a:r>
            <a:r>
              <a:rPr b="0" i="0" lang="es-419" sz="1800" u="sng" cap="none" strike="noStrik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ans de Capcom con un nombre posterior a la N</a:t>
            </a:r>
            <a:r>
              <a:rPr b="0" i="0" lang="es-419" sz="1800" u="sng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21212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el </a:t>
            </a:r>
            <a:r>
              <a:rPr b="1" i="0" lang="es-419" sz="1800" u="none" cap="none" strike="noStrike">
                <a:solidFill>
                  <a:srgbClr val="21212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B </a:t>
            </a:r>
            <a:r>
              <a:rPr b="0" i="0" lang="es-419" sz="1800" u="none" cap="none" strike="noStrike">
                <a:solidFill>
                  <a:srgbClr val="21212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el resto.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Escribir un programa que pregunte al usuario su nombre y preferencia, y muestre por pantalla el grupo que le corresponde.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6" name="Google Shape;526;p66"/>
          <p:cNvSpPr txBox="1"/>
          <p:nvPr/>
        </p:nvSpPr>
        <p:spPr>
          <a:xfrm>
            <a:off x="411100" y="757500"/>
            <a:ext cx="43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6"/>
          <p:cNvSpPr txBox="1"/>
          <p:nvPr/>
        </p:nvSpPr>
        <p:spPr>
          <a:xfrm>
            <a:off x="467400" y="4788600"/>
            <a:ext cx="4776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SUBIDO AL DRIVE:</a:t>
            </a:r>
            <a:r>
              <a:rPr lang="es-419" sz="1200" u="sng">
                <a:solidFill>
                  <a:schemeClr val="hlink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 </a:t>
            </a:r>
            <a:r>
              <a:rPr b="1" lang="es-419" sz="1200" u="sng">
                <a:solidFill>
                  <a:schemeClr val="hlink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Desafío</a:t>
            </a:r>
            <a:endParaRPr b="1" sz="1200"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8" name="Google Shape;528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350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34" name="Google Shape;53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8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0" name="Google Shape;54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Pseudocódigo y Diagramas de flujo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Funciones Listas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Tipo Tuplas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7" name="Google Shape;547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9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6" name="Google Shape;556;p70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Flujo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de control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Diagrama de Flujo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62" name="Google Shape;562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8" name="Google Shape;56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FLUJO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24966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es el Flujo?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311725" y="1218900"/>
            <a:ext cx="84711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Veremos cómo controlar el flujo con python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antes de eso, ¿Qué es el flujo?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flujo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forma de entender la sucesión de las instrucciones de un programa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estas instrucciones se ejecutan una después de otras de forma ordenada y suelen tener el objetivo final de manipular información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075" y="3078250"/>
            <a:ext cx="3601851" cy="16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436425" y="1686750"/>
            <a:ext cx="82296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para manipular datos no es suficiente con realizar cálculos o resolver expresiones,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necesitamos que de alguna forma nuestro programa pueda elegir, que sepa cómo actuar en función de determinadas situaciones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incluso repetir una tarea si es necesario.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estas situaciones, existen las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 de control de flujo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4966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es el Flujo?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8964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 de control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050" y="2251300"/>
            <a:ext cx="6516976" cy="18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04800" y="1295400"/>
            <a:ext cx="8632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dividen en dos tipos, las de</a:t>
            </a:r>
            <a:r>
              <a:rPr b="0" i="0" lang="es-419" sz="1800" u="none" cap="none" strike="noStrike">
                <a:solidFill>
                  <a:srgbClr val="FF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21212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control condicional</a:t>
            </a:r>
            <a:r>
              <a:rPr b="1" i="0" lang="es-419" sz="1800" u="none" cap="none" strike="noStrike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las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control iterativo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(A las siguientes imágenes se le denomina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diagrama de flujo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063088" y="4444700"/>
            <a:ext cx="63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centraremos en las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sentencias de control condicional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E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587650" y="4429250"/>
            <a:ext cx="59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5059525" y="2699875"/>
            <a:ext cx="27909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app recomendada que se suele utilizar es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Diagrams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2886746" y="2404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Diagramas de Flujo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550" y="2266950"/>
            <a:ext cx="3892999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304800" y="11430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Expresan nuestros algoritmos en forma de diagrama mediante una representación gráfica basada en figuras geométricas que varían según la estructura de código.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725525" y="3500175"/>
            <a:ext cx="78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