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embeddedFontLst>
    <p:embeddedFont>
      <p:font typeface="Anton"/>
      <p:regular r:id="rId75"/>
    </p:embeddedFont>
    <p:embeddedFont>
      <p:font typeface="Lato"/>
      <p:regular r:id="rId76"/>
      <p:bold r:id="rId77"/>
      <p:italic r:id="rId78"/>
      <p:boldItalic r:id="rId79"/>
    </p:embeddedFont>
    <p:embeddedFont>
      <p:font typeface="Helvetica Neue"/>
      <p:regular r:id="rId80"/>
      <p:bold r:id="rId81"/>
      <p:italic r:id="rId82"/>
      <p:boldItalic r:id="rId83"/>
    </p:embeddedFont>
    <p:embeddedFont>
      <p:font typeface="Helvetica Neue Light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HelveticaNeueLight-regular.fntdata"/><Relationship Id="rId83" Type="http://schemas.openxmlformats.org/officeDocument/2006/relationships/font" Target="fonts/HelveticaNeue-boldItalic.fntdata"/><Relationship Id="rId42" Type="http://schemas.openxmlformats.org/officeDocument/2006/relationships/slide" Target="slides/slide37.xml"/><Relationship Id="rId86" Type="http://schemas.openxmlformats.org/officeDocument/2006/relationships/font" Target="fonts/HelveticaNeueLight-italic.fntdata"/><Relationship Id="rId41" Type="http://schemas.openxmlformats.org/officeDocument/2006/relationships/slide" Target="slides/slide36.xml"/><Relationship Id="rId85" Type="http://schemas.openxmlformats.org/officeDocument/2006/relationships/font" Target="fonts/HelveticaNeueLight-bold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font" Target="fonts/HelveticaNeueLight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regular.fntdata"/><Relationship Id="rId82" Type="http://schemas.openxmlformats.org/officeDocument/2006/relationships/font" Target="fonts/HelveticaNeue-italic.fntdata"/><Relationship Id="rId81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Anton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Lato-bold.fntdata"/><Relationship Id="rId32" Type="http://schemas.openxmlformats.org/officeDocument/2006/relationships/slide" Target="slides/slide27.xml"/><Relationship Id="rId76" Type="http://schemas.openxmlformats.org/officeDocument/2006/relationships/font" Target="fonts/Lato-regular.fntdata"/><Relationship Id="rId35" Type="http://schemas.openxmlformats.org/officeDocument/2006/relationships/slide" Target="slides/slide30.xml"/><Relationship Id="rId79" Type="http://schemas.openxmlformats.org/officeDocument/2006/relationships/font" Target="fonts/Lato-boldItalic.fntdata"/><Relationship Id="rId34" Type="http://schemas.openxmlformats.org/officeDocument/2006/relationships/slide" Target="slides/slide29.xml"/><Relationship Id="rId78" Type="http://schemas.openxmlformats.org/officeDocument/2006/relationships/font" Target="fonts/Lato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a59aa8016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fa59aa80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a59aa8016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fa59aa801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a59aa8016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fa59aa801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b6782b50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eb6782b50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a59aa8016_0_3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fa59aa801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a59aa8016_0_4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fa59aa801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b6782b50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eb6782b50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b6782b50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eb6782b50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a59aa8016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fa59aa8016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708199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f8708199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a59aa8016_0_6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fa59aa8016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b6782b5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eb6782b5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a59aa8016_0_6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fa59aa8016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b6782b50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eb6782b50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a59aa8016_0_7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fa59aa8016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b6782b50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eb6782b50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a59aa8016_0_8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fa59aa8016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b6782b50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eb6782b50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a59aa8016_0_9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fa59aa8016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b6782b50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eb6782b50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a59aa8016_0_10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fa59aa8016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b6782b50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eb6782b50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a59aa8016_0_1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fa59aa8016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b6782b50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eb6782b50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a59aa8016_0_1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fa59aa8016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b6782b50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eb6782b50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b6782b50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eb6782b50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b6782b50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eb6782b50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Hablaremos de las funciones en python en una clase en el futuro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b6782b50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eb6782b50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b6782b50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eb6782b50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b6782b5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eb6782b5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b6782b509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eb6782b50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b6782b50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eb6782b50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eb6782b50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eb6782b50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b6782b50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eb6782b50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eb6782b50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eb6782b50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eb6782b50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eb6782b50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Enviar el contenido a integrar a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s-419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b6782b509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eb6782b50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a59aa80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fa59aa8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b6782b50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b6782b50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entrenamiento-python-basico.readthedocs.io/es/latest/leccion3/tipo_conjuntos.html" TargetMode="External"/><Relationship Id="rId4" Type="http://schemas.openxmlformats.org/officeDocument/2006/relationships/hyperlink" Target="https://entrenamiento-python-basico.readthedocs.io/es/latest/leccion3/tipo_diccionarios.html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s://colab.research.google.com/drive/16azBJL3Td-rO99Jx1sP2oFdDIMpIDqMg?usp=sharing" TargetMode="External"/><Relationship Id="rId6" Type="http://schemas.openxmlformats.org/officeDocument/2006/relationships/hyperlink" Target="https://colab.research.google.com/drive/16azBJL3Td-rO99Jx1sP2oFdDIMpIDqMg?usp=sharing" TargetMode="External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 y Diccionarios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6.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060191" y="3825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1533750" y="2862675"/>
            <a:ext cx="6076500" cy="1518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mi_var = ‘Una variable’</a:t>
            </a:r>
            <a:endParaRPr i="0" sz="16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123.1,34.32, ‘Una cadena’, ‘Otra cadena’, mi_var}</a:t>
            </a:r>
            <a:endParaRPr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152400" y="1371600"/>
            <a:ext cx="869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otros lenguajes, las colecciones tienen una restricción la cual sólo permite tener un sólo tipo de dato. Pero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no tenemos esa restricción.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tener un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conjunto heterogéneo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contenga números, variables, strings, o tuplas.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2464375" y="2448750"/>
            <a:ext cx="4236900" cy="2013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 = {</a:t>
            </a:r>
            <a:r>
              <a:rPr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{1,2}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>
                <a:solidFill>
                  <a:srgbClr val="00FF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[1,2,3,4]</a:t>
            </a:r>
            <a:r>
              <a:rPr i="0" lang="es-419" sz="1800" u="none" cap="none" strike="noStrike">
                <a:solidFill>
                  <a:srgbClr val="00FF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unhashable type: 'set'</a:t>
            </a:r>
            <a:endParaRPr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601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152400" y="1295400"/>
            <a:ext cx="8863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conjunto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incluir objetos mutables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listas, diccionarios, e incluso otros conjuntos 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3299125" y="2658300"/>
            <a:ext cx="2912100" cy="16047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set1 = set([1, 2, 3, 4])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2, 3, 4}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set2 = set(range(10))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{0, 1, 2, 3, 4, 5, 6, 7, 8, 9}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0488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304800" y="15240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la misma forma podemos obtener un conjunto a partir de cualquier objeto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iterable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SET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1457549" y="464000"/>
            <a:ext cx="634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3054325" y="2571750"/>
            <a:ext cx="3101400" cy="1402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list({1, 2, 3, 4})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[1, 2, 3, 4]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set([1, 1, 2, 2, 3, 3, 4, 4])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{1, 2, 3, 4}</a:t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381000" y="1524000"/>
            <a:ext cx="849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set puede ser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convertido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una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lista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viceversa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este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último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caso, los elementos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duplicados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unificados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highlight>
                <a:srgbClr val="3CEFAB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1376999" y="438425"/>
            <a:ext cx="639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List 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vs.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692525" y="1700625"/>
            <a:ext cx="3799800" cy="27744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conjunto = {‘a’, ‘b’, ‘c’, ‘d’, ‘e’, ‘f’}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conjunto[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3] = [‘A’, ‘B’, ‘C’]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TypeError: 'set' object is not subscriptable</a:t>
            </a:r>
            <a:endParaRPr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4701025" y="1846125"/>
            <a:ext cx="356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hablamos, las listas son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embargo, el set también es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mutable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no podemos hacer slicing, ni manejar un set por índice.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</a:t>
            </a: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18470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Integradas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525600" y="1968975"/>
            <a:ext cx="80115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los conjuntos, hay funciones que son muy interesantes e importantes, las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conjuntos en python tienen muchas funciones para utilizar, entre todas ellas vamos a nombrar las más importantes.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/>
        </p:nvSpPr>
        <p:spPr>
          <a:xfrm>
            <a:off x="1807200" y="403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731325" y="3020800"/>
            <a:ext cx="2781000" cy="1675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numeros.add(5)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152400" y="1524000"/>
            <a:ext cx="874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primer función de los conjuntos de la que estaremos hablando es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Esta función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agregar un nuevo ítem al set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 misma se escribe mi_conjunto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.add(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600"/>
          </a:p>
        </p:txBody>
      </p:sp>
      <p:sp>
        <p:nvSpPr>
          <p:cNvPr id="272" name="Google Shape;272;p32"/>
          <p:cNvSpPr txBox="1"/>
          <p:nvPr/>
        </p:nvSpPr>
        <p:spPr>
          <a:xfrm>
            <a:off x="3690375" y="3242800"/>
            <a:ext cx="485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mi_conjunto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el set al que se le desee agregar el ítem, e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sería el ítem que deseemos agregar al set.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/>
        </p:nvSpPr>
        <p:spPr>
          <a:xfrm>
            <a:off x="927575" y="1927475"/>
            <a:ext cx="3322200" cy="22593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numeros.add(3*2)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{1,2,3,4,6}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numeros.add(3**2+1-12+5*)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{1,2,3,4,6,13}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1807200" y="3316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4418250" y="2507675"/>
            <a:ext cx="4122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sólo acaba ahí. En la función add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realizar operaciones aritméticas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nuestro ítem.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7" name="Google Shape;2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/>
          <p:nvPr/>
        </p:nvSpPr>
        <p:spPr>
          <a:xfrm>
            <a:off x="1807200" y="285513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4893175" y="2064750"/>
            <a:ext cx="3739500" cy="2034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numeros.update([5,6,7,8])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{1,2,3,4,5,6,7,8}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numeros.update(range(9,12))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{1,2,3,4,5,6,7,8,9,10,11}</a:t>
            </a:r>
            <a:endParaRPr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5"/>
          <p:cNvSpPr txBox="1"/>
          <p:nvPr/>
        </p:nvSpPr>
        <p:spPr>
          <a:xfrm>
            <a:off x="533400" y="1524000"/>
            <a:ext cx="399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añadir múltiples elementos a un set se usa la función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puede tomar como argumento una lista, tupla, string, conjunto o cualquier objeto de tipo iterable.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misma se escribe: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mi_conjunto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.update(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ítem_a_agregar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highlight>
                <a:srgbClr val="3CEFAB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LEN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7"/>
          <p:cNvSpPr txBox="1"/>
          <p:nvPr/>
        </p:nvSpPr>
        <p:spPr>
          <a:xfrm>
            <a:off x="1807200" y="26642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del set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3558525" y="1684975"/>
            <a:ext cx="5201100" cy="23994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i="0" sz="16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</a:t>
            </a:r>
            <a:r>
              <a:rPr lang="es-419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34, ‘Una cadena’, ‘Otra cadena’}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len(datos)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228600" y="1295400"/>
            <a:ext cx="3122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b="1"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listas?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set, se puede usar exactamente la misma función para poder saber la longitud de un set, es decir, la cantidad de ítems dentro del mismo.</a:t>
            </a:r>
            <a:endParaRPr sz="1700"/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DISCARD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 txBox="1"/>
          <p:nvPr/>
        </p:nvSpPr>
        <p:spPr>
          <a:xfrm>
            <a:off x="1734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Discard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305750" y="2659225"/>
            <a:ext cx="5564100" cy="2056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numeros.discard(2)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3, 4}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datos = {1, -5, 123,34, ‘Una cadena’, ‘Otra cadena’}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datos.discard(‘Otra cadena’)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-5, 123,34, ‘Una cadena’}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305750" y="1371600"/>
            <a:ext cx="8391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deja agregar un ítem al set,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discard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 todo lo contrario,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el ítem del set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modificar el resto del set, si el elemento pasado como argumento 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discard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 no está dentro del conjunto es simplemente ignorado.</a:t>
            </a:r>
            <a:endParaRPr sz="1800"/>
          </a:p>
        </p:txBody>
      </p:sp>
      <p:sp>
        <p:nvSpPr>
          <p:cNvPr id="326" name="Google Shape;326;p39"/>
          <p:cNvSpPr txBox="1"/>
          <p:nvPr/>
        </p:nvSpPr>
        <p:spPr>
          <a:xfrm>
            <a:off x="5961775" y="2985650"/>
            <a:ext cx="3015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mi_conjunto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.discard(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item_a_descartar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500">
              <a:highlight>
                <a:srgbClr val="3CEFAB"/>
              </a:highlight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REMOVE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1"/>
          <p:cNvSpPr txBox="1"/>
          <p:nvPr/>
        </p:nvSpPr>
        <p:spPr>
          <a:xfrm>
            <a:off x="1807200" y="349575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Remove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5385375" y="1538675"/>
            <a:ext cx="3311700" cy="218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i="0" sz="16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numeros.remove(2)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{1, 3, 4}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numeros.remove(5)</a:t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Traceback (most recent call last):</a:t>
            </a:r>
            <a:endParaRPr i="0" sz="16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File "&lt;stdin&gt;", line 1, in &lt;module&gt;</a:t>
            </a:r>
            <a:endParaRPr i="0" sz="16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6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KeyError: 5</a:t>
            </a:r>
            <a:endParaRPr i="0" sz="16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1" name="Google Shape;34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1"/>
          <p:cNvSpPr txBox="1"/>
          <p:nvPr/>
        </p:nvSpPr>
        <p:spPr>
          <a:xfrm>
            <a:off x="405250" y="1763850"/>
            <a:ext cx="4707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remove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igual al discard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con una diferencia, en discard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ítem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remover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existe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simplemente se ignora. En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este caso nos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indica un error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43" name="Google Shape;343;p41"/>
          <p:cNvSpPr txBox="1"/>
          <p:nvPr/>
        </p:nvSpPr>
        <p:spPr>
          <a:xfrm>
            <a:off x="433800" y="3927775"/>
            <a:ext cx="82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mi_conjunto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.remove(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item _a_ remove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Conjunto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similitudes y diferencias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list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set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y borrar valores al set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Diccionario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y borrar valores al dict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1807200" y="458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5757175" y="1785450"/>
            <a:ext cx="2875500" cy="2415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in numeros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not in numeros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4 in numeros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7" name="Google Shape;35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3"/>
          <p:cNvSpPr txBox="1"/>
          <p:nvPr/>
        </p:nvSpPr>
        <p:spPr>
          <a:xfrm>
            <a:off x="381000" y="2057400"/>
            <a:ext cx="510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determinar si un elemento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pertenece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 set, utilizamos la palabra reservada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item_a_validar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mi_conjunto</a:t>
            </a:r>
            <a:endParaRPr sz="1800">
              <a:highlight>
                <a:srgbClr val="3CEFAB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4" name="Google Shape;36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/>
        </p:nvSpPr>
        <p:spPr>
          <a:xfrm>
            <a:off x="1060191" y="3928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1" name="Google Shape;371;p45"/>
          <p:cNvSpPr txBox="1"/>
          <p:nvPr/>
        </p:nvSpPr>
        <p:spPr>
          <a:xfrm>
            <a:off x="1517825" y="3655350"/>
            <a:ext cx="7245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se puede asignar un set vacío por que lo toma como diccionario!</a:t>
            </a:r>
            <a:endParaRPr b="0" i="0" sz="18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2" name="Google Shape;37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 txBox="1"/>
          <p:nvPr/>
        </p:nvSpPr>
        <p:spPr>
          <a:xfrm>
            <a:off x="467600" y="1706700"/>
            <a:ext cx="4348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 set simplemente usando la función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mi_conjunto.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().</a:t>
            </a:r>
            <a:endParaRPr sz="1800">
              <a:highlight>
                <a:srgbClr val="3CEFAB"/>
              </a:highlight>
            </a:endParaRPr>
          </a:p>
        </p:txBody>
      </p:sp>
      <p:sp>
        <p:nvSpPr>
          <p:cNvPr id="374" name="Google Shape;374;p45"/>
          <p:cNvSpPr txBox="1"/>
          <p:nvPr/>
        </p:nvSpPr>
        <p:spPr>
          <a:xfrm>
            <a:off x="5224900" y="2088950"/>
            <a:ext cx="3000000" cy="10989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 2, 3, 4}</a:t>
            </a:r>
            <a:endParaRPr sz="1800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numeros.clear()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set()</a:t>
            </a:r>
            <a:endParaRPr/>
          </a:p>
        </p:txBody>
      </p:sp>
      <p:sp>
        <p:nvSpPr>
          <p:cNvPr id="375" name="Google Shape;375;p45"/>
          <p:cNvSpPr txBox="1"/>
          <p:nvPr/>
        </p:nvSpPr>
        <p:spPr>
          <a:xfrm>
            <a:off x="1134275" y="3897450"/>
            <a:ext cx="63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Calibri"/>
                <a:ea typeface="Calibri"/>
                <a:cs typeface="Calibri"/>
                <a:sym typeface="Calibri"/>
              </a:rPr>
              <a:t>👁‍🗨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1" name="Google Shape;38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8" name="Google Shape;388;p47"/>
          <p:cNvSpPr txBox="1"/>
          <p:nvPr/>
        </p:nvSpPr>
        <p:spPr>
          <a:xfrm>
            <a:off x="3733125" y="1782925"/>
            <a:ext cx="5060100" cy="2337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{1,2,3,4}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while numeros: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print("Se está borrando: ", numeros.pop())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1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2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3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está borrando:  4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9" name="Google Shape;38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7"/>
          <p:cNvSpPr txBox="1"/>
          <p:nvPr/>
        </p:nvSpPr>
        <p:spPr>
          <a:xfrm>
            <a:off x="228600" y="1600200"/>
            <a:ext cx="3304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pop </a:t>
            </a:r>
            <a:r>
              <a:rPr lang="es-419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retorna un elemento en forma aleatoria</a:t>
            </a:r>
            <a:r>
              <a:rPr lang="es-419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(no podría ser de otra manera ya que los elementos no están ordenados). Así, el siguiente bucle imprime y remueve uno por uno los miembros de un conjunto.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las instrucciones sobre la variable grupo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6" name="Google Shape;39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9"/>
          <p:cNvSpPr txBox="1"/>
          <p:nvPr/>
        </p:nvSpPr>
        <p:spPr>
          <a:xfrm>
            <a:off x="932775" y="1458150"/>
            <a:ext cx="7407000" cy="26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siguientes instrucciones de forma ordenada sobre la variable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grupo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Añade los usuarios: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Ramón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Marta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Eric, David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los usuarios: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Mario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Miguel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Esteban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700" u="none" cap="none" strike="noStrike">
                <a:solidFill>
                  <a:srgbClr val="000000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grupo = {"Miguel", "Blanca", "Mario", "Andrés"}</a:t>
            </a:r>
            <a:endParaRPr b="1" i="0" sz="1700" u="none" cap="none" strike="noStrike">
              <a:solidFill>
                <a:srgbClr val="000000"/>
              </a:solidFill>
              <a:highlight>
                <a:srgbClr val="EF89D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2183550" y="38277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SETS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5" name="Google Shape;40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9"/>
          <p:cNvSpPr txBox="1"/>
          <p:nvPr/>
        </p:nvSpPr>
        <p:spPr>
          <a:xfrm>
            <a:off x="932775" y="1061350"/>
            <a:ext cx="376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r>
              <a:rPr lang="es-419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DICCIONARIOS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7" name="Google Shape;41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/>
        </p:nvSpPr>
        <p:spPr>
          <a:xfrm>
            <a:off x="553325" y="1597800"/>
            <a:ext cx="82062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diccionario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dict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colección no ordenada de objetos. Es por eso que para identificar un valor cualquiera dentro de él, especificamos una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(a diferencia de las listas y tuplas, cuyos elementos se identifican por su posición).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claves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suelen ser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aunque cualquier otro objeto inmutable puede actuar como una clave. Los valores, por el contrario, pueden ser de cualquier tipo, incluso otros diccionarios.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3" name="Google Shape;4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2"/>
          <p:cNvSpPr txBox="1"/>
          <p:nvPr/>
        </p:nvSpPr>
        <p:spPr>
          <a:xfrm>
            <a:off x="264909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son?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5" name="Google Shape;42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Conjuntos y Diccionarios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2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Métodos de colecciones 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ICTS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4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17118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NÚMEROS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4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17417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EJERCICIOS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7118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CONTROL DE FLUJO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3487" y="3458375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502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65886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COLECCIONES 1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502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66185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COLECCIONES 2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/>
        </p:nvSpPr>
        <p:spPr>
          <a:xfrm>
            <a:off x="865200" y="4129500"/>
            <a:ext cx="7413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</a:t>
            </a:r>
            <a:r>
              <a:rPr b="1" lang="es-419" sz="17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diccionario vacío se puede hacer diccionario = {}</a:t>
            </a:r>
            <a:endParaRPr i="0" sz="17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1" name="Google Shape;43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3"/>
          <p:cNvSpPr txBox="1"/>
          <p:nvPr/>
        </p:nvSpPr>
        <p:spPr>
          <a:xfrm>
            <a:off x="2566171" y="3683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¿Cómo se crean?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3" name="Google Shape;4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3"/>
          <p:cNvSpPr txBox="1"/>
          <p:nvPr/>
        </p:nvSpPr>
        <p:spPr>
          <a:xfrm>
            <a:off x="457200" y="1371600"/>
            <a:ext cx="840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diccionario se emplean llaves {}, y sus pares clave-valor se separan por comas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 su vez, intercalamos la clave del valor con dos puntos (:)</a:t>
            </a:r>
            <a:endParaRPr sz="1800"/>
          </a:p>
        </p:txBody>
      </p:sp>
      <p:sp>
        <p:nvSpPr>
          <p:cNvPr id="436" name="Google Shape;436;p53"/>
          <p:cNvSpPr txBox="1"/>
          <p:nvPr/>
        </p:nvSpPr>
        <p:spPr>
          <a:xfrm>
            <a:off x="1524000" y="2514600"/>
            <a:ext cx="6175800" cy="134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 = {"amarillo": “yellow”, "azul": “blue”, "rojo": “red”}</a:t>
            </a:r>
            <a:endParaRPr sz="1700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{"amarillo": “yellow”, "azul": “blue”, "rojo": “red”}</a:t>
            </a:r>
            <a:endParaRPr sz="1700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type(colores)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&lt;class 'dict'&gt;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/>
        </p:nvSpPr>
        <p:spPr>
          <a:xfrm>
            <a:off x="1048900" y="392850"/>
            <a:ext cx="6904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¿Cómo traer valor de </a:t>
            </a: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Diccionarios?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3" name="Google Shape;443;p54"/>
          <p:cNvSpPr txBox="1"/>
          <p:nvPr/>
        </p:nvSpPr>
        <p:spPr>
          <a:xfrm>
            <a:off x="616950" y="1686750"/>
            <a:ext cx="6020400" cy="2578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colores = {"amarillo": “yellow”, "azul": “blue”, "rojo": “red”}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“yellow”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colores[“azul”]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“blue”</a:t>
            </a:r>
            <a:endParaRPr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{10:”diez”, 20:”veinte”}</a:t>
            </a:r>
            <a:endParaRPr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numeros[10]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“diez”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4" name="Google Shape;44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4"/>
          <p:cNvSpPr txBox="1"/>
          <p:nvPr/>
        </p:nvSpPr>
        <p:spPr>
          <a:xfrm>
            <a:off x="6863200" y="2126675"/>
            <a:ext cx="1771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traer el valor de un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diccionario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su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endParaRPr sz="1800">
              <a:highlight>
                <a:srgbClr val="3CEFAB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2" name="Google Shape;4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6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Mutabilidad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9" name="Google Shape;459;p56"/>
          <p:cNvSpPr txBox="1"/>
          <p:nvPr/>
        </p:nvSpPr>
        <p:spPr>
          <a:xfrm>
            <a:off x="1699200" y="2793250"/>
            <a:ext cx="6008100" cy="1415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colores = {"amarillo": “yellow”, "azul": “blue”, "rojo": “red”}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 = “white”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colores[“amarillo”]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“white”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0" name="Google Shape;46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6"/>
          <p:cNvSpPr txBox="1"/>
          <p:nvPr/>
        </p:nvSpPr>
        <p:spPr>
          <a:xfrm>
            <a:off x="304800" y="1447800"/>
            <a:ext cx="854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diccionarios al igual que las listas son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mutables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que podemos reasignar sus ítems haciendo referencia con el índice.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7"/>
          <p:cNvSpPr txBox="1"/>
          <p:nvPr/>
        </p:nvSpPr>
        <p:spPr>
          <a:xfrm>
            <a:off x="558500" y="1786125"/>
            <a:ext cx="5283600" cy="2358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edades = {"Juan": 26, "Esteban": 35, "Maria": 29}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edades[“Juan”] += 5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edades[“Juan”]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31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edades[“Maria”] *= 2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edades[“Maria”]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58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9" name="Google Shape;469;p57"/>
          <p:cNvSpPr txBox="1"/>
          <p:nvPr/>
        </p:nvSpPr>
        <p:spPr>
          <a:xfrm>
            <a:off x="1060191" y="44863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Asignación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0" name="Google Shape;47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19075"/>
            <a:ext cx="630374" cy="6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7"/>
          <p:cNvSpPr txBox="1"/>
          <p:nvPr/>
        </p:nvSpPr>
        <p:spPr>
          <a:xfrm>
            <a:off x="6109850" y="2376900"/>
            <a:ext cx="259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permite operaciones en asignación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 DE </a:t>
            </a: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DICCIONARIOS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8" name="Google Shape;47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/>
          <p:cNvSpPr txBox="1"/>
          <p:nvPr/>
        </p:nvSpPr>
        <p:spPr>
          <a:xfrm>
            <a:off x="1770825" y="5206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de Diccionarios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5" name="Google Shape;485;p59"/>
          <p:cNvSpPr txBox="1"/>
          <p:nvPr/>
        </p:nvSpPr>
        <p:spPr>
          <a:xfrm>
            <a:off x="685575" y="1980225"/>
            <a:ext cx="77001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en conjuntos, 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 los diccionarios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encontramos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diccionarios en python tienen muchas funciones para utilizar. Si bien hablaremos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las desarrollaremos más adelante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vamos a nombrar las más importantes.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1" name="Google Shape;49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1"/>
          <p:cNvSpPr txBox="1"/>
          <p:nvPr/>
        </p:nvSpPr>
        <p:spPr>
          <a:xfrm>
            <a:off x="1715650" y="2352450"/>
            <a:ext cx="5874900" cy="1192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numeros[“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cinco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”] = 5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8" name="Google Shape;498;p61"/>
          <p:cNvSpPr txBox="1"/>
          <p:nvPr/>
        </p:nvSpPr>
        <p:spPr>
          <a:xfrm>
            <a:off x="1888300" y="352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Add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9" name="Google Shape;49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1"/>
          <p:cNvSpPr txBox="1"/>
          <p:nvPr/>
        </p:nvSpPr>
        <p:spPr>
          <a:xfrm>
            <a:off x="304800" y="14478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hay una función de add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para agregar una nueva clave-valor se puede realizar de la siguiente manera:</a:t>
            </a:r>
            <a:endParaRPr sz="1800"/>
          </a:p>
        </p:txBody>
      </p:sp>
      <p:sp>
        <p:nvSpPr>
          <p:cNvPr id="501" name="Google Shape;501;p61"/>
          <p:cNvSpPr txBox="1"/>
          <p:nvPr/>
        </p:nvSpPr>
        <p:spPr>
          <a:xfrm>
            <a:off x="493550" y="3748500"/>
            <a:ext cx="8128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una nueva clave que no existe “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cinco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y asignamos el valor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1800">
              <a:highlight>
                <a:srgbClr val="3CEFAB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7" name="Google Shape;50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CONJUNTOS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3"/>
          <p:cNvSpPr txBox="1"/>
          <p:nvPr/>
        </p:nvSpPr>
        <p:spPr>
          <a:xfrm>
            <a:off x="1023850" y="1934575"/>
            <a:ext cx="7294200" cy="2120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numeros.update({“cinco”: 5, ”seis”: 6})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5, ”seis”: 6}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otro_dict = dict(siete=7)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numeros.update(otro_dict)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”dos”: 2, “tres”: 3, “cuatro”: 4, “cinco”: 5, ”seis”: 6, “siete”: 7}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4" name="Google Shape;514;p63"/>
          <p:cNvSpPr txBox="1"/>
          <p:nvPr/>
        </p:nvSpPr>
        <p:spPr>
          <a:xfrm>
            <a:off x="1807200" y="3825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5" name="Google Shape;51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3"/>
          <p:cNvSpPr txBox="1"/>
          <p:nvPr/>
        </p:nvSpPr>
        <p:spPr>
          <a:xfrm>
            <a:off x="0" y="1371600"/>
            <a:ext cx="87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actualiza un diccionario agregando los pares clave-valores.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4"/>
          <p:cNvSpPr txBox="1"/>
          <p:nvPr/>
        </p:nvSpPr>
        <p:spPr>
          <a:xfrm>
            <a:off x="1906150" y="385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3" name="Google Shape;52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4"/>
          <p:cNvSpPr txBox="1"/>
          <p:nvPr/>
        </p:nvSpPr>
        <p:spPr>
          <a:xfrm>
            <a:off x="352050" y="2211013"/>
            <a:ext cx="843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update()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toma un diccionario o un objeto iterable de pares clave/valor (generalmente tuplas).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se llama a update() sin pasar parámetros, el diccionario permanece sin cambios.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LEN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0" name="Google Shape;53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6"/>
          <p:cNvSpPr txBox="1"/>
          <p:nvPr/>
        </p:nvSpPr>
        <p:spPr>
          <a:xfrm>
            <a:off x="2069450" y="4792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Longitud del diccionario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7" name="Google Shape;537;p66"/>
          <p:cNvSpPr txBox="1"/>
          <p:nvPr/>
        </p:nvSpPr>
        <p:spPr>
          <a:xfrm>
            <a:off x="1883000" y="3041050"/>
            <a:ext cx="5902500" cy="1168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len(numeros)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8" name="Google Shape;53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6"/>
          <p:cNvSpPr txBox="1"/>
          <p:nvPr/>
        </p:nvSpPr>
        <p:spPr>
          <a:xfrm>
            <a:off x="366275" y="1642650"/>
            <a:ext cx="826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cuando hablamos de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listas? En dict, se puede usar exactamente la misma función para poder saber la longitud de un dict, es decir, la cantidad de ítems dentro del mismo.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DEL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5" name="Google Shape;54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8"/>
          <p:cNvSpPr txBox="1"/>
          <p:nvPr/>
        </p:nvSpPr>
        <p:spPr>
          <a:xfrm>
            <a:off x="1807200" y="458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2" name="Google Shape;552;p68"/>
          <p:cNvSpPr txBox="1"/>
          <p:nvPr/>
        </p:nvSpPr>
        <p:spPr>
          <a:xfrm>
            <a:off x="1882000" y="3028950"/>
            <a:ext cx="5844600" cy="1246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numeros[“dos”]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{“uno”: 1, “tres”: 3, “cuatro”: 4}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3" name="Google Shape;553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8"/>
          <p:cNvSpPr txBox="1"/>
          <p:nvPr/>
        </p:nvSpPr>
        <p:spPr>
          <a:xfrm>
            <a:off x="412175" y="1524000"/>
            <a:ext cx="829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elimina el ítem del dict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sin modificar el resto del dict, si el elemento pasado como argumento 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 no está dentro del dict es simplemente ignorado.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mi_dict[“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”].</a:t>
            </a:r>
            <a:endParaRPr sz="1800">
              <a:highlight>
                <a:srgbClr val="3CEFAB"/>
              </a:highligh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9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0" name="Google Shape;56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0"/>
          <p:cNvSpPr txBox="1"/>
          <p:nvPr/>
        </p:nvSpPr>
        <p:spPr>
          <a:xfrm>
            <a:off x="747000" y="1861700"/>
            <a:ext cx="5821200" cy="2430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8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“dos” in numeros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True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2 not in numeros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4 in numeros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False</a:t>
            </a:r>
            <a:endParaRPr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7" name="Google Shape;567;p70"/>
          <p:cNvSpPr txBox="1"/>
          <p:nvPr/>
        </p:nvSpPr>
        <p:spPr>
          <a:xfrm>
            <a:off x="1807200" y="26230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8" name="Google Shape;56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70"/>
          <p:cNvSpPr txBox="1"/>
          <p:nvPr/>
        </p:nvSpPr>
        <p:spPr>
          <a:xfrm>
            <a:off x="-9325" y="1325700"/>
            <a:ext cx="893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determinar si un elemento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pertenece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 dict, utilizamos la palabra reservada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highlight>
                <a:srgbClr val="3CEFAB"/>
              </a:highlight>
            </a:endParaRPr>
          </a:p>
        </p:txBody>
      </p:sp>
      <p:sp>
        <p:nvSpPr>
          <p:cNvPr id="570" name="Google Shape;570;p70"/>
          <p:cNvSpPr txBox="1"/>
          <p:nvPr/>
        </p:nvSpPr>
        <p:spPr>
          <a:xfrm>
            <a:off x="6868200" y="2047175"/>
            <a:ext cx="1815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clave_a_validar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mi_dict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1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6" name="Google Shape;57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2"/>
          <p:cNvSpPr txBox="1"/>
          <p:nvPr/>
        </p:nvSpPr>
        <p:spPr>
          <a:xfrm>
            <a:off x="11250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Clear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3" name="Google Shape;583;p72"/>
          <p:cNvSpPr txBox="1"/>
          <p:nvPr/>
        </p:nvSpPr>
        <p:spPr>
          <a:xfrm>
            <a:off x="1865500" y="2813350"/>
            <a:ext cx="5542800" cy="1126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numeros.clear()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{}</a:t>
            </a:r>
            <a:endParaRPr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4" name="Google Shape;58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2"/>
          <p:cNvSpPr txBox="1"/>
          <p:nvPr/>
        </p:nvSpPr>
        <p:spPr>
          <a:xfrm>
            <a:off x="304800" y="1447800"/>
            <a:ext cx="851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Igual que en las listas, podremos borrar todos los valores de un dict simplemente usando la función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dict.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().</a:t>
            </a:r>
            <a:endParaRPr sz="1800"/>
          </a:p>
        </p:txBody>
      </p:sp>
      <p:sp>
        <p:nvSpPr>
          <p:cNvPr id="586" name="Google Shape;586;p72"/>
          <p:cNvSpPr txBox="1"/>
          <p:nvPr/>
        </p:nvSpPr>
        <p:spPr>
          <a:xfrm>
            <a:off x="2016000" y="4028075"/>
            <a:ext cx="4974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 forma más cómoda es hacer mi_dict = {}</a:t>
            </a:r>
            <a:endParaRPr sz="1500"/>
          </a:p>
        </p:txBody>
      </p:sp>
      <p:sp>
        <p:nvSpPr>
          <p:cNvPr id="587" name="Google Shape;587;p72"/>
          <p:cNvSpPr txBox="1"/>
          <p:nvPr/>
        </p:nvSpPr>
        <p:spPr>
          <a:xfrm>
            <a:off x="1605750" y="4313675"/>
            <a:ext cx="6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2560646" y="4690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¿Qué son?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808050" y="1669200"/>
            <a:ext cx="75279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conjunto o </a:t>
            </a:r>
            <a:r>
              <a:rPr b="1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</a:t>
            </a:r>
            <a:r>
              <a:rPr b="1" i="0" lang="es-419" sz="1800" u="none" cap="none" strike="noStrike"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colección no ordenada de objetos únicos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decir, no tiene elementos duplicados. Python provee este tipo de datos por defecto al igual que otras colecciones más convencionales como las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tuplas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diccionarios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3" name="Google Shape;59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4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Pop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0" name="Google Shape;600;p74"/>
          <p:cNvSpPr txBox="1"/>
          <p:nvPr/>
        </p:nvSpPr>
        <p:spPr>
          <a:xfrm>
            <a:off x="1944700" y="2814175"/>
            <a:ext cx="5566800" cy="1215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numeros =  {“uno”: 1, ”dos”: 2, “tres”: 3, “cuatro”: 4}</a:t>
            </a:r>
            <a:endParaRPr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numeros.pop(“uno”)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{”dos”: 2, “tres”: 3, “cuatro”: 4}</a:t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1" name="Google Shape;601;p74"/>
          <p:cNvSpPr txBox="1"/>
          <p:nvPr/>
        </p:nvSpPr>
        <p:spPr>
          <a:xfrm>
            <a:off x="76200" y="1371600"/>
            <a:ext cx="8923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método </a:t>
            </a:r>
            <a:r>
              <a:rPr lang="es-419" sz="17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remueve específicamente una clave de diccionario y devuelve valor correspondiente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Lanza una excepción KeyError si la clave no es encontrada.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escribe como mi_dict.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(“</a:t>
            </a:r>
            <a:r>
              <a:rPr b="1" lang="es-419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”)</a:t>
            </a:r>
            <a:endParaRPr sz="1700"/>
          </a:p>
        </p:txBody>
      </p:sp>
      <p:pic>
        <p:nvPicPr>
          <p:cNvPr id="602" name="Google Shape;602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DICTS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instrucciones sobre la variable animales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estimado:10 minutos  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8" name="Google Shape;60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6"/>
          <p:cNvSpPr txBox="1"/>
          <p:nvPr/>
        </p:nvSpPr>
        <p:spPr>
          <a:xfrm>
            <a:off x="750900" y="1187275"/>
            <a:ext cx="76422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estimado:10 minutos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las siguientes instrucciones de forma ordenada sobre la variable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animales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Inicialmente el diccionario es: </a:t>
            </a:r>
            <a:r>
              <a:rPr b="1" lang="es-419" sz="1800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animales = {"elefante": ""}</a:t>
            </a:r>
            <a:endParaRPr sz="1800"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Añade al diccionario las claves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tigre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sus respectivos valores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“Bobby”,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“Peepe”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“homero”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Modificá las claves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elefante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delfin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los valores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“Trompis”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“Manolo”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respectivamente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2183550" y="3011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SETS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7" name="Google Shape;617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23" name="Google Shape;623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8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9" name="Google Shape;62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9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Set y Funciones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Diccionarios y Funciones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EjemploClase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6" name="Google Shape;636;p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9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7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79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1" name="Google Shape;641;p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7175" y="2805150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0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7" name="Google Shape;647;p80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Listas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Tuplas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Anidación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Transformación de colecciones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1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653" name="Google Shape;653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59" name="Google Shape;65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808050" y="1593000"/>
            <a:ext cx="75279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conjuntos son ampliamente utilizados en lógica y matemática, y desde el lenguaje podemos sacar provecho de sus propiedades para crear código más eficiente y legible en menos tiempo.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4543425" y="3592650"/>
            <a:ext cx="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104163" y="3538800"/>
            <a:ext cx="84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5700" y="34220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3738450" y="1443400"/>
            <a:ext cx="1667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Helvetica Neue"/>
                <a:ea typeface="Helvetica Neue"/>
                <a:cs typeface="Helvetica Neue"/>
                <a:sym typeface="Helvetica Neue"/>
              </a:rPr>
              <a:t>¡Para recordar!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2039500" y="2343150"/>
            <a:ext cx="4636800" cy="1047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conjunto =  {1, 2, 3, 4}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otro_conjunto = {“Hola”, “como”, “estas”, “?”}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4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1" i="0" lang="es-419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conjunto_vacio = set()   #</a:t>
            </a:r>
            <a:r>
              <a:rPr b="1" lang="es-419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 } [ (  ] )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2570696" y="3825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Conjuntos en python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5865" y="289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304800" y="13716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conjunto se describe como una lista de ítems separados por coma y contenido entre dos llaves.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446550" y="3644300"/>
            <a:ext cx="825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un conjunto vacío debemos decirle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set()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lo contrario  si quisiéramos hacer como las listas y crearlo con {} python crea un diccionario, el cual veremos más adelante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2039498" y="4444700"/>
            <a:ext cx="59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HETEROGÉNEOS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