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Anton"/>
      <p:regular r:id="rId58"/>
    </p:embeddedFont>
    <p:embeddedFont>
      <p:font typeface="Lato"/>
      <p:regular r:id="rId59"/>
      <p:bold r:id="rId60"/>
      <p:italic r:id="rId61"/>
      <p:boldItalic r:id="rId62"/>
    </p:embeddedFont>
    <p:embeddedFont>
      <p:font typeface="Helvetica Neue"/>
      <p:regular r:id="rId63"/>
      <p:bold r:id="rId64"/>
      <p:italic r:id="rId65"/>
      <p:boldItalic r:id="rId66"/>
    </p:embeddedFont>
    <p:embeddedFont>
      <p:font typeface="Helvetica Neue Light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font" Target="fonts/HelveticaNeueLight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boldItalic.fntdata"/><Relationship Id="rId61" Type="http://schemas.openxmlformats.org/officeDocument/2006/relationships/font" Target="fonts/Lato-italic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.fntdata"/><Relationship Id="rId63" Type="http://schemas.openxmlformats.org/officeDocument/2006/relationships/font" Target="fonts/HelveticaNeue-regular.fntdata"/><Relationship Id="rId22" Type="http://schemas.openxmlformats.org/officeDocument/2006/relationships/slide" Target="slides/slide16.xml"/><Relationship Id="rId66" Type="http://schemas.openxmlformats.org/officeDocument/2006/relationships/font" Target="fonts/HelveticaNeue-boldItalic.fntdata"/><Relationship Id="rId21" Type="http://schemas.openxmlformats.org/officeDocument/2006/relationships/slide" Target="slides/slide15.xml"/><Relationship Id="rId65" Type="http://schemas.openxmlformats.org/officeDocument/2006/relationships/font" Target="fonts/HelveticaNeue-italic.fntdata"/><Relationship Id="rId24" Type="http://schemas.openxmlformats.org/officeDocument/2006/relationships/slide" Target="slides/slide18.xml"/><Relationship Id="rId68" Type="http://schemas.openxmlformats.org/officeDocument/2006/relationships/font" Target="fonts/HelveticaNeueLight-bold.fntdata"/><Relationship Id="rId23" Type="http://schemas.openxmlformats.org/officeDocument/2006/relationships/slide" Target="slides/slide17.xml"/><Relationship Id="rId67" Type="http://schemas.openxmlformats.org/officeDocument/2006/relationships/font" Target="fonts/HelveticaNeueLight-regular.fntdata"/><Relationship Id="rId60" Type="http://schemas.openxmlformats.org/officeDocument/2006/relationships/font" Target="fonts/Lato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HelveticaNeueLight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Lato-regular.fntdata"/><Relationship Id="rId14" Type="http://schemas.openxmlformats.org/officeDocument/2006/relationships/slide" Target="slides/slide8.xml"/><Relationship Id="rId58" Type="http://schemas.openxmlformats.org/officeDocument/2006/relationships/font" Target="fonts/Anton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contenidos@coderhouse.com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8f5ba7b81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e8f5ba7b8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8f5ba7b8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e8f5ba7b8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a6f0423ba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fa6f0423b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a6f0423ba_0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fa6f0423b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Dar vuelta cadena:</a:t>
            </a:r>
            <a:br>
              <a:rPr lang="es-419"/>
            </a:br>
            <a:br>
              <a:rPr lang="es-419"/>
            </a:br>
            <a:r>
              <a:rPr lang="es-419"/>
              <a:t>lista = list("Hola mundo")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lista.reverse()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cadena = "".join(lista)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cadena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texto = “gordon lanzó su curva&amp;strawberry ha fallado por un pie! -gritó Joe Castiglione&amp;dos pies -le corrigió Troop&amp;strawberry menea la cabeza como disgustado… -agrega el comentarista"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lineas = texto.split("&amp;")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for i, linea in enumerate(lineas):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lineas[i] = linea.capitalize()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if i == 0: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    lineas[i] = lineas[i] + "..."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else: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    lineas[i] = "- " + lineas[i] + "."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# Mostramos el texto final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for linea in lineas: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print(linea)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c1edeee89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ec1edeee8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texto = “gordon lanzó su curva&amp;strawberry ha fallado por un pie! -gritó Joe Castiglione&amp;dos pies -le corrigió Troop&amp;strawberry menea la cabeza como disgustado… -agrega el comentarista"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lineas = texto.split("&amp;")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for i, linea in enumerate(lineas):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lineas[i] = linea.capitalize()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if i == 0: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    lineas[i] = lineas[i] + "..."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else: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    lineas[i] = "- " + lineas[i] + "."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# Mostramos el texto final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for linea in lineas: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print(linea)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fa6f0423b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fa6f0423b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8f5ba7b8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e8f5ba7b8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set5 = {1,2}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set6 = {1,2,3,4,5}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set5.</a:t>
            </a:r>
            <a:r>
              <a:rPr b="1" lang="es-419" sz="14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issubset</a:t>
            </a:r>
            <a:r>
              <a:rPr lang="es-419" sz="14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(set6)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303F9F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c1edeee8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ec1edeee8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7. nueva_lista = modificar(lista)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print( nueva_lista[0] == sum(nueva_lista[1:])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&gt; 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ec1edeee89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ec1edeee8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7. nueva_lista = modificar(lista)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print( nueva_lista[0] == sum(nueva_lista[1:])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&gt; 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que los estudiantes puedan explorar en sus casas los recursos vistos en clase: libros, artículos, herramientas, websites, videos (ajenos a Coder)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Enviar el contenido a integrar a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contenidos@coderhouse.com</a:t>
            </a:r>
            <a:r>
              <a:rPr lang="es-419">
                <a:solidFill>
                  <a:schemeClr val="dk1"/>
                </a:solidFill>
              </a:rPr>
              <a:t> para que lo podamos incluir en el Repositorio.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8f5ba7b8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e8f5ba7b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a6f0423b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fa6f0423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3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entrenamiento-python-basico.readthedocs.io/es/latest/leccion3/tipo_cadenas.html" TargetMode="External"/><Relationship Id="rId4" Type="http://schemas.openxmlformats.org/officeDocument/2006/relationships/hyperlink" Target="https://entrenamiento-python-basico.readthedocs.io/es/latest/leccion3/tipo_listas.html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s://entrenamiento-python-basico.readthedocs.io/es/latest/leccion3/tipo_tuplas.html" TargetMode="External"/><Relationship Id="rId6" Type="http://schemas.openxmlformats.org/officeDocument/2006/relationships/hyperlink" Target="https://entrenamiento-python-basico.readthedocs.io/es/latest/leccion3/tipo_diccionarios.html" TargetMode="External"/><Relationship Id="rId7" Type="http://schemas.openxmlformats.org/officeDocument/2006/relationships/hyperlink" Target="https://entrenamiento-python-basico.readthedocs.io/es/latest/leccion3/tipo_conjuntos.html" TargetMode="External"/><Relationship Id="rId8" Type="http://schemas.openxmlformats.org/officeDocument/2006/relationships/hyperlink" Target="https://colab.research.google.com/drive/1MnNZPG1RFi54u9L1Lf4Xuwo-FquW2ERs?usp=sharing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</a:t>
            </a: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é</a:t>
            </a: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todos de Colecciones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7.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/>
        </p:nvSpPr>
        <p:spPr>
          <a:xfrm>
            <a:off x="2521496" y="2991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Count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808050" y="1288200"/>
            <a:ext cx="7527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necesitamos saber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cuantas veces aparece una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subcadena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la misma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cadena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usando el método </a:t>
            </a:r>
            <a:r>
              <a:rPr b="1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count</a:t>
            </a: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string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.count()</a:t>
            </a:r>
            <a:endParaRPr b="0" i="1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5" name="Google Shape;24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7130" y="1583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 txBox="1"/>
          <p:nvPr/>
        </p:nvSpPr>
        <p:spPr>
          <a:xfrm>
            <a:off x="2780750" y="2571750"/>
            <a:ext cx="3691200" cy="23736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 esta cadena tiene muchas a”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cadena.count(“a”)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6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 como estas amigo!”.count(“amigo”)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2521496" y="2229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Find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484900" y="1212000"/>
            <a:ext cx="81939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necesitamos averiguar el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índice en el que aparece una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subcadena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la misma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cadena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usamos el método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</a:t>
            </a: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().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 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.find()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no encuentra la cadena devuelve un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7255" y="1385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/>
        </p:nvSpPr>
        <p:spPr>
          <a:xfrm>
            <a:off x="2987625" y="2615525"/>
            <a:ext cx="3394500" cy="22518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 esta cadena tiene muchas a”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cadena.find(“esta”)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11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 como estas amigo!”.find(“chau”)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-1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2521496" y="34657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Rfind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425550" y="1335675"/>
            <a:ext cx="82929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exactamente igual al método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los diferencia en que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rfind</a:t>
            </a: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el índice pero de la última ocurrencia de la subcadena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la última vez que aparece en la cadena. Se escribe como: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string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.rfind()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no encuentra la cadena devuelve un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3" name="Google Shape;26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7055" y="1682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 txBox="1"/>
          <p:nvPr/>
        </p:nvSpPr>
        <p:spPr>
          <a:xfrm>
            <a:off x="2830350" y="3095675"/>
            <a:ext cx="3483300" cy="19509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 como estas amigo!”.find(“amigo”)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 como estas amigo!”.rfind(“amigo”)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22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2521496" y="3882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Split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435425" y="1422075"/>
            <a:ext cx="83028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para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 una lista con la cadena de caracteres separada por cada índice de la lista.</a:t>
            </a:r>
            <a:r>
              <a:rPr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2" name="Google Shape;27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7255" y="1583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/>
          <p:nvPr/>
        </p:nvSpPr>
        <p:spPr>
          <a:xfrm>
            <a:off x="762000" y="2473025"/>
            <a:ext cx="3414300" cy="19509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mUNDO”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cadena.split()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[“hOLA”, “mUNDO”]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 como estas amigo!”.split(“amigo”)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[“HoLa”, “como ”, “estas ”, “!”]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4374075" y="2473025"/>
            <a:ext cx="4215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 </a:t>
            </a:r>
            <a:r>
              <a:rPr i="1"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</a:t>
            </a:r>
            <a:r>
              <a:rPr b="1" i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.split(</a:t>
            </a:r>
            <a:r>
              <a:rPr i="1"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“cadena_a_separar”</a:t>
            </a:r>
            <a:r>
              <a:rPr b="1" i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i="1"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no se indica alguna cadena para separar separa por “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espacios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”.</a:t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/>
        </p:nvSpPr>
        <p:spPr>
          <a:xfrm>
            <a:off x="2521496" y="43297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Join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808050" y="1422075"/>
            <a:ext cx="752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para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 una cadena separada a partir de una especie de separador.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escribe como: 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separador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.join(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“cadena”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6930" y="1682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/>
        </p:nvSpPr>
        <p:spPr>
          <a:xfrm>
            <a:off x="4393850" y="3444750"/>
            <a:ext cx="4037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no se especifica el separador nos devuelve un error</a:t>
            </a:r>
            <a:endParaRPr sz="18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1021475" y="3058350"/>
            <a:ext cx="3000000" cy="1650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mundo”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“,”.join(cadena)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“H,o,l,a, ,m,u,n,d,o”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 ”.join(cadena)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 o l a   m u n d o”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/>
        </p:nvSpPr>
        <p:spPr>
          <a:xfrm>
            <a:off x="2521496" y="43297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Strip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579450" y="1422075"/>
            <a:ext cx="80490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para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 una cadena borrando todos los caracteres delante y detrás de la cadena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cadena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.strip(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“caracter_a_borrar”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1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1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2" name="Google Shape;29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755" y="1979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 txBox="1"/>
          <p:nvPr/>
        </p:nvSpPr>
        <p:spPr>
          <a:xfrm>
            <a:off x="4860425" y="3520200"/>
            <a:ext cx="3640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no se especifica el carácter elimina los espacios</a:t>
            </a:r>
            <a:endParaRPr sz="18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4" name="Google Shape;294;p40"/>
          <p:cNvSpPr txBox="1"/>
          <p:nvPr/>
        </p:nvSpPr>
        <p:spPr>
          <a:xfrm>
            <a:off x="1058550" y="2893650"/>
            <a:ext cx="3285600" cy="2130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“---------Hola mundo--------”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cadena.strip(“-”)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“H,o,l,a, ,m,u,n,d,o”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                Hola mundo              “.strip()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mundo”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2521496" y="3569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Replace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593775" y="1879425"/>
            <a:ext cx="78675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sirve para devolver una cadena reemplazando los sub caracteres indicados. 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 </a:t>
            </a: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</a:t>
            </a:r>
            <a:r>
              <a:rPr b="1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.replace(</a:t>
            </a: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“caracter_a_remplazar”, “caracter_que_reemplaza”</a:t>
            </a:r>
            <a:r>
              <a:rPr b="1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indicar cuantas veces lo reemplazaremos utilizando un índice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2" name="Google Shape;30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330" y="118750"/>
            <a:ext cx="891829" cy="98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2"/>
          <p:cNvSpPr txBox="1"/>
          <p:nvPr/>
        </p:nvSpPr>
        <p:spPr>
          <a:xfrm>
            <a:off x="2521496" y="2038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Replace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9" name="Google Shape;30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330" y="1187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1102050" y="3797475"/>
            <a:ext cx="727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7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último reemplazamos mundo 4 veces por un sólo carácter vacío</a:t>
            </a:r>
            <a:endParaRPr sz="17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885025" y="1596300"/>
            <a:ext cx="7747500" cy="1650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mundo”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cadena.replace(“o”, “0”)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“H0la mund0”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"Hola mundo mundo mundo mundo mundo".replace(' mundo','',4)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mundo”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LISTAS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7" name="Google Shape;31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4"/>
          <p:cNvSpPr txBox="1"/>
          <p:nvPr/>
        </p:nvSpPr>
        <p:spPr>
          <a:xfrm>
            <a:off x="2521496" y="4384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484900" y="1669200"/>
            <a:ext cx="81477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 en listas, para “eliminar” todos los elementos de una lista podíamos hacer lista = [], sin embargo, también podemos usar </a:t>
            </a:r>
            <a:r>
              <a:rPr b="1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1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lea</a:t>
            </a:r>
            <a:r>
              <a:rPr b="1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vaciar todos los ítems de la lista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lista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.clear()</a:t>
            </a:r>
            <a:endParaRPr b="0" i="1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5" name="Google Shape;32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7455" y="1484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4"/>
          <p:cNvSpPr txBox="1"/>
          <p:nvPr/>
        </p:nvSpPr>
        <p:spPr>
          <a:xfrm>
            <a:off x="2592750" y="3342575"/>
            <a:ext cx="3958500" cy="1349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letras = [‘a’, ‘b’, ‘c’, ‘d’, ‘e’, ‘f’]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letras.clear()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[]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5"/>
          <p:cNvSpPr txBox="1"/>
          <p:nvPr/>
        </p:nvSpPr>
        <p:spPr>
          <a:xfrm>
            <a:off x="29416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Extend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3" name="Google Shape;33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6930" y="2078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5"/>
          <p:cNvSpPr txBox="1"/>
          <p:nvPr/>
        </p:nvSpPr>
        <p:spPr>
          <a:xfrm>
            <a:off x="5116925" y="1622950"/>
            <a:ext cx="3000000" cy="747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[1,2,3,4]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+ [5,6,7,8]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5" name="Google Shape;335;p45"/>
          <p:cNvSpPr txBox="1"/>
          <p:nvPr/>
        </p:nvSpPr>
        <p:spPr>
          <a:xfrm>
            <a:off x="524500" y="1591300"/>
            <a:ext cx="431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 en las listas, podemos sumar una lista con otra lista de la siguiente forma: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524500" y="2988600"/>
            <a:ext cx="44334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 también podemos hacer uso de extend ya que une una lista con otra. Se usa como lista.extend(otra_lista)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5116925" y="2988600"/>
            <a:ext cx="3000000" cy="1048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lista1 = [1,2,3,4]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lista2 = [5,6,7,8]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lista1.extend(lista2)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1125" y="45578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6"/>
          <p:cNvSpPr txBox="1"/>
          <p:nvPr/>
        </p:nvSpPr>
        <p:spPr>
          <a:xfrm>
            <a:off x="2521496" y="4384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Insert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4" name="Google Shape;344;p46"/>
          <p:cNvSpPr txBox="1"/>
          <p:nvPr/>
        </p:nvSpPr>
        <p:spPr>
          <a:xfrm>
            <a:off x="5879275" y="1640250"/>
            <a:ext cx="26853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se usa para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un ítem a una lista, pero en un índice específico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</a:t>
            </a:r>
            <a:r>
              <a:rPr b="0" i="1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lista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.insert(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posición, ítem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1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5" name="Google Shape;34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80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6"/>
          <p:cNvSpPr txBox="1"/>
          <p:nvPr/>
        </p:nvSpPr>
        <p:spPr>
          <a:xfrm>
            <a:off x="621475" y="1662550"/>
            <a:ext cx="5056800" cy="3154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 = [1,2,3,4,5]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lista.insert(0, 0)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[0,1,2,3,4,5]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lista2 = [5,10,15,25]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lista2.insert(-1, 20) # Anteúltima posición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[5,10,15,20,25]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lista3 = [5,10,15,25]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 = len(lista3)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lista3.insert(n, 30) # Última posición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[5,10,15,25,30]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7"/>
          <p:cNvSpPr txBox="1"/>
          <p:nvPr/>
        </p:nvSpPr>
        <p:spPr>
          <a:xfrm>
            <a:off x="2435421" y="3976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Reverse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3" name="Google Shape;353;p47"/>
          <p:cNvSpPr txBox="1"/>
          <p:nvPr/>
        </p:nvSpPr>
        <p:spPr>
          <a:xfrm>
            <a:off x="4096975" y="2909325"/>
            <a:ext cx="48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b="1"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cadenas no tienen la función reverse, pero se puede simular haciendo una conversión a lista y después usando el join</a:t>
            </a:r>
            <a:endParaRPr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4" name="Google Shape;35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6830" y="2078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7"/>
          <p:cNvSpPr txBox="1"/>
          <p:nvPr/>
        </p:nvSpPr>
        <p:spPr>
          <a:xfrm>
            <a:off x="235525" y="1458150"/>
            <a:ext cx="8500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para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dar vuelta una lista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lista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.reverse()</a:t>
            </a:r>
            <a:endParaRPr sz="1800"/>
          </a:p>
        </p:txBody>
      </p:sp>
      <p:sp>
        <p:nvSpPr>
          <p:cNvPr id="356" name="Google Shape;356;p47"/>
          <p:cNvSpPr txBox="1"/>
          <p:nvPr/>
        </p:nvSpPr>
        <p:spPr>
          <a:xfrm>
            <a:off x="1266700" y="2879775"/>
            <a:ext cx="2305800" cy="1048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 = [1,2,3,4]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lista.reverse()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[4,3,2,1]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8"/>
          <p:cNvSpPr txBox="1"/>
          <p:nvPr/>
        </p:nvSpPr>
        <p:spPr>
          <a:xfrm>
            <a:off x="2521496" y="4515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Sort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3" name="Google Shape;363;p48"/>
          <p:cNvSpPr txBox="1"/>
          <p:nvPr/>
        </p:nvSpPr>
        <p:spPr>
          <a:xfrm>
            <a:off x="808050" y="1440600"/>
            <a:ext cx="75279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para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ordenar una lista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automáticamente por valor,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 a mayor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.sort()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ponemos el argumento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reverse=True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lista se ordenará de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 a menor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4" name="Google Shape;36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8705" y="1781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8"/>
          <p:cNvSpPr txBox="1"/>
          <p:nvPr/>
        </p:nvSpPr>
        <p:spPr>
          <a:xfrm>
            <a:off x="2865450" y="2820300"/>
            <a:ext cx="3988200" cy="1650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 = [5,-10,35,0,-65,100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lista.sort()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[-65, -10, 0, 5, 35, 100]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lista.sort(reverse=True)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[100, 35, 5, 0, -10, -65]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COLECCIONES 1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 el texto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20 minutos en caso de no terminar continuarlo en casa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1" name="Google Shape;37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0"/>
          <p:cNvSpPr txBox="1"/>
          <p:nvPr/>
        </p:nvSpPr>
        <p:spPr>
          <a:xfrm>
            <a:off x="535975" y="1612400"/>
            <a:ext cx="82329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700" u="none" cap="none" strike="noStrike">
                <a:solidFill>
                  <a:srgbClr val="000000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Utilizando todo lo que sabes sobre cadenas, listas y sus métodos internos, transforma este texto:</a:t>
            </a:r>
            <a:endParaRPr b="1" i="0" sz="1700" u="none" cap="none" strike="noStrike">
              <a:solidFill>
                <a:srgbClr val="000000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gordon lanzó su curva&amp;strawberry ha fallado por un pie! -gritó Joe Castiglione&amp;dos pies -le corrigió Troop&amp;strawberry menea la cabeza como disgustado… -agrega el comentarista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9" name="Google Shape;379;p50"/>
          <p:cNvSpPr txBox="1"/>
          <p:nvPr/>
        </p:nvSpPr>
        <p:spPr>
          <a:xfrm>
            <a:off x="2183550" y="433800"/>
            <a:ext cx="47769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COLECCIONES 1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0" name="Google Shape;38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0"/>
          <p:cNvSpPr txBox="1"/>
          <p:nvPr/>
        </p:nvSpPr>
        <p:spPr>
          <a:xfrm>
            <a:off x="173525" y="1150700"/>
            <a:ext cx="376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20 minutos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1"/>
          <p:cNvSpPr txBox="1"/>
          <p:nvPr/>
        </p:nvSpPr>
        <p:spPr>
          <a:xfrm>
            <a:off x="576775" y="956000"/>
            <a:ext cx="8232900" cy="4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 sz="1700">
                <a:latin typeface="Helvetica Neue"/>
                <a:ea typeface="Helvetica Neue"/>
                <a:cs typeface="Helvetica Neue"/>
                <a:sym typeface="Helvetica Neue"/>
              </a:rPr>
              <a:t>Transforma el texto e</a:t>
            </a:r>
            <a:r>
              <a:rPr b="1" i="0" lang="es-419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n:</a:t>
            </a:r>
            <a:endParaRPr b="1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Gordon lanzó su curva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Strawberry ha fallado por un pie!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-gritó Joe Castiglione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Dos pies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 corrigió Troop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Strawberry menea la cabeza como disgustado…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-agrega el comentarista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700" u="none" cap="none" strike="noStrike">
                <a:solidFill>
                  <a:srgbClr val="000000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 único prohibido es modificar directamente el texto</a:t>
            </a:r>
            <a:endParaRPr b="1" i="0" sz="1700" u="none" cap="none" strike="noStrike">
              <a:solidFill>
                <a:srgbClr val="000000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8" name="Google Shape;388;p51"/>
          <p:cNvSpPr txBox="1"/>
          <p:nvPr/>
        </p:nvSpPr>
        <p:spPr>
          <a:xfrm>
            <a:off x="2183550" y="433700"/>
            <a:ext cx="47769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COLECCIONES 1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9" name="Google Shape;38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CONJUNTOS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0" name="Google Shape;40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4"/>
          <p:cNvSpPr txBox="1"/>
          <p:nvPr/>
        </p:nvSpPr>
        <p:spPr>
          <a:xfrm>
            <a:off x="2521496" y="4588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Copy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7" name="Google Shape;407;p54"/>
          <p:cNvSpPr txBox="1"/>
          <p:nvPr/>
        </p:nvSpPr>
        <p:spPr>
          <a:xfrm>
            <a:off x="435425" y="1516800"/>
            <a:ext cx="79005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para hacer que se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devuelva una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copia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un set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 </a:t>
            </a: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</a:t>
            </a:r>
            <a:r>
              <a:rPr b="1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.copy()</a:t>
            </a:r>
            <a:endParaRPr b="1" i="1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8" name="Google Shape;40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7455" y="1781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4"/>
          <p:cNvSpPr txBox="1"/>
          <p:nvPr/>
        </p:nvSpPr>
        <p:spPr>
          <a:xfrm>
            <a:off x="3072000" y="2869850"/>
            <a:ext cx="3000000" cy="1349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 = {1,2,3,4}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set2 = set1.copy()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print(set2)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funciones avanzadas de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cadenas, listas, conjuntos y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diccionarios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5"/>
          <p:cNvSpPr txBox="1"/>
          <p:nvPr/>
        </p:nvSpPr>
        <p:spPr>
          <a:xfrm>
            <a:off x="2669846" y="4486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isdisjoint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6" name="Google Shape;416;p55"/>
          <p:cNvSpPr txBox="1"/>
          <p:nvPr/>
        </p:nvSpPr>
        <p:spPr>
          <a:xfrm>
            <a:off x="808050" y="1669200"/>
            <a:ext cx="78246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comprueba si el </a:t>
            </a:r>
            <a:r>
              <a:rPr b="0" i="0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 es </a:t>
            </a:r>
            <a:r>
              <a:rPr b="1" i="0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distinto </a:t>
            </a:r>
            <a:r>
              <a:rPr b="0" i="0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otro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set, es decir, si no hay ningún ítem en común entre ellos. Se escribe como:</a:t>
            </a:r>
            <a:r>
              <a:rPr b="0" i="0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set1</a:t>
            </a:r>
            <a:r>
              <a:rPr b="1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.isdisjoint(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set2</a:t>
            </a:r>
            <a:r>
              <a:rPr b="1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03F9F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03F9F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7" name="Google Shape;4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6730" y="1979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5"/>
          <p:cNvSpPr txBox="1"/>
          <p:nvPr/>
        </p:nvSpPr>
        <p:spPr>
          <a:xfrm>
            <a:off x="1167725" y="2741225"/>
            <a:ext cx="3000000" cy="1417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 = {1,2,3}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set2 = {3,4,5}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set1.isdisjoint(set2)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03F9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9" name="Google Shape;419;p55"/>
          <p:cNvSpPr txBox="1"/>
          <p:nvPr/>
        </p:nvSpPr>
        <p:spPr>
          <a:xfrm>
            <a:off x="4263075" y="3030575"/>
            <a:ext cx="42156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7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False por que set1 y set2 comparten el 3</a:t>
            </a:r>
            <a:endParaRPr sz="17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6"/>
          <p:cNvSpPr txBox="1"/>
          <p:nvPr/>
        </p:nvSpPr>
        <p:spPr>
          <a:xfrm>
            <a:off x="25606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issubset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6" name="Google Shape;426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6730" y="1979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/>
          <p:nvPr/>
        </p:nvSpPr>
        <p:spPr>
          <a:xfrm>
            <a:off x="228600" y="1600200"/>
            <a:ext cx="8570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comprueba si el </a:t>
            </a:r>
            <a:r>
              <a:rPr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 es subset de otro set,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decir, si todos sus ítems están en el otro conjunto. Se escribe como:</a:t>
            </a:r>
            <a:r>
              <a:rPr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set1.issubset(set2)</a:t>
            </a:r>
            <a:endParaRPr b="1" i="1" sz="1700"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8" name="Google Shape;428;p56"/>
          <p:cNvSpPr txBox="1"/>
          <p:nvPr/>
        </p:nvSpPr>
        <p:spPr>
          <a:xfrm>
            <a:off x="920325" y="2889675"/>
            <a:ext cx="3000000" cy="1417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set3 = {-1,99}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set4 = {1,2,3,4,5}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set3.issubset(set4)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03F9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sz="1800">
              <a:solidFill>
                <a:srgbClr val="303F9F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9" name="Google Shape;429;p56"/>
          <p:cNvSpPr txBox="1"/>
          <p:nvPr/>
        </p:nvSpPr>
        <p:spPr>
          <a:xfrm>
            <a:off x="4146475" y="3179025"/>
            <a:ext cx="4486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7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False por que set3 no está todo dentro de set4</a:t>
            </a:r>
            <a:endParaRPr sz="17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7"/>
          <p:cNvSpPr txBox="1"/>
          <p:nvPr/>
        </p:nvSpPr>
        <p:spPr>
          <a:xfrm>
            <a:off x="2646896" y="47927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issuperset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6" name="Google Shape;436;p57"/>
          <p:cNvSpPr txBox="1"/>
          <p:nvPr/>
        </p:nvSpPr>
        <p:spPr>
          <a:xfrm>
            <a:off x="3398850" y="2964600"/>
            <a:ext cx="2865900" cy="1389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set5 = {1,2,3}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set6 = {1,2}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set5.issuperset(set6)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303F9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True</a:t>
            </a:r>
            <a:endParaRPr i="0" sz="1700" u="none" cap="none" strike="noStrike">
              <a:solidFill>
                <a:srgbClr val="303F9F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7" name="Google Shape;43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655" y="1561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7"/>
          <p:cNvSpPr txBox="1"/>
          <p:nvPr/>
        </p:nvSpPr>
        <p:spPr>
          <a:xfrm>
            <a:off x="381000" y="1524000"/>
            <a:ext cx="8632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es muy similar al issubset, la diferencia es que esta </a:t>
            </a:r>
            <a:r>
              <a:rPr lang="es-419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comprueba si el set es contenedor de otro set,</a:t>
            </a: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decir, si contiene todos los ítems de otro set. 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 </a:t>
            </a:r>
            <a:r>
              <a:rPr b="1" i="1" lang="es-419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set1.</a:t>
            </a:r>
            <a:r>
              <a:rPr b="1" i="1" lang="es-419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issuperset</a:t>
            </a:r>
            <a:r>
              <a:rPr b="1" i="1" lang="es-419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(set2)</a:t>
            </a:r>
            <a:endParaRPr b="1" i="1"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8"/>
          <p:cNvSpPr txBox="1"/>
          <p:nvPr/>
        </p:nvSpPr>
        <p:spPr>
          <a:xfrm>
            <a:off x="26368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Unión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5" name="Google Shape;445;p58"/>
          <p:cNvSpPr txBox="1"/>
          <p:nvPr/>
        </p:nvSpPr>
        <p:spPr>
          <a:xfrm>
            <a:off x="808050" y="1669200"/>
            <a:ext cx="7527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une un set con otro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el resultado en un nuevo set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set1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.union(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set2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6" name="Google Shape;446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355" y="2204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8"/>
          <p:cNvSpPr txBox="1"/>
          <p:nvPr/>
        </p:nvSpPr>
        <p:spPr>
          <a:xfrm>
            <a:off x="3187350" y="2869350"/>
            <a:ext cx="3000000" cy="1349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 = {1,2,3}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set2 = {3,4,5}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set1.union(set2)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{1,2,3,4,5}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9"/>
          <p:cNvSpPr txBox="1"/>
          <p:nvPr/>
        </p:nvSpPr>
        <p:spPr>
          <a:xfrm>
            <a:off x="2504696" y="3569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D</a:t>
            </a: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ifference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4" name="Google Shape;454;p59"/>
          <p:cNvSpPr txBox="1"/>
          <p:nvPr/>
        </p:nvSpPr>
        <p:spPr>
          <a:xfrm>
            <a:off x="477600" y="1346025"/>
            <a:ext cx="81552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encuentra todos los elementos no comunes entre dos set, es decir, nos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un set de ítems diferentes entre cada set. 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set1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.difference(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set2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5" name="Google Shape;45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4005" y="2388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9"/>
          <p:cNvSpPr txBox="1"/>
          <p:nvPr/>
        </p:nvSpPr>
        <p:spPr>
          <a:xfrm>
            <a:off x="743950" y="3095600"/>
            <a:ext cx="3000000" cy="1349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 = {1,2,3}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set2 = {3,4,5}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set1.difference(set2)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{1,2}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7" name="Google Shape;457;p59"/>
          <p:cNvSpPr txBox="1"/>
          <p:nvPr/>
        </p:nvSpPr>
        <p:spPr>
          <a:xfrm>
            <a:off x="3839100" y="3350750"/>
            <a:ext cx="4793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lang="es-419" sz="17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7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Acá devuelve 1 y 2 por qué le pregunta básicamente “que tengo de diferente al set2?”</a:t>
            </a:r>
            <a:endParaRPr sz="17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0"/>
          <p:cNvSpPr txBox="1"/>
          <p:nvPr/>
        </p:nvSpPr>
        <p:spPr>
          <a:xfrm>
            <a:off x="27892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difference_update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4" name="Google Shape;464;p60"/>
          <p:cNvSpPr txBox="1"/>
          <p:nvPr/>
        </p:nvSpPr>
        <p:spPr>
          <a:xfrm>
            <a:off x="4056650" y="3238800"/>
            <a:ext cx="47367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lang="es-419" sz="17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 set1 vale {1,2} ya que es la diferencia que tenía con set2</a:t>
            </a:r>
            <a:endParaRPr b="0" i="0" sz="17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5" name="Google Shape;46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355" y="1929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0"/>
          <p:cNvSpPr txBox="1"/>
          <p:nvPr/>
        </p:nvSpPr>
        <p:spPr>
          <a:xfrm>
            <a:off x="609600" y="1295400"/>
            <a:ext cx="799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Similar al 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difference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 esta función nos guarda los ítems distintos en el set originales, es decir, le </a:t>
            </a:r>
            <a:r>
              <a:rPr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asigna como nuevo valor los ítems diferentes.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 </a:t>
            </a:r>
            <a:r>
              <a:rPr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set1</a:t>
            </a:r>
            <a:r>
              <a:rPr b="1"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.difference_update(</a:t>
            </a:r>
            <a:r>
              <a:rPr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set2</a:t>
            </a:r>
            <a:r>
              <a:rPr b="1"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700">
              <a:highlight>
                <a:srgbClr val="3CEFAB"/>
              </a:highlight>
            </a:endParaRPr>
          </a:p>
        </p:txBody>
      </p:sp>
      <p:sp>
        <p:nvSpPr>
          <p:cNvPr id="467" name="Google Shape;467;p60"/>
          <p:cNvSpPr txBox="1"/>
          <p:nvPr/>
        </p:nvSpPr>
        <p:spPr>
          <a:xfrm>
            <a:off x="609600" y="2831700"/>
            <a:ext cx="3406200" cy="1650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 = {1,2,3}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set2 = {3,4,5}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set1.difference_update(set2)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print(set1)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{1,2}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1"/>
          <p:cNvSpPr txBox="1"/>
          <p:nvPr/>
        </p:nvSpPr>
        <p:spPr>
          <a:xfrm>
            <a:off x="27892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intersection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4" name="Google Shape;474;p61"/>
          <p:cNvSpPr txBox="1"/>
          <p:nvPr/>
        </p:nvSpPr>
        <p:spPr>
          <a:xfrm>
            <a:off x="808050" y="1458150"/>
            <a:ext cx="75279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devuelve un set con todos los elementos </a:t>
            </a:r>
            <a:r>
              <a:rPr b="1" i="0" lang="es-419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comunes 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entre dos set, es decir, nos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un set de ítems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iguales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entre cada set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set1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.intersection(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set2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5" name="Google Shape;475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630" y="24797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1"/>
          <p:cNvSpPr txBox="1"/>
          <p:nvPr/>
        </p:nvSpPr>
        <p:spPr>
          <a:xfrm>
            <a:off x="3113650" y="2929950"/>
            <a:ext cx="3000000" cy="1349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 = {1,2,3}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set2 = {3,4,5}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set1.intersection(set2)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{3}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2"/>
          <p:cNvSpPr txBox="1"/>
          <p:nvPr/>
        </p:nvSpPr>
        <p:spPr>
          <a:xfrm>
            <a:off x="27130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intersection_update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3" name="Google Shape;483;p62"/>
          <p:cNvSpPr txBox="1"/>
          <p:nvPr/>
        </p:nvSpPr>
        <p:spPr>
          <a:xfrm>
            <a:off x="808050" y="1556475"/>
            <a:ext cx="75279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exactamente igual al intersection, pero esta función actualiza el set original, es decir, le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asigna como nuevo valor los ítems en común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set1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.intersection_update(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set2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4" name="Google Shape;48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6455" y="1469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2"/>
          <p:cNvSpPr txBox="1"/>
          <p:nvPr/>
        </p:nvSpPr>
        <p:spPr>
          <a:xfrm>
            <a:off x="514350" y="3045675"/>
            <a:ext cx="3912600" cy="1650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 = {1,2,3}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set2 = {3,4,5}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set1.intersection_update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(set2)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print(set1)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{3}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6" name="Google Shape;486;p62"/>
          <p:cNvSpPr txBox="1"/>
          <p:nvPr/>
        </p:nvSpPr>
        <p:spPr>
          <a:xfrm>
            <a:off x="4477100" y="3470475"/>
            <a:ext cx="401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6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 set1 vale los ítems en común con set2</a:t>
            </a:r>
            <a:endParaRPr>
              <a:highlight>
                <a:srgbClr val="E0FF00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DICCIONARIOS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2" name="Google Shape;49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4"/>
          <p:cNvSpPr txBox="1"/>
          <p:nvPr/>
        </p:nvSpPr>
        <p:spPr>
          <a:xfrm>
            <a:off x="24844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get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9" name="Google Shape;499;p64"/>
          <p:cNvSpPr txBox="1"/>
          <p:nvPr/>
        </p:nvSpPr>
        <p:spPr>
          <a:xfrm>
            <a:off x="808050" y="1458150"/>
            <a:ext cx="75279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get sirve para poder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buscar un elemento a partir de su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el caso de no encontrar devuelve un valor por defecto que le indicamos nosotros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dict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.get(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key, “valor por defecto”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0" name="Google Shape;500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4005" y="2480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64"/>
          <p:cNvSpPr txBox="1"/>
          <p:nvPr/>
        </p:nvSpPr>
        <p:spPr>
          <a:xfrm>
            <a:off x="1319250" y="2691150"/>
            <a:ext cx="6661800" cy="1650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 = { "amarillo":"yellow", "azul":"blue", "verde":"green" 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colores.get(“rojo”, “no hay clave rojo”)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“no hay clave rojo”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colores.get(“amarillo”, “no hay clave amarillo”)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“yellow”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7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Métodos de colecciones 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0" name="Google Shape;160;p29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9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9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9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Conjuntos y Diccionarios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9" name="Google Shape;169;p29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29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9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9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8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Manejo de archivos y datos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29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29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COLECCIONES 1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41801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COLECCIONES 2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34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17118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ETS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34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/>
        </p:nvSpPr>
        <p:spPr>
          <a:xfrm>
            <a:off x="17417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ICTS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740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65124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MI MASCOTA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740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/>
        </p:nvSpPr>
        <p:spPr>
          <a:xfrm>
            <a:off x="65423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s-419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CURIOSOS POR LA INFORMACIÓN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5"/>
          <p:cNvSpPr txBox="1"/>
          <p:nvPr/>
        </p:nvSpPr>
        <p:spPr>
          <a:xfrm>
            <a:off x="2629221" y="216638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keys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8" name="Google Shape;508;p65"/>
          <p:cNvSpPr txBox="1"/>
          <p:nvPr/>
        </p:nvSpPr>
        <p:spPr>
          <a:xfrm>
            <a:off x="808050" y="1458150"/>
            <a:ext cx="7527900" cy="3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b="1" i="0" lang="es-419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poder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traer todas las claves de un diccionario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el caso de desconocerlas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dict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.keys()</a:t>
            </a:r>
            <a:endParaRPr b="1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9" name="Google Shape;509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7255" y="2204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5"/>
          <p:cNvSpPr txBox="1"/>
          <p:nvPr/>
        </p:nvSpPr>
        <p:spPr>
          <a:xfrm>
            <a:off x="2654425" y="2700350"/>
            <a:ext cx="4050600" cy="1349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 = { "amarillo":"yellow", "azul":"blue", "verde":"green" 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</a:t>
            </a:r>
            <a:r>
              <a:rPr b="1"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.keys()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dict_keys(['amarillo', 'azul', 'verde'])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6"/>
          <p:cNvSpPr txBox="1"/>
          <p:nvPr/>
        </p:nvSpPr>
        <p:spPr>
          <a:xfrm>
            <a:off x="2521496" y="3772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values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7" name="Google Shape;517;p66"/>
          <p:cNvSpPr txBox="1"/>
          <p:nvPr/>
        </p:nvSpPr>
        <p:spPr>
          <a:xfrm>
            <a:off x="808050" y="1458150"/>
            <a:ext cx="7527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b="1" i="0" lang="es-419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similar a keys, pero esta sirve para poder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traer todos los valores de un diccionario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dict</a:t>
            </a:r>
            <a:r>
              <a:rPr b="1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.values()</a:t>
            </a:r>
            <a:endParaRPr b="1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8" name="Google Shape;51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1555" y="1653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6"/>
          <p:cNvSpPr txBox="1"/>
          <p:nvPr/>
        </p:nvSpPr>
        <p:spPr>
          <a:xfrm>
            <a:off x="2489075" y="2847300"/>
            <a:ext cx="4335300" cy="1349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 = { "amarillo":"yellow", "azul":"blue", "verde":"green" 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colores.values()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dict_values(['yellow', 'blue', 'green'])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7"/>
          <p:cNvSpPr txBox="1"/>
          <p:nvPr/>
        </p:nvSpPr>
        <p:spPr>
          <a:xfrm>
            <a:off x="2521496" y="2751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items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6" name="Google Shape;526;p67"/>
          <p:cNvSpPr txBox="1"/>
          <p:nvPr/>
        </p:nvSpPr>
        <p:spPr>
          <a:xfrm>
            <a:off x="427050" y="1458150"/>
            <a:ext cx="6186000" cy="3317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 = { "amarillo":"yellow", "azul":"blue", "verde":"green" }</a:t>
            </a:r>
            <a:endParaRPr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colores.items()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dict_items([('amarillo', 'yellow'), ('azul', 'blue'), ('verde', 'green')])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0" lang="es-419" sz="1700" u="none" cap="none" strike="noStrike">
                <a:solidFill>
                  <a:srgbClr val="303F9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clave, valor </a:t>
            </a:r>
            <a:r>
              <a:rPr i="0" lang="es-419" sz="1700" u="none" cap="none" strike="noStrike">
                <a:solidFill>
                  <a:srgbClr val="303F9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colores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.items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BA212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(clave, valor)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amarillo yellow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azul blue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verde green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7" name="Google Shape;527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1555" y="13777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7"/>
          <p:cNvSpPr txBox="1"/>
          <p:nvPr/>
        </p:nvSpPr>
        <p:spPr>
          <a:xfrm>
            <a:off x="6689250" y="1475025"/>
            <a:ext cx="2320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items 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similar a keys y values, pero esta </a:t>
            </a:r>
            <a:r>
              <a:rPr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 una lista con clave y valor de los ítems de un diccionario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</a:t>
            </a:r>
            <a:r>
              <a:rPr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dict</a:t>
            </a:r>
            <a:r>
              <a:rPr b="1"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.items()</a:t>
            </a:r>
            <a:endParaRPr sz="1700">
              <a:highlight>
                <a:srgbClr val="3CEFAB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8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COLECCIONES 2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las instrucciones sin modificar la lista original  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30 minutos en caso de no terminar continuar en casa 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4" name="Google Shape;53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69"/>
          <p:cNvSpPr txBox="1"/>
          <p:nvPr/>
        </p:nvSpPr>
        <p:spPr>
          <a:xfrm>
            <a:off x="807250" y="1112225"/>
            <a:ext cx="74070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30 minutos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una lista realizar las siguientes tareas sin modificar la lista original: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Borrar los elementos duplicados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Ordenar la lista de mayor a menor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Eliminar todos los números impares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  for ---- if (%2==1) ---- pop, remove     )</a:t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una suma de todos los números que quedan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(sum(lista))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2" name="Google Shape;542;p69"/>
          <p:cNvSpPr txBox="1"/>
          <p:nvPr/>
        </p:nvSpPr>
        <p:spPr>
          <a:xfrm>
            <a:off x="2183550" y="413400"/>
            <a:ext cx="47769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COLECCIONES 2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3" name="Google Shape;543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70"/>
          <p:cNvSpPr txBox="1"/>
          <p:nvPr/>
        </p:nvSpPr>
        <p:spPr>
          <a:xfrm>
            <a:off x="468425" y="1066625"/>
            <a:ext cx="8358300" cy="3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5.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Añadir como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primer elemento de la lista la suma realizada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insert(0, suma)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6.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 la lista modificada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7.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después de ejecutar la función, comprueba que la suma de todos los números a partir del segundo, concuerda con el primer número de la lista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lista = [29, -5, -12, 17, 5, 24, 5, 12, 23, 16, 12, 5, -12, 17]</a:t>
            </a:r>
            <a:endParaRPr b="1" i="0" sz="1900" u="none" cap="none" strike="noStrike">
              <a:solidFill>
                <a:srgbClr val="000000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b="1" lang="es-419" sz="1800"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Recorda que para sumar todos los números de una lista </a:t>
            </a:r>
            <a:r>
              <a:rPr lang="es-419" sz="1800"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puedes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usar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sum</a:t>
            </a:r>
            <a:endParaRPr b="1" i="0" sz="1800" u="none" cap="none" strike="noStrike">
              <a:solidFill>
                <a:srgbClr val="000000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0" name="Google Shape;550;p70"/>
          <p:cNvSpPr txBox="1"/>
          <p:nvPr/>
        </p:nvSpPr>
        <p:spPr>
          <a:xfrm>
            <a:off x="2183550" y="433800"/>
            <a:ext cx="47769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COLECCIONES 2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1" name="Google Shape;551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1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57" name="Google Shape;557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2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63" name="Google Shape;56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3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Cadenas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Listas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Tuplas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Diccionarios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7"/>
              </a:rPr>
              <a:t>Conjuntos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8"/>
              </a:rPr>
              <a:t>EjemploClase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70" name="Google Shape;570;p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7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73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3" name="Google Shape;573;p7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73"/>
          <p:cNvSpPr txBox="1"/>
          <p:nvPr/>
        </p:nvSpPr>
        <p:spPr>
          <a:xfrm>
            <a:off x="882725" y="450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75" name="Google Shape;575;p7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56400" y="3409050"/>
            <a:ext cx="545149" cy="5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4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1" name="Google Shape;581;p74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Tuplas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Anidación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Transformación de colecciones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CADENAS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5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87" name="Google Shape;587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93" name="Google Shape;59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/>
        </p:nvSpPr>
        <p:spPr>
          <a:xfrm>
            <a:off x="2521496" y="4078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Upper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731850" y="1516800"/>
            <a:ext cx="79104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para hacer que se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devuelva la misma cadena pero con sus caracteres en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mayúscula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usando el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método </a:t>
            </a:r>
            <a:r>
              <a:rPr b="1" i="1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upper</a:t>
            </a:r>
            <a:r>
              <a:rPr b="0" i="1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b="0" i="1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escribe como: 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.upper()</a:t>
            </a:r>
            <a:endParaRPr b="1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7030" y="2276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3339750" y="3053300"/>
            <a:ext cx="3000000" cy="1650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Mundo”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cadena.upper()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MUNDO”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amigo!”.upper()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AMIGO!”	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2521496" y="4792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Lower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808050" y="1516800"/>
            <a:ext cx="75279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Ya vimos cómo convertir a mayúsculas, pero también es útil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convertir una cadena de caracteres 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minúsculas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usando el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método</a:t>
            </a:r>
            <a:r>
              <a:rPr b="0" i="1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lower</a:t>
            </a:r>
            <a:r>
              <a:rPr b="0" i="1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b="0" i="1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escribe como:</a:t>
            </a:r>
            <a:r>
              <a:rPr b="0" i="1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.lower()</a:t>
            </a:r>
            <a:endParaRPr b="0" i="1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7655" y="1781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/>
        </p:nvSpPr>
        <p:spPr>
          <a:xfrm>
            <a:off x="3263550" y="3125375"/>
            <a:ext cx="3000000" cy="1650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Mundo”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cadena.lower()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mundo”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AmIgO!”.lower()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amigo!”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2595696" y="4588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Capitalize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514600" y="1516800"/>
            <a:ext cx="82632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para hacer que se devuelva la misma cadena pero con su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carácter en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mayúscula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resto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caracteres hacerlos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minúscula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usando el método </a:t>
            </a:r>
            <a:r>
              <a:rPr b="1" i="1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capitalize</a:t>
            </a:r>
            <a:r>
              <a:rPr b="0" i="1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b="0" i="1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escribe como: 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.capitalize()</a:t>
            </a:r>
            <a:endParaRPr b="0" i="1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7455" y="2573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2665350" y="3063875"/>
            <a:ext cx="3813300" cy="1650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Mundo”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cadena.capitalize()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mundo”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AmIgO!”.capitalize()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amigo!”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 txBox="1"/>
          <p:nvPr/>
        </p:nvSpPr>
        <p:spPr>
          <a:xfrm>
            <a:off x="2521496" y="4515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534400" y="1440600"/>
            <a:ext cx="80982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para hacer que se devuelva la misma cadena pero con el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carácter de cada palabra en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mayúscula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el resto de caracteres hacerlos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minúscula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usando el método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title</a:t>
            </a: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escribe como: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string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.title()</a:t>
            </a:r>
            <a:endParaRPr b="0" i="1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6" name="Google Shape;2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6830" y="1286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 txBox="1"/>
          <p:nvPr/>
        </p:nvSpPr>
        <p:spPr>
          <a:xfrm>
            <a:off x="3216225" y="3038100"/>
            <a:ext cx="3354900" cy="1650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mUNDO”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cadena.title()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Mundo”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AmIgO!”.title()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Amigo!”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