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5"/>
    <p:sldMasterId id="2147483683" r:id="rId6"/>
    <p:sldMasterId id="214748368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</p:sldIdLst>
  <p:sldSz cy="5143500" cx="9144000"/>
  <p:notesSz cx="6858000" cy="9144000"/>
  <p:embeddedFontLst>
    <p:embeddedFont>
      <p:font typeface="Anton"/>
      <p:regular r:id="rId50"/>
    </p:embeddedFont>
    <p:embeddedFont>
      <p:font typeface="Lato"/>
      <p:regular r:id="rId51"/>
      <p:bold r:id="rId52"/>
      <p:italic r:id="rId53"/>
      <p:boldItalic r:id="rId54"/>
    </p:embeddedFont>
    <p:embeddedFont>
      <p:font typeface="Didact Gothic"/>
      <p:regular r:id="rId55"/>
    </p:embeddedFont>
    <p:embeddedFont>
      <p:font typeface="Helvetica Neue"/>
      <p:regular r:id="rId56"/>
      <p:bold r:id="rId57"/>
      <p:italic r:id="rId58"/>
      <p:boldItalic r:id="rId59"/>
    </p:embeddedFont>
    <p:embeddedFont>
      <p:font typeface="Helvetica Neue Light"/>
      <p:regular r:id="rId60"/>
      <p:bold r:id="rId61"/>
      <p:italic r:id="rId62"/>
      <p:boldItalic r:id="rId63"/>
    </p:embeddedFont>
    <p:embeddedFont>
      <p:font typeface="Roboto Mono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78DE36-1043-4499-861A-C14085717E9E}">
  <a:tblStyle styleId="{CD78DE36-1043-4499-861A-C14085717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font" Target="fonts/HelveticaNeueLight-italic.fntdata"/><Relationship Id="rId61" Type="http://schemas.openxmlformats.org/officeDocument/2006/relationships/font" Target="fonts/HelveticaNeueLight-bold.fntdata"/><Relationship Id="rId20" Type="http://schemas.openxmlformats.org/officeDocument/2006/relationships/slide" Target="slides/slide12.xml"/><Relationship Id="rId64" Type="http://schemas.openxmlformats.org/officeDocument/2006/relationships/font" Target="fonts/RobotoMono-regular.fntdata"/><Relationship Id="rId63" Type="http://schemas.openxmlformats.org/officeDocument/2006/relationships/font" Target="fonts/HelveticaNeueLight-boldItalic.fntdata"/><Relationship Id="rId22" Type="http://schemas.openxmlformats.org/officeDocument/2006/relationships/slide" Target="slides/slide14.xml"/><Relationship Id="rId66" Type="http://schemas.openxmlformats.org/officeDocument/2006/relationships/font" Target="fonts/RobotoMono-italic.fntdata"/><Relationship Id="rId21" Type="http://schemas.openxmlformats.org/officeDocument/2006/relationships/slide" Target="slides/slide13.xml"/><Relationship Id="rId65" Type="http://schemas.openxmlformats.org/officeDocument/2006/relationships/font" Target="fonts/RobotoMono-bold.fntdata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67" Type="http://schemas.openxmlformats.org/officeDocument/2006/relationships/font" Target="fonts/RobotoMono-boldItalic.fntdata"/><Relationship Id="rId60" Type="http://schemas.openxmlformats.org/officeDocument/2006/relationships/font" Target="fonts/HelveticaNeueLight-regular.fntdata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font" Target="fonts/Lato-regular.fntdata"/><Relationship Id="rId50" Type="http://schemas.openxmlformats.org/officeDocument/2006/relationships/font" Target="fonts/Anton-regular.fntdata"/><Relationship Id="rId53" Type="http://schemas.openxmlformats.org/officeDocument/2006/relationships/font" Target="fonts/Lato-italic.fntdata"/><Relationship Id="rId52" Type="http://schemas.openxmlformats.org/officeDocument/2006/relationships/font" Target="fonts/Lato-bold.fntdata"/><Relationship Id="rId11" Type="http://schemas.openxmlformats.org/officeDocument/2006/relationships/slide" Target="slides/slide3.xml"/><Relationship Id="rId55" Type="http://schemas.openxmlformats.org/officeDocument/2006/relationships/font" Target="fonts/DidactGothic-regular.fntdata"/><Relationship Id="rId10" Type="http://schemas.openxmlformats.org/officeDocument/2006/relationships/slide" Target="slides/slide2.xml"/><Relationship Id="rId54" Type="http://schemas.openxmlformats.org/officeDocument/2006/relationships/font" Target="fonts/Lato-boldItalic.fntdata"/><Relationship Id="rId13" Type="http://schemas.openxmlformats.org/officeDocument/2006/relationships/slide" Target="slides/slide5.xml"/><Relationship Id="rId57" Type="http://schemas.openxmlformats.org/officeDocument/2006/relationships/font" Target="fonts/HelveticaNeue-bold.fntdata"/><Relationship Id="rId12" Type="http://schemas.openxmlformats.org/officeDocument/2006/relationships/slide" Target="slides/slide4.xml"/><Relationship Id="rId56" Type="http://schemas.openxmlformats.org/officeDocument/2006/relationships/font" Target="fonts/HelveticaNeue-regular.fntdata"/><Relationship Id="rId15" Type="http://schemas.openxmlformats.org/officeDocument/2006/relationships/slide" Target="slides/slide7.xml"/><Relationship Id="rId59" Type="http://schemas.openxmlformats.org/officeDocument/2006/relationships/font" Target="fonts/HelveticaNeue-boldItalic.fntdata"/><Relationship Id="rId14" Type="http://schemas.openxmlformats.org/officeDocument/2006/relationships/slide" Target="slides/slide6.xml"/><Relationship Id="rId58" Type="http://schemas.openxmlformats.org/officeDocument/2006/relationships/font" Target="fonts/HelveticaNeue-italic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b46aa5e16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eb46aa5e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c795f4f8e_0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ec795f4f8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b46aa5e16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eb46aa5e1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Mostrar como instalar cada ide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eb46aa5e16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eb46aa5e1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Mostrar como instalar cada ide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ec795f4f8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ec795f4f8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 estar declarado por encima de la función, la variable_test abarca todo lo que haya abajo, y se puede utilizar en la función. Si se declara abajo dará error.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b46aa5e16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eb46aa5e1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Mostrar como instalar cada ide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c795f4f8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c795f4f8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87f5c459b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ge87f5c459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e87f5c459b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ge87f5c459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e87f5c459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ge87f5c459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e87f5c459b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ge87f5c459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ec795f4f8e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ec795f4f8e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e87f5c459b_0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ge87f5c459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ec4f1461a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gec4f1461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ec4f1461a3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gec4f1461a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ec795f4f8e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ec795f4f8e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c4f1461a3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gec4f1461a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ec4f1461a3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gec4f1461a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ec4f1461a3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gec4f1461a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ed1c8e7111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ed1c8e7111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ed1c8e7111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ed1c8e7111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ed1c8e7111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ed1c8e7111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2" name="Google Shape;55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8" name="Google Shape;55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c795f4f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c795f4f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c795f4f8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ec795f4f8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7" name="Google Shape;117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5" name="Google Shape;135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6" name="Google Shape;13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9" name="Google Shape;13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" name="Google Shape;146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Google Shape;147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4" name="Google Shape;154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5" name="Google Shape;15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8" name="Google Shape;15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2" name="Google Shape;162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3" name="Google Shape;163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4" name="Google Shape;16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67" name="Google Shape;16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0" name="Google Shape;170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1" name="Google Shape;17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Relationship Id="rId4" Type="http://schemas.openxmlformats.org/officeDocument/2006/relationships/image" Target="../media/image33.png"/><Relationship Id="rId5" Type="http://schemas.openxmlformats.org/officeDocument/2006/relationships/hyperlink" Target="https://colab.research.google.com/drive/1i-W96ig0RWgvRnqy1quYMnThvyu9K9V6?usp=sharing" TargetMode="External"/><Relationship Id="rId6" Type="http://schemas.openxmlformats.org/officeDocument/2006/relationships/hyperlink" Target="https://colab.research.google.com/drive/1i-W96ig0RWgvRnqy1quYMnThvyu9K9V6?usp=sharing" TargetMode="External"/><Relationship Id="rId7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4.png"/><Relationship Id="rId4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Relationship Id="rId4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2.png"/><Relationship Id="rId7" Type="http://schemas.openxmlformats.org/officeDocument/2006/relationships/image" Target="../media/image4.png"/><Relationship Id="rId8" Type="http://schemas.openxmlformats.org/officeDocument/2006/relationships/image" Target="../media/image1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png"/><Relationship Id="rId4" Type="http://schemas.openxmlformats.org/officeDocument/2006/relationships/image" Target="../media/image3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/>
          <p:nvPr/>
        </p:nvSpPr>
        <p:spPr>
          <a:xfrm>
            <a:off x="1734975" y="2033775"/>
            <a:ext cx="5482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Funciones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9" name="Google Shape;179;p38"/>
          <p:cNvSpPr txBox="1"/>
          <p:nvPr/>
        </p:nvSpPr>
        <p:spPr>
          <a:xfrm>
            <a:off x="1774425" y="1633175"/>
            <a:ext cx="5482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419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9. </a:t>
            </a: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Python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0" name="Google Shape;180;p38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7"/>
          <p:cNvSpPr txBox="1"/>
          <p:nvPr/>
        </p:nvSpPr>
        <p:spPr>
          <a:xfrm>
            <a:off x="758326" y="361950"/>
            <a:ext cx="7798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Sintaxis para una definición de función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5" name="Google Shape;285;p47"/>
          <p:cNvSpPr txBox="1"/>
          <p:nvPr/>
        </p:nvSpPr>
        <p:spPr>
          <a:xfrm>
            <a:off x="477150" y="3210575"/>
            <a:ext cx="8189700" cy="15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NOMBRE: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el nombre de la función.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PARÁMETROS: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Como vimos en la clase 8 hay scripts con argumentos, en las funciones, cuando recibe argumentos se les denominan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parámetros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solidFill>
                <a:srgbClr val="0D904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6" name="Google Shape;286;p47"/>
          <p:cNvSpPr txBox="1"/>
          <p:nvPr/>
        </p:nvSpPr>
        <p:spPr>
          <a:xfrm>
            <a:off x="2666475" y="1877813"/>
            <a:ext cx="3982200" cy="10482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7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700">
                <a:solidFill>
                  <a:srgbClr val="0D904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 </a:t>
            </a:r>
            <a:r>
              <a:rPr lang="es-419" sz="1700">
                <a:solidFill>
                  <a:srgbClr val="303F9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NOMBRE</a:t>
            </a: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(PARÁMETROS):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SENTENCIAS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</a:t>
            </a:r>
            <a:r>
              <a:rPr lang="es-419" sz="1700">
                <a:solidFill>
                  <a:srgbClr val="0D904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RETURN </a:t>
            </a:r>
            <a:r>
              <a:rPr lang="es-419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[EXPRESIÓN]</a:t>
            </a:r>
            <a:endParaRPr sz="1700"/>
          </a:p>
        </p:txBody>
      </p:sp>
      <p:pic>
        <p:nvPicPr>
          <p:cNvPr id="287" name="Google Shape;28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738" y="238750"/>
            <a:ext cx="918476" cy="91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8"/>
          <p:cNvSpPr txBox="1"/>
          <p:nvPr/>
        </p:nvSpPr>
        <p:spPr>
          <a:xfrm>
            <a:off x="780301" y="331300"/>
            <a:ext cx="7798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Sintaxis para una definición de función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94" name="Google Shape;294;p48"/>
          <p:cNvSpPr txBox="1"/>
          <p:nvPr/>
        </p:nvSpPr>
        <p:spPr>
          <a:xfrm>
            <a:off x="584700" y="2015200"/>
            <a:ext cx="8189700" cy="20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SENTENCIAS: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el bloque de código.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RETURN: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una sentencia de Python, le indica a la función que devolver cuando llamemos a la función.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EXPRESIÓN: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lo que devuelve la sentencia</a:t>
            </a:r>
            <a:r>
              <a:rPr lang="es-419" sz="18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return</a:t>
            </a:r>
            <a:endParaRPr sz="1800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95" name="Google Shape;29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938" y="175738"/>
            <a:ext cx="918476" cy="91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9"/>
          <p:cNvSpPr txBox="1"/>
          <p:nvPr/>
        </p:nvSpPr>
        <p:spPr>
          <a:xfrm>
            <a:off x="1060191" y="38738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i="1" lang="es-419"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Definir funciones básicas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02" name="Google Shape;302;p49"/>
          <p:cNvSpPr txBox="1"/>
          <p:nvPr/>
        </p:nvSpPr>
        <p:spPr>
          <a:xfrm>
            <a:off x="2083375" y="1762950"/>
            <a:ext cx="5296800" cy="989100"/>
          </a:xfrm>
          <a:prstGeom prst="rect">
            <a:avLst/>
          </a:prstGeom>
          <a:noFill/>
          <a:ln cap="flat" cmpd="sng" w="1905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6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def saludar():</a:t>
            </a:r>
            <a:endParaRPr b="1" sz="16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6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		print(“Estoy saludando desde la función”)</a:t>
            </a:r>
            <a:endParaRPr b="1" sz="16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03" name="Google Shape;303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9965" y="209725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9"/>
          <p:cNvSpPr txBox="1"/>
          <p:nvPr/>
        </p:nvSpPr>
        <p:spPr>
          <a:xfrm>
            <a:off x="2023825" y="32717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llamamos usando:</a:t>
            </a:r>
            <a:endParaRPr>
              <a:highlight>
                <a:srgbClr val="3CEFAB"/>
              </a:highlight>
            </a:endParaRPr>
          </a:p>
        </p:txBody>
      </p:sp>
      <p:sp>
        <p:nvSpPr>
          <p:cNvPr id="305" name="Google Shape;305;p49"/>
          <p:cNvSpPr txBox="1"/>
          <p:nvPr/>
        </p:nvSpPr>
        <p:spPr>
          <a:xfrm>
            <a:off x="4886575" y="3271700"/>
            <a:ext cx="1604400" cy="4002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saludar()</a:t>
            </a:r>
            <a:endParaRPr b="1" sz="10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06" name="Google Shape;30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938" y="175738"/>
            <a:ext cx="918476" cy="91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50"/>
          <p:cNvSpPr txBox="1"/>
          <p:nvPr/>
        </p:nvSpPr>
        <p:spPr>
          <a:xfrm>
            <a:off x="1060191" y="32618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i="1" lang="es-419"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Definir funciones más avanzadas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3" name="Google Shape;313;p50"/>
          <p:cNvSpPr txBox="1"/>
          <p:nvPr/>
        </p:nvSpPr>
        <p:spPr>
          <a:xfrm>
            <a:off x="864175" y="1610550"/>
            <a:ext cx="7480200" cy="12264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6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def </a:t>
            </a:r>
            <a:r>
              <a:rPr b="1" lang="es-419" sz="16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saludar_con_nombre</a:t>
            </a:r>
            <a:r>
              <a:rPr b="1" lang="es-419" sz="16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(nombre):</a:t>
            </a:r>
            <a:endParaRPr b="1" sz="16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6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		saludando = print(“Hola {}! ¿</a:t>
            </a:r>
            <a:r>
              <a:rPr b="1" lang="es-419" sz="16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Cómo</a:t>
            </a:r>
            <a:r>
              <a:rPr b="1" lang="es-419" sz="16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 estás?”.format(nombre))</a:t>
            </a:r>
            <a:endParaRPr b="1" sz="16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6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		return saludando</a:t>
            </a:r>
            <a:endParaRPr b="1" sz="16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4" name="Google Shape;314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8040" y="283125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50"/>
          <p:cNvSpPr txBox="1"/>
          <p:nvPr/>
        </p:nvSpPr>
        <p:spPr>
          <a:xfrm>
            <a:off x="922800" y="34849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la llamamos usando:</a:t>
            </a:r>
            <a:endParaRPr sz="1800"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6" name="Google Shape;316;p50"/>
          <p:cNvSpPr txBox="1"/>
          <p:nvPr/>
        </p:nvSpPr>
        <p:spPr>
          <a:xfrm>
            <a:off x="3461250" y="3484925"/>
            <a:ext cx="3984900" cy="4311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saludar_con_nombre(“Juan”)</a:t>
            </a:r>
            <a:endParaRPr b="1" sz="16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17" name="Google Shape;317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938" y="175738"/>
            <a:ext cx="918476" cy="91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51"/>
          <p:cNvSpPr txBox="1"/>
          <p:nvPr/>
        </p:nvSpPr>
        <p:spPr>
          <a:xfrm>
            <a:off x="671276" y="425200"/>
            <a:ext cx="7866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Recomendaciones 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24" name="Google Shape;324;p51"/>
          <p:cNvSpPr txBox="1"/>
          <p:nvPr/>
        </p:nvSpPr>
        <p:spPr>
          <a:xfrm>
            <a:off x="864175" y="1839150"/>
            <a:ext cx="7480200" cy="21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AutoNum type="arabicPeriod"/>
            </a:pP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Utilizar </a:t>
            </a: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minúsculas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AutoNum type="arabicPeriod"/>
            </a:pP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Las palabras se separan con guiones bajos _ 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AutoNum type="arabicPeriod"/>
            </a:pP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Utilizar nombres </a:t>
            </a: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autoexplicativos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AutoNum type="arabicPeriod"/>
            </a:pP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No usar nombres que no definan lo que hace la función (ejemplo letras simples o palabras sin sentido con lo que haga la función)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25" name="Google Shape;32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925" y="144728"/>
            <a:ext cx="980525" cy="98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52"/>
          <p:cNvSpPr txBox="1"/>
          <p:nvPr/>
        </p:nvSpPr>
        <p:spPr>
          <a:xfrm>
            <a:off x="1060191" y="224321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Variables y </a:t>
            </a: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Funciones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2" name="Google Shape;332;p52"/>
          <p:cNvSpPr txBox="1"/>
          <p:nvPr/>
        </p:nvSpPr>
        <p:spPr>
          <a:xfrm>
            <a:off x="711775" y="1398925"/>
            <a:ext cx="5129100" cy="33147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def test():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		variable_test = 10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		print(variable_test)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print(variable_test)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NameError Traceback (most recent call last)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&lt;ipython-input-4-667d7c7a2c02&gt; in &lt;module&gt;()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----&gt; 1 print(variable_test)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A212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rgbClr val="BA212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NameError: name 'variable_test' is not defined</a:t>
            </a:r>
            <a:endParaRPr sz="1800">
              <a:solidFill>
                <a:srgbClr val="BA212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	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33" name="Google Shape;333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1790" y="2286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2"/>
          <p:cNvSpPr txBox="1"/>
          <p:nvPr/>
        </p:nvSpPr>
        <p:spPr>
          <a:xfrm>
            <a:off x="5959100" y="1761700"/>
            <a:ext cx="30000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Hay que tener en cuenta que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variables creadas en una función 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 existen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fuera de la misma.</a:t>
            </a:r>
            <a:endParaRPr>
              <a:highlight>
                <a:srgbClr val="3CEFAB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 txBox="1"/>
          <p:nvPr/>
        </p:nvSpPr>
        <p:spPr>
          <a:xfrm>
            <a:off x="852200" y="1175400"/>
            <a:ext cx="7146000" cy="18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E8E7E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000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¡PARA PENSAR!</a:t>
            </a:r>
            <a:endParaRPr i="1" sz="3000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s-419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las variables creadas en una función, sólo existen dentro de esa función ¿Cómo explicarías esto?</a:t>
            </a:r>
            <a:endParaRPr sz="2000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0" name="Google Shape;34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1925" y="4330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53"/>
          <p:cNvSpPr txBox="1"/>
          <p:nvPr/>
        </p:nvSpPr>
        <p:spPr>
          <a:xfrm>
            <a:off x="2380350" y="4540525"/>
            <a:ext cx="438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u="sng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CONTESTA EN EL CHAT DE ZOOM</a:t>
            </a:r>
            <a:endParaRPr/>
          </a:p>
        </p:txBody>
      </p:sp>
      <p:sp>
        <p:nvSpPr>
          <p:cNvPr id="342" name="Google Shape;342;p53"/>
          <p:cNvSpPr txBox="1"/>
          <p:nvPr/>
        </p:nvSpPr>
        <p:spPr>
          <a:xfrm>
            <a:off x="2458850" y="3091975"/>
            <a:ext cx="39327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0000"/>
                </a:solidFill>
                <a:highlight>
                  <a:schemeClr val="dk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lang="es-419" sz="1600">
                <a:solidFill>
                  <a:schemeClr val="lt1"/>
                </a:solidFill>
                <a:highlight>
                  <a:schemeClr val="dk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variable_test = 10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0000"/>
                </a:solidFill>
                <a:highlight>
                  <a:schemeClr val="dk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lang="es-419" sz="1600">
                <a:solidFill>
                  <a:srgbClr val="3CEFAB"/>
                </a:solidFill>
                <a:highlight>
                  <a:schemeClr val="dk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def </a:t>
            </a:r>
            <a:r>
              <a:rPr lang="es-419" sz="1600">
                <a:solidFill>
                  <a:srgbClr val="E0FF00"/>
                </a:solidFill>
                <a:highlight>
                  <a:schemeClr val="dk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test():</a:t>
            </a:r>
            <a:endParaRPr sz="1600">
              <a:solidFill>
                <a:srgbClr val="E0FF00"/>
              </a:solidFill>
              <a:highlight>
                <a:schemeClr val="dk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highlight>
                  <a:schemeClr val="dk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	</a:t>
            </a:r>
            <a:r>
              <a:rPr lang="es-419" sz="1600">
                <a:solidFill>
                  <a:srgbClr val="3CEFAB"/>
                </a:solidFill>
                <a:highlight>
                  <a:schemeClr val="dk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print</a:t>
            </a:r>
            <a:r>
              <a:rPr lang="es-419" sz="1600">
                <a:solidFill>
                  <a:schemeClr val="lt1"/>
                </a:solidFill>
                <a:highlight>
                  <a:schemeClr val="dk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(variable_test)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0000"/>
                </a:solidFill>
                <a:highlight>
                  <a:schemeClr val="dk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 </a:t>
            </a:r>
            <a:r>
              <a:rPr lang="es-419" sz="1600">
                <a:solidFill>
                  <a:srgbClr val="E0FF00"/>
                </a:solidFill>
                <a:highlight>
                  <a:schemeClr val="dk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test()</a:t>
            </a:r>
            <a:endParaRPr sz="1600">
              <a:solidFill>
                <a:srgbClr val="E0FF00"/>
              </a:solidFill>
              <a:highlight>
                <a:schemeClr val="dk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8975" y="45705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54"/>
          <p:cNvSpPr txBox="1"/>
          <p:nvPr/>
        </p:nvSpPr>
        <p:spPr>
          <a:xfrm>
            <a:off x="1016575" y="3921825"/>
            <a:ext cx="74802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print le da prioridad a la variable dentro de la función antes que a la de afuera.</a:t>
            </a:r>
            <a:endParaRPr sz="1800"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9" name="Google Shape;349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7040" y="130725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54"/>
          <p:cNvSpPr txBox="1"/>
          <p:nvPr/>
        </p:nvSpPr>
        <p:spPr>
          <a:xfrm>
            <a:off x="1060191" y="469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Variables y Funciones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51" name="Google Shape;351;p54"/>
          <p:cNvSpPr txBox="1"/>
          <p:nvPr/>
        </p:nvSpPr>
        <p:spPr>
          <a:xfrm>
            <a:off x="539700" y="1717500"/>
            <a:ext cx="44148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 embargo, hay que tener cuidado con las variables fuera de las funciones al usarlas en una función, ya que no puede llegar a funcionar como queremos:</a:t>
            </a:r>
            <a:endParaRPr sz="1800"/>
          </a:p>
        </p:txBody>
      </p:sp>
      <p:sp>
        <p:nvSpPr>
          <p:cNvPr id="352" name="Google Shape;352;p54"/>
          <p:cNvSpPr txBox="1"/>
          <p:nvPr/>
        </p:nvSpPr>
        <p:spPr>
          <a:xfrm>
            <a:off x="4999150" y="1713600"/>
            <a:ext cx="3356400" cy="20088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variable_test = 10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def test():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		variable_test = 155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		print(variable_test)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test()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3" name="Google Shape;353;p54"/>
          <p:cNvSpPr txBox="1"/>
          <p:nvPr/>
        </p:nvSpPr>
        <p:spPr>
          <a:xfrm>
            <a:off x="539700" y="3874375"/>
            <a:ext cx="47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latin typeface="Calibri"/>
                <a:ea typeface="Calibri"/>
                <a:cs typeface="Calibri"/>
                <a:sym typeface="Calibri"/>
              </a:rPr>
              <a:t>👁‍🗨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5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RETORNANDO VALORES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59" name="Google Shape;35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56"/>
          <p:cNvSpPr txBox="1"/>
          <p:nvPr/>
        </p:nvSpPr>
        <p:spPr>
          <a:xfrm>
            <a:off x="896491" y="3166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Return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6" name="Google Shape;366;p56"/>
          <p:cNvSpPr txBox="1"/>
          <p:nvPr/>
        </p:nvSpPr>
        <p:spPr>
          <a:xfrm>
            <a:off x="337725" y="4251163"/>
            <a:ext cx="5490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6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Nota: </a:t>
            </a:r>
            <a:r>
              <a:rPr lang="es-419" sz="16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defecto, las funciones retorna el valor None.</a:t>
            </a:r>
            <a:endParaRPr sz="1600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67" name="Google Shape;367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9465" y="1468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6"/>
          <p:cNvSpPr txBox="1"/>
          <p:nvPr/>
        </p:nvSpPr>
        <p:spPr>
          <a:xfrm>
            <a:off x="228600" y="1219200"/>
            <a:ext cx="8632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funciones pueden comunicarse con el exterior de las mismas, al proceso principal del programa usando la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sentencia return.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comunicación con el exterior se hace devolviendo valores.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/>
          </a:p>
        </p:txBody>
      </p:sp>
      <p:sp>
        <p:nvSpPr>
          <p:cNvPr id="369" name="Google Shape;369;p56"/>
          <p:cNvSpPr txBox="1"/>
          <p:nvPr/>
        </p:nvSpPr>
        <p:spPr>
          <a:xfrm>
            <a:off x="377500" y="2818950"/>
            <a:ext cx="4142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continuación, un ejemplo de función usando return:</a:t>
            </a:r>
            <a:endParaRPr/>
          </a:p>
        </p:txBody>
      </p:sp>
      <p:sp>
        <p:nvSpPr>
          <p:cNvPr id="370" name="Google Shape;370;p56"/>
          <p:cNvSpPr txBox="1"/>
          <p:nvPr/>
        </p:nvSpPr>
        <p:spPr>
          <a:xfrm>
            <a:off x="4634900" y="2740800"/>
            <a:ext cx="4142100" cy="11436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def saludar_con_nombre(nombre):</a:t>
            </a:r>
            <a:endParaRPr b="1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		saludando = print(“Hola {}! ¿Cómo estás?”.format(nombre))</a:t>
            </a:r>
            <a:endParaRPr b="1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		return saludando</a:t>
            </a:r>
            <a:endParaRPr b="1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71" name="Google Shape;371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713" y="326187"/>
            <a:ext cx="732950" cy="7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6" name="Google Shape;18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7"/>
          <p:cNvSpPr txBox="1"/>
          <p:nvPr/>
        </p:nvSpPr>
        <p:spPr>
          <a:xfrm>
            <a:off x="966591" y="34660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Return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8" name="Google Shape;378;p57"/>
          <p:cNvSpPr txBox="1"/>
          <p:nvPr/>
        </p:nvSpPr>
        <p:spPr>
          <a:xfrm>
            <a:off x="3584250" y="4149575"/>
            <a:ext cx="25851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similar a un break!</a:t>
            </a:r>
            <a:endParaRPr sz="1800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79" name="Google Shape;379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9965" y="178275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7"/>
          <p:cNvSpPr txBox="1"/>
          <p:nvPr/>
        </p:nvSpPr>
        <p:spPr>
          <a:xfrm>
            <a:off x="304800" y="1447800"/>
            <a:ext cx="8347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 embargo hay que tener en cuenta que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función 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termina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al devolver un valor,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decir, lo que escribamos después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ejecutará:</a:t>
            </a:r>
            <a:endParaRPr sz="1800"/>
          </a:p>
        </p:txBody>
      </p:sp>
      <p:sp>
        <p:nvSpPr>
          <p:cNvPr id="381" name="Google Shape;381;p57"/>
          <p:cNvSpPr txBox="1"/>
          <p:nvPr/>
        </p:nvSpPr>
        <p:spPr>
          <a:xfrm>
            <a:off x="1549175" y="2571750"/>
            <a:ext cx="6375600" cy="14775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def saludar_con_nombre(nombre):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		saludando = print(“Hola {}! ¿Cómo estás?”.format(nombre))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		return saludando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		print(“Hola mundo!”)</a:t>
            </a:r>
            <a:endParaRPr b="1" sz="13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2" name="Google Shape;382;p57"/>
          <p:cNvSpPr txBox="1"/>
          <p:nvPr/>
        </p:nvSpPr>
        <p:spPr>
          <a:xfrm>
            <a:off x="3157750" y="4068650"/>
            <a:ext cx="492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>
                <a:latin typeface="Calibri"/>
                <a:ea typeface="Calibri"/>
                <a:cs typeface="Calibri"/>
                <a:sym typeface="Calibri"/>
              </a:rPr>
              <a:t>👆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3" name="Google Shape;383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713" y="326187"/>
            <a:ext cx="732950" cy="7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58"/>
          <p:cNvSpPr txBox="1"/>
          <p:nvPr/>
        </p:nvSpPr>
        <p:spPr>
          <a:xfrm>
            <a:off x="1060191" y="32618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Return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90" name="Google Shape;390;p58"/>
          <p:cNvSpPr txBox="1"/>
          <p:nvPr/>
        </p:nvSpPr>
        <p:spPr>
          <a:xfrm>
            <a:off x="602575" y="1760900"/>
            <a:ext cx="2753100" cy="26838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def </a:t>
            </a: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numero</a:t>
            </a: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():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		return </a:t>
            </a: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s = numero() + 5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s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11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a = numero() * 2 + 5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a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17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91" name="Google Shape;391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8990" y="241175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58"/>
          <p:cNvSpPr txBox="1"/>
          <p:nvPr/>
        </p:nvSpPr>
        <p:spPr>
          <a:xfrm>
            <a:off x="3565300" y="1760900"/>
            <a:ext cx="4980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valores o variables retornados van a seguir siendo de un tipo de valor, por lo que podremos trabajarlo con lo que ya hemos visto</a:t>
            </a:r>
            <a:endParaRPr sz="1800"/>
          </a:p>
        </p:txBody>
      </p:sp>
      <p:pic>
        <p:nvPicPr>
          <p:cNvPr id="393" name="Google Shape;393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713" y="326187"/>
            <a:ext cx="732950" cy="7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9"/>
          <p:cNvSpPr txBox="1"/>
          <p:nvPr/>
        </p:nvSpPr>
        <p:spPr>
          <a:xfrm>
            <a:off x="1060191" y="289321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Return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00" name="Google Shape;400;p59"/>
          <p:cNvSpPr txBox="1"/>
          <p:nvPr/>
        </p:nvSpPr>
        <p:spPr>
          <a:xfrm>
            <a:off x="2879875" y="2891063"/>
            <a:ext cx="5752800" cy="13416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3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a = numero() + “hola”</a:t>
            </a:r>
            <a:endParaRPr b="1" sz="13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3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Traceback (most recent call last):</a:t>
            </a:r>
            <a:endParaRPr b="1" sz="13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3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  File "&lt;stdin&gt;", line 1, in &lt;module&gt;</a:t>
            </a:r>
            <a:endParaRPr b="1" sz="13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3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TypeError: unsupported operand type(s) for +: 'int' and 'str'</a:t>
            </a:r>
            <a:endParaRPr b="1" sz="13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01" name="Google Shape;401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8990" y="29360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59"/>
          <p:cNvSpPr txBox="1"/>
          <p:nvPr/>
        </p:nvSpPr>
        <p:spPr>
          <a:xfrm>
            <a:off x="896500" y="1557775"/>
            <a:ext cx="36021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vemos el tipo de dato de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número,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nos indicará que es un int:</a:t>
            </a:r>
            <a:endParaRPr sz="1800"/>
          </a:p>
        </p:txBody>
      </p:sp>
      <p:sp>
        <p:nvSpPr>
          <p:cNvPr id="403" name="Google Shape;403;p59"/>
          <p:cNvSpPr txBox="1"/>
          <p:nvPr/>
        </p:nvSpPr>
        <p:spPr>
          <a:xfrm>
            <a:off x="4242000" y="1535425"/>
            <a:ext cx="2328000" cy="11436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def numero():</a:t>
            </a:r>
            <a:endParaRPr b="1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		return 6</a:t>
            </a:r>
            <a:endParaRPr b="1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type(numero())</a:t>
            </a:r>
            <a:endParaRPr b="1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&lt;class ‘int’&gt;</a:t>
            </a:r>
            <a:endParaRPr b="1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4" name="Google Shape;404;p59"/>
          <p:cNvSpPr txBox="1"/>
          <p:nvPr/>
        </p:nvSpPr>
        <p:spPr>
          <a:xfrm>
            <a:off x="650325" y="2891075"/>
            <a:ext cx="19227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lo que no podremos sumar int a str aunque sea una función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05" name="Google Shape;405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713" y="326187"/>
            <a:ext cx="732950" cy="7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60"/>
          <p:cNvSpPr txBox="1"/>
          <p:nvPr/>
        </p:nvSpPr>
        <p:spPr>
          <a:xfrm>
            <a:off x="1060191" y="2880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Return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12" name="Google Shape;412;p60"/>
          <p:cNvSpPr txBox="1"/>
          <p:nvPr/>
        </p:nvSpPr>
        <p:spPr>
          <a:xfrm>
            <a:off x="6088200" y="3456950"/>
            <a:ext cx="2522400" cy="7956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3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variable = lista()</a:t>
            </a:r>
            <a:endParaRPr b="1" sz="13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3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variable[1:4]</a:t>
            </a:r>
            <a:endParaRPr b="1" sz="13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13" name="Google Shape;413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7515" y="17825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60"/>
          <p:cNvSpPr txBox="1"/>
          <p:nvPr/>
        </p:nvSpPr>
        <p:spPr>
          <a:xfrm>
            <a:off x="457200" y="1447800"/>
            <a:ext cx="51111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Algo interesante que pasa si devolvemos una colección es que 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podemos utilizarla directamente desde la función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hacer uso de las funciones internas de las colecciones: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5" name="Google Shape;415;p60"/>
          <p:cNvSpPr txBox="1"/>
          <p:nvPr/>
        </p:nvSpPr>
        <p:spPr>
          <a:xfrm>
            <a:off x="5582600" y="1670850"/>
            <a:ext cx="3584400" cy="9465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def lista():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		return [1,2,3,4,5]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pint(lista()[1:3])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6" name="Google Shape;416;p60"/>
          <p:cNvSpPr txBox="1"/>
          <p:nvPr/>
        </p:nvSpPr>
        <p:spPr>
          <a:xfrm>
            <a:off x="457200" y="3326950"/>
            <a:ext cx="5631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Sin embargo, cada vez que hagamos un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print</a:t>
            </a:r>
            <a:r>
              <a:rPr lang="es-419" sz="1800">
                <a:solidFill>
                  <a:srgbClr val="0D904F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una función la estaremos llamando, por lo que</a:t>
            </a:r>
            <a:r>
              <a:rPr b="1"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lo ideal es asignarlo a una variable y trabajarlo desde ahí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endParaRPr sz="1800"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17" name="Google Shape;417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713" y="326187"/>
            <a:ext cx="732950" cy="7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61"/>
          <p:cNvSpPr txBox="1"/>
          <p:nvPr/>
        </p:nvSpPr>
        <p:spPr>
          <a:xfrm>
            <a:off x="1060191" y="36700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Return multiple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24" name="Google Shape;424;p61"/>
          <p:cNvSpPr txBox="1"/>
          <p:nvPr/>
        </p:nvSpPr>
        <p:spPr>
          <a:xfrm>
            <a:off x="3975500" y="1977175"/>
            <a:ext cx="4947900" cy="19485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def test():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return "Python", 20, [1,2,3]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test()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292100" rtl="0" algn="l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('Python', 20, [1, 2, 3])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292100" rtl="0" algn="l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25" name="Google Shape;425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9965" y="18875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61"/>
          <p:cNvSpPr txBox="1"/>
          <p:nvPr/>
        </p:nvSpPr>
        <p:spPr>
          <a:xfrm>
            <a:off x="158600" y="2108250"/>
            <a:ext cx="3526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característica interesante, es la posibilidad de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devolver valores múltiples separados por comas:</a:t>
            </a:r>
            <a:endParaRPr sz="1800">
              <a:highlight>
                <a:srgbClr val="3CEFAB"/>
              </a:highlight>
            </a:endParaRPr>
          </a:p>
        </p:txBody>
      </p:sp>
      <p:pic>
        <p:nvPicPr>
          <p:cNvPr id="427" name="Google Shape;427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713" y="326187"/>
            <a:ext cx="732950" cy="7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2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ENVIANDO</a:t>
            </a: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 VALORES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33" name="Google Shape;43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63"/>
          <p:cNvSpPr txBox="1"/>
          <p:nvPr/>
        </p:nvSpPr>
        <p:spPr>
          <a:xfrm>
            <a:off x="1060191" y="2793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Enviando Valores a una función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40" name="Google Shape;440;p63"/>
          <p:cNvSpPr txBox="1"/>
          <p:nvPr/>
        </p:nvSpPr>
        <p:spPr>
          <a:xfrm>
            <a:off x="503350" y="1503200"/>
            <a:ext cx="8129400" cy="30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Vimos como devolver valores y así comunicar una función con el exterior, ahora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enviar información desde el exterior a la función.</a:t>
            </a:r>
            <a:endParaRPr sz="180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entender los conceptos más fácilmente vamos a trabajar alrededor de un caso de estudio típico: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Crear una función que sume dos números y retorne uno en su resultado.</a:t>
            </a:r>
            <a:endParaRPr sz="1800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41" name="Google Shape;441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875" y="279338"/>
            <a:ext cx="826625" cy="82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64"/>
          <p:cNvSpPr txBox="1"/>
          <p:nvPr/>
        </p:nvSpPr>
        <p:spPr>
          <a:xfrm>
            <a:off x="958791" y="2793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Enviando Valores a una función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48" name="Google Shape;448;p64"/>
          <p:cNvSpPr txBox="1"/>
          <p:nvPr/>
        </p:nvSpPr>
        <p:spPr>
          <a:xfrm>
            <a:off x="2592600" y="3422175"/>
            <a:ext cx="3958800" cy="8562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def suma(numero1, numero2):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		return numero1 + numero2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49" name="Google Shape;449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8515" y="18875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64"/>
          <p:cNvSpPr txBox="1"/>
          <p:nvPr/>
        </p:nvSpPr>
        <p:spPr>
          <a:xfrm>
            <a:off x="381000" y="1752600"/>
            <a:ext cx="8179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 primero será definir una función la cual denominaremos como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suma</a:t>
            </a:r>
            <a:r>
              <a:rPr b="1"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recibirá 2 números con dos nombres como si fueran dos variables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numero1</a:t>
            </a:r>
            <a:r>
              <a:rPr b="1"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numero2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luego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retornamos la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suma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entre ambos números.</a:t>
            </a:r>
            <a:endParaRPr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51" name="Google Shape;451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875" y="279338"/>
            <a:ext cx="826625" cy="82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65"/>
          <p:cNvSpPr txBox="1"/>
          <p:nvPr/>
        </p:nvSpPr>
        <p:spPr>
          <a:xfrm>
            <a:off x="949041" y="2793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Enviando Valores a una función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58" name="Google Shape;458;p65"/>
          <p:cNvSpPr txBox="1"/>
          <p:nvPr/>
        </p:nvSpPr>
        <p:spPr>
          <a:xfrm>
            <a:off x="3345100" y="3408025"/>
            <a:ext cx="48294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este caso 7 será la variable</a:t>
            </a:r>
            <a:r>
              <a:rPr lang="es-419" sz="18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s-419" sz="18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numero1 </a:t>
            </a:r>
            <a:r>
              <a:rPr lang="es-419" sz="18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5 será la variable</a:t>
            </a:r>
            <a:r>
              <a:rPr lang="es-419" sz="18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s-419" sz="18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numero2</a:t>
            </a:r>
            <a:endParaRPr b="1" sz="1800">
              <a:solidFill>
                <a:schemeClr val="dk1"/>
              </a:solidFill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59" name="Google Shape;459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7540" y="251675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5"/>
          <p:cNvSpPr txBox="1"/>
          <p:nvPr/>
        </p:nvSpPr>
        <p:spPr>
          <a:xfrm>
            <a:off x="228600" y="1447800"/>
            <a:ext cx="84645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 que hacemos para indicar que se reciben valores es 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crear dos variables separadas por una coma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Cuando nosotros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llamemos a la función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automáticamente,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le asignarán a estas variables los números que enviemos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siguiendo el mismo orden: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1" name="Google Shape;461;p65"/>
          <p:cNvSpPr txBox="1"/>
          <p:nvPr/>
        </p:nvSpPr>
        <p:spPr>
          <a:xfrm>
            <a:off x="802300" y="3586275"/>
            <a:ext cx="2202900" cy="400200"/>
          </a:xfrm>
          <a:prstGeom prst="rect">
            <a:avLst/>
          </a:prstGeom>
          <a:noFill/>
          <a:ln cap="flat" cmpd="sng" w="952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r = suma(7, 5)</a:t>
            </a:r>
            <a:endParaRPr b="1" sz="10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62" name="Google Shape;462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875" y="279338"/>
            <a:ext cx="826625" cy="82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6"/>
          <p:cNvSpPr txBox="1"/>
          <p:nvPr/>
        </p:nvSpPr>
        <p:spPr>
          <a:xfrm>
            <a:off x="852200" y="1175400"/>
            <a:ext cx="7146000" cy="18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E8E7E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000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¡PARA PENSAR!</a:t>
            </a:r>
            <a:endParaRPr i="1" sz="3000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s-419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¿Qué ocurriría si lo hiciéramos al revés?</a:t>
            </a:r>
            <a:endParaRPr sz="2000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68" name="Google Shape;468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1925" y="4330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66"/>
          <p:cNvSpPr txBox="1"/>
          <p:nvPr/>
        </p:nvSpPr>
        <p:spPr>
          <a:xfrm>
            <a:off x="2380350" y="4159525"/>
            <a:ext cx="438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u="sng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CONTESTA EN EL CHAT DE ZOOM</a:t>
            </a:r>
            <a:endParaRPr/>
          </a:p>
        </p:txBody>
      </p:sp>
      <p:sp>
        <p:nvSpPr>
          <p:cNvPr id="470" name="Google Shape;470;p66"/>
          <p:cNvSpPr txBox="1"/>
          <p:nvPr/>
        </p:nvSpPr>
        <p:spPr>
          <a:xfrm>
            <a:off x="2458850" y="3091975"/>
            <a:ext cx="393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3CEFAB"/>
                </a:solidFill>
                <a:highlight>
                  <a:schemeClr val="dk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lang="es-419" sz="1800">
                <a:solidFill>
                  <a:schemeClr val="lt1"/>
                </a:solidFill>
                <a:highlight>
                  <a:schemeClr val="dk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r = suma(5, 7)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/>
          <p:nvPr/>
        </p:nvSpPr>
        <p:spPr>
          <a:xfrm>
            <a:off x="4387975" y="1686450"/>
            <a:ext cx="4624800" cy="17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s-419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C</a:t>
            </a: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rear </a:t>
            </a: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funciones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s-419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R</a:t>
            </a: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etornar valores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</a:t>
            </a: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nviar</a:t>
            </a: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valores</a:t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93" name="Google Shape;19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40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5" name="Google Shape;19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67"/>
          <p:cNvSpPr txBox="1"/>
          <p:nvPr/>
        </p:nvSpPr>
        <p:spPr>
          <a:xfrm>
            <a:off x="634050" y="1686750"/>
            <a:ext cx="7755000" cy="22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este caso 5 será la variable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numero1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7 será la variable 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numero2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Hay que tener cuidado por como se pasan estos valores a la función, ya que si fuera otra operación matemática podría dar resultados muy distintos, como en una división o potencia.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77" name="Google Shape;477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1925" y="4330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68"/>
          <p:cNvSpPr txBox="1"/>
          <p:nvPr/>
        </p:nvSpPr>
        <p:spPr>
          <a:xfrm>
            <a:off x="1060191" y="31598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Momentos de</a:t>
            </a: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 una función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84" name="Google Shape;484;p68"/>
          <p:cNvSpPr txBox="1"/>
          <p:nvPr/>
        </p:nvSpPr>
        <p:spPr>
          <a:xfrm>
            <a:off x="5531100" y="2092750"/>
            <a:ext cx="22707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la 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llamada</a:t>
            </a:r>
            <a:endParaRPr b="1" sz="1800">
              <a:solidFill>
                <a:schemeClr val="dk1"/>
              </a:solidFill>
              <a:highlight>
                <a:srgbClr val="3CEFAB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5" name="Google Shape;485;p68"/>
          <p:cNvSpPr txBox="1"/>
          <p:nvPr/>
        </p:nvSpPr>
        <p:spPr>
          <a:xfrm>
            <a:off x="703275" y="2758575"/>
            <a:ext cx="3837900" cy="6480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def suma(numero1, numero2):</a:t>
            </a:r>
            <a:endParaRPr b="1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		return numero1 + numero2</a:t>
            </a:r>
            <a:endParaRPr b="1" sz="10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6" name="Google Shape;486;p68"/>
          <p:cNvSpPr txBox="1"/>
          <p:nvPr/>
        </p:nvSpPr>
        <p:spPr>
          <a:xfrm>
            <a:off x="1181575" y="20927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Tenemos la 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definición</a:t>
            </a:r>
            <a:endParaRPr b="1">
              <a:highlight>
                <a:srgbClr val="3CEFAB"/>
              </a:highlight>
            </a:endParaRPr>
          </a:p>
        </p:txBody>
      </p:sp>
      <p:sp>
        <p:nvSpPr>
          <p:cNvPr id="487" name="Google Shape;487;p68"/>
          <p:cNvSpPr txBox="1"/>
          <p:nvPr/>
        </p:nvSpPr>
        <p:spPr>
          <a:xfrm>
            <a:off x="5612550" y="2758575"/>
            <a:ext cx="2107800" cy="4002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r = suma(7, 5)</a:t>
            </a:r>
            <a:endParaRPr b="1" sz="10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8" name="Google Shape;488;p68"/>
          <p:cNvSpPr txBox="1"/>
          <p:nvPr/>
        </p:nvSpPr>
        <p:spPr>
          <a:xfrm>
            <a:off x="2684400" y="3983000"/>
            <a:ext cx="377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¿Por qué es importante diferenciar?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9" name="Google Shape;489;p68"/>
          <p:cNvSpPr txBox="1"/>
          <p:nvPr/>
        </p:nvSpPr>
        <p:spPr>
          <a:xfrm>
            <a:off x="2309150" y="3921500"/>
            <a:ext cx="466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latin typeface="Calibri"/>
                <a:ea typeface="Calibri"/>
                <a:cs typeface="Calibri"/>
                <a:sym typeface="Calibri"/>
              </a:rPr>
              <a:t>👉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0" name="Google Shape;490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7540" y="251675"/>
            <a:ext cx="877306" cy="98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69"/>
          <p:cNvSpPr txBox="1"/>
          <p:nvPr/>
        </p:nvSpPr>
        <p:spPr>
          <a:xfrm>
            <a:off x="1060191" y="37380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Momentos de </a:t>
            </a: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una función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97" name="Google Shape;497;p69"/>
          <p:cNvSpPr txBox="1"/>
          <p:nvPr/>
        </p:nvSpPr>
        <p:spPr>
          <a:xfrm>
            <a:off x="5913850" y="3421025"/>
            <a:ext cx="2065800" cy="5445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3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r = suma(7, 5)</a:t>
            </a:r>
            <a:endParaRPr b="1" sz="13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8" name="Google Shape;498;p69"/>
          <p:cNvSpPr txBox="1"/>
          <p:nvPr/>
        </p:nvSpPr>
        <p:spPr>
          <a:xfrm>
            <a:off x="293625" y="1991550"/>
            <a:ext cx="44043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Durante la definición de la función, las variables 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 valores se denominan 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parámetros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99" name="Google Shape;499;p69"/>
          <p:cNvSpPr txBox="1"/>
          <p:nvPr/>
        </p:nvSpPr>
        <p:spPr>
          <a:xfrm>
            <a:off x="487725" y="3284525"/>
            <a:ext cx="4016100" cy="6810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def suma(numero1, numero2):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		return numero1 + numero2 </a:t>
            </a:r>
            <a:endParaRPr b="1" sz="11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0" name="Google Shape;500;p69"/>
          <p:cNvSpPr txBox="1"/>
          <p:nvPr/>
        </p:nvSpPr>
        <p:spPr>
          <a:xfrm>
            <a:off x="5021975" y="2011275"/>
            <a:ext cx="37446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durante la llamada se le denominan 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argumentos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</a:t>
            </a: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como los argumentos de los scripts.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01" name="Google Shape;501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7540" y="251675"/>
            <a:ext cx="877306" cy="98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0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PAR O IMPAR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una función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</a:t>
            </a: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 </a:t>
            </a: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minutos</a:t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07" name="Google Shape;507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71"/>
          <p:cNvSpPr txBox="1"/>
          <p:nvPr/>
        </p:nvSpPr>
        <p:spPr>
          <a:xfrm>
            <a:off x="678775" y="1148375"/>
            <a:ext cx="74070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3 minutos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una función llamada par_o_impar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Helvetica Neue Light"/>
              <a:buAutoNum type="arabicPeriod"/>
            </a:pP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Recibirá un número por </a:t>
            </a: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parámetro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Helvetica Neue Light"/>
              <a:buAutoNum type="arabicPeriod"/>
            </a:pP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Imprimirá Par si el número es par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Helvetica Neue Light"/>
              <a:buAutoNum type="arabicPeriod"/>
            </a:pP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Imprimirá Impar si el número es impar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Helvetica Neue Light"/>
              <a:buAutoNum type="arabicPeriod"/>
            </a:pP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Si se ingresa algo que no sea número debe indicar que se ingrese un número. </a:t>
            </a:r>
            <a:r>
              <a:rPr lang="es-419" sz="1800"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(Para los </a:t>
            </a:r>
            <a:r>
              <a:rPr lang="es-419" sz="1800"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más</a:t>
            </a:r>
            <a:r>
              <a:rPr lang="es-419" sz="1800"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audaces</a:t>
            </a:r>
            <a:r>
              <a:rPr lang="es-419" sz="1800"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r>
              <a:rPr lang="es-419" sz="1800">
                <a:solidFill>
                  <a:srgbClr val="BA212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800">
              <a:solidFill>
                <a:srgbClr val="BA2121"/>
              </a:solidFill>
              <a:highlight>
                <a:srgbClr val="EF89D2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5" name="Google Shape;515;p71"/>
          <p:cNvSpPr txBox="1"/>
          <p:nvPr/>
        </p:nvSpPr>
        <p:spPr>
          <a:xfrm>
            <a:off x="2183550" y="433800"/>
            <a:ext cx="51729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DESAFÍO DE </a:t>
            </a:r>
            <a:r>
              <a:rPr i="1" lang="es-419" sz="2600">
                <a:latin typeface="Anton"/>
                <a:ea typeface="Anton"/>
                <a:cs typeface="Anton"/>
                <a:sym typeface="Anton"/>
              </a:rPr>
              <a:t>FUNCIONES CON </a:t>
            </a:r>
            <a:r>
              <a:rPr i="1" lang="es-419" sz="2600">
                <a:latin typeface="Anton"/>
                <a:ea typeface="Anton"/>
                <a:cs typeface="Anton"/>
                <a:sym typeface="Anton"/>
              </a:rPr>
              <a:t>PARÁMETROS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16" name="Google Shape;516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71"/>
          <p:cNvSpPr txBox="1"/>
          <p:nvPr/>
        </p:nvSpPr>
        <p:spPr>
          <a:xfrm>
            <a:off x="594025" y="4640300"/>
            <a:ext cx="531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222222"/>
                </a:solidFill>
                <a:highlight>
                  <a:srgbClr val="EEFF4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 SUBIDO AL DRIVE</a:t>
            </a:r>
            <a:r>
              <a:rPr lang="es-419" sz="1200" u="sng">
                <a:solidFill>
                  <a:schemeClr val="hlink"/>
                </a:solidFill>
                <a:highlight>
                  <a:srgbClr val="EEFF41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: </a:t>
            </a:r>
            <a:r>
              <a:rPr b="1" lang="es-419" sz="1200" u="sng">
                <a:solidFill>
                  <a:schemeClr val="hlink"/>
                </a:solidFill>
                <a:highlight>
                  <a:srgbClr val="EEFF41"/>
                </a:highlight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Desafío</a:t>
            </a:r>
            <a:endParaRPr b="1" sz="1200">
              <a:highlight>
                <a:srgbClr val="EEFF41"/>
              </a:highlight>
            </a:endParaRPr>
          </a:p>
        </p:txBody>
      </p:sp>
      <p:pic>
        <p:nvPicPr>
          <p:cNvPr id="518" name="Google Shape;518;p7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552375"/>
            <a:ext cx="545149" cy="54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2"/>
          <p:cNvSpPr txBox="1"/>
          <p:nvPr/>
        </p:nvSpPr>
        <p:spPr>
          <a:xfrm>
            <a:off x="1443000" y="2520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FUNCIÓN AÑO BISIESTO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24" name="Google Shape;524;p72"/>
          <p:cNvSpPr txBox="1"/>
          <p:nvPr/>
        </p:nvSpPr>
        <p:spPr>
          <a:xfrm>
            <a:off x="938100" y="35099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Crear una función con parámetros.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25" name="Google Shape;52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72"/>
          <p:cNvSpPr/>
          <p:nvPr/>
        </p:nvSpPr>
        <p:spPr>
          <a:xfrm>
            <a:off x="482397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" name="Google Shape;532;p73"/>
          <p:cNvGraphicFramePr/>
          <p:nvPr/>
        </p:nvGraphicFramePr>
        <p:xfrm>
          <a:off x="-12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{CD78DE36-1043-4499-861A-C14085717E9E}</a:tableStyleId>
              </a:tblPr>
              <a:tblGrid>
                <a:gridCol w="3150175"/>
                <a:gridCol w="3888550"/>
                <a:gridCol w="2105250"/>
              </a:tblGrid>
              <a:tr h="9238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419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FUNCIÓN AÑO BISIESTO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12575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5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 documento debe presentarse en Google Docs o mejor aún en </a:t>
                      </a:r>
                      <a:r>
                        <a:rPr lang="es-419" sz="1600">
                          <a:solidFill>
                            <a:srgbClr val="121212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Colabs</a:t>
                      </a: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,  bajo el siguiente formato: </a:t>
                      </a:r>
                      <a:r>
                        <a:rPr lang="es-419" sz="1500">
                          <a:solidFill>
                            <a:schemeClr val="dk1"/>
                          </a:solidFill>
                          <a:highlight>
                            <a:srgbClr val="A6FFCA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“FunciónAñoBisiesto+Apellido”</a:t>
                      </a:r>
                      <a:r>
                        <a:rPr lang="es-419" sz="15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 </a:t>
                      </a:r>
                      <a:endParaRPr sz="15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5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 el formulario debe estar el print de pantalla de la consola con el ejercicio resuelto, como así también el código tipeado. </a:t>
                      </a:r>
                      <a:endParaRPr b="1" sz="1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96205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600"/>
                        <a:t>&gt;&gt;</a:t>
                      </a:r>
                      <a:r>
                        <a:rPr b="1" lang="es-419" sz="16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s-419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r>
                        <a:rPr lang="es-419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Realizar una función llamada año_bisiesto: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EFAB"/>
                        </a:buClr>
                        <a:buSzPts val="1600"/>
                        <a:buFont typeface="Helvetica Neue Light"/>
                        <a:buAutoNum type="arabicPeriod"/>
                      </a:pP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Recibirá un año por parámetro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EFAB"/>
                        </a:buClr>
                        <a:buSzPts val="1600"/>
                        <a:buFont typeface="Helvetica Neue Light"/>
                        <a:buAutoNum type="arabicPeriod"/>
                      </a:pP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Imprimirá “El año </a:t>
                      </a:r>
                      <a:r>
                        <a:rPr b="1" lang="es-419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año</a:t>
                      </a: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es bisiesto” si el año es bisiesto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EFAB"/>
                        </a:buClr>
                        <a:buSzPts val="1600"/>
                        <a:buFont typeface="Helvetica Neue Light"/>
                        <a:buAutoNum type="arabicPeriod"/>
                      </a:pP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Imprimirá “El año </a:t>
                      </a:r>
                      <a:r>
                        <a:rPr b="1" lang="es-419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año</a:t>
                      </a: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no es bisiesto” si el año no es bisiesto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EFAB"/>
                        </a:buClr>
                        <a:buSzPts val="1600"/>
                        <a:buFont typeface="Helvetica Neue Light"/>
                        <a:buAutoNum type="arabicPeriod"/>
                      </a:pP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Si se ingresa algo que no sea número debe indicar que se ingrese un número.</a:t>
                      </a:r>
                      <a:endParaRPr sz="16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533" name="Google Shape;53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12590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73"/>
          <p:cNvSpPr/>
          <p:nvPr/>
        </p:nvSpPr>
        <p:spPr>
          <a:xfrm>
            <a:off x="8511150" y="1259000"/>
            <a:ext cx="243300" cy="2433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1" sz="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0" name="Google Shape;540;p74"/>
          <p:cNvGraphicFramePr/>
          <p:nvPr/>
        </p:nvGraphicFramePr>
        <p:xfrm>
          <a:off x="-37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{CD78DE36-1043-4499-861A-C14085717E9E}</a:tableStyleId>
              </a:tblPr>
              <a:tblGrid>
                <a:gridCol w="3048000"/>
                <a:gridCol w="3954850"/>
                <a:gridCol w="2141150"/>
              </a:tblGrid>
              <a:tr h="83082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419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FUNCIÓN AÑO BISIESTO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15854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 documento debe presentarse en Google Docs bajo el siguiente formato: </a:t>
                      </a:r>
                      <a:r>
                        <a:rPr lang="es-419" sz="1500">
                          <a:solidFill>
                            <a:schemeClr val="dk1"/>
                          </a:solidFill>
                          <a:highlight>
                            <a:srgbClr val="A6FFCA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“FunciónAñoBisiesto+Apellido”</a:t>
                      </a:r>
                      <a:r>
                        <a:rPr lang="es-419" sz="15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 </a:t>
                      </a: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Colabs,</a:t>
                      </a:r>
                      <a:endParaRPr sz="15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 el formulario debe estar el print de pantalla de la consola con el ejercicio resuelto, como así también el código tipeado. 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72722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700"/>
                        <a:t>&gt;&gt;</a:t>
                      </a:r>
                      <a:r>
                        <a:rPr b="1" lang="es-419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Información a tener en cuenta al realizar el</a:t>
                      </a:r>
                      <a:r>
                        <a:rPr b="1" lang="es-419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entregable:</a:t>
                      </a:r>
                      <a:endParaRPr b="1"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6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Se recuerda que los años bisiestos son múltiplos de 4, pero los múltiplos de 100 no lo son, aunque los múltiplos de 400 sí.</a:t>
                      </a:r>
                      <a:r>
                        <a:rPr lang="es-419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s-419" sz="16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Estos</a:t>
                      </a:r>
                      <a:r>
                        <a:rPr lang="es-419" sz="16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son algunos ejemplos de posibles respuestas: 2012 es bisiesto, 2010 no es bisiesto, 2000 es bisiesto, 1900 no es bisiesto.</a:t>
                      </a:r>
                      <a:endParaRPr b="1"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457200" rtl="0" algn="l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541" name="Google Shape;541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12590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74"/>
          <p:cNvSpPr/>
          <p:nvPr/>
        </p:nvSpPr>
        <p:spPr>
          <a:xfrm>
            <a:off x="8511150" y="1259000"/>
            <a:ext cx="243300" cy="2433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1" sz="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5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549" name="Google Shape;549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76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s-419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5" name="Google Shape;555;p76"/>
          <p:cNvSpPr txBox="1"/>
          <p:nvPr/>
        </p:nvSpPr>
        <p:spPr>
          <a:xfrm>
            <a:off x="1444487" y="2623175"/>
            <a:ext cx="6467100" cy="19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Arial"/>
              <a:buChar char="-"/>
            </a:pPr>
            <a:r>
              <a:rPr lang="es-419" sz="20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Funciones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lang="es-419" sz="20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Retorno de valores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lang="es-419" sz="20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Envío de valores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1"/>
          <p:cNvSpPr/>
          <p:nvPr/>
        </p:nvSpPr>
        <p:spPr>
          <a:xfrm>
            <a:off x="3626850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1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1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s-419"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4" name="Google Shape;204;p41"/>
          <p:cNvSpPr txBox="1"/>
          <p:nvPr/>
        </p:nvSpPr>
        <p:spPr>
          <a:xfrm>
            <a:off x="37611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Funciones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5" name="Google Shape;205;p41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41"/>
          <p:cNvCxnSpPr/>
          <p:nvPr/>
        </p:nvCxnSpPr>
        <p:spPr>
          <a:xfrm>
            <a:off x="37611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p41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41"/>
          <p:cNvCxnSpPr/>
          <p:nvPr/>
        </p:nvCxnSpPr>
        <p:spPr>
          <a:xfrm>
            <a:off x="37611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9" name="Google Shape;20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1"/>
          <p:cNvSpPr/>
          <p:nvPr/>
        </p:nvSpPr>
        <p:spPr>
          <a:xfrm>
            <a:off x="1243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1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1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s-419"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41"/>
          <p:cNvSpPr txBox="1"/>
          <p:nvPr/>
        </p:nvSpPr>
        <p:spPr>
          <a:xfrm>
            <a:off x="1377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Manejo de archivos y datos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4" name="Google Shape;214;p41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41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6" name="Google Shape;216;p41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41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8" name="Google Shape;218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1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1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1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s-419"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2" name="Google Shape;222;p41"/>
          <p:cNvSpPr txBox="1"/>
          <p:nvPr/>
        </p:nvSpPr>
        <p:spPr>
          <a:xfrm>
            <a:off x="6144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419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Funciones II</a:t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23" name="Google Shape;223;p41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Google Shape;224;p41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5" name="Google Shape;225;p41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" name="Google Shape;226;p41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7" name="Google Shape;22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1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9" name="Google Shape;229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1875" y="2540000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1"/>
          <p:cNvSpPr txBox="1"/>
          <p:nvPr/>
        </p:nvSpPr>
        <p:spPr>
          <a:xfrm>
            <a:off x="41502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PAR O IMPAR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1" name="Google Shape;231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95175" y="300832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1"/>
          <p:cNvSpPr txBox="1"/>
          <p:nvPr/>
        </p:nvSpPr>
        <p:spPr>
          <a:xfrm>
            <a:off x="1733525" y="299295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s-419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CURIOSOS POR LA INFORMACIÓN</a:t>
            </a:r>
            <a:endParaRPr b="0" i="0" sz="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3" name="Google Shape;233;p41"/>
          <p:cNvSpPr txBox="1"/>
          <p:nvPr/>
        </p:nvSpPr>
        <p:spPr>
          <a:xfrm>
            <a:off x="4162925" y="299295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FUNCIÓN AÑO BISIESTO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4" name="Google Shape;234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96855" y="2563380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1"/>
          <p:cNvSpPr txBox="1"/>
          <p:nvPr/>
        </p:nvSpPr>
        <p:spPr>
          <a:xfrm>
            <a:off x="17118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s-419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 MASCOTA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6" name="Google Shape;236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78229" y="2967527"/>
            <a:ext cx="364121" cy="3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74075" y="251835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1"/>
          <p:cNvSpPr txBox="1"/>
          <p:nvPr/>
        </p:nvSpPr>
        <p:spPr>
          <a:xfrm>
            <a:off x="6512425" y="253242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RELOJ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Google Shape;239;p41"/>
          <p:cNvSpPr txBox="1"/>
          <p:nvPr/>
        </p:nvSpPr>
        <p:spPr>
          <a:xfrm>
            <a:off x="6526280" y="3020793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FUNCIONES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0" name="Google Shape;240;p4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74087" y="3001175"/>
            <a:ext cx="307150" cy="3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7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561" name="Google Shape;561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8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67" name="Google Shape;567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FUNCIONES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6" name="Google Shape;24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3"/>
          <p:cNvSpPr txBox="1"/>
          <p:nvPr/>
        </p:nvSpPr>
        <p:spPr>
          <a:xfrm>
            <a:off x="2521496" y="372625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Funciones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3" name="Google Shape;253;p43"/>
          <p:cNvSpPr txBox="1"/>
          <p:nvPr/>
        </p:nvSpPr>
        <p:spPr>
          <a:xfrm>
            <a:off x="461400" y="1361725"/>
            <a:ext cx="8294700" cy="29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Cuando creamos nuestros propios programas nos damos cuenta de que muchas de las tareas que implementamos se repite</a:t>
            </a: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n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 presentan de forma similar pero con algunos cambios.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Entonces aparece la necesidad de agrupar este código repetido o similar, a las </a:t>
            </a:r>
            <a:r>
              <a:rPr lang="es-419" sz="1800"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agrupaciones de código</a:t>
            </a: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se les denominan</a:t>
            </a:r>
            <a:r>
              <a:rPr lang="es-419" sz="1800"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lang="es-419" sz="1800"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funciones</a:t>
            </a: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las cuales </a:t>
            </a:r>
            <a:r>
              <a:rPr lang="es-419" sz="1800"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pueden ejecutar múltiples</a:t>
            </a: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veces gracias a un </a:t>
            </a:r>
            <a:r>
              <a:rPr lang="es-419" sz="1800"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nombre único que las identifica</a:t>
            </a:r>
            <a:r>
              <a:rPr lang="es-419" sz="1800"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4" name="Google Shape;25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575" y="245375"/>
            <a:ext cx="779200" cy="7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4"/>
          <p:cNvSpPr txBox="1"/>
          <p:nvPr/>
        </p:nvSpPr>
        <p:spPr>
          <a:xfrm>
            <a:off x="6734550" y="3324500"/>
            <a:ext cx="1934700" cy="809100"/>
          </a:xfrm>
          <a:prstGeom prst="rect">
            <a:avLst/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 len(“Hola”)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500">
                <a:solidFill>
                  <a:schemeClr val="lt1"/>
                </a:solidFill>
                <a:highlight>
                  <a:srgbClr val="888888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b="1" sz="1500">
              <a:solidFill>
                <a:schemeClr val="lt1"/>
              </a:solidFill>
              <a:highlight>
                <a:srgbClr val="888888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1" name="Google Shape;261;p44"/>
          <p:cNvSpPr txBox="1"/>
          <p:nvPr/>
        </p:nvSpPr>
        <p:spPr>
          <a:xfrm>
            <a:off x="2521496" y="36700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Funciones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2" name="Google Shape;262;p44"/>
          <p:cNvSpPr txBox="1"/>
          <p:nvPr/>
        </p:nvSpPr>
        <p:spPr>
          <a:xfrm>
            <a:off x="228600" y="1447800"/>
            <a:ext cx="8632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comunicarse con nuestro proceso principal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funciones pueden recibir y devolver datos manipulados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Un ejemplo de una función que conocemos es 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len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()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 nos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saber la cantidad de elementos de una colección.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/>
          </a:p>
        </p:txBody>
      </p:sp>
      <p:sp>
        <p:nvSpPr>
          <p:cNvPr id="263" name="Google Shape;263;p44"/>
          <p:cNvSpPr txBox="1"/>
          <p:nvPr/>
        </p:nvSpPr>
        <p:spPr>
          <a:xfrm>
            <a:off x="314575" y="3164025"/>
            <a:ext cx="6312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8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Recordemos que a esta función hay que pasarle el elemento del cual queremos saber la longitud y devuelve un valor entero con la longitud, a este valor se le denomina </a:t>
            </a:r>
            <a:r>
              <a:rPr b="1" i="1" lang="es-419" sz="18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valor de retorno</a:t>
            </a:r>
            <a:r>
              <a:rPr i="1"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i="1"/>
          </a:p>
        </p:txBody>
      </p:sp>
      <p:pic>
        <p:nvPicPr>
          <p:cNvPr id="264" name="Google Shape;26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575" y="245375"/>
            <a:ext cx="779200" cy="7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DEF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70" name="Google Shape;27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6"/>
          <p:cNvSpPr txBox="1"/>
          <p:nvPr/>
        </p:nvSpPr>
        <p:spPr>
          <a:xfrm>
            <a:off x="1060191" y="99468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¿De qué se trata?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77" name="Google Shape;277;p46"/>
          <p:cNvSpPr txBox="1"/>
          <p:nvPr/>
        </p:nvSpPr>
        <p:spPr>
          <a:xfrm>
            <a:off x="380325" y="2354550"/>
            <a:ext cx="82947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sentencia</a:t>
            </a:r>
            <a:r>
              <a:rPr b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def</a:t>
            </a:r>
            <a:r>
              <a:rPr lang="es-419" sz="1800">
                <a:solidFill>
                  <a:srgbClr val="0D904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sirve para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crear funciones definidas por el usuario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definición de función es una sentencia ejecutable.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78" name="Google Shape;27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938" y="175738"/>
            <a:ext cx="918476" cy="91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