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 Pasquali" initials="EP" lastIdx="1" clrIdx="0">
    <p:extLst>
      <p:ext uri="{19B8F6BF-5375-455C-9EA6-DF929625EA0E}">
        <p15:presenceInfo xmlns:p15="http://schemas.microsoft.com/office/powerpoint/2012/main" userId="6376c82a556d6b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1078" autoAdjust="0"/>
  </p:normalViewPr>
  <p:slideViewPr>
    <p:cSldViewPr snapToGrid="0">
      <p:cViewPr varScale="1">
        <p:scale>
          <a:sx n="29" d="100"/>
          <a:sy n="29" d="100"/>
        </p:scale>
        <p:origin x="2298" y="54"/>
      </p:cViewPr>
      <p:guideLst/>
    </p:cSldViewPr>
  </p:slideViewPr>
  <p:notesTextViewPr>
    <p:cViewPr>
      <p:scale>
        <a:sx n="3" d="2"/>
        <a:sy n="3" d="2"/>
      </p:scale>
      <p:origin x="0" y="-105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4BA0-5AA8-4834-9360-A3CB1C49BC71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F75A1-C012-47FD-8A9B-F62A44005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7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B5AEA4"/>
                </a:solidFill>
                <a:effectLst/>
                <a:latin typeface="arial" panose="020B0604020202020204" pitchFamily="34" charset="0"/>
              </a:rPr>
              <a:t>GLONASS é um sistema de navegação por satélite russo. Atualmente é um dos dois únicos sistemas GNSS completamente operacionais ao lado do sistema estadunidense NAVSTAR GPS.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F75A1-C012-47FD-8A9B-F62A4400547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32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8E6E3"/>
                </a:solidFill>
                <a:effectLst/>
                <a:latin typeface="univia-pro"/>
              </a:rPr>
              <a:t>Um cartão inteligente é um pedaço de plástico do tamanho de um cartão de crédito que contém um pequeno computador ou microprocessador, e seu próprio armazenamento de dados, poder de processamento e software. </a:t>
            </a:r>
          </a:p>
          <a:p>
            <a:endParaRPr lang="pt-BR" b="0" i="0" dirty="0">
              <a:solidFill>
                <a:srgbClr val="E8E6E3"/>
              </a:solidFill>
              <a:effectLst/>
              <a:latin typeface="univia-pro"/>
            </a:endParaRPr>
          </a:p>
          <a:p>
            <a:r>
              <a:rPr lang="pt-BR" b="0" i="0" dirty="0">
                <a:solidFill>
                  <a:srgbClr val="E8E6E3"/>
                </a:solidFill>
                <a:effectLst/>
                <a:latin typeface="univia-pro"/>
              </a:rPr>
              <a:t>Cartões inteligentes fornecem portabilidade de dados, segurança e conveniência e podem ser usados para muitos aplicativos diferentes. </a:t>
            </a:r>
          </a:p>
          <a:p>
            <a:endParaRPr lang="pt-BR" b="0" i="0" dirty="0">
              <a:solidFill>
                <a:srgbClr val="E8E6E3"/>
              </a:solidFill>
              <a:effectLst/>
              <a:latin typeface="univia-pro"/>
            </a:endParaRPr>
          </a:p>
          <a:p>
            <a:r>
              <a:rPr lang="pt-BR" b="0" i="0" dirty="0">
                <a:solidFill>
                  <a:srgbClr val="E8E6E3"/>
                </a:solidFill>
                <a:effectLst/>
                <a:latin typeface="univia-pro"/>
              </a:rPr>
              <a:t>O chip dentro de seu cartão de crédito ou </a:t>
            </a:r>
            <a:r>
              <a:rPr lang="pt-BR" b="0" i="0">
                <a:solidFill>
                  <a:srgbClr val="E8E6E3"/>
                </a:solidFill>
                <a:effectLst/>
                <a:latin typeface="univia-pro"/>
              </a:rPr>
              <a:t>débito é </a:t>
            </a:r>
            <a:r>
              <a:rPr lang="pt-BR" b="0" i="0" dirty="0">
                <a:solidFill>
                  <a:srgbClr val="E8E6E3"/>
                </a:solidFill>
                <a:effectLst/>
                <a:latin typeface="univia-pro"/>
              </a:rPr>
              <a:t>um cartão inteligente, por exemplo. Hoje, a tecnologia de cartões inteligentes não é usada apenas na forma de um cartão. Algumas vezes está dentro de alguma outra coisa, como um token USB, passaporte ou telefone celular. </a:t>
            </a:r>
          </a:p>
          <a:p>
            <a:endParaRPr lang="pt-BR" b="0" i="0" dirty="0">
              <a:solidFill>
                <a:srgbClr val="E8E6E3"/>
              </a:solidFill>
              <a:effectLst/>
              <a:latin typeface="univia-pro"/>
            </a:endParaRPr>
          </a:p>
          <a:p>
            <a:r>
              <a:rPr lang="pt-BR" b="0" i="0" dirty="0">
                <a:solidFill>
                  <a:srgbClr val="E8E6E3"/>
                </a:solidFill>
                <a:effectLst/>
                <a:latin typeface="univia-pro"/>
              </a:rPr>
              <a:t>Cartões inteligentes tem dois tipos diferentes de interfaces: com e sem contato. </a:t>
            </a:r>
          </a:p>
          <a:p>
            <a:r>
              <a:rPr lang="pt-BR" b="0" i="0" dirty="0">
                <a:solidFill>
                  <a:srgbClr val="E8E6E3"/>
                </a:solidFill>
                <a:effectLst/>
                <a:latin typeface="univia-pro"/>
              </a:rPr>
              <a:t>	   Cartões inteligentes com contato são inseridos em uma leitora de cartões inteligentes, fazendo um contato físico com a leitora. Ao contrário de um cartão 	com tarja magnética que é passado, o cartão inteligente com contato permanece na leitora durante o </a:t>
            </a:r>
            <a:r>
              <a:rPr lang="pt-BR" b="0" i="0" dirty="0" err="1">
                <a:solidFill>
                  <a:srgbClr val="E8E6E3"/>
                </a:solidFill>
                <a:effectLst/>
                <a:latin typeface="univia-pro"/>
              </a:rPr>
              <a:t>br</a:t>
            </a:r>
            <a:r>
              <a:rPr lang="pt-BR" b="0" i="0" dirty="0">
                <a:solidFill>
                  <a:srgbClr val="E8E6E3"/>
                </a:solidFill>
                <a:effectLst/>
                <a:latin typeface="univia-pro"/>
              </a:rPr>
              <a:t>, de modo que o computador no cartão ou token 	possa comunicar-se com a leitora e o sistema ou rede por trás dela. </a:t>
            </a:r>
          </a:p>
          <a:p>
            <a:r>
              <a:rPr lang="pt-BR" b="0" i="0" dirty="0">
                <a:solidFill>
                  <a:srgbClr val="E8E6E3"/>
                </a:solidFill>
                <a:effectLst/>
                <a:latin typeface="univia-pro"/>
              </a:rPr>
              <a:t>	   Cartões inteligentes sem contato tem uma antena embutida dentro do cartão que possibilita a comunicação com a leitora sem o contato físico. Ele 	trabalha segurando o cartão ou token próximo à leitora. </a:t>
            </a:r>
          </a:p>
          <a:p>
            <a:r>
              <a:rPr lang="pt-BR" b="0" i="0" dirty="0">
                <a:solidFill>
                  <a:srgbClr val="E8E6E3"/>
                </a:solidFill>
                <a:effectLst/>
                <a:latin typeface="univia-pro"/>
              </a:rPr>
              <a:t>	   Ambos os cartões com e sem contato são capazes de fornecer um nível muito alto de segurança. Para mais informações, visite o site da Internet da 	Aliança de Cartões Inteligentes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F75A1-C012-47FD-8A9B-F62A4400547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21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equipamento conta com hastes ajustáveis e apoios de nariz também eles ajustáveis e ainda com a possibilidade de escolher entre os 3 tamanhos diferentes para os apoios de nariz.</a:t>
            </a:r>
          </a:p>
          <a:p>
            <a:endParaRPr lang="pt-BR" dirty="0"/>
          </a:p>
          <a:p>
            <a:r>
              <a:rPr lang="pt-BR" dirty="0"/>
              <a:t>A tela de alta definição é equivalente a olha para um </a:t>
            </a:r>
            <a:r>
              <a:rPr lang="pt-BR" dirty="0" err="1"/>
              <a:t>ecrã</a:t>
            </a:r>
            <a:r>
              <a:rPr lang="pt-BR" dirty="0"/>
              <a:t> de 25 polegadas a 2,5 metros de distância. </a:t>
            </a:r>
          </a:p>
          <a:p>
            <a:endParaRPr lang="pt-BR" dirty="0"/>
          </a:p>
          <a:p>
            <a:r>
              <a:rPr lang="pt-BR" dirty="0"/>
              <a:t>A câmara incorporada é capaz de tirar fotografias de 5MP e gravar vídeo 720p. </a:t>
            </a:r>
          </a:p>
          <a:p>
            <a:endParaRPr lang="pt-BR" dirty="0"/>
          </a:p>
          <a:p>
            <a:r>
              <a:rPr lang="pt-BR" dirty="0"/>
              <a:t>O áudio é transmitido sem qualquer tipo de fone de ouvido, pois usa a tecnologia “</a:t>
            </a:r>
            <a:r>
              <a:rPr lang="pt-BR" dirty="0" err="1"/>
              <a:t>Bone</a:t>
            </a:r>
            <a:r>
              <a:rPr lang="pt-BR" dirty="0"/>
              <a:t> </a:t>
            </a:r>
            <a:r>
              <a:rPr lang="pt-BR" dirty="0" err="1"/>
              <a:t>Conduction</a:t>
            </a:r>
            <a:r>
              <a:rPr lang="pt-BR" dirty="0"/>
              <a:t> </a:t>
            </a:r>
            <a:r>
              <a:rPr lang="pt-BR" dirty="0" err="1"/>
              <a:t>Transducer</a:t>
            </a:r>
            <a:r>
              <a:rPr lang="pt-BR" dirty="0"/>
              <a:t>”, ou seja,  som é conduzido através dos seus ossos cranianos. </a:t>
            </a:r>
          </a:p>
          <a:p>
            <a:endParaRPr lang="pt-BR" dirty="0"/>
          </a:p>
          <a:p>
            <a:r>
              <a:rPr lang="pt-BR" dirty="0"/>
              <a:t>O Google Glass é passível de se conectar por Wi-Fi (802,11 b/g) e Bluetooth. </a:t>
            </a:r>
          </a:p>
          <a:p>
            <a:endParaRPr lang="pt-BR" dirty="0"/>
          </a:p>
          <a:p>
            <a:r>
              <a:rPr lang="pt-BR" dirty="0"/>
              <a:t>O equipamento conta ainda com conexão à Google Cloud e possuí 16GB de armazenamento, sendo que 12GB estão livres para qualquer conteúdo. </a:t>
            </a:r>
          </a:p>
          <a:p>
            <a:endParaRPr lang="pt-BR" dirty="0"/>
          </a:p>
          <a:p>
            <a:r>
              <a:rPr lang="pt-BR" dirty="0"/>
              <a:t>O Google Glass incluí ainda um cabo micro USB que é usado também para o carregamento do equipamento. Em termos de autonomia, uma utilização típica faz com que possa usar os seus Google </a:t>
            </a:r>
            <a:r>
              <a:rPr lang="pt-BR" dirty="0" err="1"/>
              <a:t>Glasses</a:t>
            </a:r>
            <a:r>
              <a:rPr lang="pt-BR" dirty="0"/>
              <a:t> durante um dia inteiro sem carregar.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F75A1-C012-47FD-8A9B-F62A4400547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22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LIDAR (da sigla inglesa Light </a:t>
            </a:r>
            <a:r>
              <a:rPr lang="pt-BR" dirty="0" err="1"/>
              <a:t>Detection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Ranging</a:t>
            </a:r>
            <a:r>
              <a:rPr lang="pt-BR" dirty="0"/>
              <a:t>) </a:t>
            </a:r>
          </a:p>
          <a:p>
            <a:endParaRPr lang="pt-BR" dirty="0"/>
          </a:p>
          <a:p>
            <a:r>
              <a:rPr lang="pt-BR" dirty="0"/>
              <a:t>LIDAR é uma tecnologia óptica de detecção remota que mede propriedades da luz </a:t>
            </a:r>
            <a:r>
              <a:rPr lang="pt-BR" dirty="0" err="1"/>
              <a:t>reflectida</a:t>
            </a:r>
            <a:r>
              <a:rPr lang="pt-BR" dirty="0"/>
              <a:t> de modo a obter a distância e/ou outra informação a respeito um determinado </a:t>
            </a:r>
            <a:r>
              <a:rPr lang="pt-BR" dirty="0" err="1"/>
              <a:t>objecto</a:t>
            </a:r>
            <a:r>
              <a:rPr lang="pt-BR" dirty="0"/>
              <a:t> distante. </a:t>
            </a:r>
          </a:p>
          <a:p>
            <a:endParaRPr lang="pt-BR" dirty="0"/>
          </a:p>
          <a:p>
            <a:r>
              <a:rPr lang="pt-BR" dirty="0"/>
              <a:t>O método mais utilizado para determinar a distância a um </a:t>
            </a:r>
            <a:r>
              <a:rPr lang="pt-BR" dirty="0" err="1"/>
              <a:t>objecto</a:t>
            </a:r>
            <a:r>
              <a:rPr lang="pt-BR" dirty="0"/>
              <a:t> é a utilização de laser pulsado. A distância a um </a:t>
            </a:r>
            <a:r>
              <a:rPr lang="pt-BR" dirty="0" err="1"/>
              <a:t>objecto</a:t>
            </a:r>
            <a:r>
              <a:rPr lang="pt-BR" dirty="0"/>
              <a:t> é determinada medindo a diferença de tempo entre a emissão de um pulso laser e a detecção do sinal </a:t>
            </a:r>
            <a:r>
              <a:rPr lang="pt-BR" dirty="0" err="1"/>
              <a:t>reflectido</a:t>
            </a:r>
            <a:r>
              <a:rPr lang="pt-BR" dirty="0"/>
              <a:t>, de forma semelhante à tecnologia do radar, que utiliza ondas de rádio. </a:t>
            </a:r>
          </a:p>
          <a:p>
            <a:endParaRPr lang="pt-BR" dirty="0"/>
          </a:p>
          <a:p>
            <a:r>
              <a:rPr lang="pt-BR" dirty="0"/>
              <a:t>A tecnologia LIDAR é aplicada no âmbito da geodesia, arqueologia, geografia, geologia, geomorfologia, sismologia, engenharia florestal, oceanografia costeira, detecção remota e física da atmosfera.</a:t>
            </a:r>
          </a:p>
          <a:p>
            <a:endParaRPr lang="pt-BR" dirty="0"/>
          </a:p>
          <a:p>
            <a:r>
              <a:rPr lang="pt-BR" dirty="0"/>
              <a:t>VATAGENS</a:t>
            </a:r>
          </a:p>
          <a:p>
            <a:r>
              <a:rPr lang="pt-BR" dirty="0"/>
              <a:t>-Não é afetado pela falta de luminosidade nem por outras variáveis que influenciam na qualidade da análise quando realizada por projeção perspectiva de fotografias aéreas.</a:t>
            </a:r>
          </a:p>
          <a:p>
            <a:r>
              <a:rPr lang="pt-BR" dirty="0"/>
              <a:t>-</a:t>
            </a:r>
            <a:r>
              <a:rPr lang="pt-BR" dirty="0" err="1"/>
              <a:t>Possibilida</a:t>
            </a:r>
            <a:r>
              <a:rPr lang="pt-BR" dirty="0"/>
              <a:t> a melhor elaboração de mapas tridimensionais por fazer isso através de um sistema de </a:t>
            </a:r>
            <a:r>
              <a:rPr lang="pt-BR" dirty="0" err="1"/>
              <a:t>varedura</a:t>
            </a:r>
            <a:r>
              <a:rPr lang="pt-BR" dirty="0"/>
              <a:t> a lazer</a:t>
            </a:r>
          </a:p>
          <a:p>
            <a:r>
              <a:rPr lang="pt-BR" dirty="0"/>
              <a:t>-A tecnologia LIDAR é considerada veloz e de alta precisão em comparação aos demais métodos de sensoriamento remoto. -apresenta custos significativamente minimizados.</a:t>
            </a:r>
          </a:p>
          <a:p>
            <a:endParaRPr lang="pt-BR" dirty="0"/>
          </a:p>
          <a:p>
            <a:r>
              <a:rPr lang="pt-BR" dirty="0"/>
              <a:t>APLICAÇÕES</a:t>
            </a:r>
          </a:p>
          <a:p>
            <a:r>
              <a:rPr lang="pt-BR" dirty="0"/>
              <a:t>Aplica-se a tecnologia LIDAR em inúmeros setores de projetos e engenharias, sobretudo para levantamentos topográficos e elaboração de modelos digitais. </a:t>
            </a:r>
          </a:p>
          <a:p>
            <a:endParaRPr lang="pt-BR" dirty="0"/>
          </a:p>
          <a:p>
            <a:r>
              <a:rPr lang="pt-BR" dirty="0"/>
              <a:t>Analisa-se, em geral, estradas e áreas com potencial para a construção delas, linhas de transmissão - para controle do crescimento urbano, por exemplo -, escavações para extração de minérios, nível de área de praias - para a observação do fenômeno das marés-, áreas florestadas - onde se pode utilizar o sistema LIDAR para se obter estimativas de diversas variáveis florestais, tais como altura das árvores, área basal, diâmetro, volume, biomassa, carbono e quantidade de material combustível-, dentre outros.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F75A1-C012-47FD-8A9B-F62A4400547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64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F75A1-C012-47FD-8A9B-F62A4400547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72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5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4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0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4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1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61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9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30AD-6BFA-4709-8AC8-49E0340EF26E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C08346-F373-4702-9C54-3973FE55E6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2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noblog.net/252135/xiaomi-amazfit-bip-revi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ciencias.com/2013/04/21/caracteristicas-google-glass" TargetMode="External"/><Relationship Id="rId5" Type="http://schemas.openxmlformats.org/officeDocument/2006/relationships/hyperlink" Target="https://justaskthales.com/br/o-que-e-um-cartao-inteligente/" TargetMode="External"/><Relationship Id="rId4" Type="http://schemas.openxmlformats.org/officeDocument/2006/relationships/hyperlink" Target="https://pt.wikipedia.org/wiki/Cart&#227;o_inteligen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DBA2A-E542-43D0-8F84-1A38910AD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para Plataformas Móveis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FF793-1DAF-469F-81B1-69D528EC4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Professor: Dalton Solano dos Reis</a:t>
            </a:r>
          </a:p>
          <a:p>
            <a:endParaRPr lang="pt-BR" dirty="0"/>
          </a:p>
          <a:p>
            <a:r>
              <a:rPr lang="pt-BR" dirty="0"/>
              <a:t>Alunos: Augusto Henrique da Conceição</a:t>
            </a:r>
          </a:p>
          <a:p>
            <a:r>
              <a:rPr lang="pt-BR" dirty="0"/>
              <a:t>Eduardo Cesar Pasquali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4267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0D30E9-4E59-4F12-90FB-90C169462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2241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879180-BEFE-4AD3-91ED-D40E32FB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pt-BR" dirty="0" err="1"/>
              <a:t>Amazfit</a:t>
            </a:r>
            <a:endParaRPr lang="pt-B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1E91C-28E2-4DEF-85C4-A1CF4ADD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pt-BR" dirty="0"/>
              <a:t>Bateria: 190 </a:t>
            </a:r>
            <a:r>
              <a:rPr lang="pt-BR" dirty="0" err="1"/>
              <a:t>mAh</a:t>
            </a:r>
            <a:r>
              <a:rPr lang="pt-BR" dirty="0"/>
              <a:t> (até 30 dias de uso);</a:t>
            </a:r>
          </a:p>
          <a:p>
            <a:r>
              <a:rPr lang="pt-BR" dirty="0"/>
              <a:t>Tela de 1,3 polegadas com </a:t>
            </a:r>
            <a:r>
              <a:rPr lang="pt-BR" dirty="0" err="1"/>
              <a:t>Gorilla</a:t>
            </a:r>
            <a:r>
              <a:rPr lang="pt-BR" dirty="0"/>
              <a:t> Glass;</a:t>
            </a:r>
          </a:p>
          <a:p>
            <a:r>
              <a:rPr lang="pt-BR" dirty="0"/>
              <a:t>Conectividade: batimentos cardíacos, GPS, </a:t>
            </a:r>
            <a:r>
              <a:rPr lang="pt-BR" dirty="0" err="1"/>
              <a:t>Glonass</a:t>
            </a:r>
            <a:r>
              <a:rPr lang="pt-BR" dirty="0"/>
              <a:t>, Bluetooth 4.0;</a:t>
            </a:r>
          </a:p>
          <a:p>
            <a:r>
              <a:rPr lang="pt-BR" dirty="0"/>
              <a:t>Peso: 31 gramas.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98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9879180-BEFE-4AD3-91ED-D40E32FB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BR" dirty="0"/>
              <a:t>Cartão Inteligente</a:t>
            </a:r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1E91C-28E2-4DEF-85C4-A1CF4ADD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600" dirty="0"/>
              <a:t>Também conhecido como </a:t>
            </a:r>
            <a:r>
              <a:rPr lang="pt-BR" sz="1600" dirty="0" err="1"/>
              <a:t>smart</a:t>
            </a:r>
            <a:r>
              <a:rPr lang="pt-BR" sz="1600" dirty="0"/>
              <a:t> </a:t>
            </a:r>
            <a:r>
              <a:rPr lang="pt-BR" sz="1600" dirty="0" err="1"/>
              <a:t>card</a:t>
            </a:r>
            <a:r>
              <a:rPr lang="pt-BR" sz="1600" dirty="0"/>
              <a:t> é um cartão que geralmente assemelha-se em forma e tamanho a um cartão de crédito convencional de plástico com tarja magnética. 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Além de ser usado em cartões bancários e de identificação pessoal, é encontrado também nos celulares 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A grande diferença é que ele possui capacidade de processamento pois embute um microprocessador e memória.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8CCE91-3C24-4F86-9A63-0E3B924F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66" y="805583"/>
            <a:ext cx="4703132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F3C93E-39C7-4EC7-8C1D-98954AD8C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2" r="-1" b="11873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879180-BEFE-4AD3-91ED-D40E32FB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pt-BR" dirty="0"/>
              <a:t>Google Glass</a:t>
            </a:r>
            <a:endParaRPr lang="pt-BR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1E91C-28E2-4DEF-85C4-A1CF4ADD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pt-BR" dirty="0"/>
              <a:t>Tela</a:t>
            </a:r>
          </a:p>
          <a:p>
            <a:r>
              <a:rPr lang="pt-BR" dirty="0"/>
              <a:t>Câmera</a:t>
            </a:r>
          </a:p>
          <a:p>
            <a:r>
              <a:rPr lang="pt-BR" dirty="0"/>
              <a:t>Armazenamento</a:t>
            </a:r>
          </a:p>
          <a:p>
            <a:r>
              <a:rPr lang="pt-BR" dirty="0"/>
              <a:t>Ajustes</a:t>
            </a:r>
          </a:p>
        </p:txBody>
      </p:sp>
      <p:sp>
        <p:nvSpPr>
          <p:cNvPr id="8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2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9879180-BEFE-4AD3-91ED-D40E32FB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pt-BR" dirty="0"/>
              <a:t>LIDAR</a:t>
            </a:r>
            <a:endParaRPr 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4BBDF8-70F5-4695-9583-2FA1C2FD4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9" r="1404"/>
          <a:stretch/>
        </p:blipFill>
        <p:spPr bwMode="auto">
          <a:xfrm>
            <a:off x="1271223" y="1116345"/>
            <a:ext cx="4825148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1E91C-28E2-4DEF-85C4-A1CF4ADD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pt-BR" dirty="0"/>
              <a:t>O que é?</a:t>
            </a:r>
          </a:p>
          <a:p>
            <a:r>
              <a:rPr lang="pt-BR" dirty="0"/>
              <a:t>Método utilizado</a:t>
            </a:r>
          </a:p>
          <a:p>
            <a:r>
              <a:rPr lang="pt-BR" dirty="0"/>
              <a:t>Áreas de aplicação</a:t>
            </a:r>
          </a:p>
          <a:p>
            <a:r>
              <a:rPr lang="pt-BR" dirty="0"/>
              <a:t>Vantagens</a:t>
            </a:r>
          </a:p>
          <a:p>
            <a:r>
              <a:rPr lang="pt-BR" dirty="0"/>
              <a:t>Aplicações</a:t>
            </a:r>
          </a:p>
          <a:p>
            <a:endParaRPr lang="pt-BR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C7B159F-7622-4B17-BFF8-721FD54F392B}"/>
              </a:ext>
            </a:extLst>
          </p:cNvPr>
          <p:cNvSpPr txBox="1">
            <a:spLocks/>
          </p:cNvSpPr>
          <p:nvPr/>
        </p:nvSpPr>
        <p:spPr>
          <a:xfrm>
            <a:off x="1105255" y="4943661"/>
            <a:ext cx="5791272" cy="705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/>
              <a:t>Imagem da cidade de Durham, na Inglaterra, obtida através da tecnologia LIDAR.</a:t>
            </a:r>
          </a:p>
        </p:txBody>
      </p:sp>
    </p:spTree>
    <p:extLst>
      <p:ext uri="{BB962C8B-B14F-4D97-AF65-F5344CB8AC3E}">
        <p14:creationId xmlns:p14="http://schemas.microsoft.com/office/powerpoint/2010/main" val="285001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79180-BEFE-4AD3-91ED-D40E32FB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1E91C-28E2-4DEF-85C4-A1CF4ADD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https://tecnoblog.net/252135/xiaomi-amazfit-bip-review/</a:t>
            </a:r>
            <a:endParaRPr lang="pt-BR" dirty="0"/>
          </a:p>
          <a:p>
            <a:r>
              <a:rPr lang="pt-BR" dirty="0">
                <a:hlinkClick r:id="rId4"/>
              </a:rPr>
              <a:t>https://pt.wikipedia.org/wiki/</a:t>
            </a:r>
            <a:r>
              <a:rPr lang="pt-BR" dirty="0" err="1">
                <a:hlinkClick r:id="rId4"/>
              </a:rPr>
              <a:t>Cartão_inteligente</a:t>
            </a:r>
            <a:endParaRPr lang="pt-BR" dirty="0"/>
          </a:p>
          <a:p>
            <a:r>
              <a:rPr lang="pt-BR" dirty="0">
                <a:hlinkClick r:id="rId5"/>
              </a:rPr>
              <a:t>https://justaskthales.com/br/o-que-e-um-cartao-inteligente/</a:t>
            </a:r>
            <a:endParaRPr lang="pt-BR" dirty="0"/>
          </a:p>
          <a:p>
            <a:r>
              <a:rPr lang="pt-BR" dirty="0">
                <a:hlinkClick r:id="rId6"/>
              </a:rPr>
              <a:t>https://www.fciencias.com/2013/04/21/caracteristicas-google-glass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33439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1004</Words>
  <Application>Microsoft Office PowerPoint</Application>
  <PresentationFormat>Widescreen</PresentationFormat>
  <Paragraphs>77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Gill Sans MT</vt:lpstr>
      <vt:lpstr>univia-pro</vt:lpstr>
      <vt:lpstr>Galeria</vt:lpstr>
      <vt:lpstr>Desenvolvimento para Plataformas Móveis</vt:lpstr>
      <vt:lpstr>Amazfit</vt:lpstr>
      <vt:lpstr>Cartão Inteligente</vt:lpstr>
      <vt:lpstr>Google Glass</vt:lpstr>
      <vt:lpstr>LIDAR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Plataformas Móveis</dc:title>
  <dc:creator>Eduardo Pasquali</dc:creator>
  <cp:lastModifiedBy>Eduardo Pasquali</cp:lastModifiedBy>
  <cp:revision>2</cp:revision>
  <dcterms:created xsi:type="dcterms:W3CDTF">2020-09-15T18:59:39Z</dcterms:created>
  <dcterms:modified xsi:type="dcterms:W3CDTF">2020-09-15T22:13:54Z</dcterms:modified>
</cp:coreProperties>
</file>