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47955" autoAdjust="0"/>
  </p:normalViewPr>
  <p:slideViewPr>
    <p:cSldViewPr snapToGrid="0">
      <p:cViewPr varScale="1">
        <p:scale>
          <a:sx n="72" d="100"/>
          <a:sy n="72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B9DC3-681A-4F23-987C-3B7F3463FCA7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03F4A-6BE9-488A-8536-2E717542DF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393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objetivo deste projeto foi desenvolver um protótipo de um sistema de controle de acesso baseado em visão computacional capaz de reconhecer a placa de um veículo e verificar se o mesmo possui ou não permissão de acesso a um determinado local, buscando uma solução de baixo custo, com resposta em um tempo viável para esse tipo de sistema.</a:t>
            </a:r>
          </a:p>
          <a:p>
            <a:endParaRPr lang="pt-BR" dirty="0"/>
          </a:p>
          <a:p>
            <a:r>
              <a:rPr lang="pt-BR" dirty="0"/>
              <a:t>O sistema desenvolvido foi integrado a um computador de pequeno porte, servindo como plataforma de controle de acesso a ambientes reservados, de forma que a solução automatize toda a tarefa de controle de acesso. Para isso, o sistema captura a imagem da placa do carro, faz a detecção e o reconhecimento por meio de uma combinação das estratégias de janela deslizante e pirâmide de imagens, que, por sua vez, utilizam uma rede neural </a:t>
            </a:r>
            <a:r>
              <a:rPr lang="pt-BR" dirty="0" err="1"/>
              <a:t>convolucional</a:t>
            </a:r>
            <a:r>
              <a:rPr lang="pt-BR" dirty="0"/>
              <a:t> para classificar cada um dos recortes obtidos da imagem de entrada.</a:t>
            </a:r>
          </a:p>
          <a:p>
            <a:endParaRPr lang="pt-BR" dirty="0"/>
          </a:p>
          <a:p>
            <a:r>
              <a:rPr lang="pt-BR" dirty="0"/>
              <a:t>Caso a localização da placa ocorra com sucesso e os caracteres nela contidos sejam adequadamente classificados, o sistema compara os dados obtidos com os dados registrados em uma base de dados e, se o veículo estiver registrado, a cancela/portão é acionada automaticamente, permitindo sua passagem.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03F4A-6BE9-488A-8536-2E717542DF8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46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 Conceitos de processamento de imagens</a:t>
            </a:r>
          </a:p>
          <a:p>
            <a:r>
              <a:rPr lang="pt-BR" dirty="0"/>
              <a:t>	A necessidade dos métodos para processar imagens existem duas necessidades principais: melhorar sua representação visual para os humanos e processar estas imagens para fins de armazenamento/transmissão e também para o reconhecimento das informações nelas contidas por meio de máquinas.</a:t>
            </a:r>
          </a:p>
          <a:p>
            <a:r>
              <a:rPr lang="pt-BR" dirty="0"/>
              <a:t>	Entre as técnicas aplicadas no contexto de detecção de placas, a </a:t>
            </a:r>
            <a:r>
              <a:rPr lang="pt-BR" dirty="0" err="1"/>
              <a:t>binarização</a:t>
            </a:r>
            <a:r>
              <a:rPr lang="pt-BR" dirty="0"/>
              <a:t> e equalização de histograma se destacam por constituírem a etapa de pré-processamento necessária para alguns </a:t>
            </a:r>
            <a:r>
              <a:rPr lang="pt-BR" dirty="0" err="1"/>
              <a:t>étodos</a:t>
            </a:r>
            <a:r>
              <a:rPr lang="pt-BR" dirty="0"/>
              <a:t> de detecção.</a:t>
            </a:r>
          </a:p>
          <a:p>
            <a:endParaRPr lang="pt-BR" dirty="0"/>
          </a:p>
          <a:p>
            <a:r>
              <a:rPr lang="pt-BR" dirty="0"/>
              <a:t>Transformações geométricas</a:t>
            </a:r>
          </a:p>
          <a:p>
            <a:r>
              <a:rPr lang="pt-BR" dirty="0"/>
              <a:t>	Em diversas situações é necessário que uma imagem em sua forma original seja transformada. As operações realizadas visam alterar as características da imagem original de modo que sua posição, orientação, forma ou tamanho mudem.</a:t>
            </a:r>
          </a:p>
          <a:p>
            <a:r>
              <a:rPr lang="pt-BR" dirty="0"/>
              <a:t>	As principais transformações geométricas são:</a:t>
            </a:r>
          </a:p>
          <a:p>
            <a:r>
              <a:rPr lang="pt-BR" dirty="0"/>
              <a:t>		• Translação</a:t>
            </a:r>
          </a:p>
          <a:p>
            <a:r>
              <a:rPr lang="pt-BR" dirty="0"/>
              <a:t>		• Rotação</a:t>
            </a:r>
          </a:p>
          <a:p>
            <a:r>
              <a:rPr lang="pt-BR" dirty="0"/>
              <a:t>		• Redimensionamento</a:t>
            </a:r>
          </a:p>
          <a:p>
            <a:r>
              <a:rPr lang="pt-BR" dirty="0"/>
              <a:t>		• Inversão</a:t>
            </a:r>
          </a:p>
          <a:p>
            <a:r>
              <a:rPr lang="pt-BR" dirty="0"/>
              <a:t>		• Recorte</a:t>
            </a:r>
          </a:p>
          <a:p>
            <a:endParaRPr lang="pt-BR" dirty="0"/>
          </a:p>
          <a:p>
            <a:r>
              <a:rPr lang="pt-BR" dirty="0" err="1"/>
              <a:t>Binarização</a:t>
            </a:r>
            <a:endParaRPr lang="pt-BR" dirty="0"/>
          </a:p>
          <a:p>
            <a:r>
              <a:rPr lang="pt-BR" dirty="0"/>
              <a:t>	O processo de </a:t>
            </a:r>
            <a:r>
              <a:rPr lang="pt-BR" dirty="0" err="1"/>
              <a:t>binarização</a:t>
            </a:r>
            <a:r>
              <a:rPr lang="pt-BR" dirty="0"/>
              <a:t> ou </a:t>
            </a:r>
            <a:r>
              <a:rPr lang="pt-BR" dirty="0" err="1"/>
              <a:t>limiarização</a:t>
            </a:r>
            <a:r>
              <a:rPr lang="pt-BR" dirty="0"/>
              <a:t> consiste em separar as regiões da imagem original em duas classes, uma representando o fundo e a outra o objeto. Na prática, a imagem resultante desse processo é composta apenas pelos valores 0, que representa a cor preta e 255, que representa a cor branca.</a:t>
            </a:r>
          </a:p>
          <a:p>
            <a:r>
              <a:rPr lang="pt-BR" dirty="0"/>
              <a:t>	A possibilidade de apenas dois valores de intensidade justifica o nome </a:t>
            </a:r>
            <a:r>
              <a:rPr lang="pt-BR" dirty="0" err="1"/>
              <a:t>binarização</a:t>
            </a:r>
            <a:r>
              <a:rPr lang="pt-BR" dirty="0"/>
              <a:t>. Esta separação é feita com base em um valor de limiar, de modo que todos os pixels da imagem que não atingem esse limiar são classificados como fundo e os demais como objeto. A </a:t>
            </a:r>
            <a:r>
              <a:rPr lang="pt-BR" dirty="0" err="1"/>
              <a:t>binarização</a:t>
            </a:r>
            <a:r>
              <a:rPr lang="pt-BR" dirty="0"/>
              <a:t> de imagens contendo placas de carro pode ser interessante pois reduz drasticamente a informação presente na imagem.</a:t>
            </a:r>
          </a:p>
          <a:p>
            <a:r>
              <a:rPr lang="pt-BR" dirty="0"/>
              <a:t>	Com a determinação correta do valor de limiar os caracteres da placa podem ser facilmente detectados.</a:t>
            </a:r>
          </a:p>
          <a:p>
            <a:endParaRPr lang="pt-BR" dirty="0"/>
          </a:p>
          <a:p>
            <a:r>
              <a:rPr lang="pt-BR" dirty="0"/>
              <a:t>Equalização de histograma</a:t>
            </a:r>
          </a:p>
          <a:p>
            <a:r>
              <a:rPr lang="pt-BR" dirty="0"/>
              <a:t>	Um histograma nada mais é que uma representação, geralmente gráfica, do número de ocorrências de cada intensidade luminosa de uma imagem. </a:t>
            </a:r>
          </a:p>
          <a:p>
            <a:r>
              <a:rPr lang="pt-BR" dirty="0"/>
              <a:t>	O processo de equalização de histograma altera os valores de intensidade de uma imagem de forma a redistribuir esses valores visando tornar o histograma da imagem aproximadamente uniforme. </a:t>
            </a:r>
          </a:p>
          <a:p>
            <a:r>
              <a:rPr lang="pt-BR" dirty="0"/>
              <a:t>	A equalização de histograma geralmente corrige deficiências de luminosidade em imagens, permitindo que os métodos de detecção tenham uma taxa de erro menor na detecção.</a:t>
            </a:r>
          </a:p>
          <a:p>
            <a:endParaRPr lang="pt-BR" dirty="0"/>
          </a:p>
          <a:p>
            <a:r>
              <a:rPr lang="pt-BR" dirty="0"/>
              <a:t>Filtragem espacial</a:t>
            </a:r>
          </a:p>
          <a:p>
            <a:r>
              <a:rPr lang="pt-BR" dirty="0"/>
              <a:t>	As técnicas de processamento de imagens relacionadas a filtragem espacial são implementadas no domínio espacial, que se trata simplesmente do plano contendo os pixels de uma imagem. Em geral, as técnicas no domínio espacial são computacionalmente mais eficientes e requerem menos processamento ao serem realizadas.</a:t>
            </a:r>
          </a:p>
          <a:p>
            <a:r>
              <a:rPr lang="pt-BR" dirty="0"/>
              <a:t>	Os filtros são essencialmente importantes em redes neurais </a:t>
            </a:r>
            <a:r>
              <a:rPr lang="pt-BR" dirty="0" err="1"/>
              <a:t>convolucionais</a:t>
            </a:r>
            <a:r>
              <a:rPr lang="pt-BR" dirty="0"/>
              <a:t> pois constituem as camadas </a:t>
            </a:r>
            <a:r>
              <a:rPr lang="pt-BR" dirty="0" err="1"/>
              <a:t>convolucionais</a:t>
            </a:r>
            <a:r>
              <a:rPr lang="pt-BR" dirty="0"/>
              <a:t> dessa rede como será exposto adiante.</a:t>
            </a:r>
          </a:p>
          <a:p>
            <a:endParaRPr lang="pt-BR" dirty="0"/>
          </a:p>
          <a:p>
            <a:r>
              <a:rPr lang="pt-BR" dirty="0"/>
              <a:t>Operador de convolução</a:t>
            </a:r>
          </a:p>
          <a:p>
            <a:r>
              <a:rPr lang="pt-BR" dirty="0"/>
              <a:t>	O funcionamento do operador de convolução é um dos conceitos de processamento de imagens mais importantes para a compreensão deste trabalho dado que o tipo de rede neural empregada leva eu nome. Entra-se muito no </a:t>
            </a:r>
            <a:r>
              <a:rPr lang="pt-BR" dirty="0" err="1"/>
              <a:t>ámbito</a:t>
            </a:r>
            <a:r>
              <a:rPr lang="pt-BR" dirty="0"/>
              <a:t> matemático daqui em diante.</a:t>
            </a:r>
          </a:p>
          <a:p>
            <a:endParaRPr lang="pt-BR" dirty="0"/>
          </a:p>
          <a:p>
            <a:r>
              <a:rPr lang="pt-BR" dirty="0"/>
              <a:t>Pirâmide de imagens e janela deslizante</a:t>
            </a:r>
          </a:p>
          <a:p>
            <a:r>
              <a:rPr lang="pt-BR" dirty="0"/>
              <a:t>	Após treinar um classificador de imagens é necessário que algum método seja empregado para apresentar as fatias da imagem que sejam potenciais objetos de interesse para que o classificador faça a predição da entrada.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03F4A-6BE9-488A-8536-2E717542DF8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264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3BB95-9463-4C1C-874A-DCABA6A6E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F188BD-2FC8-4DD9-B0D2-EF16B5D10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41E3F3-B218-4F50-A61F-D4887331D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947B-FAFA-4941-A54B-B3D8141D186B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94A253-EBEE-4ED3-A8AD-99ED4EBC7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C85182-C02A-4C1D-99D0-EBBFD4D6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D94D-F48F-4DA7-991A-A34A68BD86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33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D849D-3E95-4526-BC44-391C09077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D3AAA9-9700-40A1-ABE8-0CD1E2F64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9E5037-0B66-4760-BDA8-6470F16F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947B-FAFA-4941-A54B-B3D8141D186B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013642-AE34-44C1-B979-5131055A6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279164-3CDD-4631-9180-D8A26AAC7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D94D-F48F-4DA7-991A-A34A68BD86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11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8E1722-CA53-4E2B-9930-7E12CD757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F59533A-7975-48B9-82F0-A9FCCE1E6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ED918D-3ABB-400A-B821-D84E474CB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947B-FAFA-4941-A54B-B3D8141D186B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B8614D-C1B6-401D-8C74-EC78F99A9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8EFCDF-0DF1-41AB-9E40-2B9ABA40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D94D-F48F-4DA7-991A-A34A68BD86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42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6AF14-656C-4E4F-B3E8-4AAF857F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8DAC34-8A99-47B9-9942-FECCB5A3C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674587-81A2-4AD8-BF17-4A618841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947B-FAFA-4941-A54B-B3D8141D186B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D35F69-806B-41E5-9B88-16D3844D8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DBEA32-5D44-4381-A6FD-E55372FD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D94D-F48F-4DA7-991A-A34A68BD86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14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04FA7-7A5E-499C-8B49-7C7ADB4F1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1D4778-53E4-4062-83DD-01D9F5D59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0A9AB1-8EC4-4275-BC2B-331D5FA6F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947B-FAFA-4941-A54B-B3D8141D186B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F23C6A-C96D-482F-9F58-DD0EFC5CC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5FF9AD-4C1D-4D02-98E9-EC394E47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D94D-F48F-4DA7-991A-A34A68BD86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96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9DA2F-096D-4568-BB62-4C855CEC4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3A83B1-0F84-477B-844F-8457C884F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3D87CF8-2648-4F0A-9565-7ADF07C6A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7FC5A3-F087-46FA-9E99-44D91C051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947B-FAFA-4941-A54B-B3D8141D186B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BE3ABF-52AA-47CC-80EE-9A5C78A8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462BC9-0602-4740-841E-47960A7B5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D94D-F48F-4DA7-991A-A34A68BD86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29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C5ADF-6FFC-48CE-A208-666F47235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0809E1-5FC1-4F58-8732-3D4EAB02C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FFA08F-8A2D-4E65-BDF5-620BEE34C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ADAE696-7A3D-4A13-A13F-545A2DF788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A29A47C-9A1E-4926-969C-08AE8005E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6F1EEB-FC76-4F0D-8843-23A35ECD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947B-FAFA-4941-A54B-B3D8141D186B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A3DF64A-D467-4F36-830C-AA5978555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B17DEC8-5D8A-4805-BA16-7BF87EF0A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D94D-F48F-4DA7-991A-A34A68BD86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95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926B6-FA0F-41F5-B212-F5FF9027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B97C81B-AA93-49CE-BDDC-B522C0E60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947B-FAFA-4941-A54B-B3D8141D186B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9E2498-F364-417F-8DAE-FB9A80C4F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10A32EB-3EEF-4CD0-8CBA-696D6BE9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D94D-F48F-4DA7-991A-A34A68BD86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87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83ABDF1-6CE1-41E8-B1A3-FBEFB4A36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947B-FAFA-4941-A54B-B3D8141D186B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92AF439-8F2C-4CDD-981B-A7BF6BF9B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AC6DE89-701E-4066-9829-4D670011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D94D-F48F-4DA7-991A-A34A68BD86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36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F867E-98F4-4B3A-9096-B144581B9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7CCCF6-6E38-446E-AE2F-AA73BBC1A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81F4FA-E7CC-4195-8A0A-AE694D4F3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3D00F9-8CF9-4CB3-AEB7-ABA89C72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947B-FAFA-4941-A54B-B3D8141D186B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5BCB72-5D2B-49BD-811C-D65735D75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2384DE-815A-4964-94D7-0703B407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D94D-F48F-4DA7-991A-A34A68BD86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13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1FF2D-9B05-4D90-8A70-B109615E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EE411F8-CCEA-43AF-BC01-5C8D70F49B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996473-FBF5-4D8D-87BA-8D3216CAD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D574A7-2F7D-4754-9BF8-87A5D9DB5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947B-FAFA-4941-A54B-B3D8141D186B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63883F-75EF-4F9E-BA7E-940E23B61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808BF4-E4BF-438B-99A0-DAA7F261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D94D-F48F-4DA7-991A-A34A68BD86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3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36A0832-18B6-46B6-A8AA-86D948CFF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ED6F5-FE20-4D01-8915-4C0E311EE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806FFE-B284-445D-840B-6F9F9CE4E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C947B-FAFA-4941-A54B-B3D8141D186B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3F2A67-5093-4CBA-B600-CB4BEFEA3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E58310-A2D0-4149-A6A3-20E929235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9D94D-F48F-4DA7-991A-A34A68BD86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45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7A956-A53C-422B-B79E-7CB4F688E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Seminário</a:t>
            </a:r>
            <a:br>
              <a:rPr lang="pt-BR" dirty="0"/>
            </a:br>
            <a:r>
              <a:rPr lang="pt-BR" dirty="0"/>
              <a:t>de</a:t>
            </a:r>
            <a:br>
              <a:rPr lang="pt-BR" dirty="0"/>
            </a:br>
            <a:r>
              <a:rPr lang="pt-BR" dirty="0"/>
              <a:t>Processamento de Imagens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551EAB-1DD4-4DD5-9125-2C2927BB0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lnSpcReduction="10000"/>
          </a:bodyPr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Aurélio Faustino </a:t>
            </a:r>
            <a:r>
              <a:rPr lang="pt-B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Hoppe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Alunos</a:t>
            </a: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Eduardo Cesar Pasquali</a:t>
            </a:r>
          </a:p>
          <a:p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Rafael Froeschlin Filho</a:t>
            </a:r>
          </a:p>
        </p:txBody>
      </p:sp>
    </p:spTree>
    <p:extLst>
      <p:ext uri="{BB962C8B-B14F-4D97-AF65-F5344CB8AC3E}">
        <p14:creationId xmlns:p14="http://schemas.microsoft.com/office/powerpoint/2010/main" val="1406222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4155D-34B1-43A9-B726-422CA872F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Artigo Escolhido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29CB01-6E08-4E9D-95AF-ED7A3167C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Artigo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Aplicação De Redes Neurais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Convolucionais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Reconhecimento Automático De Placas De Veículos;</a:t>
            </a:r>
          </a:p>
          <a:p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João Otavio Gonçalves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Calis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Monografia apresentada ao departamento de ciências de computação e estatística do instituto de biociências, letras e ciências exatas da universidade estadual paulista “Júlio de Mesquita Filho”;</a:t>
            </a:r>
          </a:p>
          <a:p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2018;</a:t>
            </a:r>
          </a:p>
        </p:txBody>
      </p:sp>
    </p:spTree>
    <p:extLst>
      <p:ext uri="{BB962C8B-B14F-4D97-AF65-F5344CB8AC3E}">
        <p14:creationId xmlns:p14="http://schemas.microsoft.com/office/powerpoint/2010/main" val="67979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500D6-198D-4846-B5BE-965A93109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Motivação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10C33B-0CE0-467C-87E9-A174D18AF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Por ter como objetivo algo que de baixo orçamento, parece mais viável, mais próximo;</a:t>
            </a:r>
          </a:p>
          <a:p>
            <a:endParaRPr lang="pt-BR" dirty="0"/>
          </a:p>
          <a:p>
            <a:r>
              <a:rPr lang="pt-BR" dirty="0"/>
              <a:t>Reconhecimento de placas é um assunto muito em altano quesito reconhecimento de objetos, e por questões de controles de trânsito cada vez mais necessários, seja com fiscalização, multas ou até mesmo trânsito automatizado;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9231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5B98C-5C01-4916-87E0-D7A1D68F9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96530C-1FD7-4ECF-B1A4-BC1401DB4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Utilização de um computador de porte pequeno;</a:t>
            </a:r>
          </a:p>
          <a:p>
            <a:endParaRPr lang="pt-BR" dirty="0"/>
          </a:p>
          <a:p>
            <a:r>
              <a:rPr lang="pt-BR" dirty="0"/>
              <a:t>Capacidade de reconhecer uma placa de um veículo;</a:t>
            </a:r>
          </a:p>
          <a:p>
            <a:endParaRPr lang="pt-BR" dirty="0"/>
          </a:p>
          <a:p>
            <a:r>
              <a:rPr lang="pt-BR" dirty="0"/>
              <a:t>Verificar no banco se o carro está registrado;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670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C8DC9-BBA4-4A6F-B778-3D3D153F3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Conceitos aplicados de Processamento de Imagens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DDC3E6-71C3-42F5-AD37-AC28BBC53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Transformações geométricas;</a:t>
            </a:r>
          </a:p>
          <a:p>
            <a:endParaRPr lang="pt-BR" dirty="0"/>
          </a:p>
          <a:p>
            <a:r>
              <a:rPr lang="pt-BR" dirty="0" err="1"/>
              <a:t>Binarização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Equalização de histograma;</a:t>
            </a:r>
          </a:p>
          <a:p>
            <a:endParaRPr lang="pt-BR" dirty="0"/>
          </a:p>
          <a:p>
            <a:r>
              <a:rPr lang="pt-BR" dirty="0"/>
              <a:t>Filtragem espacial;</a:t>
            </a:r>
          </a:p>
          <a:p>
            <a:endParaRPr lang="pt-BR" dirty="0"/>
          </a:p>
          <a:p>
            <a:r>
              <a:rPr lang="pt-BR" dirty="0"/>
              <a:t>Operador de convolução;</a:t>
            </a:r>
          </a:p>
          <a:p>
            <a:endParaRPr lang="pt-BR" dirty="0"/>
          </a:p>
          <a:p>
            <a:r>
              <a:rPr lang="pt-BR" dirty="0"/>
              <a:t>Pirâmide de imagens e janela deslizante;</a:t>
            </a:r>
          </a:p>
        </p:txBody>
      </p:sp>
    </p:spTree>
    <p:extLst>
      <p:ext uri="{BB962C8B-B14F-4D97-AF65-F5344CB8AC3E}">
        <p14:creationId xmlns:p14="http://schemas.microsoft.com/office/powerpoint/2010/main" val="37952991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945</Words>
  <Application>Microsoft Office PowerPoint</Application>
  <PresentationFormat>Widescreen</PresentationFormat>
  <Paragraphs>78</Paragraphs>
  <Slides>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Tema do Office</vt:lpstr>
      <vt:lpstr>Seminário de Processamento de Imagens</vt:lpstr>
      <vt:lpstr>Artigo Escolhido</vt:lpstr>
      <vt:lpstr>Motivação</vt:lpstr>
      <vt:lpstr>Objetivo</vt:lpstr>
      <vt:lpstr>Conceitos aplicados de Processamento de Imagens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Seminário de Processamento de Imagens</dc:title>
  <dc:creator>Eduardo Pasquali</dc:creator>
  <cp:lastModifiedBy>Eduardo Pasquali</cp:lastModifiedBy>
  <cp:revision>9</cp:revision>
  <dcterms:created xsi:type="dcterms:W3CDTF">2020-10-09T22:16:32Z</dcterms:created>
  <dcterms:modified xsi:type="dcterms:W3CDTF">2020-10-10T02:29:28Z</dcterms:modified>
</cp:coreProperties>
</file>