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udiowide"/>
      <p:regular r:id="rId22"/>
    </p:embeddedFont>
    <p:embeddedFont>
      <p:font typeface="Karl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udiowide-regular.fntdata"/><Relationship Id="rId21" Type="http://schemas.openxmlformats.org/officeDocument/2006/relationships/slide" Target="slides/slide16.xml"/><Relationship Id="rId24" Type="http://schemas.openxmlformats.org/officeDocument/2006/relationships/font" Target="fonts/Karla-bold.fntdata"/><Relationship Id="rId23" Type="http://schemas.openxmlformats.org/officeDocument/2006/relationships/font" Target="fonts/Karl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arla-boldItalic.fntdata"/><Relationship Id="rId25" Type="http://schemas.openxmlformats.org/officeDocument/2006/relationships/font" Target="fonts/Karl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1caab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1caab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20e51d3e6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20e51d3e6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20e51d3e6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20e51d3e6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c9050bdf8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c9050bdf8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20e51d3e6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20e51d3e6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20e51d3e6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20e51d3e66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cc9050bdf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cc9050bdf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20e51d3e6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20e51d3e6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dd26cc8a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dd26cc8a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420fcad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420fcad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20e51d3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20e51d3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20e51d3e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20e51d3e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0e51d3e6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20e51d3e6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0e51d3e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0e51d3e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20e51d3e6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20e51d3e6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20e51d3e6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20e51d3e6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96"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2"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8" name="Google Shape;128;p14"/>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6" name="Google Shape;146;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1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2" name="Google Shape;162;p18"/>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8"/>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 name="Google Shape;164;p18"/>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8"/>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6" name="Google Shape;166;p18"/>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171" name="Google Shape;171;p1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 name="Google Shape;178;p19"/>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9"/>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 name="Google Shape;180;p19"/>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9"/>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2" name="Google Shape;182;p19"/>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185" name="Google Shape;185;p19"/>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2" name="Google Shape;192;p20"/>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4" name="Google Shape;194;p20"/>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5" name="Google Shape;195;p20"/>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6" name="Google Shape;196;p20"/>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8" name="Google Shape;198;p20"/>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9" name="Google Shape;199;p2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8" name="Google Shape;208;p21"/>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21"/>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2" name="Google Shape;212;p21"/>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1"/>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1"/>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1"/>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1"/>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1"/>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1"/>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1"/>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2"/>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2"/>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2"/>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2"/>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2"/>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4" name="Google Shape;234;p22"/>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24"/>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57"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6"/>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 name="Google Shape;47;p5"/>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p:nvPr/>
        </p:nvSpPr>
        <p:spPr>
          <a:xfrm>
            <a:off x="1727250" y="1228150"/>
            <a:ext cx="5689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txBox="1"/>
          <p:nvPr>
            <p:ph type="ctrTitle"/>
          </p:nvPr>
        </p:nvSpPr>
        <p:spPr>
          <a:xfrm>
            <a:off x="1625850" y="1317528"/>
            <a:ext cx="5892300" cy="23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The Utilization of AI Systems and Machine Learning In Traffic </a:t>
            </a:r>
            <a:r>
              <a:rPr lang="en" sz="3900"/>
              <a:t>Management</a:t>
            </a:r>
            <a:r>
              <a:rPr lang="en" sz="3900"/>
              <a:t> </a:t>
            </a:r>
            <a:endParaRPr sz="3900">
              <a:solidFill>
                <a:srgbClr val="CC0000"/>
              </a:solidFill>
            </a:endParaRPr>
          </a:p>
        </p:txBody>
      </p:sp>
      <p:sp>
        <p:nvSpPr>
          <p:cNvPr id="277" name="Google Shape;277;p27"/>
          <p:cNvSpPr txBox="1"/>
          <p:nvPr>
            <p:ph idx="1" type="subTitle"/>
          </p:nvPr>
        </p:nvSpPr>
        <p:spPr>
          <a:xfrm>
            <a:off x="1625850" y="3778500"/>
            <a:ext cx="589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 131 - Carlos Orozco</a:t>
            </a:r>
            <a:endParaRPr/>
          </a:p>
        </p:txBody>
      </p:sp>
      <p:grpSp>
        <p:nvGrpSpPr>
          <p:cNvPr id="278" name="Google Shape;278;p27"/>
          <p:cNvGrpSpPr/>
          <p:nvPr/>
        </p:nvGrpSpPr>
        <p:grpSpPr>
          <a:xfrm>
            <a:off x="1006807" y="487596"/>
            <a:ext cx="288601" cy="1096693"/>
            <a:chOff x="1006700" y="2603975"/>
            <a:chExt cx="55450" cy="210700"/>
          </a:xfrm>
        </p:grpSpPr>
        <p:sp>
          <p:nvSpPr>
            <p:cNvPr id="279" name="Google Shape;279;p2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7"/>
          <p:cNvGrpSpPr/>
          <p:nvPr/>
        </p:nvGrpSpPr>
        <p:grpSpPr>
          <a:xfrm rot="5400000">
            <a:off x="7769557" y="3906771"/>
            <a:ext cx="288601" cy="1096693"/>
            <a:chOff x="1006700" y="2603975"/>
            <a:chExt cx="55450" cy="210700"/>
          </a:xfrm>
        </p:grpSpPr>
        <p:sp>
          <p:nvSpPr>
            <p:cNvPr id="286" name="Google Shape;286;p2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a:off x="551124" y="3629702"/>
            <a:ext cx="1178637" cy="1096691"/>
            <a:chOff x="827350" y="3629733"/>
            <a:chExt cx="1431600" cy="1332067"/>
          </a:xfrm>
        </p:grpSpPr>
        <p:sp>
          <p:nvSpPr>
            <p:cNvPr id="293" name="Google Shape;293;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7"/>
          <p:cNvGrpSpPr/>
          <p:nvPr/>
        </p:nvGrpSpPr>
        <p:grpSpPr>
          <a:xfrm>
            <a:off x="322602" y="2902809"/>
            <a:ext cx="781224" cy="726909"/>
            <a:chOff x="827350" y="3629733"/>
            <a:chExt cx="1431600" cy="1332067"/>
          </a:xfrm>
        </p:grpSpPr>
        <p:sp>
          <p:nvSpPr>
            <p:cNvPr id="297" name="Google Shape;297;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7"/>
          <p:cNvGrpSpPr/>
          <p:nvPr/>
        </p:nvGrpSpPr>
        <p:grpSpPr>
          <a:xfrm>
            <a:off x="1816189" y="4394848"/>
            <a:ext cx="356325" cy="331552"/>
            <a:chOff x="827350" y="3629733"/>
            <a:chExt cx="1431600" cy="1332067"/>
          </a:xfrm>
        </p:grpSpPr>
        <p:sp>
          <p:nvSpPr>
            <p:cNvPr id="301" name="Google Shape;301;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7"/>
          <p:cNvGrpSpPr/>
          <p:nvPr/>
        </p:nvGrpSpPr>
        <p:grpSpPr>
          <a:xfrm>
            <a:off x="7466251" y="219713"/>
            <a:ext cx="895180" cy="832942"/>
            <a:chOff x="827350" y="3629733"/>
            <a:chExt cx="1431600" cy="1332067"/>
          </a:xfrm>
        </p:grpSpPr>
        <p:sp>
          <p:nvSpPr>
            <p:cNvPr id="305" name="Google Shape;305;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7"/>
          <p:cNvGrpSpPr/>
          <p:nvPr/>
        </p:nvGrpSpPr>
        <p:grpSpPr>
          <a:xfrm>
            <a:off x="8131283" y="1065715"/>
            <a:ext cx="598982" cy="557337"/>
            <a:chOff x="827350" y="3629733"/>
            <a:chExt cx="1431600" cy="1332067"/>
          </a:xfrm>
        </p:grpSpPr>
        <p:sp>
          <p:nvSpPr>
            <p:cNvPr id="309" name="Google Shape;309;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27"/>
          <p:cNvGrpSpPr/>
          <p:nvPr/>
        </p:nvGrpSpPr>
        <p:grpSpPr>
          <a:xfrm>
            <a:off x="6901231" y="620669"/>
            <a:ext cx="464268" cy="431989"/>
            <a:chOff x="827350" y="3629733"/>
            <a:chExt cx="1431600" cy="1332067"/>
          </a:xfrm>
        </p:grpSpPr>
        <p:sp>
          <p:nvSpPr>
            <p:cNvPr id="313" name="Google Shape;313;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6"/>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Real World</a:t>
            </a:r>
            <a:endParaRPr/>
          </a:p>
        </p:txBody>
      </p:sp>
      <p:sp>
        <p:nvSpPr>
          <p:cNvPr id="636" name="Google Shape;636;p36"/>
          <p:cNvSpPr txBox="1"/>
          <p:nvPr>
            <p:ph type="title"/>
          </p:nvPr>
        </p:nvSpPr>
        <p:spPr>
          <a:xfrm>
            <a:off x="807175" y="1392888"/>
            <a:ext cx="5035500" cy="3615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solidFill>
                  <a:schemeClr val="accent1"/>
                </a:solidFill>
              </a:rPr>
              <a:t>Implementation - Singapore</a:t>
            </a:r>
            <a:endParaRPr>
              <a:solidFill>
                <a:schemeClr val="accent1"/>
              </a:solidFill>
            </a:endParaRPr>
          </a:p>
        </p:txBody>
      </p:sp>
      <p:sp>
        <p:nvSpPr>
          <p:cNvPr id="637" name="Google Shape;637;p36"/>
          <p:cNvSpPr txBox="1"/>
          <p:nvPr>
            <p:ph idx="1" type="subTitle"/>
          </p:nvPr>
        </p:nvSpPr>
        <p:spPr>
          <a:xfrm>
            <a:off x="1228825" y="1822813"/>
            <a:ext cx="4192200" cy="25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Singapore's Smart Traffic System leverages AI and data analytics to optimize traffic flow and reduce congestion. At its core is an Intelligent Transport System (ITS) that uses sensors, cameras, and GPS data to monitor road conditions in real time. AI algorithms analyze this data to adjust traffic signals dynamically, predict congestion, and suggest alternative routes to drivers. Additionally, the Electronic Road Pricing (ERP) system uses AI to implement congestion pricing, charging drivers more during peak hours to discourage unnecessary trips. This integrated approach not only improves travel efficiency but also promotes sustainable urban mobility by reducing emissions and encouraging the use of public transport.</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grpSp>
        <p:nvGrpSpPr>
          <p:cNvPr id="638" name="Google Shape;638;p36"/>
          <p:cNvGrpSpPr/>
          <p:nvPr/>
        </p:nvGrpSpPr>
        <p:grpSpPr>
          <a:xfrm rot="5400000">
            <a:off x="8219657" y="4333871"/>
            <a:ext cx="288601" cy="1096693"/>
            <a:chOff x="1006700" y="2603975"/>
            <a:chExt cx="55450" cy="210700"/>
          </a:xfrm>
        </p:grpSpPr>
        <p:sp>
          <p:nvSpPr>
            <p:cNvPr id="639" name="Google Shape;639;p3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6"/>
          <p:cNvGrpSpPr/>
          <p:nvPr/>
        </p:nvGrpSpPr>
        <p:grpSpPr>
          <a:xfrm>
            <a:off x="541782" y="856397"/>
            <a:ext cx="820307" cy="763275"/>
            <a:chOff x="827350" y="3629733"/>
            <a:chExt cx="1431600" cy="1332067"/>
          </a:xfrm>
        </p:grpSpPr>
        <p:sp>
          <p:nvSpPr>
            <p:cNvPr id="646" name="Google Shape;646;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36"/>
          <p:cNvGrpSpPr/>
          <p:nvPr/>
        </p:nvGrpSpPr>
        <p:grpSpPr>
          <a:xfrm>
            <a:off x="1310019" y="324598"/>
            <a:ext cx="688313" cy="640458"/>
            <a:chOff x="827350" y="3629733"/>
            <a:chExt cx="1431600" cy="1332067"/>
          </a:xfrm>
        </p:grpSpPr>
        <p:sp>
          <p:nvSpPr>
            <p:cNvPr id="650" name="Google Shape;650;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6"/>
          <p:cNvGrpSpPr/>
          <p:nvPr/>
        </p:nvGrpSpPr>
        <p:grpSpPr>
          <a:xfrm>
            <a:off x="541779" y="193517"/>
            <a:ext cx="491325" cy="457165"/>
            <a:chOff x="827350" y="3629733"/>
            <a:chExt cx="1431600" cy="1332067"/>
          </a:xfrm>
        </p:grpSpPr>
        <p:sp>
          <p:nvSpPr>
            <p:cNvPr id="654" name="Google Shape;654;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7" name="Google Shape;657;p36"/>
          <p:cNvPicPr preferRelativeResize="0"/>
          <p:nvPr/>
        </p:nvPicPr>
        <p:blipFill>
          <a:blip r:embed="rId3">
            <a:alphaModFix/>
          </a:blip>
          <a:stretch>
            <a:fillRect/>
          </a:stretch>
        </p:blipFill>
        <p:spPr>
          <a:xfrm>
            <a:off x="5577150" y="2045635"/>
            <a:ext cx="3038178" cy="1789062"/>
          </a:xfrm>
          <a:prstGeom prst="rect">
            <a:avLst/>
          </a:prstGeom>
          <a:noFill/>
          <a:ln>
            <a:noFill/>
          </a:ln>
        </p:spPr>
      </p:pic>
      <p:sp>
        <p:nvSpPr>
          <p:cNvPr id="658" name="Google Shape;658;p36"/>
          <p:cNvSpPr txBox="1"/>
          <p:nvPr/>
        </p:nvSpPr>
        <p:spPr>
          <a:xfrm>
            <a:off x="5656100" y="3834700"/>
            <a:ext cx="3256200" cy="2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
                <a:solidFill>
                  <a:schemeClr val="lt1"/>
                </a:solidFill>
                <a:latin typeface="Karla"/>
                <a:ea typeface="Karla"/>
                <a:cs typeface="Karla"/>
                <a:sym typeface="Karla"/>
              </a:rPr>
              <a:t>https://www.mot.gov.sg/what-we-do/motoring-road-network-and-infrastructure/road-network</a:t>
            </a:r>
            <a:endParaRPr sz="500">
              <a:solidFill>
                <a:schemeClr val="lt1"/>
              </a:solidFill>
              <a:latin typeface="Karla"/>
              <a:ea typeface="Karla"/>
              <a:cs typeface="Karla"/>
              <a:sym typeface="Karla"/>
            </a:endParaRPr>
          </a:p>
          <a:p>
            <a:pPr indent="0" lvl="0" marL="0" rtl="0" algn="ctr">
              <a:lnSpc>
                <a:spcPct val="115000"/>
              </a:lnSpc>
              <a:spcBef>
                <a:spcPts val="0"/>
              </a:spcBef>
              <a:spcAft>
                <a:spcPts val="0"/>
              </a:spcAft>
              <a:buNone/>
            </a:pPr>
            <a:r>
              <a:t/>
            </a:r>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7"/>
          <p:cNvSpPr/>
          <p:nvPr/>
        </p:nvSpPr>
        <p:spPr>
          <a:xfrm>
            <a:off x="1339813" y="1243625"/>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txBox="1"/>
          <p:nvPr>
            <p:ph type="title"/>
          </p:nvPr>
        </p:nvSpPr>
        <p:spPr>
          <a:xfrm>
            <a:off x="4491900" y="1682475"/>
            <a:ext cx="36495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Ethics</a:t>
            </a:r>
            <a:endParaRPr/>
          </a:p>
        </p:txBody>
      </p:sp>
      <p:sp>
        <p:nvSpPr>
          <p:cNvPr id="665" name="Google Shape;665;p37"/>
          <p:cNvSpPr txBox="1"/>
          <p:nvPr>
            <p:ph idx="2" type="title"/>
          </p:nvPr>
        </p:nvSpPr>
        <p:spPr>
          <a:xfrm>
            <a:off x="1871327" y="1887725"/>
            <a:ext cx="2023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666" name="Google Shape;666;p37"/>
          <p:cNvGrpSpPr/>
          <p:nvPr/>
        </p:nvGrpSpPr>
        <p:grpSpPr>
          <a:xfrm rot="10800000">
            <a:off x="8057882" y="382596"/>
            <a:ext cx="288601" cy="1096693"/>
            <a:chOff x="1006700" y="2603975"/>
            <a:chExt cx="55450" cy="210700"/>
          </a:xfrm>
        </p:grpSpPr>
        <p:sp>
          <p:nvSpPr>
            <p:cNvPr id="667" name="Google Shape;667;p3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7"/>
          <p:cNvGrpSpPr/>
          <p:nvPr/>
        </p:nvGrpSpPr>
        <p:grpSpPr>
          <a:xfrm>
            <a:off x="558602" y="508321"/>
            <a:ext cx="781224" cy="726909"/>
            <a:chOff x="827350" y="3629733"/>
            <a:chExt cx="1431600" cy="1332067"/>
          </a:xfrm>
        </p:grpSpPr>
        <p:sp>
          <p:nvSpPr>
            <p:cNvPr id="674" name="Google Shape;674;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37"/>
          <p:cNvGrpSpPr/>
          <p:nvPr/>
        </p:nvGrpSpPr>
        <p:grpSpPr>
          <a:xfrm>
            <a:off x="1387564" y="321673"/>
            <a:ext cx="356325" cy="331552"/>
            <a:chOff x="827350" y="3629733"/>
            <a:chExt cx="1431600" cy="1332067"/>
          </a:xfrm>
        </p:grpSpPr>
        <p:sp>
          <p:nvSpPr>
            <p:cNvPr id="678" name="Google Shape;678;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37"/>
          <p:cNvGrpSpPr/>
          <p:nvPr/>
        </p:nvGrpSpPr>
        <p:grpSpPr>
          <a:xfrm>
            <a:off x="7535601" y="3848738"/>
            <a:ext cx="895180" cy="832942"/>
            <a:chOff x="827350" y="3629733"/>
            <a:chExt cx="1431600" cy="1332067"/>
          </a:xfrm>
        </p:grpSpPr>
        <p:sp>
          <p:nvSpPr>
            <p:cNvPr id="682" name="Google Shape;682;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7"/>
          <p:cNvGrpSpPr/>
          <p:nvPr/>
        </p:nvGrpSpPr>
        <p:grpSpPr>
          <a:xfrm>
            <a:off x="7902683" y="2980240"/>
            <a:ext cx="598982" cy="557337"/>
            <a:chOff x="827350" y="3629733"/>
            <a:chExt cx="1431600" cy="1332067"/>
          </a:xfrm>
        </p:grpSpPr>
        <p:sp>
          <p:nvSpPr>
            <p:cNvPr id="686" name="Google Shape;686;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7"/>
          <p:cNvGrpSpPr/>
          <p:nvPr/>
        </p:nvGrpSpPr>
        <p:grpSpPr>
          <a:xfrm>
            <a:off x="6634531" y="4239131"/>
            <a:ext cx="464268" cy="431989"/>
            <a:chOff x="827350" y="3629733"/>
            <a:chExt cx="1431600" cy="1332067"/>
          </a:xfrm>
        </p:grpSpPr>
        <p:sp>
          <p:nvSpPr>
            <p:cNvPr id="690" name="Google Shape;690;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7"/>
          <p:cNvGrpSpPr/>
          <p:nvPr/>
        </p:nvGrpSpPr>
        <p:grpSpPr>
          <a:xfrm rot="5400000">
            <a:off x="962657" y="3906771"/>
            <a:ext cx="288601" cy="1096693"/>
            <a:chOff x="1006700" y="2603975"/>
            <a:chExt cx="55450" cy="210700"/>
          </a:xfrm>
        </p:grpSpPr>
        <p:sp>
          <p:nvSpPr>
            <p:cNvPr id="694" name="Google Shape;694;p3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8"/>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Ethics</a:t>
            </a:r>
            <a:endParaRPr/>
          </a:p>
        </p:txBody>
      </p:sp>
      <p:sp>
        <p:nvSpPr>
          <p:cNvPr id="706" name="Google Shape;706;p38"/>
          <p:cNvSpPr txBox="1"/>
          <p:nvPr>
            <p:ph type="title"/>
          </p:nvPr>
        </p:nvSpPr>
        <p:spPr>
          <a:xfrm>
            <a:off x="1600200" y="2096975"/>
            <a:ext cx="5943600" cy="3876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solidFill>
                  <a:schemeClr val="accent1"/>
                </a:solidFill>
              </a:rPr>
              <a:t>Privacy</a:t>
            </a:r>
            <a:endParaRPr>
              <a:solidFill>
                <a:schemeClr val="accent1"/>
              </a:solidFill>
            </a:endParaRPr>
          </a:p>
        </p:txBody>
      </p:sp>
      <p:sp>
        <p:nvSpPr>
          <p:cNvPr id="707" name="Google Shape;707;p38"/>
          <p:cNvSpPr txBox="1"/>
          <p:nvPr>
            <p:ph idx="1" type="subTitle"/>
          </p:nvPr>
        </p:nvSpPr>
        <p:spPr>
          <a:xfrm>
            <a:off x="1600200" y="2425549"/>
            <a:ext cx="5943600" cy="7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primary issue is data privacy, as AI systems rely on extensive data collection from vehicles, smartphones, and surveillance cameras, potentially infringing on individuals’ privacy rights.</a:t>
            </a:r>
            <a:endParaRPr/>
          </a:p>
        </p:txBody>
      </p:sp>
      <p:sp>
        <p:nvSpPr>
          <p:cNvPr id="708" name="Google Shape;708;p38"/>
          <p:cNvSpPr txBox="1"/>
          <p:nvPr>
            <p:ph idx="2" type="title"/>
          </p:nvPr>
        </p:nvSpPr>
        <p:spPr>
          <a:xfrm>
            <a:off x="1600200" y="3422137"/>
            <a:ext cx="5943600" cy="387600"/>
          </a:xfrm>
          <a:prstGeom prst="rect">
            <a:avLst/>
          </a:prstGeom>
        </p:spPr>
        <p:txBody>
          <a:bodyPr anchorCtr="0" anchor="b" bIns="91425" lIns="45700" spcFirstLastPara="1" rIns="45700" wrap="square" tIns="91425">
            <a:noAutofit/>
          </a:bodyPr>
          <a:lstStyle/>
          <a:p>
            <a:pPr indent="0" lvl="0" marL="0" rtl="0" algn="ctr">
              <a:spcBef>
                <a:spcPts val="0"/>
              </a:spcBef>
              <a:spcAft>
                <a:spcPts val="1200"/>
              </a:spcAft>
              <a:buClr>
                <a:schemeClr val="lt1"/>
              </a:buClr>
              <a:buSzPts val="1100"/>
              <a:buFont typeface="Arial"/>
              <a:buNone/>
            </a:pPr>
            <a:r>
              <a:rPr lang="en">
                <a:solidFill>
                  <a:schemeClr val="accent1"/>
                </a:solidFill>
              </a:rPr>
              <a:t>Bias</a:t>
            </a:r>
            <a:endParaRPr>
              <a:solidFill>
                <a:schemeClr val="accent1"/>
              </a:solidFill>
            </a:endParaRPr>
          </a:p>
        </p:txBody>
      </p:sp>
      <p:sp>
        <p:nvSpPr>
          <p:cNvPr id="709" name="Google Shape;709;p38"/>
          <p:cNvSpPr txBox="1"/>
          <p:nvPr>
            <p:ph idx="3" type="subTitle"/>
          </p:nvPr>
        </p:nvSpPr>
        <p:spPr>
          <a:xfrm>
            <a:off x="1593425" y="3809726"/>
            <a:ext cx="5943600" cy="7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is also the risk of algorithmic bias, where AI systems might unintentionally prioritize certain areas or demographics over others, leading to unequal access to improved traffic conditions</a:t>
            </a:r>
            <a:endParaRPr/>
          </a:p>
        </p:txBody>
      </p:sp>
      <p:sp>
        <p:nvSpPr>
          <p:cNvPr id="710" name="Google Shape;710;p38"/>
          <p:cNvSpPr txBox="1"/>
          <p:nvPr>
            <p:ph idx="5" type="subTitle"/>
          </p:nvPr>
        </p:nvSpPr>
        <p:spPr>
          <a:xfrm>
            <a:off x="1779500" y="1149401"/>
            <a:ext cx="5943600" cy="7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use of AI in traffic management raises important ethical and social concerns that must be carefully addressed to ensure fair and equitable implementation.</a:t>
            </a:r>
            <a:endParaRPr/>
          </a:p>
        </p:txBody>
      </p:sp>
      <p:grpSp>
        <p:nvGrpSpPr>
          <p:cNvPr id="711" name="Google Shape;711;p38"/>
          <p:cNvGrpSpPr/>
          <p:nvPr/>
        </p:nvGrpSpPr>
        <p:grpSpPr>
          <a:xfrm rot="5400000">
            <a:off x="8219657" y="4333871"/>
            <a:ext cx="288601" cy="1096693"/>
            <a:chOff x="1006700" y="2603975"/>
            <a:chExt cx="55450" cy="210700"/>
          </a:xfrm>
        </p:grpSpPr>
        <p:sp>
          <p:nvSpPr>
            <p:cNvPr id="712" name="Google Shape;712;p3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8"/>
          <p:cNvGrpSpPr/>
          <p:nvPr/>
        </p:nvGrpSpPr>
        <p:grpSpPr>
          <a:xfrm>
            <a:off x="541782" y="856397"/>
            <a:ext cx="820307" cy="763275"/>
            <a:chOff x="827350" y="3629733"/>
            <a:chExt cx="1431600" cy="1332067"/>
          </a:xfrm>
        </p:grpSpPr>
        <p:sp>
          <p:nvSpPr>
            <p:cNvPr id="719" name="Google Shape;719;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38"/>
          <p:cNvGrpSpPr/>
          <p:nvPr/>
        </p:nvGrpSpPr>
        <p:grpSpPr>
          <a:xfrm>
            <a:off x="1310019" y="324598"/>
            <a:ext cx="688313" cy="640458"/>
            <a:chOff x="827350" y="3629733"/>
            <a:chExt cx="1431600" cy="1332067"/>
          </a:xfrm>
        </p:grpSpPr>
        <p:sp>
          <p:nvSpPr>
            <p:cNvPr id="723" name="Google Shape;723;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38"/>
          <p:cNvGrpSpPr/>
          <p:nvPr/>
        </p:nvGrpSpPr>
        <p:grpSpPr>
          <a:xfrm>
            <a:off x="541779" y="193517"/>
            <a:ext cx="491325" cy="457165"/>
            <a:chOff x="827350" y="3629733"/>
            <a:chExt cx="1431600" cy="1332067"/>
          </a:xfrm>
        </p:grpSpPr>
        <p:sp>
          <p:nvSpPr>
            <p:cNvPr id="727" name="Google Shape;727;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9"/>
          <p:cNvSpPr/>
          <p:nvPr/>
        </p:nvSpPr>
        <p:spPr>
          <a:xfrm>
            <a:off x="1339813" y="1243625"/>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txBox="1"/>
          <p:nvPr>
            <p:ph type="title"/>
          </p:nvPr>
        </p:nvSpPr>
        <p:spPr>
          <a:xfrm>
            <a:off x="4491900" y="1682475"/>
            <a:ext cx="36495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736" name="Google Shape;736;p39"/>
          <p:cNvSpPr txBox="1"/>
          <p:nvPr>
            <p:ph idx="2" type="title"/>
          </p:nvPr>
        </p:nvSpPr>
        <p:spPr>
          <a:xfrm>
            <a:off x="1871327" y="1887725"/>
            <a:ext cx="2023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737" name="Google Shape;737;p39"/>
          <p:cNvGrpSpPr/>
          <p:nvPr/>
        </p:nvGrpSpPr>
        <p:grpSpPr>
          <a:xfrm rot="10800000">
            <a:off x="8057882" y="382596"/>
            <a:ext cx="288601" cy="1096693"/>
            <a:chOff x="1006700" y="2603975"/>
            <a:chExt cx="55450" cy="210700"/>
          </a:xfrm>
        </p:grpSpPr>
        <p:sp>
          <p:nvSpPr>
            <p:cNvPr id="738" name="Google Shape;738;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9"/>
          <p:cNvGrpSpPr/>
          <p:nvPr/>
        </p:nvGrpSpPr>
        <p:grpSpPr>
          <a:xfrm>
            <a:off x="558602" y="508321"/>
            <a:ext cx="781224" cy="726909"/>
            <a:chOff x="827350" y="3629733"/>
            <a:chExt cx="1431600" cy="1332067"/>
          </a:xfrm>
        </p:grpSpPr>
        <p:sp>
          <p:nvSpPr>
            <p:cNvPr id="745" name="Google Shape;745;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9"/>
          <p:cNvGrpSpPr/>
          <p:nvPr/>
        </p:nvGrpSpPr>
        <p:grpSpPr>
          <a:xfrm>
            <a:off x="1387564" y="321673"/>
            <a:ext cx="356325" cy="331552"/>
            <a:chOff x="827350" y="3629733"/>
            <a:chExt cx="1431600" cy="1332067"/>
          </a:xfrm>
        </p:grpSpPr>
        <p:sp>
          <p:nvSpPr>
            <p:cNvPr id="749" name="Google Shape;749;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9"/>
          <p:cNvGrpSpPr/>
          <p:nvPr/>
        </p:nvGrpSpPr>
        <p:grpSpPr>
          <a:xfrm>
            <a:off x="7535601" y="3848738"/>
            <a:ext cx="895180" cy="832942"/>
            <a:chOff x="827350" y="3629733"/>
            <a:chExt cx="1431600" cy="1332067"/>
          </a:xfrm>
        </p:grpSpPr>
        <p:sp>
          <p:nvSpPr>
            <p:cNvPr id="753" name="Google Shape;753;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39"/>
          <p:cNvGrpSpPr/>
          <p:nvPr/>
        </p:nvGrpSpPr>
        <p:grpSpPr>
          <a:xfrm>
            <a:off x="7902683" y="2980240"/>
            <a:ext cx="598982" cy="557337"/>
            <a:chOff x="827350" y="3629733"/>
            <a:chExt cx="1431600" cy="1332067"/>
          </a:xfrm>
        </p:grpSpPr>
        <p:sp>
          <p:nvSpPr>
            <p:cNvPr id="757" name="Google Shape;757;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9"/>
          <p:cNvGrpSpPr/>
          <p:nvPr/>
        </p:nvGrpSpPr>
        <p:grpSpPr>
          <a:xfrm>
            <a:off x="6634531" y="4239131"/>
            <a:ext cx="464268" cy="431989"/>
            <a:chOff x="827350" y="3629733"/>
            <a:chExt cx="1431600" cy="1332067"/>
          </a:xfrm>
        </p:grpSpPr>
        <p:sp>
          <p:nvSpPr>
            <p:cNvPr id="761" name="Google Shape;761;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9"/>
          <p:cNvGrpSpPr/>
          <p:nvPr/>
        </p:nvGrpSpPr>
        <p:grpSpPr>
          <a:xfrm rot="5400000">
            <a:off x="962657" y="3906771"/>
            <a:ext cx="288601" cy="1096693"/>
            <a:chOff x="1006700" y="2603975"/>
            <a:chExt cx="55450" cy="210700"/>
          </a:xfrm>
        </p:grpSpPr>
        <p:sp>
          <p:nvSpPr>
            <p:cNvPr id="765" name="Google Shape;765;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0"/>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Conclusion</a:t>
            </a:r>
            <a:endParaRPr/>
          </a:p>
        </p:txBody>
      </p:sp>
      <p:sp>
        <p:nvSpPr>
          <p:cNvPr id="777" name="Google Shape;777;p40"/>
          <p:cNvSpPr txBox="1"/>
          <p:nvPr>
            <p:ph idx="5" type="subTitle"/>
          </p:nvPr>
        </p:nvSpPr>
        <p:spPr>
          <a:xfrm>
            <a:off x="1779500" y="1149396"/>
            <a:ext cx="5943600" cy="32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conclusion, AI represents a transformative technology with the potential to revolutionize traffic management by addressing long-standing challenges such as congestion, inefficiency, and safety. While traditional traffic systems often fall short in adaptability and scalability, AI offers data-driven solutions that optimize traffic flow, predict patterns, and enhance public safety. Real-world applications, such as Singapore’s Smart Traffic System, demonstrate how AI can successfully integrate real-time analytics and automation to improve urban mobility. However, as we embrace these advancements, it is crucial to navigate ethical and social concerns, including data privacy, algorithmic bias, and accountability, to ensure that AI-driven traffic management systems are both equitable and effective. By balancing innovation with responsibility, AI has the potential to pave the way for smarter, more sustainable cities.</a:t>
            </a:r>
            <a:endParaRPr/>
          </a:p>
        </p:txBody>
      </p:sp>
      <p:grpSp>
        <p:nvGrpSpPr>
          <p:cNvPr id="778" name="Google Shape;778;p40"/>
          <p:cNvGrpSpPr/>
          <p:nvPr/>
        </p:nvGrpSpPr>
        <p:grpSpPr>
          <a:xfrm rot="5400000">
            <a:off x="8219657" y="4333871"/>
            <a:ext cx="288601" cy="1096693"/>
            <a:chOff x="1006700" y="2603975"/>
            <a:chExt cx="55450" cy="210700"/>
          </a:xfrm>
        </p:grpSpPr>
        <p:sp>
          <p:nvSpPr>
            <p:cNvPr id="779" name="Google Shape;779;p4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40"/>
          <p:cNvGrpSpPr/>
          <p:nvPr/>
        </p:nvGrpSpPr>
        <p:grpSpPr>
          <a:xfrm>
            <a:off x="541782" y="856397"/>
            <a:ext cx="820307" cy="763275"/>
            <a:chOff x="827350" y="3629733"/>
            <a:chExt cx="1431600" cy="1332067"/>
          </a:xfrm>
        </p:grpSpPr>
        <p:sp>
          <p:nvSpPr>
            <p:cNvPr id="786" name="Google Shape;786;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40"/>
          <p:cNvGrpSpPr/>
          <p:nvPr/>
        </p:nvGrpSpPr>
        <p:grpSpPr>
          <a:xfrm>
            <a:off x="1310019" y="324598"/>
            <a:ext cx="688313" cy="640458"/>
            <a:chOff x="827350" y="3629733"/>
            <a:chExt cx="1431600" cy="1332067"/>
          </a:xfrm>
        </p:grpSpPr>
        <p:sp>
          <p:nvSpPr>
            <p:cNvPr id="790" name="Google Shape;790;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0"/>
          <p:cNvGrpSpPr/>
          <p:nvPr/>
        </p:nvGrpSpPr>
        <p:grpSpPr>
          <a:xfrm>
            <a:off x="541779" y="193517"/>
            <a:ext cx="491325" cy="457165"/>
            <a:chOff x="827350" y="3629733"/>
            <a:chExt cx="1431600" cy="1332067"/>
          </a:xfrm>
        </p:grpSpPr>
        <p:sp>
          <p:nvSpPr>
            <p:cNvPr id="794" name="Google Shape;794;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41"/>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803" name="Google Shape;803;p41"/>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Nunito"/>
              <a:buChar char="●"/>
            </a:pPr>
            <a:r>
              <a:rPr b="0" lang="en" u="sng">
                <a:latin typeface="Arial"/>
                <a:ea typeface="Arial"/>
                <a:cs typeface="Arial"/>
                <a:sym typeface="Arial"/>
              </a:rPr>
              <a:t>https://www.usnews.com/news/cities/articles/10-cities-with-the-worst-traffic-in-the-us</a:t>
            </a:r>
            <a:endParaRPr b="0" u="sng">
              <a:latin typeface="Arial"/>
              <a:ea typeface="Arial"/>
              <a:cs typeface="Arial"/>
              <a:sym typeface="Arial"/>
            </a:endParaRPr>
          </a:p>
          <a:p>
            <a:pPr indent="0" lvl="0" marL="457200" rtl="0" algn="l">
              <a:spcBef>
                <a:spcPts val="0"/>
              </a:spcBef>
              <a:spcAft>
                <a:spcPts val="0"/>
              </a:spcAft>
              <a:buNone/>
            </a:pPr>
            <a:r>
              <a:t/>
            </a:r>
            <a:endParaRPr b="0" u="sng">
              <a:latin typeface="Arial"/>
              <a:ea typeface="Arial"/>
              <a:cs typeface="Arial"/>
              <a:sym typeface="Arial"/>
            </a:endParaRPr>
          </a:p>
          <a:p>
            <a:pPr indent="0" lvl="0" marL="457200" rtl="0" algn="l">
              <a:spcBef>
                <a:spcPts val="0"/>
              </a:spcBef>
              <a:spcAft>
                <a:spcPts val="0"/>
              </a:spcAft>
              <a:buNone/>
            </a:pPr>
            <a:r>
              <a:t/>
            </a:r>
            <a:endParaRPr/>
          </a:p>
          <a:p>
            <a:pPr indent="-342900" lvl="0" marL="457200" rtl="0" algn="l">
              <a:spcBef>
                <a:spcPts val="1000"/>
              </a:spcBef>
              <a:spcAft>
                <a:spcPts val="0"/>
              </a:spcAft>
              <a:buClr>
                <a:schemeClr val="lt1"/>
              </a:buClr>
              <a:buSzPts val="1800"/>
              <a:buFont typeface="Nunito"/>
              <a:buChar char="●"/>
            </a:pPr>
            <a:r>
              <a:rPr b="0" lang="en">
                <a:latin typeface="Arial"/>
                <a:ea typeface="Arial"/>
                <a:cs typeface="Arial"/>
                <a:sym typeface="Arial"/>
              </a:rPr>
              <a:t>M. I. Uddin, M. S. Alamgir, et al "AI Traffic Control System Based on Deepstream and IoT Using NVIDIA Jetson Nano," </a:t>
            </a:r>
            <a:r>
              <a:rPr b="0" i="1" lang="en">
                <a:latin typeface="Arial"/>
                <a:ea typeface="Arial"/>
                <a:cs typeface="Arial"/>
                <a:sym typeface="Arial"/>
              </a:rPr>
              <a:t>2021 2nd International Conference on Robotics, Electrical and Signal Processing Techniques (ICREST)</a:t>
            </a:r>
            <a:r>
              <a:rPr b="0" lang="en">
                <a:latin typeface="Arial"/>
                <a:ea typeface="Arial"/>
                <a:cs typeface="Arial"/>
                <a:sym typeface="Arial"/>
              </a:rPr>
              <a:t>, DHAKA, Bangladesh, 2021</a:t>
            </a:r>
            <a:endParaRPr b="0">
              <a:latin typeface="Arial"/>
              <a:ea typeface="Arial"/>
              <a:cs typeface="Arial"/>
              <a:sym typeface="Arial"/>
            </a:endParaRPr>
          </a:p>
          <a:p>
            <a:pPr indent="0" lvl="0" marL="457200" rtl="0" algn="l">
              <a:spcBef>
                <a:spcPts val="1000"/>
              </a:spcBef>
              <a:spcAft>
                <a:spcPts val="0"/>
              </a:spcAft>
              <a:buNone/>
            </a:pPr>
            <a:r>
              <a:t/>
            </a:r>
            <a:endParaRPr b="0">
              <a:latin typeface="Arial"/>
              <a:ea typeface="Arial"/>
              <a:cs typeface="Arial"/>
              <a:sym typeface="Arial"/>
            </a:endParaRPr>
          </a:p>
          <a:p>
            <a:pPr indent="-349250" lvl="0" marL="457200" rtl="0" algn="l">
              <a:spcBef>
                <a:spcPts val="1000"/>
              </a:spcBef>
              <a:spcAft>
                <a:spcPts val="0"/>
              </a:spcAft>
              <a:buClr>
                <a:schemeClr val="lt1"/>
              </a:buClr>
              <a:buSzPts val="1900"/>
              <a:buFont typeface="Nunito"/>
              <a:buChar char="●"/>
            </a:pPr>
            <a:r>
              <a:rPr b="0" lang="en"/>
              <a:t>https://www.mot.gov.sg/what-we-do/motoring-road-network-and-infrastructure/road-network</a:t>
            </a:r>
            <a:endParaRPr b="0"/>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grpSp>
        <p:nvGrpSpPr>
          <p:cNvPr id="804" name="Google Shape;804;p41"/>
          <p:cNvGrpSpPr/>
          <p:nvPr/>
        </p:nvGrpSpPr>
        <p:grpSpPr>
          <a:xfrm rot="10800000">
            <a:off x="206982" y="423196"/>
            <a:ext cx="288601" cy="1096693"/>
            <a:chOff x="1006700" y="2603975"/>
            <a:chExt cx="55450" cy="210700"/>
          </a:xfrm>
        </p:grpSpPr>
        <p:sp>
          <p:nvSpPr>
            <p:cNvPr id="805" name="Google Shape;805;p4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41"/>
          <p:cNvGrpSpPr/>
          <p:nvPr/>
        </p:nvGrpSpPr>
        <p:grpSpPr>
          <a:xfrm>
            <a:off x="7882402" y="3927185"/>
            <a:ext cx="1096749" cy="1020364"/>
            <a:chOff x="827350" y="3629733"/>
            <a:chExt cx="1431600" cy="1332067"/>
          </a:xfrm>
        </p:grpSpPr>
        <p:sp>
          <p:nvSpPr>
            <p:cNvPr id="812" name="Google Shape;812;p4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41"/>
          <p:cNvGrpSpPr/>
          <p:nvPr/>
        </p:nvGrpSpPr>
        <p:grpSpPr>
          <a:xfrm>
            <a:off x="7771279" y="3271162"/>
            <a:ext cx="510366" cy="474882"/>
            <a:chOff x="827350" y="3629733"/>
            <a:chExt cx="1431600" cy="1332067"/>
          </a:xfrm>
        </p:grpSpPr>
        <p:sp>
          <p:nvSpPr>
            <p:cNvPr id="816" name="Google Shape;816;p4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41"/>
          <p:cNvGrpSpPr/>
          <p:nvPr/>
        </p:nvGrpSpPr>
        <p:grpSpPr>
          <a:xfrm>
            <a:off x="7247377" y="4412793"/>
            <a:ext cx="401134" cy="373245"/>
            <a:chOff x="827350" y="3629733"/>
            <a:chExt cx="1431600" cy="1332067"/>
          </a:xfrm>
        </p:grpSpPr>
        <p:sp>
          <p:nvSpPr>
            <p:cNvPr id="820" name="Google Shape;820;p4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42"/>
          <p:cNvGrpSpPr/>
          <p:nvPr/>
        </p:nvGrpSpPr>
        <p:grpSpPr>
          <a:xfrm rot="10800000">
            <a:off x="8057882" y="382596"/>
            <a:ext cx="288601" cy="1096693"/>
            <a:chOff x="1006700" y="2603975"/>
            <a:chExt cx="55450" cy="210700"/>
          </a:xfrm>
        </p:grpSpPr>
        <p:sp>
          <p:nvSpPr>
            <p:cNvPr id="828" name="Google Shape;828;p4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42"/>
          <p:cNvGrpSpPr/>
          <p:nvPr/>
        </p:nvGrpSpPr>
        <p:grpSpPr>
          <a:xfrm>
            <a:off x="558602" y="508321"/>
            <a:ext cx="781224" cy="726909"/>
            <a:chOff x="827350" y="3629733"/>
            <a:chExt cx="1431600" cy="1332067"/>
          </a:xfrm>
        </p:grpSpPr>
        <p:sp>
          <p:nvSpPr>
            <p:cNvPr id="835" name="Google Shape;835;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42"/>
          <p:cNvGrpSpPr/>
          <p:nvPr/>
        </p:nvGrpSpPr>
        <p:grpSpPr>
          <a:xfrm>
            <a:off x="1387564" y="321673"/>
            <a:ext cx="356325" cy="331552"/>
            <a:chOff x="827350" y="3629733"/>
            <a:chExt cx="1431600" cy="1332067"/>
          </a:xfrm>
        </p:grpSpPr>
        <p:sp>
          <p:nvSpPr>
            <p:cNvPr id="839" name="Google Shape;839;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42"/>
          <p:cNvGrpSpPr/>
          <p:nvPr/>
        </p:nvGrpSpPr>
        <p:grpSpPr>
          <a:xfrm>
            <a:off x="7535601" y="3848738"/>
            <a:ext cx="895180" cy="832942"/>
            <a:chOff x="827350" y="3629733"/>
            <a:chExt cx="1431600" cy="1332067"/>
          </a:xfrm>
        </p:grpSpPr>
        <p:sp>
          <p:nvSpPr>
            <p:cNvPr id="843" name="Google Shape;843;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42"/>
          <p:cNvGrpSpPr/>
          <p:nvPr/>
        </p:nvGrpSpPr>
        <p:grpSpPr>
          <a:xfrm>
            <a:off x="7902683" y="2980240"/>
            <a:ext cx="598982" cy="557337"/>
            <a:chOff x="827350" y="3629733"/>
            <a:chExt cx="1431600" cy="1332067"/>
          </a:xfrm>
        </p:grpSpPr>
        <p:sp>
          <p:nvSpPr>
            <p:cNvPr id="847" name="Google Shape;847;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42"/>
          <p:cNvGrpSpPr/>
          <p:nvPr/>
        </p:nvGrpSpPr>
        <p:grpSpPr>
          <a:xfrm>
            <a:off x="6634531" y="4239131"/>
            <a:ext cx="464268" cy="431989"/>
            <a:chOff x="827350" y="3629733"/>
            <a:chExt cx="1431600" cy="1332067"/>
          </a:xfrm>
        </p:grpSpPr>
        <p:sp>
          <p:nvSpPr>
            <p:cNvPr id="851" name="Google Shape;851;p4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2"/>
          <p:cNvGrpSpPr/>
          <p:nvPr/>
        </p:nvGrpSpPr>
        <p:grpSpPr>
          <a:xfrm rot="5400000">
            <a:off x="962657" y="3906771"/>
            <a:ext cx="288601" cy="1096693"/>
            <a:chOff x="1006700" y="2603975"/>
            <a:chExt cx="55450" cy="210700"/>
          </a:xfrm>
        </p:grpSpPr>
        <p:sp>
          <p:nvSpPr>
            <p:cNvPr id="855" name="Google Shape;855;p4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42"/>
          <p:cNvSpPr/>
          <p:nvPr/>
        </p:nvSpPr>
        <p:spPr>
          <a:xfrm>
            <a:off x="1727250" y="539500"/>
            <a:ext cx="5689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txBox="1"/>
          <p:nvPr>
            <p:ph idx="4294967295" type="ctrTitle"/>
          </p:nvPr>
        </p:nvSpPr>
        <p:spPr>
          <a:xfrm>
            <a:off x="2161388" y="1200100"/>
            <a:ext cx="4661700" cy="115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Thanks!</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1475975"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4182000"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888025"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147597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4182000"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88802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Ethical and Social Implications </a:t>
            </a:r>
            <a:endParaRPr/>
          </a:p>
        </p:txBody>
      </p:sp>
      <p:sp>
        <p:nvSpPr>
          <p:cNvPr id="328" name="Google Shape;328;p28"/>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current state of Traffic </a:t>
            </a:r>
            <a:r>
              <a:rPr lang="en"/>
              <a:t>management</a:t>
            </a:r>
            <a:endParaRPr/>
          </a:p>
        </p:txBody>
      </p:sp>
      <p:sp>
        <p:nvSpPr>
          <p:cNvPr id="329" name="Google Shape;329;p28"/>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330" name="Google Shape;330;p28"/>
          <p:cNvSpPr txBox="1"/>
          <p:nvPr>
            <p:ph idx="8" type="title"/>
          </p:nvPr>
        </p:nvSpPr>
        <p:spPr>
          <a:xfrm>
            <a:off x="1415374"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1" name="Google Shape;331;p28"/>
          <p:cNvSpPr txBox="1"/>
          <p:nvPr>
            <p:ph idx="9" type="title"/>
          </p:nvPr>
        </p:nvSpPr>
        <p:spPr>
          <a:xfrm>
            <a:off x="4121401"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32" name="Google Shape;332;p28"/>
          <p:cNvSpPr txBox="1"/>
          <p:nvPr>
            <p:ph idx="15" type="title"/>
          </p:nvPr>
        </p:nvSpPr>
        <p:spPr>
          <a:xfrm>
            <a:off x="6125276" y="3680488"/>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33" name="Google Shape;333;p28"/>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34" name="Google Shape;334;p28"/>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 brief introduction into AI and Machine learning</a:t>
            </a:r>
            <a:endParaRPr/>
          </a:p>
        </p:txBody>
      </p:sp>
      <p:sp>
        <p:nvSpPr>
          <p:cNvPr id="335" name="Google Shape;335;p28"/>
          <p:cNvSpPr txBox="1"/>
          <p:nvPr>
            <p:ph idx="2" type="title"/>
          </p:nvPr>
        </p:nvSpPr>
        <p:spPr>
          <a:xfrm>
            <a:off x="713224" y="3680488"/>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 World </a:t>
            </a:r>
            <a:endParaRPr/>
          </a:p>
        </p:txBody>
      </p:sp>
      <p:sp>
        <p:nvSpPr>
          <p:cNvPr id="336" name="Google Shape;336;p28"/>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Implementation</a:t>
            </a:r>
            <a:r>
              <a:rPr lang="en"/>
              <a:t> of AI systems into the real world</a:t>
            </a:r>
            <a:endParaRPr/>
          </a:p>
        </p:txBody>
      </p:sp>
      <p:sp>
        <p:nvSpPr>
          <p:cNvPr id="337" name="Google Shape;337;p28"/>
          <p:cNvSpPr txBox="1"/>
          <p:nvPr>
            <p:ph idx="4" type="title"/>
          </p:nvPr>
        </p:nvSpPr>
        <p:spPr>
          <a:xfrm>
            <a:off x="3419251" y="3680488"/>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Ethics</a:t>
            </a:r>
            <a:endParaRPr/>
          </a:p>
        </p:txBody>
      </p:sp>
      <p:sp>
        <p:nvSpPr>
          <p:cNvPr id="338" name="Google Shape;338;p28"/>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Issues</a:t>
            </a:r>
            <a:endParaRPr/>
          </a:p>
        </p:txBody>
      </p:sp>
      <p:sp>
        <p:nvSpPr>
          <p:cNvPr id="339" name="Google Shape;339;p28"/>
          <p:cNvSpPr txBox="1"/>
          <p:nvPr>
            <p:ph idx="13" type="title"/>
          </p:nvPr>
        </p:nvSpPr>
        <p:spPr>
          <a:xfrm>
            <a:off x="1415374"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0" name="Google Shape;340;p28"/>
          <p:cNvSpPr txBox="1"/>
          <p:nvPr>
            <p:ph idx="14" type="title"/>
          </p:nvPr>
        </p:nvSpPr>
        <p:spPr>
          <a:xfrm>
            <a:off x="4121401"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41" name="Google Shape;341;p28"/>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 quick recap</a:t>
            </a:r>
            <a:endParaRPr/>
          </a:p>
        </p:txBody>
      </p:sp>
      <p:sp>
        <p:nvSpPr>
          <p:cNvPr id="342" name="Google Shape;342;p28"/>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Development</a:t>
            </a:r>
            <a:endParaRPr/>
          </a:p>
        </p:txBody>
      </p:sp>
      <p:sp>
        <p:nvSpPr>
          <p:cNvPr id="343" name="Google Shape;343;p28"/>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How can AI be Used to better these systems</a:t>
            </a:r>
            <a:endParaRPr/>
          </a:p>
        </p:txBody>
      </p:sp>
      <p:sp>
        <p:nvSpPr>
          <p:cNvPr id="344" name="Google Shape;344;p28"/>
          <p:cNvSpPr txBox="1"/>
          <p:nvPr>
            <p:ph idx="19" type="title"/>
          </p:nvPr>
        </p:nvSpPr>
        <p:spPr>
          <a:xfrm>
            <a:off x="6827426"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45" name="Google Shape;345;p28"/>
          <p:cNvSpPr txBox="1"/>
          <p:nvPr>
            <p:ph idx="20" type="title"/>
          </p:nvPr>
        </p:nvSpPr>
        <p:spPr>
          <a:xfrm>
            <a:off x="6827426"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46" name="Google Shape;346;p28"/>
          <p:cNvGrpSpPr/>
          <p:nvPr/>
        </p:nvGrpSpPr>
        <p:grpSpPr>
          <a:xfrm rot="5400000">
            <a:off x="8179407" y="4316346"/>
            <a:ext cx="288601" cy="1096693"/>
            <a:chOff x="1006700" y="2603975"/>
            <a:chExt cx="55450" cy="210700"/>
          </a:xfrm>
        </p:grpSpPr>
        <p:sp>
          <p:nvSpPr>
            <p:cNvPr id="347" name="Google Shape;347;p2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8"/>
          <p:cNvGrpSpPr/>
          <p:nvPr/>
        </p:nvGrpSpPr>
        <p:grpSpPr>
          <a:xfrm>
            <a:off x="57111" y="583985"/>
            <a:ext cx="520959" cy="484739"/>
            <a:chOff x="827350" y="3629733"/>
            <a:chExt cx="1431600" cy="1332067"/>
          </a:xfrm>
        </p:grpSpPr>
        <p:sp>
          <p:nvSpPr>
            <p:cNvPr id="354" name="Google Shape;354;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8"/>
          <p:cNvGrpSpPr/>
          <p:nvPr/>
        </p:nvGrpSpPr>
        <p:grpSpPr>
          <a:xfrm>
            <a:off x="409461" y="85600"/>
            <a:ext cx="409581" cy="381104"/>
            <a:chOff x="827350" y="3629733"/>
            <a:chExt cx="1431600" cy="1332067"/>
          </a:xfrm>
        </p:grpSpPr>
        <p:sp>
          <p:nvSpPr>
            <p:cNvPr id="358" name="Google Shape;358;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txBox="1"/>
          <p:nvPr>
            <p:ph type="title"/>
          </p:nvPr>
        </p:nvSpPr>
        <p:spPr>
          <a:xfrm>
            <a:off x="4491901" y="1682475"/>
            <a:ext cx="35223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67" name="Google Shape;367;p29"/>
          <p:cNvSpPr txBox="1"/>
          <p:nvPr>
            <p:ph idx="2" type="title"/>
          </p:nvPr>
        </p:nvSpPr>
        <p:spPr>
          <a:xfrm>
            <a:off x="1931113" y="1872250"/>
            <a:ext cx="17289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68" name="Google Shape;368;p29"/>
          <p:cNvGrpSpPr/>
          <p:nvPr/>
        </p:nvGrpSpPr>
        <p:grpSpPr>
          <a:xfrm rot="10800000">
            <a:off x="8057882" y="382596"/>
            <a:ext cx="288601" cy="1096693"/>
            <a:chOff x="1006700" y="2603975"/>
            <a:chExt cx="55450" cy="210700"/>
          </a:xfrm>
        </p:grpSpPr>
        <p:sp>
          <p:nvSpPr>
            <p:cNvPr id="369" name="Google Shape;369;p2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9"/>
          <p:cNvGrpSpPr/>
          <p:nvPr/>
        </p:nvGrpSpPr>
        <p:grpSpPr>
          <a:xfrm>
            <a:off x="558602" y="508321"/>
            <a:ext cx="781224" cy="726909"/>
            <a:chOff x="827350" y="3629733"/>
            <a:chExt cx="1431600" cy="1332067"/>
          </a:xfrm>
        </p:grpSpPr>
        <p:sp>
          <p:nvSpPr>
            <p:cNvPr id="376" name="Google Shape;376;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9"/>
          <p:cNvGrpSpPr/>
          <p:nvPr/>
        </p:nvGrpSpPr>
        <p:grpSpPr>
          <a:xfrm>
            <a:off x="1387564" y="321673"/>
            <a:ext cx="356325" cy="331552"/>
            <a:chOff x="827350" y="3629733"/>
            <a:chExt cx="1431600" cy="1332067"/>
          </a:xfrm>
        </p:grpSpPr>
        <p:sp>
          <p:nvSpPr>
            <p:cNvPr id="380" name="Google Shape;380;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9"/>
          <p:cNvGrpSpPr/>
          <p:nvPr/>
        </p:nvGrpSpPr>
        <p:grpSpPr>
          <a:xfrm>
            <a:off x="7535601" y="3848738"/>
            <a:ext cx="895180" cy="832942"/>
            <a:chOff x="827350" y="3629733"/>
            <a:chExt cx="1431600" cy="1332067"/>
          </a:xfrm>
        </p:grpSpPr>
        <p:sp>
          <p:nvSpPr>
            <p:cNvPr id="384" name="Google Shape;384;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9"/>
          <p:cNvGrpSpPr/>
          <p:nvPr/>
        </p:nvGrpSpPr>
        <p:grpSpPr>
          <a:xfrm>
            <a:off x="7902683" y="2980240"/>
            <a:ext cx="598982" cy="557337"/>
            <a:chOff x="827350" y="3629733"/>
            <a:chExt cx="1431600" cy="1332067"/>
          </a:xfrm>
        </p:grpSpPr>
        <p:sp>
          <p:nvSpPr>
            <p:cNvPr id="388" name="Google Shape;388;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9"/>
          <p:cNvGrpSpPr/>
          <p:nvPr/>
        </p:nvGrpSpPr>
        <p:grpSpPr>
          <a:xfrm>
            <a:off x="6634531" y="4239131"/>
            <a:ext cx="464268" cy="431989"/>
            <a:chOff x="827350" y="3629733"/>
            <a:chExt cx="1431600" cy="1332067"/>
          </a:xfrm>
        </p:grpSpPr>
        <p:sp>
          <p:nvSpPr>
            <p:cNvPr id="392" name="Google Shape;392;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9"/>
          <p:cNvGrpSpPr/>
          <p:nvPr/>
        </p:nvGrpSpPr>
        <p:grpSpPr>
          <a:xfrm rot="5400000">
            <a:off x="962657" y="3906771"/>
            <a:ext cx="288601" cy="1096693"/>
            <a:chOff x="1006700" y="2603975"/>
            <a:chExt cx="55450" cy="210700"/>
          </a:xfrm>
        </p:grpSpPr>
        <p:sp>
          <p:nvSpPr>
            <p:cNvPr id="396" name="Google Shape;396;p2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Background</a:t>
            </a:r>
            <a:endParaRPr/>
          </a:p>
        </p:txBody>
      </p:sp>
      <p:sp>
        <p:nvSpPr>
          <p:cNvPr id="408" name="Google Shape;408;p30"/>
          <p:cNvSpPr txBox="1"/>
          <p:nvPr>
            <p:ph type="title"/>
          </p:nvPr>
        </p:nvSpPr>
        <p:spPr>
          <a:xfrm>
            <a:off x="1600200" y="1263100"/>
            <a:ext cx="5943600" cy="3876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solidFill>
                  <a:schemeClr val="accent1"/>
                </a:solidFill>
              </a:rPr>
              <a:t>What Is AI?</a:t>
            </a:r>
            <a:endParaRPr>
              <a:solidFill>
                <a:schemeClr val="accent1"/>
              </a:solidFill>
            </a:endParaRPr>
          </a:p>
        </p:txBody>
      </p:sp>
      <p:sp>
        <p:nvSpPr>
          <p:cNvPr id="409" name="Google Shape;409;p30"/>
          <p:cNvSpPr txBox="1"/>
          <p:nvPr>
            <p:ph idx="1" type="subTitle"/>
          </p:nvPr>
        </p:nvSpPr>
        <p:spPr>
          <a:xfrm>
            <a:off x="1600200" y="1524474"/>
            <a:ext cx="5943600" cy="7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Artificial Intelligence (AI) refers to the branch of computer science dedicated to creating systems capable of performing tasks that typically require human intelligence. These tasks include problem-solving, decision-making, understanding natural language, recognizing patterns, and adapting to new information. AI encompasses a wide range of techniques and technologies, from rule-based systems to advanced methods like neural networks and reinforcement learning. The ultimate goal of AI is to develop machines that can simulate human reasoning and behaviors to interact intelligently with their environment.</a:t>
            </a:r>
            <a:endParaRPr sz="1200"/>
          </a:p>
        </p:txBody>
      </p:sp>
      <p:sp>
        <p:nvSpPr>
          <p:cNvPr id="410" name="Google Shape;410;p30"/>
          <p:cNvSpPr txBox="1"/>
          <p:nvPr>
            <p:ph idx="4" type="title"/>
          </p:nvPr>
        </p:nvSpPr>
        <p:spPr>
          <a:xfrm>
            <a:off x="1593425" y="3187567"/>
            <a:ext cx="5943600" cy="3876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Clr>
                <a:schemeClr val="lt1"/>
              </a:buClr>
              <a:buSzPts val="1100"/>
              <a:buFont typeface="Arial"/>
              <a:buNone/>
            </a:pPr>
            <a:r>
              <a:rPr lang="en">
                <a:solidFill>
                  <a:schemeClr val="accent1"/>
                </a:solidFill>
              </a:rPr>
              <a:t>What is Machine Learning</a:t>
            </a:r>
            <a:endParaRPr>
              <a:solidFill>
                <a:schemeClr val="accent1"/>
              </a:solidFill>
            </a:endParaRPr>
          </a:p>
        </p:txBody>
      </p:sp>
      <p:sp>
        <p:nvSpPr>
          <p:cNvPr id="411" name="Google Shape;411;p30"/>
          <p:cNvSpPr txBox="1"/>
          <p:nvPr>
            <p:ph idx="5" type="subTitle"/>
          </p:nvPr>
        </p:nvSpPr>
        <p:spPr>
          <a:xfrm>
            <a:off x="1593425" y="3531376"/>
            <a:ext cx="5943600" cy="763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Machine Learning (ML) is a specialized subset of AI that focuses on enabling computers to learn from data and improve their performance on specific tasks without being explicitly programmed. By leveraging algorithms and statistical models, ML systems identify patterns in data and make predictions or decisions based on that information. Common applications of ML include image recognition, predictive analytics, and natural language processing. It serves as one of the most practical and widely used approaches within the broader field of AI.</a:t>
            </a:r>
            <a:endParaRPr sz="1200"/>
          </a:p>
          <a:p>
            <a:pPr indent="0" lvl="0" marL="0" rtl="0" algn="ctr">
              <a:spcBef>
                <a:spcPts val="1200"/>
              </a:spcBef>
              <a:spcAft>
                <a:spcPts val="0"/>
              </a:spcAft>
              <a:buNone/>
            </a:pPr>
            <a:r>
              <a:t/>
            </a:r>
            <a:endParaRPr/>
          </a:p>
        </p:txBody>
      </p:sp>
      <p:grpSp>
        <p:nvGrpSpPr>
          <p:cNvPr id="412" name="Google Shape;412;p30"/>
          <p:cNvGrpSpPr/>
          <p:nvPr/>
        </p:nvGrpSpPr>
        <p:grpSpPr>
          <a:xfrm rot="5400000">
            <a:off x="8219657" y="4333871"/>
            <a:ext cx="288601" cy="1096693"/>
            <a:chOff x="1006700" y="2603975"/>
            <a:chExt cx="55450" cy="210700"/>
          </a:xfrm>
        </p:grpSpPr>
        <p:sp>
          <p:nvSpPr>
            <p:cNvPr id="413" name="Google Shape;413;p3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0"/>
          <p:cNvGrpSpPr/>
          <p:nvPr/>
        </p:nvGrpSpPr>
        <p:grpSpPr>
          <a:xfrm>
            <a:off x="541782" y="856397"/>
            <a:ext cx="820307" cy="763275"/>
            <a:chOff x="827350" y="3629733"/>
            <a:chExt cx="1431600" cy="1332067"/>
          </a:xfrm>
        </p:grpSpPr>
        <p:sp>
          <p:nvSpPr>
            <p:cNvPr id="420" name="Google Shape;420;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0"/>
          <p:cNvGrpSpPr/>
          <p:nvPr/>
        </p:nvGrpSpPr>
        <p:grpSpPr>
          <a:xfrm>
            <a:off x="1310019" y="324598"/>
            <a:ext cx="688313" cy="640458"/>
            <a:chOff x="827350" y="3629733"/>
            <a:chExt cx="1431600" cy="1332067"/>
          </a:xfrm>
        </p:grpSpPr>
        <p:sp>
          <p:nvSpPr>
            <p:cNvPr id="424" name="Google Shape;424;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30"/>
          <p:cNvGrpSpPr/>
          <p:nvPr/>
        </p:nvGrpSpPr>
        <p:grpSpPr>
          <a:xfrm>
            <a:off x="541779" y="193517"/>
            <a:ext cx="491325" cy="457165"/>
            <a:chOff x="827350" y="3629733"/>
            <a:chExt cx="1431600" cy="1332067"/>
          </a:xfrm>
        </p:grpSpPr>
        <p:sp>
          <p:nvSpPr>
            <p:cNvPr id="428" name="Google Shape;428;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p:nvPr/>
        </p:nvSpPr>
        <p:spPr>
          <a:xfrm>
            <a:off x="1339813" y="1243625"/>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txBox="1"/>
          <p:nvPr>
            <p:ph type="title"/>
          </p:nvPr>
        </p:nvSpPr>
        <p:spPr>
          <a:xfrm>
            <a:off x="4491901" y="1682475"/>
            <a:ext cx="35223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437" name="Google Shape;437;p31"/>
          <p:cNvSpPr txBox="1"/>
          <p:nvPr>
            <p:ph idx="2" type="title"/>
          </p:nvPr>
        </p:nvSpPr>
        <p:spPr>
          <a:xfrm>
            <a:off x="1871327" y="1887725"/>
            <a:ext cx="2023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38" name="Google Shape;438;p31"/>
          <p:cNvGrpSpPr/>
          <p:nvPr/>
        </p:nvGrpSpPr>
        <p:grpSpPr>
          <a:xfrm rot="10800000">
            <a:off x="8057882" y="382596"/>
            <a:ext cx="288601" cy="1096693"/>
            <a:chOff x="1006700" y="2603975"/>
            <a:chExt cx="55450" cy="210700"/>
          </a:xfrm>
        </p:grpSpPr>
        <p:sp>
          <p:nvSpPr>
            <p:cNvPr id="439" name="Google Shape;439;p3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31"/>
          <p:cNvGrpSpPr/>
          <p:nvPr/>
        </p:nvGrpSpPr>
        <p:grpSpPr>
          <a:xfrm>
            <a:off x="558602" y="508321"/>
            <a:ext cx="781224" cy="726909"/>
            <a:chOff x="827350" y="3629733"/>
            <a:chExt cx="1431600" cy="1332067"/>
          </a:xfrm>
        </p:grpSpPr>
        <p:sp>
          <p:nvSpPr>
            <p:cNvPr id="446" name="Google Shape;446;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31"/>
          <p:cNvGrpSpPr/>
          <p:nvPr/>
        </p:nvGrpSpPr>
        <p:grpSpPr>
          <a:xfrm>
            <a:off x="1387564" y="321673"/>
            <a:ext cx="356325" cy="331552"/>
            <a:chOff x="827350" y="3629733"/>
            <a:chExt cx="1431600" cy="1332067"/>
          </a:xfrm>
        </p:grpSpPr>
        <p:sp>
          <p:nvSpPr>
            <p:cNvPr id="450" name="Google Shape;450;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1"/>
          <p:cNvGrpSpPr/>
          <p:nvPr/>
        </p:nvGrpSpPr>
        <p:grpSpPr>
          <a:xfrm>
            <a:off x="7535601" y="3848738"/>
            <a:ext cx="895180" cy="832942"/>
            <a:chOff x="827350" y="3629733"/>
            <a:chExt cx="1431600" cy="1332067"/>
          </a:xfrm>
        </p:grpSpPr>
        <p:sp>
          <p:nvSpPr>
            <p:cNvPr id="454" name="Google Shape;454;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1"/>
          <p:cNvGrpSpPr/>
          <p:nvPr/>
        </p:nvGrpSpPr>
        <p:grpSpPr>
          <a:xfrm>
            <a:off x="7902683" y="2980240"/>
            <a:ext cx="598982" cy="557337"/>
            <a:chOff x="827350" y="3629733"/>
            <a:chExt cx="1431600" cy="1332067"/>
          </a:xfrm>
        </p:grpSpPr>
        <p:sp>
          <p:nvSpPr>
            <p:cNvPr id="458" name="Google Shape;458;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1"/>
          <p:cNvGrpSpPr/>
          <p:nvPr/>
        </p:nvGrpSpPr>
        <p:grpSpPr>
          <a:xfrm>
            <a:off x="6634531" y="4239131"/>
            <a:ext cx="464268" cy="431989"/>
            <a:chOff x="827350" y="3629733"/>
            <a:chExt cx="1431600" cy="1332067"/>
          </a:xfrm>
        </p:grpSpPr>
        <p:sp>
          <p:nvSpPr>
            <p:cNvPr id="462" name="Google Shape;462;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1"/>
          <p:cNvGrpSpPr/>
          <p:nvPr/>
        </p:nvGrpSpPr>
        <p:grpSpPr>
          <a:xfrm rot="5400000">
            <a:off x="962657" y="3906771"/>
            <a:ext cx="288601" cy="1096693"/>
            <a:chOff x="1006700" y="2603975"/>
            <a:chExt cx="55450" cy="210700"/>
          </a:xfrm>
        </p:grpSpPr>
        <p:sp>
          <p:nvSpPr>
            <p:cNvPr id="466" name="Google Shape;466;p3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2"/>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Issues</a:t>
            </a:r>
            <a:endParaRPr/>
          </a:p>
        </p:txBody>
      </p:sp>
      <p:sp>
        <p:nvSpPr>
          <p:cNvPr id="478" name="Google Shape;478;p32"/>
          <p:cNvSpPr txBox="1"/>
          <p:nvPr>
            <p:ph type="title"/>
          </p:nvPr>
        </p:nvSpPr>
        <p:spPr>
          <a:xfrm>
            <a:off x="1600200" y="1263100"/>
            <a:ext cx="5943600" cy="3876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solidFill>
                  <a:schemeClr val="accent1"/>
                </a:solidFill>
              </a:rPr>
              <a:t>Current Status Of Traffic </a:t>
            </a:r>
            <a:r>
              <a:rPr lang="en">
                <a:solidFill>
                  <a:schemeClr val="accent1"/>
                </a:solidFill>
              </a:rPr>
              <a:t>Management</a:t>
            </a:r>
            <a:endParaRPr>
              <a:solidFill>
                <a:schemeClr val="accent1"/>
              </a:solidFill>
            </a:endParaRPr>
          </a:p>
        </p:txBody>
      </p:sp>
      <p:sp>
        <p:nvSpPr>
          <p:cNvPr id="479" name="Google Shape;479;p32"/>
          <p:cNvSpPr txBox="1"/>
          <p:nvPr>
            <p:ph idx="1" type="subTitle"/>
          </p:nvPr>
        </p:nvSpPr>
        <p:spPr>
          <a:xfrm>
            <a:off x="1600200" y="1524474"/>
            <a:ext cx="5943600" cy="7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Los Angeles is infamous for its traffic congestion, often ranked as one of the most gridlocked cities in the world. </a:t>
            </a:r>
            <a:r>
              <a:rPr lang="en" sz="1200"/>
              <a:t>According</a:t>
            </a:r>
            <a:r>
              <a:rPr lang="en" sz="1200"/>
              <a:t> to US News and world report it is the 6th </a:t>
            </a:r>
            <a:r>
              <a:rPr lang="en" sz="1200"/>
              <a:t>worst</a:t>
            </a:r>
            <a:r>
              <a:rPr lang="en" sz="1200"/>
              <a:t> city in the U.S. in terms of traffic with the average person </a:t>
            </a:r>
            <a:r>
              <a:rPr lang="en" sz="1200"/>
              <a:t>spending</a:t>
            </a:r>
            <a:r>
              <a:rPr lang="en" sz="1200"/>
              <a:t> 95 hours in traffic delays and costing them $1,601 a year. The city’s sprawling urban layout, high vehicle ownership, and reliance on car-based transportation contribute to persistent delays and extended commute times. Despite having an extensive network of freeways and traffic control systems, LA's traffic management falls short due to its inability to adapt dynamically to real-time conditions. Current systems rely heavily on pre-set traffic signal timings and limited-use technologies, which struggle to accommodate unpredictable traffic patterns caused by accidents, road construction, or major events. Additionally, public transit options are underutilized, and the existing infrastructure fails to efficiently integrate alternative transportation methods, such as cycling or ride-sharing. As a result, the city faces significant economic costs, increased greenhouse gas emissions, and a lower quality of life for its residents.</a:t>
            </a:r>
            <a:endParaRPr sz="1200"/>
          </a:p>
        </p:txBody>
      </p:sp>
      <p:grpSp>
        <p:nvGrpSpPr>
          <p:cNvPr id="480" name="Google Shape;480;p32"/>
          <p:cNvGrpSpPr/>
          <p:nvPr/>
        </p:nvGrpSpPr>
        <p:grpSpPr>
          <a:xfrm rot="5400000">
            <a:off x="8219657" y="4333871"/>
            <a:ext cx="288601" cy="1096693"/>
            <a:chOff x="1006700" y="2603975"/>
            <a:chExt cx="55450" cy="210700"/>
          </a:xfrm>
        </p:grpSpPr>
        <p:sp>
          <p:nvSpPr>
            <p:cNvPr id="481" name="Google Shape;481;p3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2"/>
          <p:cNvGrpSpPr/>
          <p:nvPr/>
        </p:nvGrpSpPr>
        <p:grpSpPr>
          <a:xfrm>
            <a:off x="541782" y="856397"/>
            <a:ext cx="820307" cy="763275"/>
            <a:chOff x="827350" y="3629733"/>
            <a:chExt cx="1431600" cy="1332067"/>
          </a:xfrm>
        </p:grpSpPr>
        <p:sp>
          <p:nvSpPr>
            <p:cNvPr id="488" name="Google Shape;488;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2"/>
          <p:cNvGrpSpPr/>
          <p:nvPr/>
        </p:nvGrpSpPr>
        <p:grpSpPr>
          <a:xfrm>
            <a:off x="1310019" y="324598"/>
            <a:ext cx="688313" cy="640458"/>
            <a:chOff x="827350" y="3629733"/>
            <a:chExt cx="1431600" cy="1332067"/>
          </a:xfrm>
        </p:grpSpPr>
        <p:sp>
          <p:nvSpPr>
            <p:cNvPr id="492" name="Google Shape;492;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32"/>
          <p:cNvGrpSpPr/>
          <p:nvPr/>
        </p:nvGrpSpPr>
        <p:grpSpPr>
          <a:xfrm>
            <a:off x="541779" y="193517"/>
            <a:ext cx="491325" cy="457165"/>
            <a:chOff x="827350" y="3629733"/>
            <a:chExt cx="1431600" cy="1332067"/>
          </a:xfrm>
        </p:grpSpPr>
        <p:sp>
          <p:nvSpPr>
            <p:cNvPr id="496" name="Google Shape;496;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2"/>
          <p:cNvSpPr txBox="1"/>
          <p:nvPr/>
        </p:nvSpPr>
        <p:spPr>
          <a:xfrm>
            <a:off x="5240700" y="4531571"/>
            <a:ext cx="2645700" cy="28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u="sng">
                <a:solidFill>
                  <a:schemeClr val="accent2"/>
                </a:solidFill>
              </a:rPr>
              <a:t>https://www.usnews.com/news/cities/articles/10-cities-with-the-worst-traffic-in-the-us</a:t>
            </a:r>
            <a:endParaRPr sz="1000" u="sng">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p:nvPr/>
        </p:nvSpPr>
        <p:spPr>
          <a:xfrm>
            <a:off x="1339813" y="1243625"/>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txBox="1"/>
          <p:nvPr>
            <p:ph type="title"/>
          </p:nvPr>
        </p:nvSpPr>
        <p:spPr>
          <a:xfrm>
            <a:off x="4478625" y="2160950"/>
            <a:ext cx="36495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and Use of AI</a:t>
            </a:r>
            <a:endParaRPr/>
          </a:p>
        </p:txBody>
      </p:sp>
      <p:sp>
        <p:nvSpPr>
          <p:cNvPr id="506" name="Google Shape;506;p33"/>
          <p:cNvSpPr txBox="1"/>
          <p:nvPr>
            <p:ph idx="2" type="title"/>
          </p:nvPr>
        </p:nvSpPr>
        <p:spPr>
          <a:xfrm>
            <a:off x="1871327" y="1887725"/>
            <a:ext cx="2023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507" name="Google Shape;507;p33"/>
          <p:cNvGrpSpPr/>
          <p:nvPr/>
        </p:nvGrpSpPr>
        <p:grpSpPr>
          <a:xfrm rot="10800000">
            <a:off x="8057882" y="382596"/>
            <a:ext cx="288601" cy="1096693"/>
            <a:chOff x="1006700" y="2603975"/>
            <a:chExt cx="55450" cy="210700"/>
          </a:xfrm>
        </p:grpSpPr>
        <p:sp>
          <p:nvSpPr>
            <p:cNvPr id="508" name="Google Shape;508;p3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33"/>
          <p:cNvGrpSpPr/>
          <p:nvPr/>
        </p:nvGrpSpPr>
        <p:grpSpPr>
          <a:xfrm>
            <a:off x="558602" y="508321"/>
            <a:ext cx="781224" cy="726909"/>
            <a:chOff x="827350" y="3629733"/>
            <a:chExt cx="1431600" cy="1332067"/>
          </a:xfrm>
        </p:grpSpPr>
        <p:sp>
          <p:nvSpPr>
            <p:cNvPr id="515" name="Google Shape;515;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33"/>
          <p:cNvGrpSpPr/>
          <p:nvPr/>
        </p:nvGrpSpPr>
        <p:grpSpPr>
          <a:xfrm>
            <a:off x="1387564" y="321673"/>
            <a:ext cx="356325" cy="331552"/>
            <a:chOff x="827350" y="3629733"/>
            <a:chExt cx="1431600" cy="1332067"/>
          </a:xfrm>
        </p:grpSpPr>
        <p:sp>
          <p:nvSpPr>
            <p:cNvPr id="519" name="Google Shape;519;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33"/>
          <p:cNvGrpSpPr/>
          <p:nvPr/>
        </p:nvGrpSpPr>
        <p:grpSpPr>
          <a:xfrm>
            <a:off x="7535601" y="3848738"/>
            <a:ext cx="895180" cy="832942"/>
            <a:chOff x="827350" y="3629733"/>
            <a:chExt cx="1431600" cy="1332067"/>
          </a:xfrm>
        </p:grpSpPr>
        <p:sp>
          <p:nvSpPr>
            <p:cNvPr id="523" name="Google Shape;523;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3"/>
          <p:cNvGrpSpPr/>
          <p:nvPr/>
        </p:nvGrpSpPr>
        <p:grpSpPr>
          <a:xfrm>
            <a:off x="7902683" y="2980240"/>
            <a:ext cx="598982" cy="557337"/>
            <a:chOff x="827350" y="3629733"/>
            <a:chExt cx="1431600" cy="1332067"/>
          </a:xfrm>
        </p:grpSpPr>
        <p:sp>
          <p:nvSpPr>
            <p:cNvPr id="527" name="Google Shape;527;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3"/>
          <p:cNvGrpSpPr/>
          <p:nvPr/>
        </p:nvGrpSpPr>
        <p:grpSpPr>
          <a:xfrm>
            <a:off x="6634531" y="4239131"/>
            <a:ext cx="464268" cy="431989"/>
            <a:chOff x="827350" y="3629733"/>
            <a:chExt cx="1431600" cy="1332067"/>
          </a:xfrm>
        </p:grpSpPr>
        <p:sp>
          <p:nvSpPr>
            <p:cNvPr id="531" name="Google Shape;531;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33"/>
          <p:cNvGrpSpPr/>
          <p:nvPr/>
        </p:nvGrpSpPr>
        <p:grpSpPr>
          <a:xfrm rot="5400000">
            <a:off x="962657" y="3906771"/>
            <a:ext cx="288601" cy="1096693"/>
            <a:chOff x="1006700" y="2603975"/>
            <a:chExt cx="55450" cy="210700"/>
          </a:xfrm>
        </p:grpSpPr>
        <p:sp>
          <p:nvSpPr>
            <p:cNvPr id="535" name="Google Shape;535;p3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4"/>
          <p:cNvSpPr/>
          <p:nvPr/>
        </p:nvSpPr>
        <p:spPr>
          <a:xfrm>
            <a:off x="3040625" y="1417050"/>
            <a:ext cx="2674500" cy="632100"/>
          </a:xfrm>
          <a:prstGeom prst="snip2DiagRect">
            <a:avLst>
              <a:gd fmla="val 0" name="adj1"/>
              <a:gd fmla="val 1107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3040625" y="2253725"/>
            <a:ext cx="2674500" cy="632100"/>
          </a:xfrm>
          <a:prstGeom prst="snip2DiagRect">
            <a:avLst>
              <a:gd fmla="val 0" name="adj1"/>
              <a:gd fmla="val 1107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3040625" y="3108775"/>
            <a:ext cx="2674500" cy="632100"/>
          </a:xfrm>
          <a:prstGeom prst="snip2DiagRect">
            <a:avLst>
              <a:gd fmla="val 0" name="adj1"/>
              <a:gd fmla="val 1107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3040625" y="3927225"/>
            <a:ext cx="2674500" cy="632100"/>
          </a:xfrm>
          <a:prstGeom prst="snip2DiagRect">
            <a:avLst>
              <a:gd fmla="val 0" name="adj1"/>
              <a:gd fmla="val 1107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718150" y="2227325"/>
            <a:ext cx="1539300" cy="1500900"/>
          </a:xfrm>
          <a:prstGeom prst="snip2DiagRect">
            <a:avLst>
              <a:gd fmla="val 0" name="adj1"/>
              <a:gd fmla="val 1107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txBox="1"/>
          <p:nvPr/>
        </p:nvSpPr>
        <p:spPr>
          <a:xfrm>
            <a:off x="5870551" y="1374975"/>
            <a:ext cx="2493600" cy="71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Karla"/>
                <a:ea typeface="Karla"/>
                <a:cs typeface="Karla"/>
                <a:sym typeface="Karla"/>
              </a:rPr>
              <a:t>An AI system could learn the driving patterns of a city and predict with routes are busy as well and being </a:t>
            </a:r>
            <a:r>
              <a:rPr lang="en" sz="800">
                <a:solidFill>
                  <a:schemeClr val="lt1"/>
                </a:solidFill>
                <a:latin typeface="Karla"/>
                <a:ea typeface="Karla"/>
                <a:cs typeface="Karla"/>
                <a:sym typeface="Karla"/>
              </a:rPr>
              <a:t>connected</a:t>
            </a:r>
            <a:r>
              <a:rPr lang="en" sz="800">
                <a:solidFill>
                  <a:schemeClr val="lt1"/>
                </a:solidFill>
                <a:latin typeface="Karla"/>
                <a:ea typeface="Karla"/>
                <a:cs typeface="Karla"/>
                <a:sym typeface="Karla"/>
              </a:rPr>
              <a:t> to other intersections that allow it to know where the traffic will come from. (Adaptive Stoplights)</a:t>
            </a:r>
            <a:endParaRPr sz="800">
              <a:solidFill>
                <a:schemeClr val="lt1"/>
              </a:solidFill>
              <a:latin typeface="Karla"/>
              <a:ea typeface="Karla"/>
              <a:cs typeface="Karla"/>
              <a:sym typeface="Karla"/>
            </a:endParaRPr>
          </a:p>
        </p:txBody>
      </p:sp>
      <p:sp>
        <p:nvSpPr>
          <p:cNvPr id="552" name="Google Shape;552;p34"/>
          <p:cNvSpPr txBox="1"/>
          <p:nvPr/>
        </p:nvSpPr>
        <p:spPr>
          <a:xfrm>
            <a:off x="5867400" y="2220225"/>
            <a:ext cx="2496300" cy="70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Karla"/>
                <a:ea typeface="Karla"/>
                <a:cs typeface="Karla"/>
                <a:sym typeface="Karla"/>
              </a:rPr>
              <a:t>A system that integrates cameras and live feeds from first responders would be able to reroute or slow down traffic if an accident is being cleared increasing safety of the responders</a:t>
            </a:r>
            <a:endParaRPr sz="900">
              <a:solidFill>
                <a:schemeClr val="lt1"/>
              </a:solidFill>
              <a:latin typeface="Karla"/>
              <a:ea typeface="Karla"/>
              <a:cs typeface="Karla"/>
              <a:sym typeface="Karla"/>
            </a:endParaRPr>
          </a:p>
        </p:txBody>
      </p:sp>
      <p:sp>
        <p:nvSpPr>
          <p:cNvPr id="553" name="Google Shape;553;p34"/>
          <p:cNvSpPr txBox="1"/>
          <p:nvPr/>
        </p:nvSpPr>
        <p:spPr>
          <a:xfrm>
            <a:off x="5867400" y="3056175"/>
            <a:ext cx="2496300" cy="69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Karla"/>
                <a:ea typeface="Karla"/>
                <a:cs typeface="Karla"/>
                <a:sym typeface="Karla"/>
              </a:rPr>
              <a:t>Connecting the system to Public Transport would allow public transport to increase its speed and </a:t>
            </a:r>
            <a:r>
              <a:rPr lang="en" sz="900">
                <a:solidFill>
                  <a:schemeClr val="lt1"/>
                </a:solidFill>
                <a:latin typeface="Karla"/>
                <a:ea typeface="Karla"/>
                <a:cs typeface="Karla"/>
                <a:sym typeface="Karla"/>
              </a:rPr>
              <a:t>efficiency</a:t>
            </a:r>
            <a:r>
              <a:rPr lang="en" sz="900">
                <a:solidFill>
                  <a:schemeClr val="lt1"/>
                </a:solidFill>
                <a:latin typeface="Karla"/>
                <a:ea typeface="Karla"/>
                <a:cs typeface="Karla"/>
                <a:sym typeface="Karla"/>
              </a:rPr>
              <a:t> </a:t>
            </a:r>
            <a:r>
              <a:rPr lang="en" sz="900">
                <a:solidFill>
                  <a:schemeClr val="lt1"/>
                </a:solidFill>
                <a:latin typeface="Karla"/>
                <a:ea typeface="Karla"/>
                <a:cs typeface="Karla"/>
                <a:sym typeface="Karla"/>
              </a:rPr>
              <a:t>which</a:t>
            </a:r>
            <a:r>
              <a:rPr lang="en" sz="900">
                <a:solidFill>
                  <a:schemeClr val="lt1"/>
                </a:solidFill>
                <a:latin typeface="Karla"/>
                <a:ea typeface="Karla"/>
                <a:cs typeface="Karla"/>
                <a:sym typeface="Karla"/>
              </a:rPr>
              <a:t> can lead to more riders decrease the amount of cars on the </a:t>
            </a:r>
            <a:r>
              <a:rPr lang="en" sz="900">
                <a:solidFill>
                  <a:schemeClr val="lt1"/>
                </a:solidFill>
                <a:latin typeface="Karla"/>
                <a:ea typeface="Karla"/>
                <a:cs typeface="Karla"/>
                <a:sym typeface="Karla"/>
              </a:rPr>
              <a:t>road</a:t>
            </a:r>
            <a:endParaRPr sz="900">
              <a:solidFill>
                <a:schemeClr val="lt1"/>
              </a:solidFill>
              <a:latin typeface="Karla"/>
              <a:ea typeface="Karla"/>
              <a:cs typeface="Karla"/>
              <a:sym typeface="Karla"/>
            </a:endParaRPr>
          </a:p>
        </p:txBody>
      </p:sp>
      <p:sp>
        <p:nvSpPr>
          <p:cNvPr id="554" name="Google Shape;554;p34"/>
          <p:cNvSpPr txBox="1"/>
          <p:nvPr/>
        </p:nvSpPr>
        <p:spPr>
          <a:xfrm>
            <a:off x="5870551" y="3885225"/>
            <a:ext cx="2493600" cy="71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Karla"/>
                <a:ea typeface="Karla"/>
                <a:cs typeface="Karla"/>
                <a:sym typeface="Karla"/>
              </a:rPr>
              <a:t>An AI system could predict when high foot traffic events occur such as a school getting out and be able to slow down traffic in the areas and increasing pedestrian safety</a:t>
            </a:r>
            <a:endParaRPr sz="900">
              <a:solidFill>
                <a:schemeClr val="lt1"/>
              </a:solidFill>
              <a:latin typeface="Karla"/>
              <a:ea typeface="Karla"/>
              <a:cs typeface="Karla"/>
              <a:sym typeface="Karla"/>
            </a:endParaRPr>
          </a:p>
        </p:txBody>
      </p:sp>
      <p:sp>
        <p:nvSpPr>
          <p:cNvPr id="555" name="Google Shape;555;p3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a:t>
            </a:r>
            <a:endParaRPr/>
          </a:p>
        </p:txBody>
      </p:sp>
      <p:sp>
        <p:nvSpPr>
          <p:cNvPr id="556" name="Google Shape;556;p34"/>
          <p:cNvSpPr txBox="1"/>
          <p:nvPr/>
        </p:nvSpPr>
        <p:spPr>
          <a:xfrm>
            <a:off x="787460" y="3056175"/>
            <a:ext cx="1400700" cy="4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udiowide"/>
                <a:ea typeface="Audiowide"/>
                <a:cs typeface="Audiowide"/>
                <a:sym typeface="Audiowide"/>
              </a:rPr>
              <a:t>AI</a:t>
            </a:r>
            <a:endParaRPr sz="2000">
              <a:solidFill>
                <a:schemeClr val="accent1"/>
              </a:solidFill>
              <a:latin typeface="Audiowide"/>
              <a:ea typeface="Audiowide"/>
              <a:cs typeface="Audiowide"/>
              <a:sym typeface="Audiowide"/>
            </a:endParaRPr>
          </a:p>
        </p:txBody>
      </p:sp>
      <p:cxnSp>
        <p:nvCxnSpPr>
          <p:cNvPr id="557" name="Google Shape;557;p34"/>
          <p:cNvCxnSpPr>
            <a:stCxn id="549" idx="0"/>
            <a:endCxn id="558" idx="1"/>
          </p:cNvCxnSpPr>
          <p:nvPr/>
        </p:nvCxnSpPr>
        <p:spPr>
          <a:xfrm flipH="1" rot="10800000">
            <a:off x="2257450" y="1733075"/>
            <a:ext cx="783300" cy="1244700"/>
          </a:xfrm>
          <a:prstGeom prst="bentConnector3">
            <a:avLst>
              <a:gd fmla="val 49993" name="adj1"/>
            </a:avLst>
          </a:prstGeom>
          <a:noFill/>
          <a:ln cap="flat" cmpd="sng" w="9525">
            <a:solidFill>
              <a:schemeClr val="lt1"/>
            </a:solidFill>
            <a:prstDash val="solid"/>
            <a:round/>
            <a:headEnd len="med" w="med" type="none"/>
            <a:tailEnd len="med" w="med" type="none"/>
          </a:ln>
        </p:spPr>
      </p:cxnSp>
      <p:cxnSp>
        <p:nvCxnSpPr>
          <p:cNvPr id="559" name="Google Shape;559;p34"/>
          <p:cNvCxnSpPr>
            <a:stCxn id="549" idx="0"/>
            <a:endCxn id="560" idx="1"/>
          </p:cNvCxnSpPr>
          <p:nvPr/>
        </p:nvCxnSpPr>
        <p:spPr>
          <a:xfrm>
            <a:off x="2257450" y="2977775"/>
            <a:ext cx="783300" cy="1265400"/>
          </a:xfrm>
          <a:prstGeom prst="bentConnector3">
            <a:avLst>
              <a:gd fmla="val 49993" name="adj1"/>
            </a:avLst>
          </a:prstGeom>
          <a:noFill/>
          <a:ln cap="flat" cmpd="sng" w="9525">
            <a:solidFill>
              <a:schemeClr val="lt1"/>
            </a:solidFill>
            <a:prstDash val="solid"/>
            <a:round/>
            <a:headEnd len="med" w="med" type="none"/>
            <a:tailEnd len="med" w="med" type="none"/>
          </a:ln>
        </p:spPr>
      </p:cxnSp>
      <p:cxnSp>
        <p:nvCxnSpPr>
          <p:cNvPr id="561" name="Google Shape;561;p34"/>
          <p:cNvCxnSpPr>
            <a:stCxn id="549" idx="0"/>
            <a:endCxn id="562" idx="1"/>
          </p:cNvCxnSpPr>
          <p:nvPr/>
        </p:nvCxnSpPr>
        <p:spPr>
          <a:xfrm flipH="1" rot="10800000">
            <a:off x="2257450" y="2569775"/>
            <a:ext cx="783300" cy="408000"/>
          </a:xfrm>
          <a:prstGeom prst="bentConnector3">
            <a:avLst>
              <a:gd fmla="val 49993" name="adj1"/>
            </a:avLst>
          </a:prstGeom>
          <a:noFill/>
          <a:ln cap="flat" cmpd="sng" w="9525">
            <a:solidFill>
              <a:schemeClr val="lt1"/>
            </a:solidFill>
            <a:prstDash val="solid"/>
            <a:round/>
            <a:headEnd len="med" w="med" type="none"/>
            <a:tailEnd len="med" w="med" type="none"/>
          </a:ln>
        </p:spPr>
      </p:cxnSp>
      <p:cxnSp>
        <p:nvCxnSpPr>
          <p:cNvPr id="563" name="Google Shape;563;p34"/>
          <p:cNvCxnSpPr>
            <a:stCxn id="549" idx="0"/>
            <a:endCxn id="564" idx="1"/>
          </p:cNvCxnSpPr>
          <p:nvPr/>
        </p:nvCxnSpPr>
        <p:spPr>
          <a:xfrm>
            <a:off x="2257450" y="2977775"/>
            <a:ext cx="783300" cy="428700"/>
          </a:xfrm>
          <a:prstGeom prst="bentConnector3">
            <a:avLst>
              <a:gd fmla="val 49993" name="adj1"/>
            </a:avLst>
          </a:prstGeom>
          <a:noFill/>
          <a:ln cap="flat" cmpd="sng" w="9525">
            <a:solidFill>
              <a:schemeClr val="lt1"/>
            </a:solidFill>
            <a:prstDash val="solid"/>
            <a:round/>
            <a:headEnd len="med" w="med" type="none"/>
            <a:tailEnd len="med" w="med" type="none"/>
          </a:ln>
        </p:spPr>
      </p:cxnSp>
      <p:sp>
        <p:nvSpPr>
          <p:cNvPr id="558" name="Google Shape;558;p34"/>
          <p:cNvSpPr txBox="1"/>
          <p:nvPr/>
        </p:nvSpPr>
        <p:spPr>
          <a:xfrm>
            <a:off x="3040636" y="1453579"/>
            <a:ext cx="2674500" cy="5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udiowide"/>
                <a:ea typeface="Audiowide"/>
                <a:cs typeface="Audiowide"/>
                <a:sym typeface="Audiowide"/>
              </a:rPr>
              <a:t>Traffic Flow Optimization</a:t>
            </a:r>
            <a:endParaRPr sz="2000">
              <a:solidFill>
                <a:schemeClr val="accent1"/>
              </a:solidFill>
              <a:latin typeface="Audiowide"/>
              <a:ea typeface="Audiowide"/>
              <a:cs typeface="Audiowide"/>
              <a:sym typeface="Audiowide"/>
            </a:endParaRPr>
          </a:p>
        </p:txBody>
      </p:sp>
      <p:sp>
        <p:nvSpPr>
          <p:cNvPr id="562" name="Google Shape;562;p34"/>
          <p:cNvSpPr txBox="1"/>
          <p:nvPr/>
        </p:nvSpPr>
        <p:spPr>
          <a:xfrm>
            <a:off x="3040636" y="2290328"/>
            <a:ext cx="2674500" cy="5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udiowide"/>
                <a:ea typeface="Audiowide"/>
                <a:cs typeface="Audiowide"/>
                <a:sym typeface="Audiowide"/>
              </a:rPr>
              <a:t>Incident Detection</a:t>
            </a:r>
            <a:endParaRPr sz="2000">
              <a:solidFill>
                <a:schemeClr val="accent1"/>
              </a:solidFill>
              <a:latin typeface="Audiowide"/>
              <a:ea typeface="Audiowide"/>
              <a:cs typeface="Audiowide"/>
              <a:sym typeface="Audiowide"/>
            </a:endParaRPr>
          </a:p>
        </p:txBody>
      </p:sp>
      <p:sp>
        <p:nvSpPr>
          <p:cNvPr id="564" name="Google Shape;564;p34"/>
          <p:cNvSpPr txBox="1"/>
          <p:nvPr/>
        </p:nvSpPr>
        <p:spPr>
          <a:xfrm>
            <a:off x="3040636" y="3127076"/>
            <a:ext cx="2674500" cy="5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Audiowide"/>
                <a:ea typeface="Audiowide"/>
                <a:cs typeface="Audiowide"/>
                <a:sym typeface="Audiowide"/>
              </a:rPr>
              <a:t>Public Transportation Management</a:t>
            </a:r>
            <a:endParaRPr sz="1600">
              <a:solidFill>
                <a:schemeClr val="accent1"/>
              </a:solidFill>
              <a:latin typeface="Audiowide"/>
              <a:ea typeface="Audiowide"/>
              <a:cs typeface="Audiowide"/>
              <a:sym typeface="Audiowide"/>
            </a:endParaRPr>
          </a:p>
        </p:txBody>
      </p:sp>
      <p:sp>
        <p:nvSpPr>
          <p:cNvPr id="560" name="Google Shape;560;p34"/>
          <p:cNvSpPr txBox="1"/>
          <p:nvPr/>
        </p:nvSpPr>
        <p:spPr>
          <a:xfrm>
            <a:off x="3040636" y="3963825"/>
            <a:ext cx="2674500" cy="5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udiowide"/>
                <a:ea typeface="Audiowide"/>
                <a:cs typeface="Audiowide"/>
                <a:sym typeface="Audiowide"/>
              </a:rPr>
              <a:t>Pedestrian Safety</a:t>
            </a:r>
            <a:endParaRPr sz="2000">
              <a:solidFill>
                <a:schemeClr val="accent1"/>
              </a:solidFill>
              <a:latin typeface="Audiowide"/>
              <a:ea typeface="Audiowide"/>
              <a:cs typeface="Audiowide"/>
              <a:sym typeface="Audiowide"/>
            </a:endParaRPr>
          </a:p>
        </p:txBody>
      </p:sp>
      <p:cxnSp>
        <p:nvCxnSpPr>
          <p:cNvPr id="565" name="Google Shape;565;p34"/>
          <p:cNvCxnSpPr>
            <a:stCxn id="558" idx="3"/>
            <a:endCxn id="551" idx="1"/>
          </p:cNvCxnSpPr>
          <p:nvPr/>
        </p:nvCxnSpPr>
        <p:spPr>
          <a:xfrm>
            <a:off x="5715136" y="1733029"/>
            <a:ext cx="155400" cy="0"/>
          </a:xfrm>
          <a:prstGeom prst="straightConnector1">
            <a:avLst/>
          </a:prstGeom>
          <a:noFill/>
          <a:ln cap="flat" cmpd="sng" w="9525">
            <a:solidFill>
              <a:schemeClr val="lt1"/>
            </a:solidFill>
            <a:prstDash val="solid"/>
            <a:round/>
            <a:headEnd len="med" w="med" type="none"/>
            <a:tailEnd len="med" w="med" type="none"/>
          </a:ln>
        </p:spPr>
      </p:cxnSp>
      <p:cxnSp>
        <p:nvCxnSpPr>
          <p:cNvPr id="566" name="Google Shape;566;p34"/>
          <p:cNvCxnSpPr>
            <a:stCxn id="562" idx="3"/>
            <a:endCxn id="552" idx="1"/>
          </p:cNvCxnSpPr>
          <p:nvPr/>
        </p:nvCxnSpPr>
        <p:spPr>
          <a:xfrm>
            <a:off x="5715136" y="2569778"/>
            <a:ext cx="152400" cy="3900"/>
          </a:xfrm>
          <a:prstGeom prst="straightConnector1">
            <a:avLst/>
          </a:prstGeom>
          <a:noFill/>
          <a:ln cap="flat" cmpd="sng" w="9525">
            <a:solidFill>
              <a:schemeClr val="lt1"/>
            </a:solidFill>
            <a:prstDash val="solid"/>
            <a:round/>
            <a:headEnd len="med" w="med" type="none"/>
            <a:tailEnd len="med" w="med" type="none"/>
          </a:ln>
        </p:spPr>
      </p:cxnSp>
      <p:cxnSp>
        <p:nvCxnSpPr>
          <p:cNvPr id="567" name="Google Shape;567;p34"/>
          <p:cNvCxnSpPr>
            <a:stCxn id="564" idx="3"/>
            <a:endCxn id="553" idx="1"/>
          </p:cNvCxnSpPr>
          <p:nvPr/>
        </p:nvCxnSpPr>
        <p:spPr>
          <a:xfrm flipH="1" rot="10800000">
            <a:off x="5715136" y="3406226"/>
            <a:ext cx="152400" cy="300"/>
          </a:xfrm>
          <a:prstGeom prst="straightConnector1">
            <a:avLst/>
          </a:prstGeom>
          <a:noFill/>
          <a:ln cap="flat" cmpd="sng" w="9525">
            <a:solidFill>
              <a:schemeClr val="lt1"/>
            </a:solidFill>
            <a:prstDash val="solid"/>
            <a:round/>
            <a:headEnd len="med" w="med" type="none"/>
            <a:tailEnd len="med" w="med" type="none"/>
          </a:ln>
        </p:spPr>
      </p:cxnSp>
      <p:cxnSp>
        <p:nvCxnSpPr>
          <p:cNvPr id="568" name="Google Shape;568;p34"/>
          <p:cNvCxnSpPr>
            <a:stCxn id="560" idx="3"/>
            <a:endCxn id="554" idx="1"/>
          </p:cNvCxnSpPr>
          <p:nvPr/>
        </p:nvCxnSpPr>
        <p:spPr>
          <a:xfrm>
            <a:off x="5715136" y="4243275"/>
            <a:ext cx="155400" cy="0"/>
          </a:xfrm>
          <a:prstGeom prst="straightConnector1">
            <a:avLst/>
          </a:prstGeom>
          <a:noFill/>
          <a:ln cap="flat" cmpd="sng" w="9525">
            <a:solidFill>
              <a:schemeClr val="lt1"/>
            </a:solidFill>
            <a:prstDash val="solid"/>
            <a:round/>
            <a:headEnd len="med" w="med" type="none"/>
            <a:tailEnd len="med" w="med" type="none"/>
          </a:ln>
        </p:spPr>
      </p:cxnSp>
      <p:grpSp>
        <p:nvGrpSpPr>
          <p:cNvPr id="569" name="Google Shape;569;p34"/>
          <p:cNvGrpSpPr/>
          <p:nvPr/>
        </p:nvGrpSpPr>
        <p:grpSpPr>
          <a:xfrm>
            <a:off x="1248059" y="2534672"/>
            <a:ext cx="479485" cy="478193"/>
            <a:chOff x="1310075" y="3253275"/>
            <a:chExt cx="296950" cy="296150"/>
          </a:xfrm>
        </p:grpSpPr>
        <p:sp>
          <p:nvSpPr>
            <p:cNvPr id="570" name="Google Shape;570;p34"/>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34"/>
          <p:cNvGrpSpPr/>
          <p:nvPr/>
        </p:nvGrpSpPr>
        <p:grpSpPr>
          <a:xfrm rot="10800000">
            <a:off x="8655657" y="3842671"/>
            <a:ext cx="288601" cy="1096693"/>
            <a:chOff x="1006700" y="2603975"/>
            <a:chExt cx="55450" cy="210700"/>
          </a:xfrm>
        </p:grpSpPr>
        <p:sp>
          <p:nvSpPr>
            <p:cNvPr id="574" name="Google Shape;574;p34"/>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34"/>
          <p:cNvGrpSpPr/>
          <p:nvPr/>
        </p:nvGrpSpPr>
        <p:grpSpPr>
          <a:xfrm>
            <a:off x="713219" y="47661"/>
            <a:ext cx="767910" cy="714388"/>
            <a:chOff x="827350" y="3629733"/>
            <a:chExt cx="1431600" cy="1332067"/>
          </a:xfrm>
        </p:grpSpPr>
        <p:sp>
          <p:nvSpPr>
            <p:cNvPr id="581" name="Google Shape;581;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34"/>
          <p:cNvGrpSpPr/>
          <p:nvPr/>
        </p:nvGrpSpPr>
        <p:grpSpPr>
          <a:xfrm>
            <a:off x="275877" y="623006"/>
            <a:ext cx="437354" cy="406680"/>
            <a:chOff x="827350" y="3629733"/>
            <a:chExt cx="1431600" cy="1332067"/>
          </a:xfrm>
        </p:grpSpPr>
        <p:sp>
          <p:nvSpPr>
            <p:cNvPr id="585" name="Google Shape;585;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4"/>
          <p:cNvSpPr txBox="1"/>
          <p:nvPr/>
        </p:nvSpPr>
        <p:spPr>
          <a:xfrm>
            <a:off x="127350" y="4601325"/>
            <a:ext cx="3663000" cy="28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solidFill>
                  <a:schemeClr val="lt1"/>
                </a:solidFill>
              </a:rPr>
              <a:t>M. I. Uddin, M. S. Alamgir, et al "AI Traffic Control System Based on Deepstream and IoT Using NVIDIA Jetson Nano," </a:t>
            </a:r>
            <a:r>
              <a:rPr i="1" lang="en" sz="600">
                <a:solidFill>
                  <a:schemeClr val="lt1"/>
                </a:solidFill>
              </a:rPr>
              <a:t>2021 2nd International Conference on Robotics, Electrical and Signal Processing Techniques (ICREST)</a:t>
            </a:r>
            <a:r>
              <a:rPr lang="en" sz="600">
                <a:solidFill>
                  <a:schemeClr val="lt1"/>
                </a:solidFill>
              </a:rPr>
              <a:t>, DHAKA, Bangladesh, 2021</a:t>
            </a:r>
            <a:endParaRPr sz="600" u="sng">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5"/>
          <p:cNvSpPr/>
          <p:nvPr/>
        </p:nvSpPr>
        <p:spPr>
          <a:xfrm>
            <a:off x="1339813" y="1243625"/>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txBox="1"/>
          <p:nvPr>
            <p:ph type="title"/>
          </p:nvPr>
        </p:nvSpPr>
        <p:spPr>
          <a:xfrm>
            <a:off x="4491900" y="1682475"/>
            <a:ext cx="3649500" cy="11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World</a:t>
            </a:r>
            <a:endParaRPr/>
          </a:p>
        </p:txBody>
      </p:sp>
      <p:sp>
        <p:nvSpPr>
          <p:cNvPr id="595" name="Google Shape;595;p35"/>
          <p:cNvSpPr txBox="1"/>
          <p:nvPr>
            <p:ph idx="2" type="title"/>
          </p:nvPr>
        </p:nvSpPr>
        <p:spPr>
          <a:xfrm>
            <a:off x="1871327" y="1887725"/>
            <a:ext cx="2023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596" name="Google Shape;596;p35"/>
          <p:cNvGrpSpPr/>
          <p:nvPr/>
        </p:nvGrpSpPr>
        <p:grpSpPr>
          <a:xfrm rot="10800000">
            <a:off x="8057882" y="382596"/>
            <a:ext cx="288601" cy="1096693"/>
            <a:chOff x="1006700" y="2603975"/>
            <a:chExt cx="55450" cy="210700"/>
          </a:xfrm>
        </p:grpSpPr>
        <p:sp>
          <p:nvSpPr>
            <p:cNvPr id="597" name="Google Shape;597;p35"/>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5"/>
          <p:cNvGrpSpPr/>
          <p:nvPr/>
        </p:nvGrpSpPr>
        <p:grpSpPr>
          <a:xfrm>
            <a:off x="558602" y="508321"/>
            <a:ext cx="781224" cy="726909"/>
            <a:chOff x="827350" y="3629733"/>
            <a:chExt cx="1431600" cy="1332067"/>
          </a:xfrm>
        </p:grpSpPr>
        <p:sp>
          <p:nvSpPr>
            <p:cNvPr id="604" name="Google Shape;604;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35"/>
          <p:cNvGrpSpPr/>
          <p:nvPr/>
        </p:nvGrpSpPr>
        <p:grpSpPr>
          <a:xfrm>
            <a:off x="1387564" y="321673"/>
            <a:ext cx="356325" cy="331552"/>
            <a:chOff x="827350" y="3629733"/>
            <a:chExt cx="1431600" cy="1332067"/>
          </a:xfrm>
        </p:grpSpPr>
        <p:sp>
          <p:nvSpPr>
            <p:cNvPr id="608" name="Google Shape;608;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5"/>
          <p:cNvGrpSpPr/>
          <p:nvPr/>
        </p:nvGrpSpPr>
        <p:grpSpPr>
          <a:xfrm>
            <a:off x="7535601" y="3848738"/>
            <a:ext cx="895180" cy="832942"/>
            <a:chOff x="827350" y="3629733"/>
            <a:chExt cx="1431600" cy="1332067"/>
          </a:xfrm>
        </p:grpSpPr>
        <p:sp>
          <p:nvSpPr>
            <p:cNvPr id="612" name="Google Shape;612;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5"/>
          <p:cNvGrpSpPr/>
          <p:nvPr/>
        </p:nvGrpSpPr>
        <p:grpSpPr>
          <a:xfrm>
            <a:off x="7902683" y="2980240"/>
            <a:ext cx="598982" cy="557337"/>
            <a:chOff x="827350" y="3629733"/>
            <a:chExt cx="1431600" cy="1332067"/>
          </a:xfrm>
        </p:grpSpPr>
        <p:sp>
          <p:nvSpPr>
            <p:cNvPr id="616" name="Google Shape;616;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5"/>
          <p:cNvGrpSpPr/>
          <p:nvPr/>
        </p:nvGrpSpPr>
        <p:grpSpPr>
          <a:xfrm>
            <a:off x="6634531" y="4239131"/>
            <a:ext cx="464268" cy="431989"/>
            <a:chOff x="827350" y="3629733"/>
            <a:chExt cx="1431600" cy="1332067"/>
          </a:xfrm>
        </p:grpSpPr>
        <p:sp>
          <p:nvSpPr>
            <p:cNvPr id="620" name="Google Shape;620;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5"/>
          <p:cNvGrpSpPr/>
          <p:nvPr/>
        </p:nvGrpSpPr>
        <p:grpSpPr>
          <a:xfrm rot="5400000">
            <a:off x="962657" y="3906771"/>
            <a:ext cx="288601" cy="1096693"/>
            <a:chOff x="1006700" y="2603975"/>
            <a:chExt cx="55450" cy="210700"/>
          </a:xfrm>
        </p:grpSpPr>
        <p:sp>
          <p:nvSpPr>
            <p:cNvPr id="624" name="Google Shape;624;p35"/>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