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3" r:id="rId12"/>
    <p:sldId id="264" r:id="rId13"/>
    <p:sldId id="262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BA6A2-CBA4-4B7C-B439-D629D1BB08EA}" v="30" dt="2024-11-11T02:08:52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062C76-9BE3-4101-8544-4E044A4249DF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75CA699-9E85-4BA9-8F46-48E41F6F7E06}">
      <dgm:prSet/>
      <dgm:spPr/>
      <dgm:t>
        <a:bodyPr/>
        <a:lstStyle/>
        <a:p>
          <a:r>
            <a:rPr lang="en-US" b="1"/>
            <a:t>Supervised Learning</a:t>
          </a:r>
          <a:endParaRPr lang="en-US"/>
        </a:p>
      </dgm:t>
    </dgm:pt>
    <dgm:pt modelId="{C6F6F899-C336-443E-91A9-AB62A6BB75CE}" type="parTrans" cxnId="{C66C1FEE-D66A-40D0-AF16-78A3A535C522}">
      <dgm:prSet/>
      <dgm:spPr/>
      <dgm:t>
        <a:bodyPr/>
        <a:lstStyle/>
        <a:p>
          <a:endParaRPr lang="en-US"/>
        </a:p>
      </dgm:t>
    </dgm:pt>
    <dgm:pt modelId="{31392926-E1FF-4A64-BAC1-33B1EF5957E1}" type="sibTrans" cxnId="{C66C1FEE-D66A-40D0-AF16-78A3A535C522}">
      <dgm:prSet/>
      <dgm:spPr/>
      <dgm:t>
        <a:bodyPr/>
        <a:lstStyle/>
        <a:p>
          <a:endParaRPr lang="en-US"/>
        </a:p>
      </dgm:t>
    </dgm:pt>
    <dgm:pt modelId="{604F2AD8-5C5D-47B4-BF10-8F129B8482F1}">
      <dgm:prSet/>
      <dgm:spPr/>
      <dgm:t>
        <a:bodyPr/>
        <a:lstStyle/>
        <a:p>
          <a:r>
            <a:rPr lang="en-US"/>
            <a:t>Learning with labeled data, where the model is trained on input-output pairs.          </a:t>
          </a:r>
        </a:p>
      </dgm:t>
    </dgm:pt>
    <dgm:pt modelId="{E760FE5C-4BA3-4E0B-82B9-0842C0608127}" type="parTrans" cxnId="{4A62EF24-8899-4F71-803A-A850D32A6630}">
      <dgm:prSet/>
      <dgm:spPr/>
      <dgm:t>
        <a:bodyPr/>
        <a:lstStyle/>
        <a:p>
          <a:endParaRPr lang="en-US"/>
        </a:p>
      </dgm:t>
    </dgm:pt>
    <dgm:pt modelId="{FAEEA917-1025-4FBE-85A5-8D6104412F7A}" type="sibTrans" cxnId="{4A62EF24-8899-4F71-803A-A850D32A6630}">
      <dgm:prSet/>
      <dgm:spPr/>
      <dgm:t>
        <a:bodyPr/>
        <a:lstStyle/>
        <a:p>
          <a:endParaRPr lang="en-US"/>
        </a:p>
      </dgm:t>
    </dgm:pt>
    <dgm:pt modelId="{9680B7E6-BF37-4A9F-A1BA-2060DFC84C3B}">
      <dgm:prSet/>
      <dgm:spPr/>
      <dgm:t>
        <a:bodyPr/>
        <a:lstStyle/>
        <a:p>
          <a:r>
            <a:rPr lang="en-US"/>
            <a:t>Types: Predicting house prices, image classification.</a:t>
          </a:r>
        </a:p>
      </dgm:t>
    </dgm:pt>
    <dgm:pt modelId="{94E6E009-BD4C-4901-8BDD-97D9EF80416C}" type="parTrans" cxnId="{8C4F74DA-AC08-4D54-9987-2257588842B7}">
      <dgm:prSet/>
      <dgm:spPr/>
      <dgm:t>
        <a:bodyPr/>
        <a:lstStyle/>
        <a:p>
          <a:endParaRPr lang="en-US"/>
        </a:p>
      </dgm:t>
    </dgm:pt>
    <dgm:pt modelId="{3D6F7886-8798-4ADE-9F31-C2505ADBE5DE}" type="sibTrans" cxnId="{8C4F74DA-AC08-4D54-9987-2257588842B7}">
      <dgm:prSet/>
      <dgm:spPr/>
      <dgm:t>
        <a:bodyPr/>
        <a:lstStyle/>
        <a:p>
          <a:endParaRPr lang="en-US"/>
        </a:p>
      </dgm:t>
    </dgm:pt>
    <dgm:pt modelId="{11173170-5936-4EE8-8E97-C68CFBFD3C22}">
      <dgm:prSet/>
      <dgm:spPr/>
      <dgm:t>
        <a:bodyPr/>
        <a:lstStyle/>
        <a:p>
          <a:r>
            <a:rPr lang="en-US" b="1"/>
            <a:t>Unsupervised Learning</a:t>
          </a:r>
          <a:endParaRPr lang="en-US"/>
        </a:p>
      </dgm:t>
    </dgm:pt>
    <dgm:pt modelId="{B3B54616-01E4-4805-91ED-8A034549A25E}" type="parTrans" cxnId="{FE562313-BFAC-4BC7-98C7-E7ABC59B0F7D}">
      <dgm:prSet/>
      <dgm:spPr/>
      <dgm:t>
        <a:bodyPr/>
        <a:lstStyle/>
        <a:p>
          <a:endParaRPr lang="en-US"/>
        </a:p>
      </dgm:t>
    </dgm:pt>
    <dgm:pt modelId="{BC4F4A6B-A98B-422A-8788-A8F23DE82568}" type="sibTrans" cxnId="{FE562313-BFAC-4BC7-98C7-E7ABC59B0F7D}">
      <dgm:prSet/>
      <dgm:spPr/>
      <dgm:t>
        <a:bodyPr/>
        <a:lstStyle/>
        <a:p>
          <a:endParaRPr lang="en-US"/>
        </a:p>
      </dgm:t>
    </dgm:pt>
    <dgm:pt modelId="{D608D9D7-4829-4D09-A5EC-4738DA8863E8}">
      <dgm:prSet/>
      <dgm:spPr/>
      <dgm:t>
        <a:bodyPr/>
        <a:lstStyle/>
        <a:p>
          <a:r>
            <a:rPr lang="en-US"/>
            <a:t>Learning with unlabeled data, where the model identifies patterns or groups.                                                   </a:t>
          </a:r>
        </a:p>
      </dgm:t>
    </dgm:pt>
    <dgm:pt modelId="{CFA68F8A-0793-457E-B6A5-8B152A942427}" type="parTrans" cxnId="{7D431C1B-2575-4D07-8A0E-3B220738D2B7}">
      <dgm:prSet/>
      <dgm:spPr/>
      <dgm:t>
        <a:bodyPr/>
        <a:lstStyle/>
        <a:p>
          <a:endParaRPr lang="en-US"/>
        </a:p>
      </dgm:t>
    </dgm:pt>
    <dgm:pt modelId="{4C580780-28A9-4950-9CC7-6ED23E475665}" type="sibTrans" cxnId="{7D431C1B-2575-4D07-8A0E-3B220738D2B7}">
      <dgm:prSet/>
      <dgm:spPr/>
      <dgm:t>
        <a:bodyPr/>
        <a:lstStyle/>
        <a:p>
          <a:endParaRPr lang="en-US"/>
        </a:p>
      </dgm:t>
    </dgm:pt>
    <dgm:pt modelId="{1F7FD9CE-180B-4D8D-AC64-6A35DB0E546F}">
      <dgm:prSet/>
      <dgm:spPr/>
      <dgm:t>
        <a:bodyPr/>
        <a:lstStyle/>
        <a:p>
          <a:r>
            <a:rPr lang="en-US"/>
            <a:t>Types: Customer segmentation, recommendation systems.</a:t>
          </a:r>
        </a:p>
      </dgm:t>
    </dgm:pt>
    <dgm:pt modelId="{E7958412-F53B-4D17-9140-DAEA564B79D5}" type="parTrans" cxnId="{382DF699-6EFB-4DAC-A3A4-A30D70A5DC58}">
      <dgm:prSet/>
      <dgm:spPr/>
      <dgm:t>
        <a:bodyPr/>
        <a:lstStyle/>
        <a:p>
          <a:endParaRPr lang="en-US"/>
        </a:p>
      </dgm:t>
    </dgm:pt>
    <dgm:pt modelId="{33EFE9B2-E638-4714-BACB-3CBBE6BC0D9A}" type="sibTrans" cxnId="{382DF699-6EFB-4DAC-A3A4-A30D70A5DC58}">
      <dgm:prSet/>
      <dgm:spPr/>
      <dgm:t>
        <a:bodyPr/>
        <a:lstStyle/>
        <a:p>
          <a:endParaRPr lang="en-US"/>
        </a:p>
      </dgm:t>
    </dgm:pt>
    <dgm:pt modelId="{D69EE1FF-7DD8-4470-BEE7-26D689D73CC9}">
      <dgm:prSet/>
      <dgm:spPr/>
      <dgm:t>
        <a:bodyPr/>
        <a:lstStyle/>
        <a:p>
          <a:r>
            <a:rPr lang="en-US" b="1"/>
            <a:t>Reinforcement Learning</a:t>
          </a:r>
          <a:endParaRPr lang="en-US"/>
        </a:p>
      </dgm:t>
    </dgm:pt>
    <dgm:pt modelId="{951CC4AB-7E99-4FE0-8979-75CE20CF8787}" type="parTrans" cxnId="{4A5A35D8-D73D-42EF-81CC-C553087531AD}">
      <dgm:prSet/>
      <dgm:spPr/>
      <dgm:t>
        <a:bodyPr/>
        <a:lstStyle/>
        <a:p>
          <a:endParaRPr lang="en-US"/>
        </a:p>
      </dgm:t>
    </dgm:pt>
    <dgm:pt modelId="{329D3380-1282-4516-B741-31BF991820F4}" type="sibTrans" cxnId="{4A5A35D8-D73D-42EF-81CC-C553087531AD}">
      <dgm:prSet/>
      <dgm:spPr/>
      <dgm:t>
        <a:bodyPr/>
        <a:lstStyle/>
        <a:p>
          <a:endParaRPr lang="en-US"/>
        </a:p>
      </dgm:t>
    </dgm:pt>
    <dgm:pt modelId="{AE166CBA-35E7-4AFB-9333-721C6E99F446}">
      <dgm:prSet/>
      <dgm:spPr/>
      <dgm:t>
        <a:bodyPr/>
        <a:lstStyle/>
        <a:p>
          <a:r>
            <a:rPr lang="en-US"/>
            <a:t>Learning through interaction with an environment, optimizing actions to        </a:t>
          </a:r>
        </a:p>
      </dgm:t>
    </dgm:pt>
    <dgm:pt modelId="{0DC25F1B-1DB4-4C74-9B1E-24AA9BD1526A}" type="parTrans" cxnId="{2E616DC2-BA15-43AB-B969-D2D8843B43F9}">
      <dgm:prSet/>
      <dgm:spPr/>
      <dgm:t>
        <a:bodyPr/>
        <a:lstStyle/>
        <a:p>
          <a:endParaRPr lang="en-US"/>
        </a:p>
      </dgm:t>
    </dgm:pt>
    <dgm:pt modelId="{64C8E688-D54B-46DF-82AE-CFEDD029C0CD}" type="sibTrans" cxnId="{2E616DC2-BA15-43AB-B969-D2D8843B43F9}">
      <dgm:prSet/>
      <dgm:spPr/>
      <dgm:t>
        <a:bodyPr/>
        <a:lstStyle/>
        <a:p>
          <a:endParaRPr lang="en-US"/>
        </a:p>
      </dgm:t>
    </dgm:pt>
    <dgm:pt modelId="{A5BCE593-B7A4-4FB0-89FB-02CB81D708A7}">
      <dgm:prSet/>
      <dgm:spPr/>
      <dgm:t>
        <a:bodyPr/>
        <a:lstStyle/>
        <a:p>
          <a:r>
            <a:rPr lang="en-US"/>
            <a:t>maximize rewards.</a:t>
          </a:r>
        </a:p>
      </dgm:t>
    </dgm:pt>
    <dgm:pt modelId="{EC03071B-9347-4A02-AB08-56C6D5040ABC}" type="parTrans" cxnId="{A74CC630-A570-4289-A379-4A90BD4B7E63}">
      <dgm:prSet/>
      <dgm:spPr/>
      <dgm:t>
        <a:bodyPr/>
        <a:lstStyle/>
        <a:p>
          <a:endParaRPr lang="en-US"/>
        </a:p>
      </dgm:t>
    </dgm:pt>
    <dgm:pt modelId="{C1308AFB-9C97-46F0-9C3A-052EE88E9371}" type="sibTrans" cxnId="{A74CC630-A570-4289-A379-4A90BD4B7E63}">
      <dgm:prSet/>
      <dgm:spPr/>
      <dgm:t>
        <a:bodyPr/>
        <a:lstStyle/>
        <a:p>
          <a:endParaRPr lang="en-US"/>
        </a:p>
      </dgm:t>
    </dgm:pt>
    <dgm:pt modelId="{3C4AB030-1287-469F-B80F-F2F9B992542D}">
      <dgm:prSet/>
      <dgm:spPr/>
      <dgm:t>
        <a:bodyPr/>
        <a:lstStyle/>
        <a:p>
          <a:r>
            <a:rPr lang="en-US"/>
            <a:t>Types: Robotics, game AI,</a:t>
          </a:r>
        </a:p>
      </dgm:t>
    </dgm:pt>
    <dgm:pt modelId="{B2D9A3F1-EA7B-4D58-A6EC-D33D9DC6DEAE}" type="parTrans" cxnId="{9881C021-6047-485F-8AE3-4B98F8D36156}">
      <dgm:prSet/>
      <dgm:spPr/>
      <dgm:t>
        <a:bodyPr/>
        <a:lstStyle/>
        <a:p>
          <a:endParaRPr lang="en-US"/>
        </a:p>
      </dgm:t>
    </dgm:pt>
    <dgm:pt modelId="{F909EEDD-771C-4F96-A354-F9F4F480AA00}" type="sibTrans" cxnId="{9881C021-6047-485F-8AE3-4B98F8D36156}">
      <dgm:prSet/>
      <dgm:spPr/>
      <dgm:t>
        <a:bodyPr/>
        <a:lstStyle/>
        <a:p>
          <a:endParaRPr lang="en-US"/>
        </a:p>
      </dgm:t>
    </dgm:pt>
    <dgm:pt modelId="{A247169F-B668-4F90-9AA6-09D52A3EA73A}" type="pres">
      <dgm:prSet presAssocID="{62062C76-9BE3-4101-8544-4E044A4249DF}" presName="Name0" presStyleCnt="0">
        <dgm:presLayoutVars>
          <dgm:dir/>
          <dgm:animLvl val="lvl"/>
          <dgm:resizeHandles val="exact"/>
        </dgm:presLayoutVars>
      </dgm:prSet>
      <dgm:spPr/>
    </dgm:pt>
    <dgm:pt modelId="{0CA68E92-4AA1-446D-9A75-8A4146ED5822}" type="pres">
      <dgm:prSet presAssocID="{375CA699-9E85-4BA9-8F46-48E41F6F7E06}" presName="linNode" presStyleCnt="0"/>
      <dgm:spPr/>
    </dgm:pt>
    <dgm:pt modelId="{775B67EA-2540-402A-984E-81348A4FADFA}" type="pres">
      <dgm:prSet presAssocID="{375CA699-9E85-4BA9-8F46-48E41F6F7E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FF981323-9492-41DA-B475-C0E29BE66506}" type="pres">
      <dgm:prSet presAssocID="{375CA699-9E85-4BA9-8F46-48E41F6F7E06}" presName="descendantText" presStyleLbl="alignAccFollowNode1" presStyleIdx="0" presStyleCnt="3">
        <dgm:presLayoutVars>
          <dgm:bulletEnabled/>
        </dgm:presLayoutVars>
      </dgm:prSet>
      <dgm:spPr/>
    </dgm:pt>
    <dgm:pt modelId="{7B9F06B9-E6C9-4495-8AC9-F2D2F4AB1D5B}" type="pres">
      <dgm:prSet presAssocID="{31392926-E1FF-4A64-BAC1-33B1EF5957E1}" presName="sp" presStyleCnt="0"/>
      <dgm:spPr/>
    </dgm:pt>
    <dgm:pt modelId="{DB14046F-CABA-4515-94BF-342B121E9DD9}" type="pres">
      <dgm:prSet presAssocID="{11173170-5936-4EE8-8E97-C68CFBFD3C22}" presName="linNode" presStyleCnt="0"/>
      <dgm:spPr/>
    </dgm:pt>
    <dgm:pt modelId="{235FF408-8972-45DF-B16E-5CB0694E3A78}" type="pres">
      <dgm:prSet presAssocID="{11173170-5936-4EE8-8E97-C68CFBFD3C22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3943DB3B-176B-4069-8945-F6B3DDA263B6}" type="pres">
      <dgm:prSet presAssocID="{11173170-5936-4EE8-8E97-C68CFBFD3C22}" presName="descendantText" presStyleLbl="alignAccFollowNode1" presStyleIdx="1" presStyleCnt="3">
        <dgm:presLayoutVars>
          <dgm:bulletEnabled/>
        </dgm:presLayoutVars>
      </dgm:prSet>
      <dgm:spPr/>
    </dgm:pt>
    <dgm:pt modelId="{6DCB48F1-F383-47CE-8811-B317FA05364C}" type="pres">
      <dgm:prSet presAssocID="{BC4F4A6B-A98B-422A-8788-A8F23DE82568}" presName="sp" presStyleCnt="0"/>
      <dgm:spPr/>
    </dgm:pt>
    <dgm:pt modelId="{771F08E4-F875-4080-A573-06C176F5CF93}" type="pres">
      <dgm:prSet presAssocID="{D69EE1FF-7DD8-4470-BEE7-26D689D73CC9}" presName="linNode" presStyleCnt="0"/>
      <dgm:spPr/>
    </dgm:pt>
    <dgm:pt modelId="{8A30196B-0026-4E66-B708-1832DB1E29A8}" type="pres">
      <dgm:prSet presAssocID="{D69EE1FF-7DD8-4470-BEE7-26D689D73CC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F3F26C1-CAFB-4D1D-BA5F-C9943ECB0967}" type="pres">
      <dgm:prSet presAssocID="{D69EE1FF-7DD8-4470-BEE7-26D689D73CC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FE562313-BFAC-4BC7-98C7-E7ABC59B0F7D}" srcId="{62062C76-9BE3-4101-8544-4E044A4249DF}" destId="{11173170-5936-4EE8-8E97-C68CFBFD3C22}" srcOrd="1" destOrd="0" parTransId="{B3B54616-01E4-4805-91ED-8A034549A25E}" sibTransId="{BC4F4A6B-A98B-422A-8788-A8F23DE82568}"/>
    <dgm:cxn modelId="{7D431C1B-2575-4D07-8A0E-3B220738D2B7}" srcId="{11173170-5936-4EE8-8E97-C68CFBFD3C22}" destId="{D608D9D7-4829-4D09-A5EC-4738DA8863E8}" srcOrd="0" destOrd="0" parTransId="{CFA68F8A-0793-457E-B6A5-8B152A942427}" sibTransId="{4C580780-28A9-4950-9CC7-6ED23E475665}"/>
    <dgm:cxn modelId="{9881C021-6047-485F-8AE3-4B98F8D36156}" srcId="{D69EE1FF-7DD8-4470-BEE7-26D689D73CC9}" destId="{3C4AB030-1287-469F-B80F-F2F9B992542D}" srcOrd="2" destOrd="0" parTransId="{B2D9A3F1-EA7B-4D58-A6EC-D33D9DC6DEAE}" sibTransId="{F909EEDD-771C-4F96-A354-F9F4F480AA00}"/>
    <dgm:cxn modelId="{4A62EF24-8899-4F71-803A-A850D32A6630}" srcId="{375CA699-9E85-4BA9-8F46-48E41F6F7E06}" destId="{604F2AD8-5C5D-47B4-BF10-8F129B8482F1}" srcOrd="0" destOrd="0" parTransId="{E760FE5C-4BA3-4E0B-82B9-0842C0608127}" sibTransId="{FAEEA917-1025-4FBE-85A5-8D6104412F7A}"/>
    <dgm:cxn modelId="{5E0FF92C-04CD-42A0-9C54-3B775D477447}" type="presOf" srcId="{1F7FD9CE-180B-4D8D-AC64-6A35DB0E546F}" destId="{3943DB3B-176B-4069-8945-F6B3DDA263B6}" srcOrd="0" destOrd="1" presId="urn:microsoft.com/office/officeart/2016/7/layout/VerticalSolidActionList"/>
    <dgm:cxn modelId="{A74CC630-A570-4289-A379-4A90BD4B7E63}" srcId="{D69EE1FF-7DD8-4470-BEE7-26D689D73CC9}" destId="{A5BCE593-B7A4-4FB0-89FB-02CB81D708A7}" srcOrd="1" destOrd="0" parTransId="{EC03071B-9347-4A02-AB08-56C6D5040ABC}" sibTransId="{C1308AFB-9C97-46F0-9C3A-052EE88E9371}"/>
    <dgm:cxn modelId="{828C0535-7B53-425C-B025-73B6066FC360}" type="presOf" srcId="{A5BCE593-B7A4-4FB0-89FB-02CB81D708A7}" destId="{7F3F26C1-CAFB-4D1D-BA5F-C9943ECB0967}" srcOrd="0" destOrd="1" presId="urn:microsoft.com/office/officeart/2016/7/layout/VerticalSolidActionList"/>
    <dgm:cxn modelId="{BBFF3F6B-636A-45AB-889D-EFC3F89018B4}" type="presOf" srcId="{375CA699-9E85-4BA9-8F46-48E41F6F7E06}" destId="{775B67EA-2540-402A-984E-81348A4FADFA}" srcOrd="0" destOrd="0" presId="urn:microsoft.com/office/officeart/2016/7/layout/VerticalSolidActionList"/>
    <dgm:cxn modelId="{A330C84E-918A-4665-9DEF-14594FFB3C8F}" type="presOf" srcId="{604F2AD8-5C5D-47B4-BF10-8F129B8482F1}" destId="{FF981323-9492-41DA-B475-C0E29BE66506}" srcOrd="0" destOrd="0" presId="urn:microsoft.com/office/officeart/2016/7/layout/VerticalSolidActionList"/>
    <dgm:cxn modelId="{E4171551-7F46-46BD-8061-92D0B8785361}" type="presOf" srcId="{3C4AB030-1287-469F-B80F-F2F9B992542D}" destId="{7F3F26C1-CAFB-4D1D-BA5F-C9943ECB0967}" srcOrd="0" destOrd="2" presId="urn:microsoft.com/office/officeart/2016/7/layout/VerticalSolidActionList"/>
    <dgm:cxn modelId="{7D8C4E58-B232-4811-A9F5-43A295D5309E}" type="presOf" srcId="{11173170-5936-4EE8-8E97-C68CFBFD3C22}" destId="{235FF408-8972-45DF-B16E-5CB0694E3A78}" srcOrd="0" destOrd="0" presId="urn:microsoft.com/office/officeart/2016/7/layout/VerticalSolidActionList"/>
    <dgm:cxn modelId="{B48FDF7C-A4B7-4278-9E0B-CE84ACEC9425}" type="presOf" srcId="{9680B7E6-BF37-4A9F-A1BA-2060DFC84C3B}" destId="{FF981323-9492-41DA-B475-C0E29BE66506}" srcOrd="0" destOrd="1" presId="urn:microsoft.com/office/officeart/2016/7/layout/VerticalSolidActionList"/>
    <dgm:cxn modelId="{1C34F280-B865-4212-BF3E-3179489C1873}" type="presOf" srcId="{D608D9D7-4829-4D09-A5EC-4738DA8863E8}" destId="{3943DB3B-176B-4069-8945-F6B3DDA263B6}" srcOrd="0" destOrd="0" presId="urn:microsoft.com/office/officeart/2016/7/layout/VerticalSolidActionList"/>
    <dgm:cxn modelId="{382DF699-6EFB-4DAC-A3A4-A30D70A5DC58}" srcId="{11173170-5936-4EE8-8E97-C68CFBFD3C22}" destId="{1F7FD9CE-180B-4D8D-AC64-6A35DB0E546F}" srcOrd="1" destOrd="0" parTransId="{E7958412-F53B-4D17-9140-DAEA564B79D5}" sibTransId="{33EFE9B2-E638-4714-BACB-3CBBE6BC0D9A}"/>
    <dgm:cxn modelId="{459F88B3-5BC3-4E3F-8E8A-F76632C947C4}" type="presOf" srcId="{D69EE1FF-7DD8-4470-BEE7-26D689D73CC9}" destId="{8A30196B-0026-4E66-B708-1832DB1E29A8}" srcOrd="0" destOrd="0" presId="urn:microsoft.com/office/officeart/2016/7/layout/VerticalSolidActionList"/>
    <dgm:cxn modelId="{146EA6B5-E590-4B5F-88A7-F0C76D5E61FF}" type="presOf" srcId="{62062C76-9BE3-4101-8544-4E044A4249DF}" destId="{A247169F-B668-4F90-9AA6-09D52A3EA73A}" srcOrd="0" destOrd="0" presId="urn:microsoft.com/office/officeart/2016/7/layout/VerticalSolidActionList"/>
    <dgm:cxn modelId="{2E616DC2-BA15-43AB-B969-D2D8843B43F9}" srcId="{D69EE1FF-7DD8-4470-BEE7-26D689D73CC9}" destId="{AE166CBA-35E7-4AFB-9333-721C6E99F446}" srcOrd="0" destOrd="0" parTransId="{0DC25F1B-1DB4-4C74-9B1E-24AA9BD1526A}" sibTransId="{64C8E688-D54B-46DF-82AE-CFEDD029C0CD}"/>
    <dgm:cxn modelId="{03EF03C5-D35A-479B-84DE-96D639D605C1}" type="presOf" srcId="{AE166CBA-35E7-4AFB-9333-721C6E99F446}" destId="{7F3F26C1-CAFB-4D1D-BA5F-C9943ECB0967}" srcOrd="0" destOrd="0" presId="urn:microsoft.com/office/officeart/2016/7/layout/VerticalSolidActionList"/>
    <dgm:cxn modelId="{4A5A35D8-D73D-42EF-81CC-C553087531AD}" srcId="{62062C76-9BE3-4101-8544-4E044A4249DF}" destId="{D69EE1FF-7DD8-4470-BEE7-26D689D73CC9}" srcOrd="2" destOrd="0" parTransId="{951CC4AB-7E99-4FE0-8979-75CE20CF8787}" sibTransId="{329D3380-1282-4516-B741-31BF991820F4}"/>
    <dgm:cxn modelId="{8C4F74DA-AC08-4D54-9987-2257588842B7}" srcId="{375CA699-9E85-4BA9-8F46-48E41F6F7E06}" destId="{9680B7E6-BF37-4A9F-A1BA-2060DFC84C3B}" srcOrd="1" destOrd="0" parTransId="{94E6E009-BD4C-4901-8BDD-97D9EF80416C}" sibTransId="{3D6F7886-8798-4ADE-9F31-C2505ADBE5DE}"/>
    <dgm:cxn modelId="{C66C1FEE-D66A-40D0-AF16-78A3A535C522}" srcId="{62062C76-9BE3-4101-8544-4E044A4249DF}" destId="{375CA699-9E85-4BA9-8F46-48E41F6F7E06}" srcOrd="0" destOrd="0" parTransId="{C6F6F899-C336-443E-91A9-AB62A6BB75CE}" sibTransId="{31392926-E1FF-4A64-BAC1-33B1EF5957E1}"/>
    <dgm:cxn modelId="{57A02957-53E6-4004-980C-E2CAB5E192EE}" type="presParOf" srcId="{A247169F-B668-4F90-9AA6-09D52A3EA73A}" destId="{0CA68E92-4AA1-446D-9A75-8A4146ED5822}" srcOrd="0" destOrd="0" presId="urn:microsoft.com/office/officeart/2016/7/layout/VerticalSolidActionList"/>
    <dgm:cxn modelId="{EE02D7E1-7AE4-498C-B613-8D9C513888D0}" type="presParOf" srcId="{0CA68E92-4AA1-446D-9A75-8A4146ED5822}" destId="{775B67EA-2540-402A-984E-81348A4FADFA}" srcOrd="0" destOrd="0" presId="urn:microsoft.com/office/officeart/2016/7/layout/VerticalSolidActionList"/>
    <dgm:cxn modelId="{3947FB5E-AEFB-4A4D-B0FE-8FE4C9B6F6E7}" type="presParOf" srcId="{0CA68E92-4AA1-446D-9A75-8A4146ED5822}" destId="{FF981323-9492-41DA-B475-C0E29BE66506}" srcOrd="1" destOrd="0" presId="urn:microsoft.com/office/officeart/2016/7/layout/VerticalSolidActionList"/>
    <dgm:cxn modelId="{308B6C2A-FE87-4C55-A3D4-D0D79B48DAC9}" type="presParOf" srcId="{A247169F-B668-4F90-9AA6-09D52A3EA73A}" destId="{7B9F06B9-E6C9-4495-8AC9-F2D2F4AB1D5B}" srcOrd="1" destOrd="0" presId="urn:microsoft.com/office/officeart/2016/7/layout/VerticalSolidActionList"/>
    <dgm:cxn modelId="{0138EC7A-8AD0-4386-B49E-9CC3E09296BC}" type="presParOf" srcId="{A247169F-B668-4F90-9AA6-09D52A3EA73A}" destId="{DB14046F-CABA-4515-94BF-342B121E9DD9}" srcOrd="2" destOrd="0" presId="urn:microsoft.com/office/officeart/2016/7/layout/VerticalSolidActionList"/>
    <dgm:cxn modelId="{E4A3B496-DC91-4608-BD9C-A29AACF6FF95}" type="presParOf" srcId="{DB14046F-CABA-4515-94BF-342B121E9DD9}" destId="{235FF408-8972-45DF-B16E-5CB0694E3A78}" srcOrd="0" destOrd="0" presId="urn:microsoft.com/office/officeart/2016/7/layout/VerticalSolidActionList"/>
    <dgm:cxn modelId="{66A3F68D-B824-4514-9F10-ED3B35EF39CE}" type="presParOf" srcId="{DB14046F-CABA-4515-94BF-342B121E9DD9}" destId="{3943DB3B-176B-4069-8945-F6B3DDA263B6}" srcOrd="1" destOrd="0" presId="urn:microsoft.com/office/officeart/2016/7/layout/VerticalSolidActionList"/>
    <dgm:cxn modelId="{8F72D26B-6C4F-467B-BA77-B0ACF59074F4}" type="presParOf" srcId="{A247169F-B668-4F90-9AA6-09D52A3EA73A}" destId="{6DCB48F1-F383-47CE-8811-B317FA05364C}" srcOrd="3" destOrd="0" presId="urn:microsoft.com/office/officeart/2016/7/layout/VerticalSolidActionList"/>
    <dgm:cxn modelId="{00CFC7DE-0039-4CD9-B5AD-4CA172F687D6}" type="presParOf" srcId="{A247169F-B668-4F90-9AA6-09D52A3EA73A}" destId="{771F08E4-F875-4080-A573-06C176F5CF93}" srcOrd="4" destOrd="0" presId="urn:microsoft.com/office/officeart/2016/7/layout/VerticalSolidActionList"/>
    <dgm:cxn modelId="{CFCAD801-6C34-4DE3-882E-DCE7B9D01D7E}" type="presParOf" srcId="{771F08E4-F875-4080-A573-06C176F5CF93}" destId="{8A30196B-0026-4E66-B708-1832DB1E29A8}" srcOrd="0" destOrd="0" presId="urn:microsoft.com/office/officeart/2016/7/layout/VerticalSolidActionList"/>
    <dgm:cxn modelId="{6A757A46-9589-47D4-94D4-6601256DC65E}" type="presParOf" srcId="{771F08E4-F875-4080-A573-06C176F5CF93}" destId="{7F3F26C1-CAFB-4D1D-BA5F-C9943ECB0967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81323-9492-41DA-B475-C0E29BE66506}">
      <dsp:nvSpPr>
        <dsp:cNvPr id="0" name=""/>
        <dsp:cNvSpPr/>
      </dsp:nvSpPr>
      <dsp:spPr>
        <a:xfrm>
          <a:off x="2205989" y="1191"/>
          <a:ext cx="8823960" cy="122176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209" tIns="310328" rIns="171209" bIns="31032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Learning with labeled data, where the model is trained on input-output pairs.         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Types: Predicting house prices, image classification.</a:t>
          </a:r>
        </a:p>
      </dsp:txBody>
      <dsp:txXfrm>
        <a:off x="2205989" y="1191"/>
        <a:ext cx="8823960" cy="1221761"/>
      </dsp:txXfrm>
    </dsp:sp>
    <dsp:sp modelId="{775B67EA-2540-402A-984E-81348A4FADFA}">
      <dsp:nvSpPr>
        <dsp:cNvPr id="0" name=""/>
        <dsp:cNvSpPr/>
      </dsp:nvSpPr>
      <dsp:spPr>
        <a:xfrm>
          <a:off x="0" y="1191"/>
          <a:ext cx="2205990" cy="12217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734" tIns="120683" rIns="116734" bIns="12068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Supervised Learning</a:t>
          </a:r>
          <a:endParaRPr lang="en-US" sz="1500" kern="1200"/>
        </a:p>
      </dsp:txBody>
      <dsp:txXfrm>
        <a:off x="0" y="1191"/>
        <a:ext cx="2205990" cy="1221761"/>
      </dsp:txXfrm>
    </dsp:sp>
    <dsp:sp modelId="{3943DB3B-176B-4069-8945-F6B3DDA263B6}">
      <dsp:nvSpPr>
        <dsp:cNvPr id="0" name=""/>
        <dsp:cNvSpPr/>
      </dsp:nvSpPr>
      <dsp:spPr>
        <a:xfrm>
          <a:off x="2205990" y="1296259"/>
          <a:ext cx="8823960" cy="1221761"/>
        </a:xfrm>
        <a:prstGeom prst="rect">
          <a:avLst/>
        </a:prstGeom>
        <a:solidFill>
          <a:schemeClr val="accent5">
            <a:tint val="40000"/>
            <a:alpha val="90000"/>
            <a:hueOff val="-284365"/>
            <a:satOff val="-7923"/>
            <a:lumOff val="-708"/>
            <a:alphaOff val="0"/>
          </a:schemeClr>
        </a:solidFill>
        <a:ln w="22225" cap="rnd" cmpd="sng" algn="ctr">
          <a:solidFill>
            <a:schemeClr val="accent5">
              <a:tint val="40000"/>
              <a:alpha val="90000"/>
              <a:hueOff val="-284365"/>
              <a:satOff val="-7923"/>
              <a:lumOff val="-7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209" tIns="310328" rIns="171209" bIns="31032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Learning with unlabeled data, where the model identifies patterns or groups.                                                  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Types: Customer segmentation, recommendation systems.</a:t>
          </a:r>
        </a:p>
      </dsp:txBody>
      <dsp:txXfrm>
        <a:off x="2205990" y="1296259"/>
        <a:ext cx="8823960" cy="1221761"/>
      </dsp:txXfrm>
    </dsp:sp>
    <dsp:sp modelId="{235FF408-8972-45DF-B16E-5CB0694E3A78}">
      <dsp:nvSpPr>
        <dsp:cNvPr id="0" name=""/>
        <dsp:cNvSpPr/>
      </dsp:nvSpPr>
      <dsp:spPr>
        <a:xfrm>
          <a:off x="0" y="1296259"/>
          <a:ext cx="2205990" cy="1221761"/>
        </a:xfrm>
        <a:prstGeom prst="rect">
          <a:avLst/>
        </a:prstGeom>
        <a:solidFill>
          <a:schemeClr val="accent5">
            <a:hueOff val="-748450"/>
            <a:satOff val="337"/>
            <a:lumOff val="-3529"/>
            <a:alphaOff val="0"/>
          </a:schemeClr>
        </a:solidFill>
        <a:ln w="22225" cap="rnd" cmpd="sng" algn="ctr">
          <a:solidFill>
            <a:schemeClr val="accent5">
              <a:hueOff val="-748450"/>
              <a:satOff val="337"/>
              <a:lumOff val="-3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734" tIns="120683" rIns="116734" bIns="12068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Unsupervised Learning</a:t>
          </a:r>
          <a:endParaRPr lang="en-US" sz="1500" kern="1200"/>
        </a:p>
      </dsp:txBody>
      <dsp:txXfrm>
        <a:off x="0" y="1296259"/>
        <a:ext cx="2205990" cy="1221761"/>
      </dsp:txXfrm>
    </dsp:sp>
    <dsp:sp modelId="{7F3F26C1-CAFB-4D1D-BA5F-C9943ECB0967}">
      <dsp:nvSpPr>
        <dsp:cNvPr id="0" name=""/>
        <dsp:cNvSpPr/>
      </dsp:nvSpPr>
      <dsp:spPr>
        <a:xfrm>
          <a:off x="2205990" y="2591327"/>
          <a:ext cx="8823960" cy="1221761"/>
        </a:xfrm>
        <a:prstGeom prst="rect">
          <a:avLst/>
        </a:prstGeom>
        <a:solidFill>
          <a:schemeClr val="accent5">
            <a:tint val="40000"/>
            <a:alpha val="90000"/>
            <a:hueOff val="-568729"/>
            <a:satOff val="-15847"/>
            <a:lumOff val="-1416"/>
            <a:alphaOff val="0"/>
          </a:schemeClr>
        </a:solidFill>
        <a:ln w="22225" cap="rnd" cmpd="sng" algn="ctr">
          <a:solidFill>
            <a:schemeClr val="accent5">
              <a:tint val="40000"/>
              <a:alpha val="90000"/>
              <a:hueOff val="-568729"/>
              <a:satOff val="-15847"/>
              <a:lumOff val="-14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209" tIns="310328" rIns="171209" bIns="31032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Learning through interaction with an environment, optimizing actions to       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maximize rewards.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Types: Robotics, game AI,</a:t>
          </a:r>
        </a:p>
      </dsp:txBody>
      <dsp:txXfrm>
        <a:off x="2205990" y="2591327"/>
        <a:ext cx="8823960" cy="1221761"/>
      </dsp:txXfrm>
    </dsp:sp>
    <dsp:sp modelId="{8A30196B-0026-4E66-B708-1832DB1E29A8}">
      <dsp:nvSpPr>
        <dsp:cNvPr id="0" name=""/>
        <dsp:cNvSpPr/>
      </dsp:nvSpPr>
      <dsp:spPr>
        <a:xfrm>
          <a:off x="0" y="2591327"/>
          <a:ext cx="2205990" cy="1221761"/>
        </a:xfrm>
        <a:prstGeom prst="rect">
          <a:avLst/>
        </a:prstGeom>
        <a:solidFill>
          <a:schemeClr val="accent5">
            <a:hueOff val="-1496899"/>
            <a:satOff val="674"/>
            <a:lumOff val="-7057"/>
            <a:alphaOff val="0"/>
          </a:schemeClr>
        </a:solidFill>
        <a:ln w="22225" cap="rnd" cmpd="sng" algn="ctr">
          <a:solidFill>
            <a:schemeClr val="accent5">
              <a:hueOff val="-1496899"/>
              <a:satOff val="674"/>
              <a:lumOff val="-70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734" tIns="120683" rIns="116734" bIns="12068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Reinforcement Learning</a:t>
          </a:r>
          <a:endParaRPr lang="en-US" sz="1500" kern="1200"/>
        </a:p>
      </dsp:txBody>
      <dsp:txXfrm>
        <a:off x="0" y="2591327"/>
        <a:ext cx="2205990" cy="1221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0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6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26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BCCF-E1C4-AAD6-3549-E9B552EEB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41938-368C-0287-872C-56B209537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7433D-6163-52AB-F072-C6CD3289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D3CA-AE5D-4A68-88B9-AC1B01A3234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9EFC5-28F2-4B19-F91C-E1859A96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9E88D-4F3C-4F31-A5B3-D352EC5B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9E24-25C2-4FD5-8F73-F45ADA81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58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6D3B-7A06-F750-B11E-7513161B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A8E80-1E34-60B6-DB51-0D7C7BA5F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5A054-8597-EFC8-B66E-0474A995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D3CA-AE5D-4A68-88B9-AC1B01A3234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FD937-A620-9DA0-008A-D56D4803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8C938-5502-59EB-9F2E-517718AC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9E24-25C2-4FD5-8F73-F45ADA81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08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95FD-1EC0-00CC-EC8B-C7358140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F24F4-C5DF-4DB0-E810-0BBB0F79B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A4EA6-5783-1932-DD17-489CA466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D3CA-AE5D-4A68-88B9-AC1B01A3234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3E3AE-CC8F-6795-C07A-5058F802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E4F3A-96F1-5F9E-C4C6-00B255F1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9E24-25C2-4FD5-8F73-F45ADA81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50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DD38-E276-F662-2FE5-5424D722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D487F-1AAE-4202-0296-23BF340AC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5B54F-9158-74F1-BF89-83BD1B2ED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CFFFF-753F-8987-A23D-CD0793198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D3CA-AE5D-4A68-88B9-AC1B01A3234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256C-2F79-4B2E-A946-6AE9CC4AF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97BAA-3342-2348-22AB-B3081F45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9E24-25C2-4FD5-8F73-F45ADA81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04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89FF8-7A94-D41D-066C-40DCDC040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0E85A-800F-F8E0-3E3C-3678CB119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1FF83-35AF-E58D-6B10-65AD9FC1F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C47C9-9AA8-9995-B621-28130084E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D35400-04BF-E994-6275-48894AAA2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3E1BB-7884-17E3-0810-D80E0838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D3CA-AE5D-4A68-88B9-AC1B01A3234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8D1A79-8D77-2A98-ADE2-4493FEF2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426115-1BCE-1A9C-0CD4-8906B219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9E24-25C2-4FD5-8F73-F45ADA81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36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7356-AFD9-4DF1-483C-F89B4AD1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0F766-AED9-A3C8-9310-EA60410F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D3CA-AE5D-4A68-88B9-AC1B01A3234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A7152-37DA-F9A7-D61C-F0088FF3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FBCAA-380E-741B-3D24-74B1B75E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9E24-25C2-4FD5-8F73-F45ADA81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41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B63677-3A42-B6A1-CF6B-CD4EC70BA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D3CA-AE5D-4A68-88B9-AC1B01A3234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939B4-8467-0FE8-8ECB-6B4456392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92A4E-53C7-F0C0-2CFA-1CE62F21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9E24-25C2-4FD5-8F73-F45ADA81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248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3A34F-0B5D-33C3-A6BC-10809681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23CC6-8039-8B92-530E-36610E83E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C8CBF-8AA7-A9C4-C95C-0E98784FB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07B2E-5AA1-F650-583A-625B6DDB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D3CA-AE5D-4A68-88B9-AC1B01A3234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783A3-0327-D136-5227-38B48264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981C2-09FF-C05E-DD50-884A2947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9E24-25C2-4FD5-8F73-F45ADA81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98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271D-3FF3-3A24-6756-C46D5D60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1B3B6E-23AF-3F53-8DE8-DFB1968AA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F62F1-22B7-B7BC-F61B-E90610FB7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9959E-8010-2E35-E589-2CE048B7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D3CA-AE5D-4A68-88B9-AC1B01A3234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3C536-77B7-EA60-B110-808916E2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79B46-FEF8-F61E-7EEE-A260256D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9E24-25C2-4FD5-8F73-F45ADA81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504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AF9FC-E439-0724-6BEF-67F9A2E6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9212E-DEA6-F4B4-90F0-CFF4DC7A4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52468-950D-A890-241B-74B2EDB7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D3CA-AE5D-4A68-88B9-AC1B01A3234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AF3A8-17CD-6324-9BCC-E4B00F35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DEFE9-F421-76B8-572E-4C7BD286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9E24-25C2-4FD5-8F73-F45ADA81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513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445960-6D43-9D42-2555-321D750AD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2CC80-CE36-A8DF-E722-708E7C37F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35E4-E250-D96B-BCF5-CE161C22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D3CA-AE5D-4A68-88B9-AC1B01A3234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FCA03-A71A-BA02-BAA9-2B7839C5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3610A-7309-A522-133F-460947FD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9E24-25C2-4FD5-8F73-F45ADA81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3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3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6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15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0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2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3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932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AD3673-A6DE-BE16-A5E2-952967A6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83A4D-742C-231C-00F8-44A805080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CB386-1837-084D-1F60-166546721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2DD3CA-AE5D-4A68-88B9-AC1B01A3234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85DA9-F4FA-F27F-1472-4B342B6B1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1EDF7-9B1D-DC14-4ED7-F9FAA2784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6A9E24-25C2-4FD5-8F73-F45ADA81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1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eanvillepost.com/2018/03/17/73-mind-blowing-implications-of-driverless-cars-and-truck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insightextractor.com/2012/11/14/five-examples-of-recommendation-systems-on-the-web/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s/photo/1584907" TargetMode="External"/><Relationship Id="rId7" Type="http://schemas.openxmlformats.org/officeDocument/2006/relationships/hyperlink" Target="https://www.edc-online.org/es/publicaciones/articulos-de/vittorio-pelligra/15485-por-que-en-un-mundo-poblado-por-robots-seremos-huespedes-incomodos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pursuit.unimelb.edu.au/articles/quantum-boost-for-medical-imaging" TargetMode="Externa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programmer-advertisement-screenshot-java-coder-by-pcbots-communication-wallpaper-qmuly/download/1366x768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B9AA1-0310-5EFE-FC70-F6E7046F3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5223337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Introduction to AI and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64A5C-25A7-4033-E277-BB14D1DBA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4455893" cy="1147054"/>
          </a:xfrm>
        </p:spPr>
        <p:txBody>
          <a:bodyPr anchor="t">
            <a:normAutofit fontScale="92500"/>
          </a:bodyPr>
          <a:lstStyle/>
          <a:p>
            <a:r>
              <a:rPr lang="en-US" sz="2200" dirty="0"/>
              <a:t>Pablo Tejeda</a:t>
            </a:r>
          </a:p>
          <a:p>
            <a:r>
              <a:rPr lang="en-US" sz="2200" dirty="0"/>
              <a:t>Computer Science 131 – Fall 2024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4023D9F5-796C-1FB4-E60F-FAA2439B7F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922" r="9492"/>
          <a:stretch/>
        </p:blipFill>
        <p:spPr>
          <a:xfrm>
            <a:off x="5486400" y="10"/>
            <a:ext cx="67056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44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608E55-EBC6-4977-B112-7075FC8F6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4" y="908054"/>
            <a:ext cx="7239406" cy="497061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82795-5CBB-9311-41AB-BD4DB059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565" y="1170968"/>
            <a:ext cx="6446386" cy="4474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F92874-EB6E-497E-88EA-BC2A8F551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8" y="908054"/>
            <a:ext cx="3378706" cy="49706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EF4DBE-A60E-4AAE-9D62-1147461C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751211"/>
            <a:ext cx="724204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955649-790D-4997-9D50-C1D8E32C1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54768"/>
            <a:ext cx="33832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839B1D-4A8C-403C-9D1B-B83CF1DB6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5946475"/>
            <a:ext cx="724204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818AF9-99F4-4DD9-A3EB-0A3477509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5950032"/>
            <a:ext cx="33832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9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BD22E-AC84-D30D-0AC2-CFBEF3037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 artificial Intelligence </a:t>
            </a:r>
            <a:br>
              <a:rPr lang="en-US" b="1" dirty="0"/>
            </a:br>
            <a:r>
              <a:rPr lang="en-US" b="1" dirty="0"/>
              <a:t>and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C7E07-D804-904A-03C5-D6E694A1F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8603" y="2036273"/>
            <a:ext cx="5194767" cy="226533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Artificial Intelligence</a:t>
            </a:r>
          </a:p>
          <a:p>
            <a:pPr marL="0" indent="0">
              <a:buNone/>
            </a:pPr>
            <a:r>
              <a:rPr lang="en-US" dirty="0"/>
              <a:t>Artificial Intelligence refers to creating systems that mimic human intelligence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0E795-B0DC-E477-0292-83678F90E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1555" y="2036273"/>
            <a:ext cx="5194769" cy="188188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Machine Learning</a:t>
            </a:r>
          </a:p>
          <a:p>
            <a:pPr marL="0" indent="0">
              <a:buNone/>
            </a:pPr>
            <a:r>
              <a:rPr lang="en-US" dirty="0"/>
              <a:t>Machine Learning is a subset of AI focused on enabling systems to learn from data.</a:t>
            </a:r>
          </a:p>
        </p:txBody>
      </p:sp>
      <p:pic>
        <p:nvPicPr>
          <p:cNvPr id="12" name="Picture 11" descr="A vehicle on the road">
            <a:extLst>
              <a:ext uri="{FF2B5EF4-FFF2-40B4-BE49-F238E27FC236}">
                <a16:creationId xmlns:a16="http://schemas.microsoft.com/office/drawing/2014/main" id="{FE2A55BF-9A62-003C-536A-FB18EB7F1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07690" y="3911237"/>
            <a:ext cx="3716594" cy="20406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177120-98D2-B1A1-B854-32A40FC3457E}"/>
              </a:ext>
            </a:extLst>
          </p:cNvPr>
          <p:cNvSpPr txBox="1"/>
          <p:nvPr/>
        </p:nvSpPr>
        <p:spPr>
          <a:xfrm>
            <a:off x="1828801" y="6027174"/>
            <a:ext cx="2611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Autonomous Vehicles</a:t>
            </a:r>
          </a:p>
        </p:txBody>
      </p:sp>
      <p:pic>
        <p:nvPicPr>
          <p:cNvPr id="15" name="Picture 14" descr="A screenshot of a movie">
            <a:extLst>
              <a:ext uri="{FF2B5EF4-FFF2-40B4-BE49-F238E27FC236}">
                <a16:creationId xmlns:a16="http://schemas.microsoft.com/office/drawing/2014/main" id="{82F6925C-1C91-817A-2354-16021F859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004826" y="3834581"/>
            <a:ext cx="3788228" cy="21172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64281D2-BA0E-75AA-F115-40C1CAE05B5A}"/>
              </a:ext>
            </a:extLst>
          </p:cNvPr>
          <p:cNvSpPr txBox="1"/>
          <p:nvPr/>
        </p:nvSpPr>
        <p:spPr>
          <a:xfrm>
            <a:off x="7641792" y="6027174"/>
            <a:ext cx="2514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Recommendation Systems</a:t>
            </a:r>
          </a:p>
        </p:txBody>
      </p:sp>
    </p:spTree>
    <p:extLst>
      <p:ext uri="{BB962C8B-B14F-4D97-AF65-F5344CB8AC3E}">
        <p14:creationId xmlns:p14="http://schemas.microsoft.com/office/powerpoint/2010/main" val="266055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70F44-FF4B-DD4E-0590-51B32B1A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Types of machine learning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44F307C3-323A-5CEC-87BD-4C06353146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539892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7852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DB08581-279A-478B-83DD-945E4CB34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E40D98-2DD7-4DBC-9170-584D5BA2D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750722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F5A787-B406-4A79-B561-57041C4B0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7" y="618067"/>
            <a:ext cx="7503665" cy="5774265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9DF5F-8BE8-9E54-094A-CC4EA8C1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884" y="1131195"/>
            <a:ext cx="6855114" cy="1247938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rgbClr val="FFFFFF"/>
                </a:solidFill>
              </a:rPr>
              <a:t>Applications of AI and Machine Learning</a:t>
            </a:r>
            <a:br>
              <a:rPr lang="en-US" b="1" dirty="0">
                <a:solidFill>
                  <a:srgbClr val="FFFFFF"/>
                </a:solidFill>
              </a:rPr>
            </a:b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10" name="Picture 9" descr="A person holding shopping bags">
            <a:extLst>
              <a:ext uri="{FF2B5EF4-FFF2-40B4-BE49-F238E27FC236}">
                <a16:creationId xmlns:a16="http://schemas.microsoft.com/office/drawing/2014/main" id="{0931E7E1-A9F6-E346-A500-BCE958D2E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02972" y="321734"/>
            <a:ext cx="2970986" cy="19162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69C49-058F-E0CC-D234-EC37DD172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883" y="2438400"/>
            <a:ext cx="6855115" cy="34957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FFFF"/>
                </a:solidFill>
              </a:rPr>
              <a:t>Healthcare</a:t>
            </a:r>
            <a:r>
              <a:rPr lang="en-US" dirty="0">
                <a:solidFill>
                  <a:srgbClr val="FFFFFF"/>
                </a:solidFill>
              </a:rPr>
              <a:t>: Disease diagnosis, drug discovery, patient care.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FFFF"/>
                </a:solidFill>
              </a:rPr>
              <a:t>E-commerce and Marketing</a:t>
            </a:r>
            <a:r>
              <a:rPr lang="en-US" dirty="0">
                <a:solidFill>
                  <a:srgbClr val="FFFFFF"/>
                </a:solidFill>
              </a:rPr>
              <a:t>: Product recommendations, targeted ads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FFFF"/>
                </a:solidFill>
              </a:rPr>
              <a:t>Autonomous Vehicles</a:t>
            </a:r>
            <a:r>
              <a:rPr lang="en-US" dirty="0">
                <a:solidFill>
                  <a:srgbClr val="FFFFFF"/>
                </a:solidFill>
              </a:rPr>
              <a:t>: Self-driving car technology.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FFFF"/>
                </a:solidFill>
              </a:rPr>
              <a:t>Finance and Banking</a:t>
            </a:r>
            <a:r>
              <a:rPr lang="en-US" dirty="0">
                <a:solidFill>
                  <a:srgbClr val="FFFFFF"/>
                </a:solidFill>
              </a:rPr>
              <a:t>: Fraud detection, automated trading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FFFF"/>
                </a:solidFill>
              </a:rPr>
              <a:t>Natural Language Processing</a:t>
            </a:r>
            <a:r>
              <a:rPr lang="en-US" dirty="0">
                <a:solidFill>
                  <a:srgbClr val="FFFFFF"/>
                </a:solidFill>
              </a:rPr>
              <a:t>: Chatbots, voice assistant</a:t>
            </a:r>
          </a:p>
        </p:txBody>
      </p:sp>
      <p:pic>
        <p:nvPicPr>
          <p:cNvPr id="5" name="Picture 4" descr="A person lying in a ct scan machine&#10;&#10;Description automatically generated">
            <a:extLst>
              <a:ext uri="{FF2B5EF4-FFF2-40B4-BE49-F238E27FC236}">
                <a16:creationId xmlns:a16="http://schemas.microsoft.com/office/drawing/2014/main" id="{EE62FA86-084C-9F56-5F28-A5116FDA9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538245" y="2379134"/>
            <a:ext cx="2900437" cy="1936042"/>
          </a:xfrm>
          <a:prstGeom prst="rect">
            <a:avLst/>
          </a:prstGeom>
        </p:spPr>
      </p:pic>
      <p:pic>
        <p:nvPicPr>
          <p:cNvPr id="13" name="Picture 12" descr="A robot hand on a computer&#10;&#10;Description automatically generated">
            <a:extLst>
              <a:ext uri="{FF2B5EF4-FFF2-40B4-BE49-F238E27FC236}">
                <a16:creationId xmlns:a16="http://schemas.microsoft.com/office/drawing/2014/main" id="{CBC602FD-7449-D07B-1E22-ECAE6FF0B6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379798" y="4577573"/>
            <a:ext cx="3217333" cy="1713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C70D1B-B36C-8C3B-AC0E-80240A7FF921}"/>
              </a:ext>
            </a:extLst>
          </p:cNvPr>
          <p:cNvSpPr txBox="1"/>
          <p:nvPr/>
        </p:nvSpPr>
        <p:spPr>
          <a:xfrm>
            <a:off x="8538245" y="4121572"/>
            <a:ext cx="2900437" cy="19360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b="1">
                <a:solidFill>
                  <a:srgbClr val="FFFFFF"/>
                </a:solidFill>
              </a:rPr>
              <a:t>Medical Imaging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282151-39F0-AD8D-0E73-C452A8CDB95A}"/>
              </a:ext>
            </a:extLst>
          </p:cNvPr>
          <p:cNvSpPr txBox="1"/>
          <p:nvPr/>
        </p:nvSpPr>
        <p:spPr>
          <a:xfrm>
            <a:off x="8502972" y="2046392"/>
            <a:ext cx="2970986" cy="19162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b="1">
                <a:solidFill>
                  <a:srgbClr val="FFFFFF"/>
                </a:solidFill>
              </a:rPr>
              <a:t>E-commerce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74B8E5-EE78-B6A8-F6CA-22DB5314D617}"/>
              </a:ext>
            </a:extLst>
          </p:cNvPr>
          <p:cNvSpPr txBox="1"/>
          <p:nvPr/>
        </p:nvSpPr>
        <p:spPr>
          <a:xfrm>
            <a:off x="8379798" y="6119480"/>
            <a:ext cx="3217333" cy="17132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b="1">
                <a:solidFill>
                  <a:srgbClr val="FFFFFF"/>
                </a:solidFill>
              </a:rPr>
              <a:t>Automated Trading</a:t>
            </a:r>
          </a:p>
        </p:txBody>
      </p:sp>
    </p:spTree>
    <p:extLst>
      <p:ext uri="{BB962C8B-B14F-4D97-AF65-F5344CB8AC3E}">
        <p14:creationId xmlns:p14="http://schemas.microsoft.com/office/powerpoint/2010/main" val="4216138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1F538-CB25-A1F7-377E-08AAB75B7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71323"/>
          </a:xfrm>
        </p:spPr>
        <p:txBody>
          <a:bodyPr/>
          <a:lstStyle/>
          <a:p>
            <a:pPr algn="ctr"/>
            <a:r>
              <a:rPr lang="en-US" b="1" dirty="0"/>
              <a:t>Artificial Intelligence Ethics and Challenges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690EB-6715-3F2B-2431-EFDD1AFCEC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Ethical Issues</a:t>
            </a:r>
          </a:p>
          <a:p>
            <a:pPr marL="0" indent="0" algn="ctr">
              <a:buNone/>
            </a:pPr>
            <a:endParaRPr lang="en-US" b="1" dirty="0"/>
          </a:p>
          <a:p>
            <a:r>
              <a:rPr lang="en-US" b="1" dirty="0"/>
              <a:t>Bias and Fairness: </a:t>
            </a:r>
            <a:r>
              <a:rPr lang="en-US" dirty="0"/>
              <a:t>Potential for perpetuating discrimination.</a:t>
            </a:r>
            <a:endParaRPr lang="en-US" b="1" dirty="0"/>
          </a:p>
          <a:p>
            <a:r>
              <a:rPr lang="en-US" b="1" dirty="0"/>
              <a:t>Privacy Concerns: </a:t>
            </a:r>
            <a:r>
              <a:rPr lang="en-US" dirty="0"/>
              <a:t>Risks around personal data usage.</a:t>
            </a:r>
            <a:endParaRPr lang="en-US" b="1" dirty="0"/>
          </a:p>
          <a:p>
            <a:r>
              <a:rPr lang="en-US" b="1" dirty="0"/>
              <a:t>Transparency and Accountability: </a:t>
            </a:r>
            <a:r>
              <a:rPr lang="en-US" dirty="0"/>
              <a:t>Need for explainable models.</a:t>
            </a:r>
            <a:endParaRPr lang="en-US" b="1" dirty="0"/>
          </a:p>
          <a:p>
            <a:r>
              <a:rPr lang="en-US" b="1" dirty="0"/>
              <a:t>Job Displacement: </a:t>
            </a:r>
            <a:r>
              <a:rPr lang="en-US" dirty="0"/>
              <a:t>Economic impact on certain industries.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5ABEB-FA5B-7673-B8F7-2989068D57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Technical Challenges</a:t>
            </a:r>
          </a:p>
          <a:p>
            <a:pPr marL="0" indent="0" algn="ctr">
              <a:buNone/>
            </a:pPr>
            <a:endParaRPr lang="en-US" b="1" dirty="0"/>
          </a:p>
          <a:p>
            <a:r>
              <a:rPr lang="en-US" b="1" dirty="0"/>
              <a:t>Data Quality: </a:t>
            </a:r>
            <a:r>
              <a:rPr lang="en-US" dirty="0"/>
              <a:t>Importance of accurate and accessible data.</a:t>
            </a:r>
            <a:endParaRPr lang="en-US" b="1" dirty="0"/>
          </a:p>
          <a:p>
            <a:r>
              <a:rPr lang="en-US" b="1" dirty="0"/>
              <a:t>Interpretability</a:t>
            </a:r>
            <a:r>
              <a:rPr lang="en-US" dirty="0"/>
              <a:t>: Complexity of understanding model outputs.</a:t>
            </a:r>
          </a:p>
          <a:p>
            <a:r>
              <a:rPr lang="en-US" b="1" dirty="0"/>
              <a:t>Computational Resources</a:t>
            </a:r>
            <a:r>
              <a:rPr lang="en-US" dirty="0"/>
              <a:t>: High demands on processing power.</a:t>
            </a:r>
          </a:p>
          <a:p>
            <a:r>
              <a:rPr lang="en-US" b="1" dirty="0"/>
              <a:t>Scalability</a:t>
            </a:r>
            <a:r>
              <a:rPr lang="en-US" dirty="0"/>
              <a:t>: Ensuring performance across diverse use cases.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325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A9550-1E27-EBF3-7635-7B0D9EB78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rgbClr val="FFFFFF"/>
                </a:solidFill>
              </a:rPr>
              <a:t>The future of artificial intelligence</a:t>
            </a:r>
            <a:br>
              <a:rPr lang="en-US" sz="2400" dirty="0">
                <a:solidFill>
                  <a:srgbClr val="FFFFFF"/>
                </a:solidFill>
              </a:rPr>
            </a:b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F6999-A70D-C8CA-4677-A487C8CA4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rgbClr val="FFFFFF"/>
                </a:solidFill>
              </a:rPr>
              <a:t>Explainability and Trust</a:t>
            </a:r>
            <a:r>
              <a:rPr lang="en-US" sz="1400" dirty="0">
                <a:solidFill>
                  <a:srgbClr val="FFFFFF"/>
                </a:solidFill>
              </a:rPr>
              <a:t>: More transparent and understandable models.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rgbClr val="FFFFFF"/>
                </a:solidFill>
              </a:rPr>
              <a:t>Ethics and Regulation</a:t>
            </a:r>
            <a:r>
              <a:rPr lang="en-US" sz="1400" dirty="0">
                <a:solidFill>
                  <a:srgbClr val="FFFFFF"/>
                </a:solidFill>
              </a:rPr>
              <a:t>: Establishing global ethical standards.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rgbClr val="FFFFFF"/>
                </a:solidFill>
              </a:rPr>
              <a:t>AI for Social Good</a:t>
            </a:r>
            <a:r>
              <a:rPr lang="en-US" sz="1400" dirty="0">
                <a:solidFill>
                  <a:srgbClr val="FFFFFF"/>
                </a:solidFill>
              </a:rPr>
              <a:t>: Applications in healthcare, climate action, and more.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rgbClr val="FFFFFF"/>
                </a:solidFill>
              </a:rPr>
              <a:t>Human-AI Collaboration</a:t>
            </a:r>
            <a:r>
              <a:rPr lang="en-US" sz="1400" dirty="0">
                <a:solidFill>
                  <a:srgbClr val="FFFFFF"/>
                </a:solidFill>
              </a:rPr>
              <a:t>: Augmenting, not replacing, human roles.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rgbClr val="FFFFFF"/>
                </a:solidFill>
              </a:rPr>
              <a:t>Sustainability</a:t>
            </a:r>
            <a:r>
              <a:rPr lang="en-US" sz="1400" dirty="0">
                <a:solidFill>
                  <a:srgbClr val="FFFFFF"/>
                </a:solidFill>
              </a:rPr>
              <a:t>: Reducing AI’s environmental impact.</a:t>
            </a:r>
          </a:p>
        </p:txBody>
      </p:sp>
      <p:pic>
        <p:nvPicPr>
          <p:cNvPr id="5" name="Picture 4" descr="A robot holding a ball&#10;&#10;Description automatically generated">
            <a:extLst>
              <a:ext uri="{FF2B5EF4-FFF2-40B4-BE49-F238E27FC236}">
                <a16:creationId xmlns:a16="http://schemas.microsoft.com/office/drawing/2014/main" id="{4AB20398-6B30-C5FC-23D0-9786B1806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368" r="8358" b="1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68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FBB53F82-F191-4EEB-AB7B-F69E634F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2F869-A5F7-0179-9E0D-3CF143DFA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/>
              <a:t>Demonstration of Linear Regression with C++</a:t>
            </a:r>
            <a:br>
              <a:rPr lang="en-US"/>
            </a:br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616AA08-3831-473D-B61B-89484A33C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431B918-3A1C-46BA-9430-CAD97D9DA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00935A-2F82-4DC4-A4E1-E12EFB8C2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EAD18C1-FD09-F717-59C0-41D78B70B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917210" cy="4045683"/>
          </a:xfrm>
        </p:spPr>
        <p:txBody>
          <a:bodyPr>
            <a:normAutofit/>
          </a:bodyPr>
          <a:lstStyle/>
          <a:p>
            <a:r>
              <a:rPr lang="en-US"/>
              <a:t>This is a live demonstration of a C++ implementation of linear regression using gradient descent.</a:t>
            </a:r>
          </a:p>
          <a:p>
            <a:r>
              <a:rPr lang="en-US"/>
              <a:t>We will adjust the model's slope and intercept iteratively to minimize the Mean Squared Error.</a:t>
            </a:r>
          </a:p>
          <a:p>
            <a:r>
              <a:rPr lang="en-US" b="1"/>
              <a:t>Gradient Descent:</a:t>
            </a:r>
            <a:endParaRPr lang="en-US"/>
          </a:p>
          <a:p>
            <a:pPr lvl="1"/>
            <a:r>
              <a:rPr lang="en-US"/>
              <a:t>Iteratively adjusts the slope (m) and intercept.</a:t>
            </a:r>
          </a:p>
          <a:p>
            <a:r>
              <a:rPr lang="en-US" b="1"/>
              <a:t>Error Calculation: </a:t>
            </a:r>
          </a:p>
          <a:p>
            <a:pPr lvl="1"/>
            <a:r>
              <a:rPr lang="en-US"/>
              <a:t>Mean Squared Error (MSE) is calculated to measure model performance.</a:t>
            </a:r>
          </a:p>
          <a:p>
            <a:r>
              <a:rPr lang="en-US" b="1"/>
              <a:t>Prediction: </a:t>
            </a:r>
          </a:p>
          <a:p>
            <a:pPr lvl="1"/>
            <a:r>
              <a:rPr lang="en-US"/>
              <a:t>Final prediction for 6 hours of study will be displayed.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6" y="2180496"/>
            <a:ext cx="3703321" cy="4045683"/>
          </a:xfrm>
          <a:prstGeom prst="rect">
            <a:avLst/>
          </a:prstGeom>
          <a:solidFill>
            <a:schemeClr val="bg1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1D944DA-8C0B-DAF4-8088-737A2809F9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640" r="48050"/>
          <a:stretch/>
        </p:blipFill>
        <p:spPr>
          <a:xfrm>
            <a:off x="8734156" y="2499053"/>
            <a:ext cx="2319299" cy="340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8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AFA08-FC21-AABA-9571-C4E59C84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Summary of Linear Regression Demonstration</a:t>
            </a:r>
            <a:br>
              <a:rPr lang="en-US" sz="2400">
                <a:solidFill>
                  <a:srgbClr val="FFFFFF"/>
                </a:solidFill>
              </a:rPr>
            </a:b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0B902-4B34-C066-6A70-D96C717C9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b="1" dirty="0"/>
              <a:t>Model Performance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Gradient descent successfully adjusted slope and intercept values.</a:t>
            </a:r>
          </a:p>
          <a:p>
            <a:pPr lvl="1"/>
            <a:r>
              <a:rPr lang="en-US" dirty="0"/>
              <a:t>Mean Squared Error decreased over iterations.</a:t>
            </a:r>
          </a:p>
          <a:p>
            <a:r>
              <a:rPr lang="en-US" b="1" dirty="0"/>
              <a:t>Final Prediction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Predicted score for 6 hours of study was calculated.</a:t>
            </a:r>
          </a:p>
          <a:p>
            <a:r>
              <a:rPr lang="en-US" b="1" dirty="0"/>
              <a:t>Learning Process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Gradient descent efficiently minimized the error.</a:t>
            </a:r>
          </a:p>
          <a:p>
            <a:r>
              <a:rPr lang="en-US" b="1" dirty="0"/>
              <a:t>Error Reduction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MSE decreased, indicating improved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1658860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82C2C-3769-FD3F-E5F3-89998588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Conclusion and Key Takeaways</a:t>
            </a:r>
            <a:br>
              <a:rPr lang="en-US" sz="2400" b="1">
                <a:solidFill>
                  <a:schemeClr val="tx2"/>
                </a:solidFill>
              </a:rPr>
            </a:br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3B196-A5F3-C0B3-FE06-469827EC6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1400" b="1">
                <a:solidFill>
                  <a:schemeClr val="tx2"/>
                </a:solidFill>
              </a:rPr>
              <a:t>What is AI and ML? </a:t>
            </a:r>
          </a:p>
          <a:p>
            <a:pPr marL="324000" lvl="1" indent="0">
              <a:lnSpc>
                <a:spcPct val="100000"/>
              </a:lnSpc>
              <a:buNone/>
            </a:pPr>
            <a:r>
              <a:rPr lang="en-US">
                <a:solidFill>
                  <a:schemeClr val="tx2"/>
                </a:solidFill>
              </a:rPr>
              <a:t>AI enables machines to simulate human intelligence.  ML is a subset of AI focused on learning from data to make predictions or decisions</a:t>
            </a:r>
            <a:r>
              <a:rPr lang="en-US" b="1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400" b="1">
                <a:solidFill>
                  <a:schemeClr val="tx2"/>
                </a:solidFill>
              </a:rPr>
              <a:t>Types of Machine Learning:</a:t>
            </a:r>
          </a:p>
          <a:p>
            <a:pPr marL="324000" lvl="1" indent="0">
              <a:lnSpc>
                <a:spcPct val="100000"/>
              </a:lnSpc>
              <a:buNone/>
            </a:pPr>
            <a:r>
              <a:rPr lang="en-US">
                <a:solidFill>
                  <a:schemeClr val="tx2"/>
                </a:solidFill>
              </a:rPr>
              <a:t>Supervised, Unsupervised, and Reinforcement Learning.</a:t>
            </a:r>
          </a:p>
          <a:p>
            <a:pPr>
              <a:lnSpc>
                <a:spcPct val="100000"/>
              </a:lnSpc>
            </a:pPr>
            <a:r>
              <a:rPr lang="en-US" sz="1400" b="1">
                <a:solidFill>
                  <a:schemeClr val="tx2"/>
                </a:solidFill>
              </a:rPr>
              <a:t>Applications of AI: </a:t>
            </a:r>
          </a:p>
          <a:p>
            <a:pPr marL="324000" lvl="1" indent="0">
              <a:lnSpc>
                <a:spcPct val="100000"/>
              </a:lnSpc>
              <a:buNone/>
            </a:pPr>
            <a:r>
              <a:rPr lang="en-US">
                <a:solidFill>
                  <a:schemeClr val="tx2"/>
                </a:solidFill>
              </a:rPr>
              <a:t>Transforming fields like healthcare, finance, and transportation.</a:t>
            </a:r>
            <a:endParaRPr lang="en-US" b="1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400" b="1">
                <a:solidFill>
                  <a:schemeClr val="tx2"/>
                </a:solidFill>
              </a:rPr>
              <a:t>Ethics and Challenges:</a:t>
            </a:r>
          </a:p>
          <a:p>
            <a:pPr marL="324000" lvl="1" indent="0">
              <a:lnSpc>
                <a:spcPct val="100000"/>
              </a:lnSpc>
              <a:buNone/>
            </a:pPr>
            <a:r>
              <a:rPr lang="en-US">
                <a:solidFill>
                  <a:schemeClr val="tx2"/>
                </a:solidFill>
              </a:rPr>
              <a:t>Key concerns include bias, privacy, and job displacement.</a:t>
            </a:r>
            <a:endParaRPr lang="en-US" b="1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400" b="1">
                <a:solidFill>
                  <a:schemeClr val="tx2"/>
                </a:solidFill>
              </a:rPr>
              <a:t>The Future of AI</a:t>
            </a:r>
            <a:r>
              <a:rPr lang="en-US" sz="1400">
                <a:solidFill>
                  <a:schemeClr val="tx2"/>
                </a:solidFill>
              </a:rPr>
              <a:t>:</a:t>
            </a:r>
          </a:p>
          <a:p>
            <a:pPr marL="324000" lvl="1" indent="0">
              <a:lnSpc>
                <a:spcPct val="100000"/>
              </a:lnSpc>
              <a:buNone/>
            </a:pPr>
            <a:r>
              <a:rPr lang="en-US">
                <a:solidFill>
                  <a:schemeClr val="tx2"/>
                </a:solidFill>
              </a:rPr>
              <a:t>Emphasis on responsible development and global impact.</a:t>
            </a:r>
          </a:p>
          <a:p>
            <a:pPr>
              <a:lnSpc>
                <a:spcPct val="100000"/>
              </a:lnSpc>
            </a:pPr>
            <a:r>
              <a:rPr lang="en-US" sz="1400" b="1">
                <a:solidFill>
                  <a:schemeClr val="tx2"/>
                </a:solidFill>
              </a:rPr>
              <a:t>Final Thought: </a:t>
            </a:r>
          </a:p>
          <a:p>
            <a:pPr marL="324000" lvl="1" indent="0">
              <a:lnSpc>
                <a:spcPct val="100000"/>
              </a:lnSpc>
              <a:buNone/>
            </a:pPr>
            <a:r>
              <a:rPr lang="en-US">
                <a:solidFill>
                  <a:schemeClr val="tx2"/>
                </a:solidFill>
              </a:rPr>
              <a:t>As we continue to advance AI technology, we must ensure it remains a positive force, fostering responsible and ethical growth to benefit all of society.</a:t>
            </a:r>
          </a:p>
        </p:txBody>
      </p:sp>
      <p:pic>
        <p:nvPicPr>
          <p:cNvPr id="8" name="Picture 7" descr="Angle view of circuit shaped like a brain">
            <a:extLst>
              <a:ext uri="{FF2B5EF4-FFF2-40B4-BE49-F238E27FC236}">
                <a16:creationId xmlns:a16="http://schemas.microsoft.com/office/drawing/2014/main" id="{EB3E1DD9-3084-6CBD-494B-F5BB2CDCDF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321" r="26176" b="2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747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197B75274F7A4DACF07F7BC3DDBF62" ma:contentTypeVersion="5" ma:contentTypeDescription="Create a new document." ma:contentTypeScope="" ma:versionID="4148158bb0811d4dac2cdf81869e0ffe">
  <xsd:schema xmlns:xsd="http://www.w3.org/2001/XMLSchema" xmlns:xs="http://www.w3.org/2001/XMLSchema" xmlns:p="http://schemas.microsoft.com/office/2006/metadata/properties" xmlns:ns3="72ffd455-d3be-421d-b31d-5c24845f2503" targetNamespace="http://schemas.microsoft.com/office/2006/metadata/properties" ma:root="true" ma:fieldsID="714818023ff9ac36ff24635fecdc0bea" ns3:_="">
    <xsd:import namespace="72ffd455-d3be-421d-b31d-5c24845f2503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ffd455-d3be-421d-b31d-5c24845f2503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059AD5-81F3-46EC-A19D-009FC19EFE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ffd455-d3be-421d-b31d-5c24845f25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DA3FC8-D068-49E9-A0C2-D4E5DA6C22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C04CD4-F5F5-4AEE-8745-59863989DD18}">
  <ds:schemaRefs>
    <ds:schemaRef ds:uri="http://purl.org/dc/elements/1.1/"/>
    <ds:schemaRef ds:uri="http://schemas.microsoft.com/office/2006/documentManagement/types"/>
    <ds:schemaRef ds:uri="72ffd455-d3be-421d-b31d-5c24845f2503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5202</TotalTime>
  <Words>595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Aptos</vt:lpstr>
      <vt:lpstr>Aptos Display</vt:lpstr>
      <vt:lpstr>Arial</vt:lpstr>
      <vt:lpstr>Century Schoolbook</vt:lpstr>
      <vt:lpstr>Franklin Gothic Book</vt:lpstr>
      <vt:lpstr>Gill Sans MT</vt:lpstr>
      <vt:lpstr>Wingdings 2</vt:lpstr>
      <vt:lpstr>DividendVTI</vt:lpstr>
      <vt:lpstr>Custom Design</vt:lpstr>
      <vt:lpstr>Introduction to AI and machine learning</vt:lpstr>
      <vt:lpstr>What  artificial Intelligence  and machine learning</vt:lpstr>
      <vt:lpstr>Types of machine learning </vt:lpstr>
      <vt:lpstr>Applications of AI and Machine Learning </vt:lpstr>
      <vt:lpstr>Artificial Intelligence Ethics and Challenges </vt:lpstr>
      <vt:lpstr>The future of artificial intelligence </vt:lpstr>
      <vt:lpstr>Demonstration of Linear Regression with C++ </vt:lpstr>
      <vt:lpstr>Summary of Linear Regression Demonstration </vt:lpstr>
      <vt:lpstr>Conclusion and Key Takeaways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D. Tejeda</dc:creator>
  <cp:lastModifiedBy>Pablo D. Tejeda</cp:lastModifiedBy>
  <cp:revision>2</cp:revision>
  <dcterms:created xsi:type="dcterms:W3CDTF">2024-11-04T06:15:54Z</dcterms:created>
  <dcterms:modified xsi:type="dcterms:W3CDTF">2024-11-18T23:52:01Z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0x010100F3197B75274F7A4DACF07F7BC3DDBF62</vt:lpwstr>
  </property>
</Properties>
</file>