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1c466fd4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1c466fd4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1c466fd45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1c466fd45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ba576291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ba576291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ba576291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ba576291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ba5762912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ba5762912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ba576291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ba576291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be98fcbe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1be98fcbe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be98fcbe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1be98fcbe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1be98fcbe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1be98fcbe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1c41e63e2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1c41e63e2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249700" cy="142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Sort and Search</a:t>
            </a:r>
            <a:endParaRPr/>
          </a:p>
          <a:p>
            <a:pPr indent="0" lvl="0" marL="0" rtl="0" algn="l">
              <a:spcBef>
                <a:spcPts val="0"/>
              </a:spcBef>
              <a:spcAft>
                <a:spcPts val="0"/>
              </a:spcAft>
              <a:buNone/>
            </a:pPr>
            <a:r>
              <a:rPr lang="en"/>
              <a:t>Algorithms</a:t>
            </a:r>
            <a:endParaRPr/>
          </a:p>
        </p:txBody>
      </p:sp>
      <p:sp>
        <p:nvSpPr>
          <p:cNvPr id="135" name="Google Shape;135;p13"/>
          <p:cNvSpPr txBox="1"/>
          <p:nvPr>
            <p:ph idx="1" type="subTitle"/>
          </p:nvPr>
        </p:nvSpPr>
        <p:spPr>
          <a:xfrm>
            <a:off x="5083950" y="3924925"/>
            <a:ext cx="37029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Nicholas Pellegrino</a:t>
            </a:r>
            <a:endParaRPr/>
          </a:p>
          <a:p>
            <a:pPr indent="0" lvl="0" marL="0" rtl="0" algn="l">
              <a:spcBef>
                <a:spcPts val="0"/>
              </a:spcBef>
              <a:spcAft>
                <a:spcPts val="0"/>
              </a:spcAft>
              <a:buNone/>
            </a:pPr>
            <a:r>
              <a:rPr lang="en"/>
              <a:t>Computer Science 131 - Discrete Mathematics</a:t>
            </a:r>
            <a:endParaRPr/>
          </a:p>
        </p:txBody>
      </p:sp>
      <p:sp>
        <p:nvSpPr>
          <p:cNvPr id="136" name="Google Shape;136;p13"/>
          <p:cNvSpPr txBox="1"/>
          <p:nvPr>
            <p:ph type="ctrTitle"/>
          </p:nvPr>
        </p:nvSpPr>
        <p:spPr>
          <a:xfrm>
            <a:off x="4680150" y="2872450"/>
            <a:ext cx="38064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t>And their time complexities</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Which sorting algorithm to use?</a:t>
            </a:r>
            <a:endParaRPr b="1" sz="3000"/>
          </a:p>
        </p:txBody>
      </p:sp>
      <p:sp>
        <p:nvSpPr>
          <p:cNvPr id="337" name="Google Shape;337;p22"/>
          <p:cNvSpPr txBox="1"/>
          <p:nvPr/>
        </p:nvSpPr>
        <p:spPr>
          <a:xfrm>
            <a:off x="228600" y="1600200"/>
            <a:ext cx="1371600" cy="3357000"/>
          </a:xfrm>
          <a:prstGeom prst="rect">
            <a:avLst/>
          </a:prstGeom>
          <a:noFill/>
          <a:ln>
            <a:noFill/>
          </a:ln>
        </p:spPr>
        <p:txBody>
          <a:bodyPr anchorCtr="0" anchor="t" bIns="91425" lIns="91425" spcFirstLastPara="1" rIns="91425" wrap="square" tIns="91425">
            <a:noAutofit/>
          </a:bodyPr>
          <a:lstStyle/>
          <a:p>
            <a:pPr indent="0" lvl="0" marL="91440" rtl="0" algn="ctr">
              <a:spcBef>
                <a:spcPts val="0"/>
              </a:spcBef>
              <a:spcAft>
                <a:spcPts val="0"/>
              </a:spcAft>
              <a:buNone/>
            </a:pPr>
            <a:r>
              <a:rPr b="1" lang="en" sz="1200">
                <a:solidFill>
                  <a:schemeClr val="lt1"/>
                </a:solidFill>
                <a:latin typeface="Lato"/>
                <a:ea typeface="Lato"/>
                <a:cs typeface="Lato"/>
                <a:sym typeface="Lato"/>
              </a:rPr>
              <a:t>Selection</a:t>
            </a:r>
            <a:endParaRPr b="1" sz="1200">
              <a:solidFill>
                <a:schemeClr val="lt1"/>
              </a:solidFill>
              <a:latin typeface="Lato"/>
              <a:ea typeface="Lato"/>
              <a:cs typeface="Lato"/>
              <a:sym typeface="Lato"/>
            </a:endParaRPr>
          </a:p>
          <a:p>
            <a:pPr indent="0" lvl="0" marL="91440" rtl="0" algn="ctr">
              <a:spcBef>
                <a:spcPts val="0"/>
              </a:spcBef>
              <a:spcAft>
                <a:spcPts val="0"/>
              </a:spcAft>
              <a:buNone/>
            </a:pPr>
            <a:r>
              <a:t/>
            </a:r>
            <a:endParaRPr b="1" sz="1200">
              <a:solidFill>
                <a:schemeClr val="lt1"/>
              </a:solidFill>
              <a:latin typeface="Lato"/>
              <a:ea typeface="Lato"/>
              <a:cs typeface="Lato"/>
              <a:sym typeface="Lato"/>
            </a:endParaRPr>
          </a:p>
          <a:p>
            <a:pPr indent="0" lvl="0" marL="91440" rtl="0" algn="l">
              <a:spcBef>
                <a:spcPts val="0"/>
              </a:spcBef>
              <a:spcAft>
                <a:spcPts val="0"/>
              </a:spcAft>
              <a:buNone/>
            </a:pPr>
            <a:r>
              <a:rPr b="1" lang="en" sz="1200">
                <a:solidFill>
                  <a:schemeClr val="lt1"/>
                </a:solidFill>
                <a:latin typeface="Lato"/>
                <a:ea typeface="Lato"/>
                <a:cs typeface="Lato"/>
                <a:sym typeface="Lato"/>
              </a:rPr>
              <a:t>Pros:</a:t>
            </a:r>
            <a:endParaRPr sz="1200">
              <a:solidFill>
                <a:schemeClr val="lt1"/>
              </a:solidFill>
              <a:latin typeface="Lato"/>
              <a:ea typeface="Lato"/>
              <a:cs typeface="Lato"/>
              <a:sym typeface="Lato"/>
            </a:endParaRPr>
          </a:p>
          <a:p>
            <a:pPr indent="-76200" lvl="0" marL="9144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Simple to implement</a:t>
            </a:r>
            <a:endParaRPr sz="1200">
              <a:solidFill>
                <a:schemeClr val="lt1"/>
              </a:solidFill>
              <a:latin typeface="Lato"/>
              <a:ea typeface="Lato"/>
              <a:cs typeface="Lato"/>
              <a:sym typeface="Lato"/>
            </a:endParaRPr>
          </a:p>
          <a:p>
            <a:pPr indent="-76200" lvl="0" marL="9144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Fewer swaps</a:t>
            </a:r>
            <a:endParaRPr sz="1200">
              <a:solidFill>
                <a:schemeClr val="lt1"/>
              </a:solidFill>
              <a:latin typeface="Lato"/>
              <a:ea typeface="Lato"/>
              <a:cs typeface="Lato"/>
              <a:sym typeface="Lato"/>
            </a:endParaRPr>
          </a:p>
          <a:p>
            <a:pPr indent="0" lvl="0" marL="91440" rtl="0" algn="l">
              <a:spcBef>
                <a:spcPts val="0"/>
              </a:spcBef>
              <a:spcAft>
                <a:spcPts val="0"/>
              </a:spcAft>
              <a:buNone/>
            </a:pPr>
            <a:r>
              <a:t/>
            </a:r>
            <a:endParaRPr sz="1200">
              <a:solidFill>
                <a:schemeClr val="lt1"/>
              </a:solidFill>
              <a:latin typeface="Lato"/>
              <a:ea typeface="Lato"/>
              <a:cs typeface="Lato"/>
              <a:sym typeface="Lato"/>
            </a:endParaRPr>
          </a:p>
          <a:p>
            <a:pPr indent="0" lvl="0" marL="91440" rtl="0" algn="l">
              <a:spcBef>
                <a:spcPts val="0"/>
              </a:spcBef>
              <a:spcAft>
                <a:spcPts val="0"/>
              </a:spcAft>
              <a:buNone/>
            </a:pPr>
            <a:r>
              <a:rPr b="1" lang="en" sz="1200">
                <a:solidFill>
                  <a:schemeClr val="lt1"/>
                </a:solidFill>
                <a:latin typeface="Lato"/>
                <a:ea typeface="Lato"/>
                <a:cs typeface="Lato"/>
                <a:sym typeface="Lato"/>
              </a:rPr>
              <a:t>Cons:</a:t>
            </a:r>
            <a:endParaRPr b="1" sz="1200">
              <a:solidFill>
                <a:schemeClr val="lt1"/>
              </a:solidFill>
              <a:latin typeface="Lato"/>
              <a:ea typeface="Lato"/>
              <a:cs typeface="Lato"/>
              <a:sym typeface="Lato"/>
            </a:endParaRPr>
          </a:p>
          <a:p>
            <a:pPr indent="-76200" lvl="0" marL="9144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Worst-case </a:t>
            </a:r>
            <a:r>
              <a:rPr lang="en" sz="1200">
                <a:solidFill>
                  <a:schemeClr val="lt1"/>
                </a:solidFill>
                <a:latin typeface="Lato"/>
                <a:ea typeface="Lato"/>
                <a:cs typeface="Lato"/>
                <a:sym typeface="Lato"/>
              </a:rPr>
              <a:t>O(n</a:t>
            </a:r>
            <a:r>
              <a:rPr baseline="30000" lang="en" sz="1200">
                <a:solidFill>
                  <a:schemeClr val="lt1"/>
                </a:solidFill>
                <a:latin typeface="Lato"/>
                <a:ea typeface="Lato"/>
                <a:cs typeface="Lato"/>
                <a:sym typeface="Lato"/>
              </a:rPr>
              <a:t>2</a:t>
            </a:r>
            <a:r>
              <a:rPr lang="en" sz="1200">
                <a:solidFill>
                  <a:schemeClr val="lt1"/>
                </a:solidFill>
                <a:latin typeface="Lato"/>
                <a:ea typeface="Lato"/>
                <a:cs typeface="Lato"/>
                <a:sym typeface="Lato"/>
              </a:rPr>
              <a:t>) time complexity</a:t>
            </a:r>
            <a:endParaRPr sz="1200">
              <a:solidFill>
                <a:schemeClr val="lt1"/>
              </a:solidFill>
              <a:latin typeface="Lato"/>
              <a:ea typeface="Lato"/>
              <a:cs typeface="Lato"/>
              <a:sym typeface="Lato"/>
            </a:endParaRPr>
          </a:p>
        </p:txBody>
      </p:sp>
      <p:sp>
        <p:nvSpPr>
          <p:cNvPr id="338" name="Google Shape;338;p22"/>
          <p:cNvSpPr txBox="1"/>
          <p:nvPr/>
        </p:nvSpPr>
        <p:spPr>
          <a:xfrm>
            <a:off x="1600200" y="1600200"/>
            <a:ext cx="1371600" cy="3357000"/>
          </a:xfrm>
          <a:prstGeom prst="rect">
            <a:avLst/>
          </a:prstGeom>
          <a:noFill/>
          <a:ln>
            <a:noFill/>
          </a:ln>
        </p:spPr>
        <p:txBody>
          <a:bodyPr anchorCtr="0" anchor="t" bIns="91425" lIns="91425" spcFirstLastPara="1" rIns="91425" wrap="square" tIns="91425">
            <a:noAutofit/>
          </a:bodyPr>
          <a:lstStyle/>
          <a:p>
            <a:pPr indent="0" lvl="0" marL="91440" rtl="0" algn="ctr">
              <a:spcBef>
                <a:spcPts val="0"/>
              </a:spcBef>
              <a:spcAft>
                <a:spcPts val="0"/>
              </a:spcAft>
              <a:buNone/>
            </a:pPr>
            <a:r>
              <a:rPr b="1" lang="en" sz="1200">
                <a:solidFill>
                  <a:schemeClr val="lt1"/>
                </a:solidFill>
                <a:latin typeface="Lato"/>
                <a:ea typeface="Lato"/>
                <a:cs typeface="Lato"/>
                <a:sym typeface="Lato"/>
              </a:rPr>
              <a:t>Bubble</a:t>
            </a:r>
            <a:endParaRPr b="1" sz="1200">
              <a:solidFill>
                <a:schemeClr val="lt1"/>
              </a:solidFill>
              <a:latin typeface="Lato"/>
              <a:ea typeface="Lato"/>
              <a:cs typeface="Lato"/>
              <a:sym typeface="Lato"/>
            </a:endParaRPr>
          </a:p>
          <a:p>
            <a:pPr indent="0" lvl="0" marL="91440" rtl="0" algn="ctr">
              <a:spcBef>
                <a:spcPts val="0"/>
              </a:spcBef>
              <a:spcAft>
                <a:spcPts val="0"/>
              </a:spcAft>
              <a:buNone/>
            </a:pPr>
            <a:r>
              <a:t/>
            </a:r>
            <a:endParaRPr b="1" sz="1200">
              <a:solidFill>
                <a:schemeClr val="lt1"/>
              </a:solidFill>
              <a:latin typeface="Lato"/>
              <a:ea typeface="Lato"/>
              <a:cs typeface="Lato"/>
              <a:sym typeface="Lato"/>
            </a:endParaRPr>
          </a:p>
          <a:p>
            <a:pPr indent="0" lvl="0" marL="91440" rtl="0" algn="l">
              <a:spcBef>
                <a:spcPts val="0"/>
              </a:spcBef>
              <a:spcAft>
                <a:spcPts val="0"/>
              </a:spcAft>
              <a:buNone/>
            </a:pPr>
            <a:r>
              <a:rPr b="1" lang="en" sz="1200">
                <a:solidFill>
                  <a:schemeClr val="lt1"/>
                </a:solidFill>
                <a:latin typeface="Lato"/>
                <a:ea typeface="Lato"/>
                <a:cs typeface="Lato"/>
                <a:sym typeface="Lato"/>
              </a:rPr>
              <a:t>Pros:</a:t>
            </a:r>
            <a:endParaRPr sz="1200">
              <a:solidFill>
                <a:schemeClr val="lt1"/>
              </a:solidFill>
              <a:latin typeface="Lato"/>
              <a:ea typeface="Lato"/>
              <a:cs typeface="Lato"/>
              <a:sym typeface="Lato"/>
            </a:endParaRPr>
          </a:p>
          <a:p>
            <a:pPr indent="-76200" lvl="0" marL="9144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Simple to implement</a:t>
            </a:r>
            <a:endParaRPr sz="1200">
              <a:solidFill>
                <a:schemeClr val="lt1"/>
              </a:solidFill>
              <a:latin typeface="Lato"/>
              <a:ea typeface="Lato"/>
              <a:cs typeface="Lato"/>
              <a:sym typeface="Lato"/>
            </a:endParaRPr>
          </a:p>
          <a:p>
            <a:pPr indent="-76200" lvl="0" marL="9144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Good at checking if a loop is sorted</a:t>
            </a:r>
            <a:endParaRPr sz="1200">
              <a:solidFill>
                <a:schemeClr val="lt1"/>
              </a:solidFill>
              <a:latin typeface="Lato"/>
              <a:ea typeface="Lato"/>
              <a:cs typeface="Lato"/>
              <a:sym typeface="Lato"/>
            </a:endParaRPr>
          </a:p>
          <a:p>
            <a:pPr indent="0" lvl="0" marL="91440" rtl="0" algn="l">
              <a:spcBef>
                <a:spcPts val="0"/>
              </a:spcBef>
              <a:spcAft>
                <a:spcPts val="0"/>
              </a:spcAft>
              <a:buNone/>
            </a:pPr>
            <a:r>
              <a:t/>
            </a:r>
            <a:endParaRPr sz="1200">
              <a:solidFill>
                <a:schemeClr val="lt1"/>
              </a:solidFill>
              <a:latin typeface="Lato"/>
              <a:ea typeface="Lato"/>
              <a:cs typeface="Lato"/>
              <a:sym typeface="Lato"/>
            </a:endParaRPr>
          </a:p>
          <a:p>
            <a:pPr indent="0" lvl="0" marL="91440" rtl="0" algn="l">
              <a:spcBef>
                <a:spcPts val="0"/>
              </a:spcBef>
              <a:spcAft>
                <a:spcPts val="0"/>
              </a:spcAft>
              <a:buNone/>
            </a:pPr>
            <a:r>
              <a:rPr b="1" lang="en" sz="1200">
                <a:solidFill>
                  <a:schemeClr val="lt1"/>
                </a:solidFill>
                <a:latin typeface="Lato"/>
                <a:ea typeface="Lato"/>
                <a:cs typeface="Lato"/>
                <a:sym typeface="Lato"/>
              </a:rPr>
              <a:t>Cons:</a:t>
            </a:r>
            <a:endParaRPr b="1" sz="1200">
              <a:solidFill>
                <a:schemeClr val="lt1"/>
              </a:solidFill>
              <a:latin typeface="Lato"/>
              <a:ea typeface="Lato"/>
              <a:cs typeface="Lato"/>
              <a:sym typeface="Lato"/>
            </a:endParaRPr>
          </a:p>
          <a:p>
            <a:pPr indent="-76200" lvl="0" marL="9144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Worst-case O(n</a:t>
            </a:r>
            <a:r>
              <a:rPr baseline="30000" lang="en" sz="1200">
                <a:solidFill>
                  <a:schemeClr val="lt1"/>
                </a:solidFill>
                <a:latin typeface="Lato"/>
                <a:ea typeface="Lato"/>
                <a:cs typeface="Lato"/>
                <a:sym typeface="Lato"/>
              </a:rPr>
              <a:t>2</a:t>
            </a:r>
            <a:r>
              <a:rPr lang="en" sz="1200">
                <a:solidFill>
                  <a:schemeClr val="lt1"/>
                </a:solidFill>
                <a:latin typeface="Lato"/>
                <a:ea typeface="Lato"/>
                <a:cs typeface="Lato"/>
                <a:sym typeface="Lato"/>
              </a:rPr>
              <a:t>) time complexity</a:t>
            </a:r>
            <a:endParaRPr sz="1200">
              <a:solidFill>
                <a:schemeClr val="lt1"/>
              </a:solidFill>
              <a:latin typeface="Lato"/>
              <a:ea typeface="Lato"/>
              <a:cs typeface="Lato"/>
              <a:sym typeface="Lato"/>
            </a:endParaRPr>
          </a:p>
        </p:txBody>
      </p:sp>
      <p:sp>
        <p:nvSpPr>
          <p:cNvPr id="339" name="Google Shape;339;p22"/>
          <p:cNvSpPr txBox="1"/>
          <p:nvPr/>
        </p:nvSpPr>
        <p:spPr>
          <a:xfrm>
            <a:off x="2971800" y="1600200"/>
            <a:ext cx="1371600" cy="3357000"/>
          </a:xfrm>
          <a:prstGeom prst="rect">
            <a:avLst/>
          </a:prstGeom>
          <a:noFill/>
          <a:ln>
            <a:noFill/>
          </a:ln>
        </p:spPr>
        <p:txBody>
          <a:bodyPr anchorCtr="0" anchor="t" bIns="91425" lIns="91425" spcFirstLastPara="1" rIns="91425" wrap="square" tIns="91425">
            <a:noAutofit/>
          </a:bodyPr>
          <a:lstStyle/>
          <a:p>
            <a:pPr indent="0" lvl="0" marL="91440" rtl="0" algn="ctr">
              <a:spcBef>
                <a:spcPts val="0"/>
              </a:spcBef>
              <a:spcAft>
                <a:spcPts val="0"/>
              </a:spcAft>
              <a:buNone/>
            </a:pPr>
            <a:r>
              <a:rPr b="1" lang="en" sz="1200">
                <a:solidFill>
                  <a:schemeClr val="lt1"/>
                </a:solidFill>
                <a:latin typeface="Lato"/>
                <a:ea typeface="Lato"/>
                <a:cs typeface="Lato"/>
                <a:sym typeface="Lato"/>
              </a:rPr>
              <a:t>Quick</a:t>
            </a:r>
            <a:endParaRPr b="1" sz="1200">
              <a:solidFill>
                <a:schemeClr val="lt1"/>
              </a:solidFill>
              <a:latin typeface="Lato"/>
              <a:ea typeface="Lato"/>
              <a:cs typeface="Lato"/>
              <a:sym typeface="Lato"/>
            </a:endParaRPr>
          </a:p>
          <a:p>
            <a:pPr indent="0" lvl="0" marL="91440" rtl="0" algn="ctr">
              <a:spcBef>
                <a:spcPts val="0"/>
              </a:spcBef>
              <a:spcAft>
                <a:spcPts val="0"/>
              </a:spcAft>
              <a:buNone/>
            </a:pPr>
            <a:r>
              <a:t/>
            </a:r>
            <a:endParaRPr b="1" sz="1200">
              <a:solidFill>
                <a:schemeClr val="lt1"/>
              </a:solidFill>
              <a:latin typeface="Lato"/>
              <a:ea typeface="Lato"/>
              <a:cs typeface="Lato"/>
              <a:sym typeface="Lato"/>
            </a:endParaRPr>
          </a:p>
          <a:p>
            <a:pPr indent="0" lvl="0" marL="91440" rtl="0" algn="l">
              <a:spcBef>
                <a:spcPts val="0"/>
              </a:spcBef>
              <a:spcAft>
                <a:spcPts val="0"/>
              </a:spcAft>
              <a:buNone/>
            </a:pPr>
            <a:r>
              <a:rPr b="1" lang="en" sz="1200">
                <a:solidFill>
                  <a:schemeClr val="lt1"/>
                </a:solidFill>
                <a:latin typeface="Lato"/>
                <a:ea typeface="Lato"/>
                <a:cs typeface="Lato"/>
                <a:sym typeface="Lato"/>
              </a:rPr>
              <a:t>Pros:</a:t>
            </a:r>
            <a:endParaRPr sz="1200">
              <a:solidFill>
                <a:schemeClr val="lt1"/>
              </a:solidFill>
              <a:latin typeface="Lato"/>
              <a:ea typeface="Lato"/>
              <a:cs typeface="Lato"/>
              <a:sym typeface="Lato"/>
            </a:endParaRPr>
          </a:p>
          <a:p>
            <a:pPr indent="-76200" lvl="0" marL="9144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Average-case O(n*log(n)) time complexity</a:t>
            </a:r>
            <a:endParaRPr sz="1200">
              <a:solidFill>
                <a:schemeClr val="lt1"/>
              </a:solidFill>
              <a:latin typeface="Lato"/>
              <a:ea typeface="Lato"/>
              <a:cs typeface="Lato"/>
              <a:sym typeface="Lato"/>
            </a:endParaRPr>
          </a:p>
          <a:p>
            <a:pPr indent="0" lvl="0" marL="91440" rtl="0" algn="l">
              <a:spcBef>
                <a:spcPts val="0"/>
              </a:spcBef>
              <a:spcAft>
                <a:spcPts val="0"/>
              </a:spcAft>
              <a:buNone/>
            </a:pPr>
            <a:r>
              <a:t/>
            </a:r>
            <a:endParaRPr sz="1200">
              <a:solidFill>
                <a:schemeClr val="lt1"/>
              </a:solidFill>
              <a:latin typeface="Lato"/>
              <a:ea typeface="Lato"/>
              <a:cs typeface="Lato"/>
              <a:sym typeface="Lato"/>
            </a:endParaRPr>
          </a:p>
          <a:p>
            <a:pPr indent="0" lvl="0" marL="91440" rtl="0" algn="l">
              <a:spcBef>
                <a:spcPts val="0"/>
              </a:spcBef>
              <a:spcAft>
                <a:spcPts val="0"/>
              </a:spcAft>
              <a:buNone/>
            </a:pPr>
            <a:r>
              <a:rPr b="1" lang="en" sz="1200">
                <a:solidFill>
                  <a:schemeClr val="lt1"/>
                </a:solidFill>
                <a:latin typeface="Lato"/>
                <a:ea typeface="Lato"/>
                <a:cs typeface="Lato"/>
                <a:sym typeface="Lato"/>
              </a:rPr>
              <a:t>Cons:</a:t>
            </a:r>
            <a:endParaRPr b="1" sz="1200">
              <a:solidFill>
                <a:schemeClr val="lt1"/>
              </a:solidFill>
              <a:latin typeface="Lato"/>
              <a:ea typeface="Lato"/>
              <a:cs typeface="Lato"/>
              <a:sym typeface="Lato"/>
            </a:endParaRPr>
          </a:p>
          <a:p>
            <a:pPr indent="-76200" lvl="0" marL="9144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Worst-case O(n</a:t>
            </a:r>
            <a:r>
              <a:rPr baseline="30000" lang="en" sz="1200">
                <a:solidFill>
                  <a:schemeClr val="lt1"/>
                </a:solidFill>
                <a:latin typeface="Lato"/>
                <a:ea typeface="Lato"/>
                <a:cs typeface="Lato"/>
                <a:sym typeface="Lato"/>
              </a:rPr>
              <a:t>2</a:t>
            </a:r>
            <a:r>
              <a:rPr lang="en" sz="1200">
                <a:solidFill>
                  <a:schemeClr val="lt1"/>
                </a:solidFill>
                <a:latin typeface="Lato"/>
                <a:ea typeface="Lato"/>
                <a:cs typeface="Lato"/>
                <a:sym typeface="Lato"/>
              </a:rPr>
              <a:t>) time complexity</a:t>
            </a:r>
            <a:endParaRPr sz="1200">
              <a:solidFill>
                <a:schemeClr val="lt1"/>
              </a:solidFill>
              <a:latin typeface="Lato"/>
              <a:ea typeface="Lato"/>
              <a:cs typeface="Lato"/>
              <a:sym typeface="Lato"/>
            </a:endParaRPr>
          </a:p>
          <a:p>
            <a:pPr indent="-76200" lvl="0" marL="9144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Can be difficult to implement</a:t>
            </a:r>
            <a:endParaRPr sz="1200">
              <a:solidFill>
                <a:schemeClr val="lt1"/>
              </a:solidFill>
              <a:latin typeface="Lato"/>
              <a:ea typeface="Lato"/>
              <a:cs typeface="Lato"/>
              <a:sym typeface="Lato"/>
            </a:endParaRPr>
          </a:p>
        </p:txBody>
      </p:sp>
      <p:sp>
        <p:nvSpPr>
          <p:cNvPr id="340" name="Google Shape;340;p22"/>
          <p:cNvSpPr txBox="1"/>
          <p:nvPr/>
        </p:nvSpPr>
        <p:spPr>
          <a:xfrm>
            <a:off x="4572000" y="1824900"/>
            <a:ext cx="3517800" cy="195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Lato"/>
                <a:ea typeface="Lato"/>
                <a:cs typeface="Lato"/>
                <a:sym typeface="Lato"/>
              </a:rPr>
              <a:t>Ultimately, it comes down to </a:t>
            </a:r>
            <a:r>
              <a:rPr lang="en" sz="1500">
                <a:solidFill>
                  <a:schemeClr val="lt1"/>
                </a:solidFill>
                <a:latin typeface="Lato"/>
                <a:ea typeface="Lato"/>
                <a:cs typeface="Lato"/>
                <a:sym typeface="Lato"/>
              </a:rPr>
              <a:t>preference</a:t>
            </a:r>
            <a:r>
              <a:rPr lang="en" sz="1500">
                <a:solidFill>
                  <a:schemeClr val="lt1"/>
                </a:solidFill>
                <a:latin typeface="Lato"/>
                <a:ea typeface="Lato"/>
                <a:cs typeface="Lato"/>
                <a:sym typeface="Lato"/>
              </a:rPr>
              <a:t> when it comes to selecting a sorting algorithm. Whether you feel like a faster one will be necessary, and how much time you want to spend writing the algorithm, the best to sorting algorithm may simply be the one you want to write.</a:t>
            </a:r>
            <a:endParaRPr sz="15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297500" y="393750"/>
            <a:ext cx="7038900" cy="677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Conclusion</a:t>
            </a:r>
            <a:endParaRPr b="1" sz="3000"/>
          </a:p>
        </p:txBody>
      </p:sp>
      <p:sp>
        <p:nvSpPr>
          <p:cNvPr id="346" name="Google Shape;346;p23"/>
          <p:cNvSpPr txBox="1"/>
          <p:nvPr>
            <p:ph idx="1" type="body"/>
          </p:nvPr>
        </p:nvSpPr>
        <p:spPr>
          <a:xfrm>
            <a:off x="1052550" y="1567550"/>
            <a:ext cx="7038900" cy="14919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en" sz="1500"/>
              <a:t>There are many more </a:t>
            </a:r>
            <a:r>
              <a:rPr lang="en" sz="1500"/>
              <a:t>sorting </a:t>
            </a:r>
            <a:r>
              <a:rPr lang="en" sz="1500"/>
              <a:t>and </a:t>
            </a:r>
            <a:r>
              <a:rPr lang="en" sz="1500"/>
              <a:t>searching </a:t>
            </a:r>
            <a:r>
              <a:rPr lang="en" sz="1500"/>
              <a:t>algorithms, and the choice of which sorting and which searching algorithm to use is a choice that all programmers will have to make sometime in their career, and I hope that this presentation  will give you some insight on how different algorithms are good for different things, whether that be time spent implementing or the speed at which the algorithm can complete its task.</a:t>
            </a:r>
            <a:endParaRPr sz="1500"/>
          </a:p>
        </p:txBody>
      </p:sp>
      <p:sp>
        <p:nvSpPr>
          <p:cNvPr id="347" name="Google Shape;347;p23"/>
          <p:cNvSpPr txBox="1"/>
          <p:nvPr>
            <p:ph idx="1" type="body"/>
          </p:nvPr>
        </p:nvSpPr>
        <p:spPr>
          <a:xfrm>
            <a:off x="1052550" y="3015350"/>
            <a:ext cx="7038900" cy="14919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3000"/>
              <a:t>Thank you for watching!</a:t>
            </a:r>
            <a:endParaRPr b="1"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056775" y="393750"/>
            <a:ext cx="7520400" cy="103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What are sort and search algorithms?</a:t>
            </a:r>
            <a:endParaRPr b="1" sz="3000"/>
          </a:p>
        </p:txBody>
      </p:sp>
      <p:sp>
        <p:nvSpPr>
          <p:cNvPr id="142" name="Google Shape;142;p14"/>
          <p:cNvSpPr txBox="1"/>
          <p:nvPr>
            <p:ph idx="1" type="body"/>
          </p:nvPr>
        </p:nvSpPr>
        <p:spPr>
          <a:xfrm>
            <a:off x="525600" y="1850700"/>
            <a:ext cx="3520800" cy="235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Algorithms are a set of steps and rules that always give a solution to a problem, given that a solution exists.</a:t>
            </a:r>
            <a:endParaRPr sz="1500"/>
          </a:p>
          <a:p>
            <a:pPr indent="0" lvl="0" marL="0" rtl="0" algn="ctr">
              <a:spcBef>
                <a:spcPts val="1200"/>
              </a:spcBef>
              <a:spcAft>
                <a:spcPts val="1200"/>
              </a:spcAft>
              <a:buNone/>
            </a:pPr>
            <a:r>
              <a:rPr lang="en" sz="1500"/>
              <a:t>Examples of such can include an algorithm to solve a rubik’s cube, building </a:t>
            </a:r>
            <a:r>
              <a:rPr lang="en" sz="1500"/>
              <a:t>furniture</a:t>
            </a:r>
            <a:r>
              <a:rPr lang="en" sz="1500"/>
              <a:t>, solving a math problem, and even baking!</a:t>
            </a:r>
            <a:endParaRPr sz="1500"/>
          </a:p>
        </p:txBody>
      </p:sp>
      <p:sp>
        <p:nvSpPr>
          <p:cNvPr id="143" name="Google Shape;143;p14"/>
          <p:cNvSpPr txBox="1"/>
          <p:nvPr/>
        </p:nvSpPr>
        <p:spPr>
          <a:xfrm>
            <a:off x="5097600" y="2057400"/>
            <a:ext cx="3520800" cy="194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Lato"/>
                <a:ea typeface="Lato"/>
                <a:cs typeface="Lato"/>
                <a:sym typeface="Lato"/>
              </a:rPr>
              <a:t>Search and sorting algorithms are just algorithms to sort a given list, and search a given list.</a:t>
            </a:r>
            <a:endParaRPr sz="1500">
              <a:solidFill>
                <a:schemeClr val="lt1"/>
              </a:solidFill>
              <a:latin typeface="Lato"/>
              <a:ea typeface="Lato"/>
              <a:cs typeface="Lato"/>
              <a:sym typeface="Lato"/>
            </a:endParaRPr>
          </a:p>
          <a:p>
            <a:pPr indent="0" lvl="0" marL="0" rtl="0" algn="ctr">
              <a:spcBef>
                <a:spcPts val="0"/>
              </a:spcBef>
              <a:spcAft>
                <a:spcPts val="0"/>
              </a:spcAft>
              <a:buNone/>
            </a:pPr>
            <a:r>
              <a:t/>
            </a:r>
            <a:endParaRPr sz="1500">
              <a:solidFill>
                <a:schemeClr val="lt1"/>
              </a:solidFill>
              <a:latin typeface="Lato"/>
              <a:ea typeface="Lato"/>
              <a:cs typeface="Lato"/>
              <a:sym typeface="Lato"/>
            </a:endParaRPr>
          </a:p>
          <a:p>
            <a:pPr indent="0" lvl="0" marL="0" rtl="0" algn="ctr">
              <a:spcBef>
                <a:spcPts val="0"/>
              </a:spcBef>
              <a:spcAft>
                <a:spcPts val="0"/>
              </a:spcAft>
              <a:buNone/>
            </a:pPr>
            <a:r>
              <a:rPr lang="en" sz="1500">
                <a:solidFill>
                  <a:schemeClr val="lt1"/>
                </a:solidFill>
                <a:latin typeface="Lato"/>
                <a:ea typeface="Lato"/>
                <a:cs typeface="Lato"/>
                <a:sym typeface="Lato"/>
              </a:rPr>
              <a:t>However, not all algorithms are created equal, and the time it takes to complete a sort or search algorithm differs greatly depending on the size of the list.</a:t>
            </a:r>
            <a:endParaRPr sz="15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64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Time Complexity</a:t>
            </a:r>
            <a:endParaRPr b="1" sz="3000"/>
          </a:p>
        </p:txBody>
      </p:sp>
      <p:sp>
        <p:nvSpPr>
          <p:cNvPr id="149" name="Google Shape;149;p15"/>
          <p:cNvSpPr txBox="1"/>
          <p:nvPr>
            <p:ph idx="1" type="body"/>
          </p:nvPr>
        </p:nvSpPr>
        <p:spPr>
          <a:xfrm>
            <a:off x="1297500" y="1034150"/>
            <a:ext cx="3520800" cy="39795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935"/>
              <a:buNone/>
            </a:pPr>
            <a:r>
              <a:rPr lang="en" sz="1500"/>
              <a:t>Time complexity refers to the time it takes for an algorithm to complete with respect to the size of the list.</a:t>
            </a:r>
            <a:endParaRPr sz="1500"/>
          </a:p>
          <a:p>
            <a:pPr indent="0" lvl="0" marL="0" rtl="0" algn="ctr">
              <a:lnSpc>
                <a:spcPct val="95000"/>
              </a:lnSpc>
              <a:spcBef>
                <a:spcPts val="1200"/>
              </a:spcBef>
              <a:spcAft>
                <a:spcPts val="0"/>
              </a:spcAft>
              <a:buSzPts val="935"/>
              <a:buNone/>
            </a:pPr>
            <a:r>
              <a:rPr lang="en" sz="1500"/>
              <a:t>Time complexity is commonly in the form O(1), O(log(n)), O(n), O(nlog(n)), O(n</a:t>
            </a:r>
            <a:r>
              <a:rPr baseline="30000" lang="en" sz="1500"/>
              <a:t>2</a:t>
            </a:r>
            <a:r>
              <a:rPr lang="en" sz="1500"/>
              <a:t>), O(2</a:t>
            </a:r>
            <a:r>
              <a:rPr baseline="30000" lang="en" sz="1500"/>
              <a:t>n</a:t>
            </a:r>
            <a:r>
              <a:rPr lang="en" sz="1500"/>
              <a:t>), and O(n!), where n is the size of the list.</a:t>
            </a:r>
            <a:endParaRPr sz="1500"/>
          </a:p>
          <a:p>
            <a:pPr indent="0" lvl="0" marL="0" rtl="0" algn="ctr">
              <a:lnSpc>
                <a:spcPct val="95000"/>
              </a:lnSpc>
              <a:spcBef>
                <a:spcPts val="1200"/>
              </a:spcBef>
              <a:spcAft>
                <a:spcPts val="0"/>
              </a:spcAft>
              <a:buSzPts val="935"/>
              <a:buNone/>
            </a:pPr>
            <a:r>
              <a:rPr lang="en" sz="1500"/>
              <a:t>O(1) - Algorithm takes the same amount of time, regardless of list size</a:t>
            </a:r>
            <a:endParaRPr sz="1500"/>
          </a:p>
          <a:p>
            <a:pPr indent="0" lvl="0" marL="0" rtl="0" algn="ctr">
              <a:lnSpc>
                <a:spcPct val="95000"/>
              </a:lnSpc>
              <a:spcBef>
                <a:spcPts val="1200"/>
              </a:spcBef>
              <a:spcAft>
                <a:spcPts val="0"/>
              </a:spcAft>
              <a:buSzPts val="935"/>
              <a:buNone/>
            </a:pPr>
            <a:r>
              <a:rPr lang="en" sz="1500"/>
              <a:t>O(n) - </a:t>
            </a:r>
            <a:r>
              <a:rPr lang="en" sz="1500"/>
              <a:t>Algorithm takes time linearly proportional to the list size</a:t>
            </a:r>
            <a:endParaRPr sz="1500"/>
          </a:p>
          <a:p>
            <a:pPr indent="0" lvl="0" marL="0" rtl="0" algn="ctr">
              <a:lnSpc>
                <a:spcPct val="95000"/>
              </a:lnSpc>
              <a:spcBef>
                <a:spcPts val="1200"/>
              </a:spcBef>
              <a:spcAft>
                <a:spcPts val="0"/>
              </a:spcAft>
              <a:buSzPts val="935"/>
              <a:buNone/>
            </a:pPr>
            <a:r>
              <a:rPr lang="en" sz="1500"/>
              <a:t>O(n</a:t>
            </a:r>
            <a:r>
              <a:rPr baseline="30000" lang="en" sz="1500"/>
              <a:t>2</a:t>
            </a:r>
            <a:r>
              <a:rPr lang="en" sz="1500"/>
              <a:t>) - Algorithm </a:t>
            </a:r>
            <a:r>
              <a:rPr lang="en" sz="1500"/>
              <a:t>takes time proportional to the square of the list size</a:t>
            </a:r>
            <a:endParaRPr sz="1500"/>
          </a:p>
          <a:p>
            <a:pPr indent="0" lvl="0" marL="0" rtl="0" algn="l">
              <a:lnSpc>
                <a:spcPct val="95000"/>
              </a:lnSpc>
              <a:spcBef>
                <a:spcPts val="1200"/>
              </a:spcBef>
              <a:spcAft>
                <a:spcPts val="1200"/>
              </a:spcAft>
              <a:buSzPts val="935"/>
              <a:buNone/>
            </a:pPr>
            <a:r>
              <a:t/>
            </a:r>
            <a:endParaRPr sz="1500"/>
          </a:p>
        </p:txBody>
      </p:sp>
      <p:grpSp>
        <p:nvGrpSpPr>
          <p:cNvPr id="150" name="Google Shape;150;p15"/>
          <p:cNvGrpSpPr/>
          <p:nvPr/>
        </p:nvGrpSpPr>
        <p:grpSpPr>
          <a:xfrm>
            <a:off x="4818300" y="1317150"/>
            <a:ext cx="4020925" cy="2509200"/>
            <a:chOff x="5123100" y="2634450"/>
            <a:chExt cx="4020925" cy="2509200"/>
          </a:xfrm>
        </p:grpSpPr>
        <p:pic>
          <p:nvPicPr>
            <p:cNvPr id="151" name="Google Shape;151;p15"/>
            <p:cNvPicPr preferRelativeResize="0"/>
            <p:nvPr/>
          </p:nvPicPr>
          <p:blipFill>
            <a:blip r:embed="rId3">
              <a:alphaModFix/>
            </a:blip>
            <a:stretch>
              <a:fillRect/>
            </a:stretch>
          </p:blipFill>
          <p:spPr>
            <a:xfrm>
              <a:off x="5123100" y="2875050"/>
              <a:ext cx="4020901" cy="2268439"/>
            </a:xfrm>
            <a:prstGeom prst="rect">
              <a:avLst/>
            </a:prstGeom>
            <a:noFill/>
            <a:ln>
              <a:noFill/>
            </a:ln>
          </p:spPr>
        </p:pic>
        <p:sp>
          <p:nvSpPr>
            <p:cNvPr id="152" name="Google Shape;152;p15"/>
            <p:cNvSpPr txBox="1"/>
            <p:nvPr/>
          </p:nvSpPr>
          <p:spPr>
            <a:xfrm>
              <a:off x="8679600" y="4917750"/>
              <a:ext cx="464400" cy="2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0000"/>
                  </a:solidFill>
                  <a:latin typeface="Lato"/>
                  <a:ea typeface="Lato"/>
                  <a:cs typeface="Lato"/>
                  <a:sym typeface="Lato"/>
                </a:rPr>
                <a:t>O(1)</a:t>
              </a:r>
              <a:endParaRPr sz="800">
                <a:solidFill>
                  <a:srgbClr val="FF0000"/>
                </a:solidFill>
                <a:latin typeface="Lato"/>
                <a:ea typeface="Lato"/>
                <a:cs typeface="Lato"/>
                <a:sym typeface="Lato"/>
              </a:endParaRPr>
            </a:p>
          </p:txBody>
        </p:sp>
        <p:sp>
          <p:nvSpPr>
            <p:cNvPr id="153" name="Google Shape;153;p15"/>
            <p:cNvSpPr txBox="1"/>
            <p:nvPr/>
          </p:nvSpPr>
          <p:spPr>
            <a:xfrm>
              <a:off x="8508025" y="4768050"/>
              <a:ext cx="636000" cy="2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accent1"/>
                  </a:solidFill>
                  <a:latin typeface="Lato"/>
                  <a:ea typeface="Lato"/>
                  <a:cs typeface="Lato"/>
                  <a:sym typeface="Lato"/>
                </a:rPr>
                <a:t>O(log(n))</a:t>
              </a:r>
              <a:endParaRPr sz="800">
                <a:solidFill>
                  <a:schemeClr val="accent1"/>
                </a:solidFill>
                <a:latin typeface="Lato"/>
                <a:ea typeface="Lato"/>
                <a:cs typeface="Lato"/>
                <a:sym typeface="Lato"/>
              </a:endParaRPr>
            </a:p>
          </p:txBody>
        </p:sp>
        <p:sp>
          <p:nvSpPr>
            <p:cNvPr id="154" name="Google Shape;154;p15"/>
            <p:cNvSpPr txBox="1"/>
            <p:nvPr/>
          </p:nvSpPr>
          <p:spPr>
            <a:xfrm>
              <a:off x="8508025" y="3777450"/>
              <a:ext cx="636000" cy="2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274E13"/>
                  </a:solidFill>
                  <a:latin typeface="Lato"/>
                  <a:ea typeface="Lato"/>
                  <a:cs typeface="Lato"/>
                  <a:sym typeface="Lato"/>
                </a:rPr>
                <a:t>O(n)</a:t>
              </a:r>
              <a:endParaRPr sz="800">
                <a:solidFill>
                  <a:srgbClr val="274E13"/>
                </a:solidFill>
                <a:latin typeface="Lato"/>
                <a:ea typeface="Lato"/>
                <a:cs typeface="Lato"/>
                <a:sym typeface="Lato"/>
              </a:endParaRPr>
            </a:p>
          </p:txBody>
        </p:sp>
        <p:sp>
          <p:nvSpPr>
            <p:cNvPr id="155" name="Google Shape;155;p15"/>
            <p:cNvSpPr txBox="1"/>
            <p:nvPr/>
          </p:nvSpPr>
          <p:spPr>
            <a:xfrm>
              <a:off x="8203225" y="3396450"/>
              <a:ext cx="702000" cy="2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E69138"/>
                  </a:solidFill>
                  <a:latin typeface="Lato"/>
                  <a:ea typeface="Lato"/>
                  <a:cs typeface="Lato"/>
                  <a:sym typeface="Lato"/>
                </a:rPr>
                <a:t>O(n*log(n))</a:t>
              </a:r>
              <a:endParaRPr sz="800">
                <a:solidFill>
                  <a:srgbClr val="E69138"/>
                </a:solidFill>
                <a:latin typeface="Lato"/>
                <a:ea typeface="Lato"/>
                <a:cs typeface="Lato"/>
                <a:sym typeface="Lato"/>
              </a:endParaRPr>
            </a:p>
          </p:txBody>
        </p:sp>
        <p:sp>
          <p:nvSpPr>
            <p:cNvPr id="156" name="Google Shape;156;p15"/>
            <p:cNvSpPr txBox="1"/>
            <p:nvPr/>
          </p:nvSpPr>
          <p:spPr>
            <a:xfrm>
              <a:off x="5785622" y="3015450"/>
              <a:ext cx="636000" cy="2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351C75"/>
                  </a:solidFill>
                  <a:latin typeface="Lato"/>
                  <a:ea typeface="Lato"/>
                  <a:cs typeface="Lato"/>
                  <a:sym typeface="Lato"/>
                </a:rPr>
                <a:t>O(n</a:t>
              </a:r>
              <a:r>
                <a:rPr baseline="30000" lang="en" sz="800">
                  <a:solidFill>
                    <a:srgbClr val="351C75"/>
                  </a:solidFill>
                  <a:latin typeface="Lato"/>
                  <a:ea typeface="Lato"/>
                  <a:cs typeface="Lato"/>
                  <a:sym typeface="Lato"/>
                </a:rPr>
                <a:t>2</a:t>
              </a:r>
              <a:r>
                <a:rPr lang="en" sz="800">
                  <a:solidFill>
                    <a:srgbClr val="351C75"/>
                  </a:solidFill>
                  <a:latin typeface="Lato"/>
                  <a:ea typeface="Lato"/>
                  <a:cs typeface="Lato"/>
                  <a:sym typeface="Lato"/>
                </a:rPr>
                <a:t>)</a:t>
              </a:r>
              <a:endParaRPr sz="800">
                <a:solidFill>
                  <a:srgbClr val="351C75"/>
                </a:solidFill>
                <a:latin typeface="Lato"/>
                <a:ea typeface="Lato"/>
                <a:cs typeface="Lato"/>
                <a:sym typeface="Lato"/>
              </a:endParaRPr>
            </a:p>
          </p:txBody>
        </p:sp>
        <p:sp>
          <p:nvSpPr>
            <p:cNvPr id="157" name="Google Shape;157;p15"/>
            <p:cNvSpPr txBox="1"/>
            <p:nvPr/>
          </p:nvSpPr>
          <p:spPr>
            <a:xfrm>
              <a:off x="5633222" y="2634450"/>
              <a:ext cx="636000" cy="2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highlight>
                    <a:srgbClr val="FFFFFF"/>
                  </a:highlight>
                  <a:latin typeface="Lato"/>
                  <a:ea typeface="Lato"/>
                  <a:cs typeface="Lato"/>
                  <a:sym typeface="Lato"/>
                </a:rPr>
                <a:t>-</a:t>
              </a:r>
              <a:r>
                <a:rPr lang="en" sz="800">
                  <a:highlight>
                    <a:srgbClr val="FFFFFF"/>
                  </a:highlight>
                  <a:latin typeface="Lato"/>
                  <a:ea typeface="Lato"/>
                  <a:cs typeface="Lato"/>
                  <a:sym typeface="Lato"/>
                </a:rPr>
                <a:t>O(2</a:t>
              </a:r>
              <a:r>
                <a:rPr baseline="30000" lang="en" sz="800">
                  <a:highlight>
                    <a:srgbClr val="FFFFFF"/>
                  </a:highlight>
                  <a:latin typeface="Lato"/>
                  <a:ea typeface="Lato"/>
                  <a:cs typeface="Lato"/>
                  <a:sym typeface="Lato"/>
                </a:rPr>
                <a:t>x</a:t>
              </a:r>
              <a:r>
                <a:rPr lang="en" sz="800">
                  <a:highlight>
                    <a:srgbClr val="FFFFFF"/>
                  </a:highlight>
                  <a:latin typeface="Lato"/>
                  <a:ea typeface="Lato"/>
                  <a:cs typeface="Lato"/>
                  <a:sym typeface="Lato"/>
                </a:rPr>
                <a:t>)</a:t>
              </a:r>
              <a:r>
                <a:rPr lang="en" sz="800">
                  <a:solidFill>
                    <a:srgbClr val="FFFFFF"/>
                  </a:solidFill>
                  <a:highlight>
                    <a:srgbClr val="FFFFFF"/>
                  </a:highlight>
                  <a:latin typeface="Lato"/>
                  <a:ea typeface="Lato"/>
                  <a:cs typeface="Lato"/>
                  <a:sym typeface="Lato"/>
                </a:rPr>
                <a:t>-</a:t>
              </a:r>
              <a:endParaRPr sz="800">
                <a:solidFill>
                  <a:srgbClr val="FFFFFF"/>
                </a:solidFill>
                <a:highlight>
                  <a:srgbClr val="FFFFFF"/>
                </a:highlight>
                <a:latin typeface="Lato"/>
                <a:ea typeface="Lato"/>
                <a:cs typeface="Lato"/>
                <a:sym typeface="Lato"/>
              </a:endParaRPr>
            </a:p>
          </p:txBody>
        </p:sp>
        <p:sp>
          <p:nvSpPr>
            <p:cNvPr id="158" name="Google Shape;158;p15"/>
            <p:cNvSpPr txBox="1"/>
            <p:nvPr/>
          </p:nvSpPr>
          <p:spPr>
            <a:xfrm>
              <a:off x="5252222" y="3015450"/>
              <a:ext cx="636000" cy="2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0000"/>
                  </a:solidFill>
                  <a:latin typeface="Lato"/>
                  <a:ea typeface="Lato"/>
                  <a:cs typeface="Lato"/>
                  <a:sym typeface="Lato"/>
                </a:rPr>
                <a:t>O(x!)</a:t>
              </a:r>
              <a:endParaRPr sz="800">
                <a:solidFill>
                  <a:srgbClr val="FF0000"/>
                </a:solidFill>
                <a:latin typeface="Lato"/>
                <a:ea typeface="Lato"/>
                <a:cs typeface="Lato"/>
                <a:sym typeface="La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1828800" y="422850"/>
            <a:ext cx="5486400" cy="64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Linear Search Algorithm</a:t>
            </a:r>
            <a:endParaRPr b="1" sz="3000"/>
          </a:p>
        </p:txBody>
      </p:sp>
      <p:sp>
        <p:nvSpPr>
          <p:cNvPr id="164" name="Google Shape;164;p16"/>
          <p:cNvSpPr txBox="1"/>
          <p:nvPr>
            <p:ph idx="1" type="body"/>
          </p:nvPr>
        </p:nvSpPr>
        <p:spPr>
          <a:xfrm>
            <a:off x="514500" y="1587750"/>
            <a:ext cx="3543000" cy="288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500"/>
              <a:t>A linear search algorithm is the simplest search algorithm to create, and requires no sorting before hand.</a:t>
            </a:r>
            <a:endParaRPr sz="1500"/>
          </a:p>
          <a:p>
            <a:pPr indent="0" lvl="0" marL="0" rtl="0" algn="ctr">
              <a:spcBef>
                <a:spcPts val="1200"/>
              </a:spcBef>
              <a:spcAft>
                <a:spcPts val="0"/>
              </a:spcAft>
              <a:buNone/>
            </a:pPr>
            <a:r>
              <a:rPr lang="en" sz="1500"/>
              <a:t>All it takes is going through each element in a list, and comparing it with the desired element. If the two match, then you have found the element you are searching for.</a:t>
            </a:r>
            <a:endParaRPr sz="1500"/>
          </a:p>
          <a:p>
            <a:pPr indent="0" lvl="0" marL="0" rtl="0" algn="ctr">
              <a:spcBef>
                <a:spcPts val="1200"/>
              </a:spcBef>
              <a:spcAft>
                <a:spcPts val="1200"/>
              </a:spcAft>
              <a:buNone/>
            </a:pPr>
            <a:r>
              <a:rPr b="1" lang="en" sz="1500"/>
              <a:t>Its worst-case time</a:t>
            </a:r>
            <a:r>
              <a:rPr b="1" lang="en" sz="1500"/>
              <a:t> complexity is O(n)</a:t>
            </a:r>
            <a:endParaRPr b="1" sz="1500"/>
          </a:p>
        </p:txBody>
      </p:sp>
      <p:sp>
        <p:nvSpPr>
          <p:cNvPr id="165" name="Google Shape;165;p16"/>
          <p:cNvSpPr txBox="1"/>
          <p:nvPr/>
        </p:nvSpPr>
        <p:spPr>
          <a:xfrm>
            <a:off x="4824450" y="1465650"/>
            <a:ext cx="4067100" cy="22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Lato"/>
                <a:ea typeface="Lato"/>
                <a:cs typeface="Lato"/>
                <a:sym typeface="Lato"/>
              </a:rPr>
              <a:t>procedure LinearSearch(x,a</a:t>
            </a:r>
            <a:r>
              <a:rPr b="1" baseline="-25000" lang="en" sz="1500">
                <a:solidFill>
                  <a:schemeClr val="lt1"/>
                </a:solidFill>
                <a:latin typeface="Lato"/>
                <a:ea typeface="Lato"/>
                <a:cs typeface="Lato"/>
                <a:sym typeface="Lato"/>
              </a:rPr>
              <a:t>1</a:t>
            </a:r>
            <a:r>
              <a:rPr b="1" lang="en" sz="1500">
                <a:solidFill>
                  <a:schemeClr val="lt1"/>
                </a:solidFill>
                <a:latin typeface="Lato"/>
                <a:ea typeface="Lato"/>
                <a:cs typeface="Lato"/>
                <a:sym typeface="Lato"/>
              </a:rPr>
              <a:t>,a</a:t>
            </a:r>
            <a:r>
              <a:rPr b="1" baseline="-25000" lang="en" sz="1500">
                <a:solidFill>
                  <a:schemeClr val="lt1"/>
                </a:solidFill>
                <a:latin typeface="Lato"/>
                <a:ea typeface="Lato"/>
                <a:cs typeface="Lato"/>
                <a:sym typeface="Lato"/>
              </a:rPr>
              <a:t>2</a:t>
            </a:r>
            <a:r>
              <a:rPr b="1" lang="en" sz="1500">
                <a:solidFill>
                  <a:schemeClr val="lt1"/>
                </a:solidFill>
                <a:latin typeface="Lato"/>
                <a:ea typeface="Lato"/>
                <a:cs typeface="Lato"/>
                <a:sym typeface="Lato"/>
              </a:rPr>
              <a:t>,...,a</a:t>
            </a:r>
            <a:r>
              <a:rPr b="1" baseline="-25000" lang="en" sz="1500">
                <a:solidFill>
                  <a:schemeClr val="lt1"/>
                </a:solidFill>
                <a:latin typeface="Lato"/>
                <a:ea typeface="Lato"/>
                <a:cs typeface="Lato"/>
                <a:sym typeface="Lato"/>
              </a:rPr>
              <a:t>n</a:t>
            </a:r>
            <a:r>
              <a:rPr b="1" baseline="30000" lang="en" sz="1500">
                <a:solidFill>
                  <a:schemeClr val="lt1"/>
                </a:solidFill>
                <a:latin typeface="Lato"/>
                <a:ea typeface="Lato"/>
                <a:cs typeface="Lato"/>
                <a:sym typeface="Lato"/>
              </a:rPr>
              <a:t> </a:t>
            </a:r>
            <a:r>
              <a:rPr b="1" lang="en" sz="1500">
                <a:solidFill>
                  <a:schemeClr val="lt1"/>
                </a:solidFill>
                <a:latin typeface="Lato"/>
                <a:ea typeface="Lato"/>
                <a:cs typeface="Lato"/>
                <a:sym typeface="Lato"/>
              </a:rPr>
              <a:t>:integers</a:t>
            </a:r>
            <a:r>
              <a:rPr b="1" lang="en" sz="1500">
                <a:solidFill>
                  <a:schemeClr val="lt1"/>
                </a:solidFill>
                <a:latin typeface="Lato"/>
                <a:ea typeface="Lato"/>
                <a:cs typeface="Lato"/>
                <a:sym typeface="Lato"/>
              </a:rPr>
              <a:t>)</a:t>
            </a:r>
            <a:endParaRPr b="1" sz="1500">
              <a:solidFill>
                <a:schemeClr val="lt1"/>
              </a:solidFill>
              <a:latin typeface="Lato"/>
              <a:ea typeface="Lato"/>
              <a:cs typeface="Lato"/>
              <a:sym typeface="Lato"/>
            </a:endParaRPr>
          </a:p>
          <a:p>
            <a:pPr indent="0" lvl="0" marL="0" rtl="0" algn="l">
              <a:spcBef>
                <a:spcPts val="0"/>
              </a:spcBef>
              <a:spcAft>
                <a:spcPts val="0"/>
              </a:spcAft>
              <a:buNone/>
            </a:pPr>
            <a:r>
              <a:rPr b="1" lang="en" sz="1500">
                <a:solidFill>
                  <a:schemeClr val="lt1"/>
                </a:solidFill>
                <a:latin typeface="Lato"/>
                <a:ea typeface="Lato"/>
                <a:cs typeface="Lato"/>
                <a:sym typeface="Lato"/>
              </a:rPr>
              <a:t>{</a:t>
            </a:r>
            <a:endParaRPr b="1" sz="1500">
              <a:solidFill>
                <a:schemeClr val="lt1"/>
              </a:solidFill>
              <a:latin typeface="Lato"/>
              <a:ea typeface="Lato"/>
              <a:cs typeface="Lato"/>
              <a:sym typeface="Lato"/>
            </a:endParaRPr>
          </a:p>
          <a:p>
            <a:pPr indent="457200" lvl="0" marL="0" rtl="0" algn="l">
              <a:spcBef>
                <a:spcPts val="0"/>
              </a:spcBef>
              <a:spcAft>
                <a:spcPts val="0"/>
              </a:spcAft>
              <a:buNone/>
            </a:pPr>
            <a:r>
              <a:rPr b="1" lang="en" sz="1500">
                <a:solidFill>
                  <a:schemeClr val="lt1"/>
                </a:solidFill>
                <a:latin typeface="Lato"/>
                <a:ea typeface="Lato"/>
                <a:cs typeface="Lato"/>
                <a:sym typeface="Lato"/>
              </a:rPr>
              <a:t>f</a:t>
            </a:r>
            <a:r>
              <a:rPr b="1" lang="en" sz="1500">
                <a:solidFill>
                  <a:schemeClr val="lt1"/>
                </a:solidFill>
                <a:latin typeface="Lato"/>
                <a:ea typeface="Lato"/>
                <a:cs typeface="Lato"/>
                <a:sym typeface="Lato"/>
              </a:rPr>
              <a:t>or (i = 1; i &lt;= n; i++)</a:t>
            </a:r>
            <a:endParaRPr b="1" sz="1500">
              <a:solidFill>
                <a:schemeClr val="lt1"/>
              </a:solidFill>
              <a:latin typeface="Lato"/>
              <a:ea typeface="Lato"/>
              <a:cs typeface="Lato"/>
              <a:sym typeface="Lato"/>
            </a:endParaRPr>
          </a:p>
          <a:p>
            <a:pPr indent="457200" lvl="0" marL="0" rtl="0" algn="l">
              <a:spcBef>
                <a:spcPts val="0"/>
              </a:spcBef>
              <a:spcAft>
                <a:spcPts val="0"/>
              </a:spcAft>
              <a:buNone/>
            </a:pPr>
            <a:r>
              <a:rPr b="1" lang="en" sz="1500">
                <a:solidFill>
                  <a:schemeClr val="lt1"/>
                </a:solidFill>
                <a:latin typeface="Lato"/>
                <a:ea typeface="Lato"/>
                <a:cs typeface="Lato"/>
                <a:sym typeface="Lato"/>
              </a:rPr>
              <a:t>{</a:t>
            </a:r>
            <a:endParaRPr b="1" sz="1500">
              <a:solidFill>
                <a:schemeClr val="lt1"/>
              </a:solidFill>
              <a:latin typeface="Lato"/>
              <a:ea typeface="Lato"/>
              <a:cs typeface="Lato"/>
              <a:sym typeface="Lato"/>
            </a:endParaRPr>
          </a:p>
          <a:p>
            <a:pPr indent="0" lvl="0" marL="0" rtl="0" algn="l">
              <a:spcBef>
                <a:spcPts val="0"/>
              </a:spcBef>
              <a:spcAft>
                <a:spcPts val="0"/>
              </a:spcAft>
              <a:buNone/>
            </a:pPr>
            <a:r>
              <a:rPr b="1" lang="en" sz="1500">
                <a:solidFill>
                  <a:schemeClr val="lt1"/>
                </a:solidFill>
                <a:latin typeface="Lato"/>
                <a:ea typeface="Lato"/>
                <a:cs typeface="Lato"/>
                <a:sym typeface="Lato"/>
              </a:rPr>
              <a:t>		</a:t>
            </a:r>
            <a:r>
              <a:rPr b="1" lang="en" sz="1500">
                <a:solidFill>
                  <a:schemeClr val="lt1"/>
                </a:solidFill>
                <a:latin typeface="Lato"/>
                <a:ea typeface="Lato"/>
                <a:cs typeface="Lato"/>
                <a:sym typeface="Lato"/>
              </a:rPr>
              <a:t>i</a:t>
            </a:r>
            <a:r>
              <a:rPr b="1" lang="en" sz="1500">
                <a:solidFill>
                  <a:schemeClr val="lt1"/>
                </a:solidFill>
                <a:latin typeface="Lato"/>
                <a:ea typeface="Lato"/>
                <a:cs typeface="Lato"/>
                <a:sym typeface="Lato"/>
              </a:rPr>
              <a:t>f (a</a:t>
            </a:r>
            <a:r>
              <a:rPr b="1" baseline="-25000" lang="en" sz="1500">
                <a:solidFill>
                  <a:schemeClr val="lt1"/>
                </a:solidFill>
                <a:latin typeface="Lato"/>
                <a:ea typeface="Lato"/>
                <a:cs typeface="Lato"/>
                <a:sym typeface="Lato"/>
              </a:rPr>
              <a:t>i</a:t>
            </a:r>
            <a:r>
              <a:rPr b="1" lang="en" sz="1500">
                <a:solidFill>
                  <a:schemeClr val="lt1"/>
                </a:solidFill>
                <a:latin typeface="Lato"/>
                <a:ea typeface="Lato"/>
                <a:cs typeface="Lato"/>
                <a:sym typeface="Lato"/>
              </a:rPr>
              <a:t> = x) then {return i}</a:t>
            </a:r>
            <a:endParaRPr b="1" sz="1500">
              <a:solidFill>
                <a:schemeClr val="lt1"/>
              </a:solidFill>
              <a:latin typeface="Lato"/>
              <a:ea typeface="Lato"/>
              <a:cs typeface="Lato"/>
              <a:sym typeface="Lato"/>
            </a:endParaRPr>
          </a:p>
          <a:p>
            <a:pPr indent="457200" lvl="0" marL="0" rtl="0" algn="l">
              <a:spcBef>
                <a:spcPts val="0"/>
              </a:spcBef>
              <a:spcAft>
                <a:spcPts val="0"/>
              </a:spcAft>
              <a:buNone/>
            </a:pPr>
            <a:r>
              <a:rPr b="1" lang="en" sz="1500">
                <a:solidFill>
                  <a:schemeClr val="lt1"/>
                </a:solidFill>
                <a:latin typeface="Lato"/>
                <a:ea typeface="Lato"/>
                <a:cs typeface="Lato"/>
                <a:sym typeface="Lato"/>
              </a:rPr>
              <a:t>}</a:t>
            </a:r>
            <a:endParaRPr b="1" sz="1500">
              <a:solidFill>
                <a:schemeClr val="lt1"/>
              </a:solidFill>
              <a:latin typeface="Lato"/>
              <a:ea typeface="Lato"/>
              <a:cs typeface="Lato"/>
              <a:sym typeface="Lato"/>
            </a:endParaRPr>
          </a:p>
          <a:p>
            <a:pPr indent="457200" lvl="0" marL="0" rtl="0" algn="l">
              <a:spcBef>
                <a:spcPts val="0"/>
              </a:spcBef>
              <a:spcAft>
                <a:spcPts val="0"/>
              </a:spcAft>
              <a:buNone/>
            </a:pPr>
            <a:r>
              <a:rPr b="1" lang="en" sz="1500">
                <a:solidFill>
                  <a:schemeClr val="lt1"/>
                </a:solidFill>
                <a:latin typeface="Lato"/>
                <a:ea typeface="Lato"/>
                <a:cs typeface="Lato"/>
                <a:sym typeface="Lato"/>
              </a:rPr>
              <a:t>return 0</a:t>
            </a:r>
            <a:endParaRPr b="1" sz="1500">
              <a:solidFill>
                <a:schemeClr val="lt1"/>
              </a:solidFill>
              <a:latin typeface="Lato"/>
              <a:ea typeface="Lato"/>
              <a:cs typeface="Lato"/>
              <a:sym typeface="Lato"/>
            </a:endParaRPr>
          </a:p>
          <a:p>
            <a:pPr indent="0" lvl="0" marL="0" rtl="0" algn="l">
              <a:spcBef>
                <a:spcPts val="0"/>
              </a:spcBef>
              <a:spcAft>
                <a:spcPts val="0"/>
              </a:spcAft>
              <a:buNone/>
            </a:pPr>
            <a:r>
              <a:rPr b="1" lang="en" sz="1500">
                <a:solidFill>
                  <a:schemeClr val="lt1"/>
                </a:solidFill>
                <a:latin typeface="Lato"/>
                <a:ea typeface="Lato"/>
                <a:cs typeface="Lato"/>
                <a:sym typeface="Lato"/>
              </a:rPr>
              <a:t>}</a:t>
            </a:r>
            <a:endParaRPr b="1" sz="1500">
              <a:solidFill>
                <a:schemeClr val="lt1"/>
              </a:solidFill>
              <a:latin typeface="Lato"/>
              <a:ea typeface="Lato"/>
              <a:cs typeface="Lato"/>
              <a:sym typeface="Lato"/>
            </a:endParaRPr>
          </a:p>
          <a:p>
            <a:pPr indent="0" lvl="0" marL="0" rtl="0" algn="l">
              <a:spcBef>
                <a:spcPts val="0"/>
              </a:spcBef>
              <a:spcAft>
                <a:spcPts val="0"/>
              </a:spcAft>
              <a:buNone/>
            </a:pPr>
            <a:r>
              <a:t/>
            </a:r>
            <a:endParaRPr b="1" sz="1500">
              <a:solidFill>
                <a:schemeClr val="lt1"/>
              </a:solidFill>
              <a:latin typeface="Lato"/>
              <a:ea typeface="Lato"/>
              <a:cs typeface="Lato"/>
              <a:sym typeface="Lato"/>
            </a:endParaRPr>
          </a:p>
        </p:txBody>
      </p:sp>
      <p:pic>
        <p:nvPicPr>
          <p:cNvPr id="166" name="Google Shape;166;p16"/>
          <p:cNvPicPr preferRelativeResize="0"/>
          <p:nvPr/>
        </p:nvPicPr>
        <p:blipFill>
          <a:blip r:embed="rId3">
            <a:alphaModFix/>
          </a:blip>
          <a:stretch>
            <a:fillRect/>
          </a:stretch>
        </p:blipFill>
        <p:spPr>
          <a:xfrm>
            <a:off x="4169650" y="3759250"/>
            <a:ext cx="4762500" cy="952500"/>
          </a:xfrm>
          <a:prstGeom prst="rect">
            <a:avLst/>
          </a:prstGeom>
          <a:noFill/>
          <a:ln>
            <a:noFill/>
          </a:ln>
        </p:spPr>
      </p:pic>
      <p:sp>
        <p:nvSpPr>
          <p:cNvPr id="167" name="Google Shape;167;p16"/>
          <p:cNvSpPr txBox="1"/>
          <p:nvPr/>
        </p:nvSpPr>
        <p:spPr>
          <a:xfrm>
            <a:off x="4345025" y="39784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2</a:t>
            </a:r>
            <a:endParaRPr b="1" sz="2000">
              <a:latin typeface="Lato"/>
              <a:ea typeface="Lato"/>
              <a:cs typeface="Lato"/>
              <a:sym typeface="Lato"/>
            </a:endParaRPr>
          </a:p>
        </p:txBody>
      </p:sp>
      <p:sp>
        <p:nvSpPr>
          <p:cNvPr id="168" name="Google Shape;168;p16"/>
          <p:cNvSpPr txBox="1"/>
          <p:nvPr/>
        </p:nvSpPr>
        <p:spPr>
          <a:xfrm>
            <a:off x="4895063" y="39784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1</a:t>
            </a:r>
            <a:r>
              <a:rPr b="1" lang="en" sz="2000">
                <a:latin typeface="Lato"/>
                <a:ea typeface="Lato"/>
                <a:cs typeface="Lato"/>
                <a:sym typeface="Lato"/>
              </a:rPr>
              <a:t>2</a:t>
            </a:r>
            <a:endParaRPr b="1" sz="2000">
              <a:latin typeface="Lato"/>
              <a:ea typeface="Lato"/>
              <a:cs typeface="Lato"/>
              <a:sym typeface="Lato"/>
            </a:endParaRPr>
          </a:p>
        </p:txBody>
      </p:sp>
      <p:sp>
        <p:nvSpPr>
          <p:cNvPr id="169" name="Google Shape;169;p16"/>
          <p:cNvSpPr txBox="1"/>
          <p:nvPr/>
        </p:nvSpPr>
        <p:spPr>
          <a:xfrm>
            <a:off x="5467228" y="39784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1</a:t>
            </a:r>
            <a:endParaRPr b="1" sz="2000">
              <a:latin typeface="Lato"/>
              <a:ea typeface="Lato"/>
              <a:cs typeface="Lato"/>
              <a:sym typeface="Lato"/>
            </a:endParaRPr>
          </a:p>
        </p:txBody>
      </p:sp>
      <p:sp>
        <p:nvSpPr>
          <p:cNvPr id="170" name="Google Shape;170;p16"/>
          <p:cNvSpPr txBox="1"/>
          <p:nvPr/>
        </p:nvSpPr>
        <p:spPr>
          <a:xfrm>
            <a:off x="6017266" y="39784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7</a:t>
            </a:r>
            <a:endParaRPr b="1" sz="2000">
              <a:latin typeface="Lato"/>
              <a:ea typeface="Lato"/>
              <a:cs typeface="Lato"/>
              <a:sym typeface="Lato"/>
            </a:endParaRPr>
          </a:p>
        </p:txBody>
      </p:sp>
      <p:sp>
        <p:nvSpPr>
          <p:cNvPr id="171" name="Google Shape;171;p16"/>
          <p:cNvSpPr txBox="1"/>
          <p:nvPr/>
        </p:nvSpPr>
        <p:spPr>
          <a:xfrm>
            <a:off x="6576953" y="39784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14</a:t>
            </a:r>
            <a:endParaRPr b="1" sz="2000">
              <a:latin typeface="Lato"/>
              <a:ea typeface="Lato"/>
              <a:cs typeface="Lato"/>
              <a:sym typeface="Lato"/>
            </a:endParaRPr>
          </a:p>
        </p:txBody>
      </p:sp>
      <p:sp>
        <p:nvSpPr>
          <p:cNvPr id="172" name="Google Shape;172;p16"/>
          <p:cNvSpPr txBox="1"/>
          <p:nvPr/>
        </p:nvSpPr>
        <p:spPr>
          <a:xfrm>
            <a:off x="7126991" y="39784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13</a:t>
            </a:r>
            <a:endParaRPr b="1" sz="2000">
              <a:latin typeface="Lato"/>
              <a:ea typeface="Lato"/>
              <a:cs typeface="Lato"/>
              <a:sym typeface="Lato"/>
            </a:endParaRPr>
          </a:p>
        </p:txBody>
      </p:sp>
      <p:sp>
        <p:nvSpPr>
          <p:cNvPr id="173" name="Google Shape;173;p16"/>
          <p:cNvSpPr txBox="1"/>
          <p:nvPr/>
        </p:nvSpPr>
        <p:spPr>
          <a:xfrm>
            <a:off x="7703315" y="39784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4</a:t>
            </a:r>
            <a:endParaRPr b="1" sz="2000">
              <a:latin typeface="Lato"/>
              <a:ea typeface="Lato"/>
              <a:cs typeface="Lato"/>
              <a:sym typeface="Lato"/>
            </a:endParaRPr>
          </a:p>
        </p:txBody>
      </p:sp>
      <p:sp>
        <p:nvSpPr>
          <p:cNvPr id="174" name="Google Shape;174;p16"/>
          <p:cNvSpPr txBox="1"/>
          <p:nvPr/>
        </p:nvSpPr>
        <p:spPr>
          <a:xfrm>
            <a:off x="8253353" y="39784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5</a:t>
            </a:r>
            <a:endParaRPr b="1" sz="2000">
              <a:latin typeface="Lato"/>
              <a:ea typeface="Lato"/>
              <a:cs typeface="Lato"/>
              <a:sym typeface="Lato"/>
            </a:endParaRPr>
          </a:p>
        </p:txBody>
      </p:sp>
      <p:sp>
        <p:nvSpPr>
          <p:cNvPr id="175" name="Google Shape;175;p16"/>
          <p:cNvSpPr txBox="1"/>
          <p:nvPr/>
        </p:nvSpPr>
        <p:spPr>
          <a:xfrm rot="5400000">
            <a:off x="4509575" y="4451375"/>
            <a:ext cx="181500" cy="407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3000">
                <a:solidFill>
                  <a:schemeClr val="lt1"/>
                </a:solidFill>
                <a:latin typeface="Lato"/>
                <a:ea typeface="Lato"/>
                <a:cs typeface="Lato"/>
                <a:sym typeface="Lato"/>
              </a:rPr>
              <a:t>}</a:t>
            </a:r>
            <a:endParaRPr b="1" sz="3000">
              <a:solidFill>
                <a:schemeClr val="lt1"/>
              </a:solidFill>
              <a:latin typeface="Lato"/>
              <a:ea typeface="Lato"/>
              <a:cs typeface="Lato"/>
              <a:sym typeface="Lato"/>
            </a:endParaRPr>
          </a:p>
        </p:txBody>
      </p:sp>
      <p:sp>
        <p:nvSpPr>
          <p:cNvPr id="176" name="Google Shape;176;p16"/>
          <p:cNvSpPr txBox="1"/>
          <p:nvPr/>
        </p:nvSpPr>
        <p:spPr>
          <a:xfrm rot="5400000">
            <a:off x="5059625" y="4451375"/>
            <a:ext cx="181500" cy="407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3000">
                <a:solidFill>
                  <a:schemeClr val="lt1"/>
                </a:solidFill>
                <a:latin typeface="Lato"/>
                <a:ea typeface="Lato"/>
                <a:cs typeface="Lato"/>
                <a:sym typeface="Lato"/>
              </a:rPr>
              <a:t>}</a:t>
            </a:r>
            <a:endParaRPr b="1" sz="3000">
              <a:solidFill>
                <a:schemeClr val="lt1"/>
              </a:solidFill>
              <a:latin typeface="Lato"/>
              <a:ea typeface="Lato"/>
              <a:cs typeface="Lato"/>
              <a:sym typeface="Lato"/>
            </a:endParaRPr>
          </a:p>
        </p:txBody>
      </p:sp>
      <p:sp>
        <p:nvSpPr>
          <p:cNvPr id="177" name="Google Shape;177;p16"/>
          <p:cNvSpPr txBox="1"/>
          <p:nvPr/>
        </p:nvSpPr>
        <p:spPr>
          <a:xfrm rot="5400000">
            <a:off x="5646525" y="4451375"/>
            <a:ext cx="181500" cy="407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3000">
                <a:solidFill>
                  <a:schemeClr val="lt1"/>
                </a:solidFill>
                <a:latin typeface="Lato"/>
                <a:ea typeface="Lato"/>
                <a:cs typeface="Lato"/>
                <a:sym typeface="Lato"/>
              </a:rPr>
              <a:t>}</a:t>
            </a:r>
            <a:endParaRPr b="1" sz="3000">
              <a:solidFill>
                <a:schemeClr val="lt1"/>
              </a:solidFill>
              <a:latin typeface="Lato"/>
              <a:ea typeface="Lato"/>
              <a:cs typeface="Lato"/>
              <a:sym typeface="Lato"/>
            </a:endParaRPr>
          </a:p>
        </p:txBody>
      </p:sp>
      <p:sp>
        <p:nvSpPr>
          <p:cNvPr id="178" name="Google Shape;178;p16"/>
          <p:cNvSpPr txBox="1"/>
          <p:nvPr/>
        </p:nvSpPr>
        <p:spPr>
          <a:xfrm rot="5400000">
            <a:off x="6181825" y="4451375"/>
            <a:ext cx="181500" cy="407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3000">
                <a:solidFill>
                  <a:schemeClr val="lt1"/>
                </a:solidFill>
                <a:latin typeface="Lato"/>
                <a:ea typeface="Lato"/>
                <a:cs typeface="Lato"/>
                <a:sym typeface="Lato"/>
              </a:rPr>
              <a:t>}</a:t>
            </a:r>
            <a:endParaRPr b="1" sz="3000">
              <a:solidFill>
                <a:schemeClr val="lt1"/>
              </a:solidFill>
              <a:latin typeface="Lato"/>
              <a:ea typeface="Lato"/>
              <a:cs typeface="Lato"/>
              <a:sym typeface="Lato"/>
            </a:endParaRPr>
          </a:p>
        </p:txBody>
      </p:sp>
      <p:sp>
        <p:nvSpPr>
          <p:cNvPr id="179" name="Google Shape;179;p16"/>
          <p:cNvSpPr txBox="1"/>
          <p:nvPr/>
        </p:nvSpPr>
        <p:spPr>
          <a:xfrm rot="5400000">
            <a:off x="6755786" y="4451375"/>
            <a:ext cx="181500" cy="407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3000">
                <a:solidFill>
                  <a:schemeClr val="lt1"/>
                </a:solidFill>
                <a:latin typeface="Lato"/>
                <a:ea typeface="Lato"/>
                <a:cs typeface="Lato"/>
                <a:sym typeface="Lato"/>
              </a:rPr>
              <a:t>}</a:t>
            </a:r>
            <a:endParaRPr b="1" sz="3000">
              <a:solidFill>
                <a:schemeClr val="lt1"/>
              </a:solidFill>
              <a:latin typeface="Lato"/>
              <a:ea typeface="Lato"/>
              <a:cs typeface="Lato"/>
              <a:sym typeface="Lato"/>
            </a:endParaRPr>
          </a:p>
        </p:txBody>
      </p:sp>
      <p:sp>
        <p:nvSpPr>
          <p:cNvPr id="180" name="Google Shape;180;p16"/>
          <p:cNvSpPr txBox="1"/>
          <p:nvPr/>
        </p:nvSpPr>
        <p:spPr>
          <a:xfrm rot="5400000">
            <a:off x="7305836" y="4451375"/>
            <a:ext cx="181500" cy="407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3000">
                <a:solidFill>
                  <a:schemeClr val="lt1"/>
                </a:solidFill>
                <a:latin typeface="Lato"/>
                <a:ea typeface="Lato"/>
                <a:cs typeface="Lato"/>
                <a:sym typeface="Lato"/>
              </a:rPr>
              <a:t>}</a:t>
            </a:r>
            <a:endParaRPr b="1" sz="3000">
              <a:solidFill>
                <a:schemeClr val="lt1"/>
              </a:solidFill>
              <a:latin typeface="Lato"/>
              <a:ea typeface="Lato"/>
              <a:cs typeface="Lato"/>
              <a:sym typeface="Lato"/>
            </a:endParaRPr>
          </a:p>
        </p:txBody>
      </p:sp>
      <p:sp>
        <p:nvSpPr>
          <p:cNvPr id="181" name="Google Shape;181;p16"/>
          <p:cNvSpPr txBox="1"/>
          <p:nvPr/>
        </p:nvSpPr>
        <p:spPr>
          <a:xfrm rot="5400000">
            <a:off x="7892736" y="4451375"/>
            <a:ext cx="181500" cy="407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3000">
                <a:solidFill>
                  <a:schemeClr val="lt1"/>
                </a:solidFill>
                <a:latin typeface="Lato"/>
                <a:ea typeface="Lato"/>
                <a:cs typeface="Lato"/>
                <a:sym typeface="Lato"/>
              </a:rPr>
              <a:t>}</a:t>
            </a:r>
            <a:endParaRPr b="1" sz="3000">
              <a:solidFill>
                <a:schemeClr val="lt1"/>
              </a:solidFill>
              <a:latin typeface="Lato"/>
              <a:ea typeface="Lato"/>
              <a:cs typeface="Lato"/>
              <a:sym typeface="Lato"/>
            </a:endParaRPr>
          </a:p>
        </p:txBody>
      </p:sp>
      <p:sp>
        <p:nvSpPr>
          <p:cNvPr id="182" name="Google Shape;182;p16"/>
          <p:cNvSpPr txBox="1"/>
          <p:nvPr/>
        </p:nvSpPr>
        <p:spPr>
          <a:xfrm>
            <a:off x="7109025" y="3245350"/>
            <a:ext cx="1699200" cy="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Lato"/>
                <a:ea typeface="Lato"/>
                <a:cs typeface="Lato"/>
                <a:sym typeface="Lato"/>
              </a:rPr>
              <a:t>Found at i = 7</a:t>
            </a:r>
            <a:endParaRPr b="1" sz="2000">
              <a:solidFill>
                <a:schemeClr val="lt1"/>
              </a:solidFill>
              <a:latin typeface="Lato"/>
              <a:ea typeface="Lato"/>
              <a:cs typeface="Lato"/>
              <a:sym typeface="Lato"/>
            </a:endParaRPr>
          </a:p>
          <a:p>
            <a:pPr indent="0" lvl="0" marL="0" rtl="0" algn="ctr">
              <a:spcBef>
                <a:spcPts val="0"/>
              </a:spcBef>
              <a:spcAft>
                <a:spcPts val="0"/>
              </a:spcAft>
              <a:buNone/>
            </a:pPr>
            <a:r>
              <a:rPr b="1" lang="en" sz="2000">
                <a:solidFill>
                  <a:schemeClr val="lt1"/>
                </a:solidFill>
                <a:latin typeface="Lato"/>
                <a:ea typeface="Lato"/>
                <a:cs typeface="Lato"/>
                <a:sym typeface="Lato"/>
              </a:rPr>
              <a:t>v</a:t>
            </a:r>
            <a:endParaRPr b="1" sz="2000">
              <a:solidFill>
                <a:schemeClr val="lt1"/>
              </a:solidFill>
              <a:latin typeface="Lato"/>
              <a:ea typeface="Lato"/>
              <a:cs typeface="Lato"/>
              <a:sym typeface="Lato"/>
            </a:endParaRPr>
          </a:p>
        </p:txBody>
      </p:sp>
      <p:sp>
        <p:nvSpPr>
          <p:cNvPr id="183" name="Google Shape;183;p16"/>
          <p:cNvSpPr/>
          <p:nvPr/>
        </p:nvSpPr>
        <p:spPr>
          <a:xfrm>
            <a:off x="78375" y="4437050"/>
            <a:ext cx="600300" cy="672000"/>
          </a:xfrm>
          <a:prstGeom prst="rect">
            <a:avLst/>
          </a:prstGeom>
          <a:solidFill>
            <a:srgbClr val="1B212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 name="Google Shape;184;p16"/>
          <p:cNvSpPr txBox="1"/>
          <p:nvPr/>
        </p:nvSpPr>
        <p:spPr>
          <a:xfrm>
            <a:off x="4345025" y="3464500"/>
            <a:ext cx="758700" cy="5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Lato"/>
                <a:ea typeface="Lato"/>
                <a:cs typeface="Lato"/>
                <a:sym typeface="Lato"/>
              </a:rPr>
              <a:t>x=4</a:t>
            </a:r>
            <a:endParaRPr b="1" sz="20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0" presetSubtype="0">
                                  <p:stCondLst>
                                    <p:cond delay="0"/>
                                  </p:stCondLst>
                                  <p:childTnLst>
                                    <p:animEffect filter="fade" transition="out">
                                      <p:cBhvr>
                                        <p:cTn dur="5000"/>
                                        <p:tgtEl>
                                          <p:spTgt spid="183"/>
                                        </p:tgtEl>
                                      </p:cBhvr>
                                    </p:animEffect>
                                    <p:set>
                                      <p:cBhvr>
                                        <p:cTn dur="1" fill="hold">
                                          <p:stCondLst>
                                            <p:cond delay="5000"/>
                                          </p:stCondLst>
                                        </p:cTn>
                                        <p:tgtEl>
                                          <p:spTgt spid="183"/>
                                        </p:tgtEl>
                                        <p:attrNameLst>
                                          <p:attrName>style.visibility</p:attrName>
                                        </p:attrNameLst>
                                      </p:cBhvr>
                                      <p:to>
                                        <p:strVal val="hidden"/>
                                      </p:to>
                                    </p:se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par>
                          <p:cTn fill="hold">
                            <p:stCondLst>
                              <p:cond delay="5500"/>
                            </p:stCondLst>
                            <p:childTnLst>
                              <p:par>
                                <p:cTn fill="hold" nodeType="afterEffect" presetClass="exit" presetID="10" presetSubtype="0">
                                  <p:stCondLst>
                                    <p:cond delay="0"/>
                                  </p:stCondLst>
                                  <p:childTnLst>
                                    <p:animEffect filter="fade" transition="out">
                                      <p:cBhvr>
                                        <p:cTn dur="500"/>
                                        <p:tgtEl>
                                          <p:spTgt spid="175"/>
                                        </p:tgtEl>
                                      </p:cBhvr>
                                    </p:animEffect>
                                    <p:set>
                                      <p:cBhvr>
                                        <p:cTn dur="1" fill="hold">
                                          <p:stCondLst>
                                            <p:cond delay="500"/>
                                          </p:stCondLst>
                                        </p:cTn>
                                        <p:tgtEl>
                                          <p:spTgt spid="175"/>
                                        </p:tgtEl>
                                        <p:attrNameLst>
                                          <p:attrName>style.visibility</p:attrName>
                                        </p:attrNameLst>
                                      </p:cBhvr>
                                      <p:to>
                                        <p:strVal val="hidden"/>
                                      </p:to>
                                    </p:se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par>
                          <p:cTn fill="hold">
                            <p:stCondLst>
                              <p:cond delay="6500"/>
                            </p:stCondLst>
                            <p:childTnLst>
                              <p:par>
                                <p:cTn fill="hold" nodeType="afterEffect" presetClass="exit" presetID="10" presetSubtype="0">
                                  <p:stCondLst>
                                    <p:cond delay="0"/>
                                  </p:stCondLst>
                                  <p:childTnLst>
                                    <p:animEffect filter="fade" transition="out">
                                      <p:cBhvr>
                                        <p:cTn dur="500"/>
                                        <p:tgtEl>
                                          <p:spTgt spid="176"/>
                                        </p:tgtEl>
                                      </p:cBhvr>
                                    </p:animEffect>
                                    <p:set>
                                      <p:cBhvr>
                                        <p:cTn dur="1" fill="hold">
                                          <p:stCondLst>
                                            <p:cond delay="500"/>
                                          </p:stCondLst>
                                        </p:cTn>
                                        <p:tgtEl>
                                          <p:spTgt spid="176"/>
                                        </p:tgtEl>
                                        <p:attrNameLst>
                                          <p:attrName>style.visibility</p:attrName>
                                        </p:attrNameLst>
                                      </p:cBhvr>
                                      <p:to>
                                        <p:strVal val="hidden"/>
                                      </p:to>
                                    </p:se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par>
                          <p:cTn fill="hold">
                            <p:stCondLst>
                              <p:cond delay="7500"/>
                            </p:stCondLst>
                            <p:childTnLst>
                              <p:par>
                                <p:cTn fill="hold" nodeType="afterEffect" presetClass="exit" presetID="10" presetSubtype="0">
                                  <p:stCondLst>
                                    <p:cond delay="0"/>
                                  </p:stCondLst>
                                  <p:childTnLst>
                                    <p:animEffect filter="fade" transition="out">
                                      <p:cBhvr>
                                        <p:cTn dur="500"/>
                                        <p:tgtEl>
                                          <p:spTgt spid="177"/>
                                        </p:tgtEl>
                                      </p:cBhvr>
                                    </p:animEffect>
                                    <p:set>
                                      <p:cBhvr>
                                        <p:cTn dur="1" fill="hold">
                                          <p:stCondLst>
                                            <p:cond delay="500"/>
                                          </p:stCondLst>
                                        </p:cTn>
                                        <p:tgtEl>
                                          <p:spTgt spid="177"/>
                                        </p:tgtEl>
                                        <p:attrNameLst>
                                          <p:attrName>style.visibility</p:attrName>
                                        </p:attrNameLst>
                                      </p:cBhvr>
                                      <p:to>
                                        <p:strVal val="hidden"/>
                                      </p:to>
                                    </p:se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par>
                          <p:cTn fill="hold">
                            <p:stCondLst>
                              <p:cond delay="8500"/>
                            </p:stCondLst>
                            <p:childTnLst>
                              <p:par>
                                <p:cTn fill="hold" nodeType="afterEffect" presetClass="exit" presetID="10" presetSubtype="0">
                                  <p:stCondLst>
                                    <p:cond delay="0"/>
                                  </p:stCondLst>
                                  <p:childTnLst>
                                    <p:animEffect filter="fade" transition="out">
                                      <p:cBhvr>
                                        <p:cTn dur="500"/>
                                        <p:tgtEl>
                                          <p:spTgt spid="178"/>
                                        </p:tgtEl>
                                      </p:cBhvr>
                                    </p:animEffect>
                                    <p:set>
                                      <p:cBhvr>
                                        <p:cTn dur="1" fill="hold">
                                          <p:stCondLst>
                                            <p:cond delay="500"/>
                                          </p:stCondLst>
                                        </p:cTn>
                                        <p:tgtEl>
                                          <p:spTgt spid="178"/>
                                        </p:tgtEl>
                                        <p:attrNameLst>
                                          <p:attrName>style.visibility</p:attrName>
                                        </p:attrNameLst>
                                      </p:cBhvr>
                                      <p:to>
                                        <p:strVal val="hidden"/>
                                      </p:to>
                                    </p:se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par>
                          <p:cTn fill="hold">
                            <p:stCondLst>
                              <p:cond delay="9500"/>
                            </p:stCondLst>
                            <p:childTnLst>
                              <p:par>
                                <p:cTn fill="hold" nodeType="afterEffect" presetClass="exit" presetID="10" presetSubtype="0">
                                  <p:stCondLst>
                                    <p:cond delay="0"/>
                                  </p:stCondLst>
                                  <p:childTnLst>
                                    <p:animEffect filter="fade" transition="out">
                                      <p:cBhvr>
                                        <p:cTn dur="500"/>
                                        <p:tgtEl>
                                          <p:spTgt spid="179"/>
                                        </p:tgtEl>
                                      </p:cBhvr>
                                    </p:animEffect>
                                    <p:set>
                                      <p:cBhvr>
                                        <p:cTn dur="1" fill="hold">
                                          <p:stCondLst>
                                            <p:cond delay="500"/>
                                          </p:stCondLst>
                                        </p:cTn>
                                        <p:tgtEl>
                                          <p:spTgt spid="179"/>
                                        </p:tgtEl>
                                        <p:attrNameLst>
                                          <p:attrName>style.visibility</p:attrName>
                                        </p:attrNameLst>
                                      </p:cBhvr>
                                      <p:to>
                                        <p:strVal val="hidden"/>
                                      </p:to>
                                    </p:se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par>
                          <p:cTn fill="hold">
                            <p:stCondLst>
                              <p:cond delay="10500"/>
                            </p:stCondLst>
                            <p:childTnLst>
                              <p:par>
                                <p:cTn fill="hold" nodeType="afterEffect" presetClass="exit" presetID="10" presetSubtype="0">
                                  <p:stCondLst>
                                    <p:cond delay="0"/>
                                  </p:stCondLst>
                                  <p:childTnLst>
                                    <p:animEffect filter="fade" transition="out">
                                      <p:cBhvr>
                                        <p:cTn dur="500"/>
                                        <p:tgtEl>
                                          <p:spTgt spid="180"/>
                                        </p:tgtEl>
                                      </p:cBhvr>
                                    </p:animEffect>
                                    <p:set>
                                      <p:cBhvr>
                                        <p:cTn dur="1" fill="hold">
                                          <p:stCondLst>
                                            <p:cond delay="500"/>
                                          </p:stCondLst>
                                        </p:cTn>
                                        <p:tgtEl>
                                          <p:spTgt spid="180"/>
                                        </p:tgtEl>
                                        <p:attrNameLst>
                                          <p:attrName>style.visibility</p:attrName>
                                        </p:attrNameLst>
                                      </p:cBhvr>
                                      <p:to>
                                        <p:strVal val="hidden"/>
                                      </p:to>
                                    </p:se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pSp>
        <p:nvGrpSpPr>
          <p:cNvPr id="189" name="Google Shape;189;p17"/>
          <p:cNvGrpSpPr/>
          <p:nvPr/>
        </p:nvGrpSpPr>
        <p:grpSpPr>
          <a:xfrm>
            <a:off x="5463467" y="4568425"/>
            <a:ext cx="510600" cy="489300"/>
            <a:chOff x="4345025" y="4568425"/>
            <a:chExt cx="510600" cy="489300"/>
          </a:xfrm>
        </p:grpSpPr>
        <p:cxnSp>
          <p:nvCxnSpPr>
            <p:cNvPr id="190" name="Google Shape;190;p17"/>
            <p:cNvCxnSpPr/>
            <p:nvPr/>
          </p:nvCxnSpPr>
          <p:spPr>
            <a:xfrm rot="10800000">
              <a:off x="4600325" y="4568425"/>
              <a:ext cx="0" cy="267900"/>
            </a:xfrm>
            <a:prstGeom prst="straightConnector1">
              <a:avLst/>
            </a:prstGeom>
            <a:noFill/>
            <a:ln cap="flat" cmpd="sng" w="28575">
              <a:solidFill>
                <a:srgbClr val="FFFFFF"/>
              </a:solidFill>
              <a:prstDash val="solid"/>
              <a:round/>
              <a:headEnd len="med" w="med" type="none"/>
              <a:tailEnd len="med" w="med" type="stealth"/>
            </a:ln>
          </p:spPr>
        </p:cxnSp>
        <p:sp>
          <p:nvSpPr>
            <p:cNvPr id="191" name="Google Shape;191;p17"/>
            <p:cNvSpPr txBox="1"/>
            <p:nvPr/>
          </p:nvSpPr>
          <p:spPr>
            <a:xfrm>
              <a:off x="4345025" y="4836325"/>
              <a:ext cx="510600" cy="22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lt1"/>
                  </a:solidFill>
                  <a:latin typeface="Lato"/>
                  <a:ea typeface="Lato"/>
                  <a:cs typeface="Lato"/>
                  <a:sym typeface="Lato"/>
                </a:rPr>
                <a:t>left</a:t>
              </a:r>
              <a:endParaRPr b="1" sz="1300">
                <a:solidFill>
                  <a:schemeClr val="lt1"/>
                </a:solidFill>
                <a:latin typeface="Lato"/>
                <a:ea typeface="Lato"/>
                <a:cs typeface="Lato"/>
                <a:sym typeface="Lato"/>
              </a:endParaRPr>
            </a:p>
          </p:txBody>
        </p:sp>
      </p:grpSp>
      <p:grpSp>
        <p:nvGrpSpPr>
          <p:cNvPr id="192" name="Google Shape;192;p17"/>
          <p:cNvGrpSpPr/>
          <p:nvPr/>
        </p:nvGrpSpPr>
        <p:grpSpPr>
          <a:xfrm>
            <a:off x="6021425" y="4568425"/>
            <a:ext cx="510600" cy="489300"/>
            <a:chOff x="4345025" y="4568425"/>
            <a:chExt cx="510600" cy="489300"/>
          </a:xfrm>
        </p:grpSpPr>
        <p:cxnSp>
          <p:nvCxnSpPr>
            <p:cNvPr id="193" name="Google Shape;193;p17"/>
            <p:cNvCxnSpPr/>
            <p:nvPr/>
          </p:nvCxnSpPr>
          <p:spPr>
            <a:xfrm rot="10800000">
              <a:off x="4600325" y="4568425"/>
              <a:ext cx="0" cy="267900"/>
            </a:xfrm>
            <a:prstGeom prst="straightConnector1">
              <a:avLst/>
            </a:prstGeom>
            <a:noFill/>
            <a:ln cap="flat" cmpd="sng" w="28575">
              <a:solidFill>
                <a:srgbClr val="FFFFFF"/>
              </a:solidFill>
              <a:prstDash val="solid"/>
              <a:round/>
              <a:headEnd len="med" w="med" type="none"/>
              <a:tailEnd len="med" w="med" type="stealth"/>
            </a:ln>
          </p:spPr>
        </p:cxnSp>
        <p:sp>
          <p:nvSpPr>
            <p:cNvPr id="194" name="Google Shape;194;p17"/>
            <p:cNvSpPr txBox="1"/>
            <p:nvPr/>
          </p:nvSpPr>
          <p:spPr>
            <a:xfrm>
              <a:off x="4345025" y="4836325"/>
              <a:ext cx="510600" cy="22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lt1"/>
                  </a:solidFill>
                  <a:latin typeface="Lato"/>
                  <a:ea typeface="Lato"/>
                  <a:cs typeface="Lato"/>
                  <a:sym typeface="Lato"/>
                </a:rPr>
                <a:t>mid</a:t>
              </a:r>
              <a:endParaRPr b="1" sz="1300">
                <a:solidFill>
                  <a:schemeClr val="lt1"/>
                </a:solidFill>
                <a:latin typeface="Lato"/>
                <a:ea typeface="Lato"/>
                <a:cs typeface="Lato"/>
                <a:sym typeface="Lato"/>
              </a:endParaRPr>
            </a:p>
          </p:txBody>
        </p:sp>
      </p:grpSp>
      <p:grpSp>
        <p:nvGrpSpPr>
          <p:cNvPr id="195" name="Google Shape;195;p17"/>
          <p:cNvGrpSpPr/>
          <p:nvPr/>
        </p:nvGrpSpPr>
        <p:grpSpPr>
          <a:xfrm>
            <a:off x="6021739" y="4568425"/>
            <a:ext cx="510600" cy="489300"/>
            <a:chOff x="8253400" y="4568425"/>
            <a:chExt cx="510600" cy="489300"/>
          </a:xfrm>
        </p:grpSpPr>
        <p:cxnSp>
          <p:nvCxnSpPr>
            <p:cNvPr id="196" name="Google Shape;196;p17"/>
            <p:cNvCxnSpPr/>
            <p:nvPr/>
          </p:nvCxnSpPr>
          <p:spPr>
            <a:xfrm rot="10800000">
              <a:off x="8508890" y="4568425"/>
              <a:ext cx="0" cy="267900"/>
            </a:xfrm>
            <a:prstGeom prst="straightConnector1">
              <a:avLst/>
            </a:prstGeom>
            <a:noFill/>
            <a:ln cap="flat" cmpd="sng" w="28575">
              <a:solidFill>
                <a:srgbClr val="FFFFFF"/>
              </a:solidFill>
              <a:prstDash val="solid"/>
              <a:round/>
              <a:headEnd len="med" w="med" type="none"/>
              <a:tailEnd len="med" w="med" type="stealth"/>
            </a:ln>
          </p:spPr>
        </p:cxnSp>
        <p:sp>
          <p:nvSpPr>
            <p:cNvPr id="197" name="Google Shape;197;p17"/>
            <p:cNvSpPr txBox="1"/>
            <p:nvPr/>
          </p:nvSpPr>
          <p:spPr>
            <a:xfrm>
              <a:off x="8253400" y="4836325"/>
              <a:ext cx="510600" cy="22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Lato"/>
                  <a:ea typeface="Lato"/>
                  <a:cs typeface="Lato"/>
                  <a:sym typeface="Lato"/>
                </a:rPr>
                <a:t>right</a:t>
              </a:r>
              <a:endParaRPr b="1" sz="1100">
                <a:solidFill>
                  <a:schemeClr val="lt1"/>
                </a:solidFill>
                <a:latin typeface="Lato"/>
                <a:ea typeface="Lato"/>
                <a:cs typeface="Lato"/>
                <a:sym typeface="Lato"/>
              </a:endParaRPr>
            </a:p>
          </p:txBody>
        </p:sp>
      </p:grpSp>
      <p:pic>
        <p:nvPicPr>
          <p:cNvPr id="198" name="Google Shape;198;p17"/>
          <p:cNvPicPr preferRelativeResize="0"/>
          <p:nvPr/>
        </p:nvPicPr>
        <p:blipFill>
          <a:blip r:embed="rId3">
            <a:alphaModFix/>
          </a:blip>
          <a:stretch>
            <a:fillRect/>
          </a:stretch>
        </p:blipFill>
        <p:spPr>
          <a:xfrm>
            <a:off x="4169650" y="3759250"/>
            <a:ext cx="4762500" cy="952500"/>
          </a:xfrm>
          <a:prstGeom prst="rect">
            <a:avLst/>
          </a:prstGeom>
          <a:noFill/>
          <a:ln>
            <a:noFill/>
          </a:ln>
        </p:spPr>
      </p:pic>
      <p:sp>
        <p:nvSpPr>
          <p:cNvPr id="199" name="Google Shape;199;p17"/>
          <p:cNvSpPr txBox="1"/>
          <p:nvPr/>
        </p:nvSpPr>
        <p:spPr>
          <a:xfrm>
            <a:off x="6021425" y="39784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5</a:t>
            </a:r>
            <a:endParaRPr b="1" sz="2000">
              <a:latin typeface="Lato"/>
              <a:ea typeface="Lato"/>
              <a:cs typeface="Lato"/>
              <a:sym typeface="Lato"/>
            </a:endParaRPr>
          </a:p>
        </p:txBody>
      </p:sp>
      <p:sp>
        <p:nvSpPr>
          <p:cNvPr id="200" name="Google Shape;200;p17"/>
          <p:cNvSpPr txBox="1"/>
          <p:nvPr/>
        </p:nvSpPr>
        <p:spPr>
          <a:xfrm>
            <a:off x="4343284" y="3977084"/>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1</a:t>
            </a:r>
            <a:endParaRPr b="1" sz="2000">
              <a:latin typeface="Lato"/>
              <a:ea typeface="Lato"/>
              <a:cs typeface="Lato"/>
              <a:sym typeface="Lato"/>
            </a:endParaRPr>
          </a:p>
        </p:txBody>
      </p:sp>
      <p:grpSp>
        <p:nvGrpSpPr>
          <p:cNvPr id="201" name="Google Shape;201;p17"/>
          <p:cNvGrpSpPr/>
          <p:nvPr/>
        </p:nvGrpSpPr>
        <p:grpSpPr>
          <a:xfrm>
            <a:off x="5372033" y="4568425"/>
            <a:ext cx="693900" cy="489300"/>
            <a:chOff x="4253408" y="4568425"/>
            <a:chExt cx="693900" cy="489300"/>
          </a:xfrm>
        </p:grpSpPr>
        <p:cxnSp>
          <p:nvCxnSpPr>
            <p:cNvPr id="202" name="Google Shape;202;p17"/>
            <p:cNvCxnSpPr/>
            <p:nvPr/>
          </p:nvCxnSpPr>
          <p:spPr>
            <a:xfrm rot="10800000">
              <a:off x="4600325" y="4568425"/>
              <a:ext cx="0" cy="267900"/>
            </a:xfrm>
            <a:prstGeom prst="straightConnector1">
              <a:avLst/>
            </a:prstGeom>
            <a:noFill/>
            <a:ln cap="flat" cmpd="sng" w="28575">
              <a:solidFill>
                <a:srgbClr val="FFFFFF"/>
              </a:solidFill>
              <a:prstDash val="solid"/>
              <a:round/>
              <a:headEnd len="med" w="med" type="none"/>
              <a:tailEnd len="med" w="med" type="stealth"/>
            </a:ln>
          </p:spPr>
        </p:cxnSp>
        <p:sp>
          <p:nvSpPr>
            <p:cNvPr id="203" name="Google Shape;203;p17"/>
            <p:cNvSpPr txBox="1"/>
            <p:nvPr/>
          </p:nvSpPr>
          <p:spPr>
            <a:xfrm>
              <a:off x="4253408" y="4836325"/>
              <a:ext cx="693900" cy="22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lt1"/>
                  </a:solidFill>
                  <a:latin typeface="Lato"/>
                  <a:ea typeface="Lato"/>
                  <a:cs typeface="Lato"/>
                  <a:sym typeface="Lato"/>
                </a:rPr>
                <a:t>found</a:t>
              </a:r>
              <a:endParaRPr b="1" sz="1300">
                <a:solidFill>
                  <a:schemeClr val="lt1"/>
                </a:solidFill>
                <a:latin typeface="Lato"/>
                <a:ea typeface="Lato"/>
                <a:cs typeface="Lato"/>
                <a:sym typeface="Lato"/>
              </a:endParaRPr>
            </a:p>
          </p:txBody>
        </p:sp>
      </p:grpSp>
      <p:sp>
        <p:nvSpPr>
          <p:cNvPr id="204" name="Google Shape;204;p17"/>
          <p:cNvSpPr txBox="1"/>
          <p:nvPr>
            <p:ph idx="1" type="body"/>
          </p:nvPr>
        </p:nvSpPr>
        <p:spPr>
          <a:xfrm>
            <a:off x="402350" y="1187550"/>
            <a:ext cx="3767400" cy="3682800"/>
          </a:xfrm>
          <a:prstGeom prst="rect">
            <a:avLst/>
          </a:prstGeom>
        </p:spPr>
        <p:txBody>
          <a:bodyPr anchorCtr="0" anchor="ctr" bIns="91425" lIns="91425" spcFirstLastPara="1" rIns="91425" wrap="square" tIns="91425">
            <a:noAutofit/>
          </a:bodyPr>
          <a:lstStyle/>
          <a:p>
            <a:pPr indent="0" lvl="0" marL="0" rtl="0" algn="ctr">
              <a:lnSpc>
                <a:spcPct val="95000"/>
              </a:lnSpc>
              <a:spcBef>
                <a:spcPts val="0"/>
              </a:spcBef>
              <a:spcAft>
                <a:spcPts val="0"/>
              </a:spcAft>
              <a:buSzPts val="1018"/>
              <a:buNone/>
            </a:pPr>
            <a:r>
              <a:rPr lang="en" sz="1500"/>
              <a:t>A binary search algorithm is a simple search algorithm to create, but requires sorting the list before hand.</a:t>
            </a:r>
            <a:endParaRPr sz="1500"/>
          </a:p>
          <a:p>
            <a:pPr indent="0" lvl="0" marL="0" rtl="0" algn="ctr">
              <a:lnSpc>
                <a:spcPct val="95000"/>
              </a:lnSpc>
              <a:spcBef>
                <a:spcPts val="1200"/>
              </a:spcBef>
              <a:spcAft>
                <a:spcPts val="0"/>
              </a:spcAft>
              <a:buSzPts val="1018"/>
              <a:buNone/>
            </a:pPr>
            <a:r>
              <a:rPr lang="en" sz="1500"/>
              <a:t>Two endpoints are created, and the algorithm repeats until the endpoints are on the same point. Each time the algorithm repeats, it creates a midpoint and checks if the desired number is less than or greater than the midpoint. Splitting the list into two each time until the desired number is found</a:t>
            </a:r>
            <a:endParaRPr sz="1500"/>
          </a:p>
          <a:p>
            <a:pPr indent="0" lvl="0" marL="0" rtl="0" algn="ctr">
              <a:lnSpc>
                <a:spcPct val="95000"/>
              </a:lnSpc>
              <a:spcBef>
                <a:spcPts val="1200"/>
              </a:spcBef>
              <a:spcAft>
                <a:spcPts val="1200"/>
              </a:spcAft>
              <a:buSzPts val="1018"/>
              <a:buNone/>
            </a:pPr>
            <a:r>
              <a:rPr b="1" lang="en" sz="1500"/>
              <a:t>Its worst-case time complexity is O(log(n))</a:t>
            </a:r>
            <a:endParaRPr b="1" sz="1500"/>
          </a:p>
        </p:txBody>
      </p:sp>
      <p:sp>
        <p:nvSpPr>
          <p:cNvPr id="205" name="Google Shape;205;p17"/>
          <p:cNvSpPr txBox="1"/>
          <p:nvPr>
            <p:ph type="title"/>
          </p:nvPr>
        </p:nvSpPr>
        <p:spPr>
          <a:xfrm>
            <a:off x="1828800" y="422850"/>
            <a:ext cx="5486400" cy="64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Binary</a:t>
            </a:r>
            <a:r>
              <a:rPr b="1" lang="en" sz="3000"/>
              <a:t> Search Algorithm</a:t>
            </a:r>
            <a:endParaRPr b="1" sz="3000"/>
          </a:p>
        </p:txBody>
      </p:sp>
      <p:sp>
        <p:nvSpPr>
          <p:cNvPr id="206" name="Google Shape;206;p17"/>
          <p:cNvSpPr txBox="1"/>
          <p:nvPr/>
        </p:nvSpPr>
        <p:spPr>
          <a:xfrm>
            <a:off x="5216550" y="1044600"/>
            <a:ext cx="3282900" cy="25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Lato"/>
                <a:ea typeface="Lato"/>
                <a:cs typeface="Lato"/>
                <a:sym typeface="Lato"/>
              </a:rPr>
              <a:t>procedure BinarySearch(x,a</a:t>
            </a:r>
            <a:r>
              <a:rPr b="1" baseline="-25000" lang="en" sz="1200">
                <a:solidFill>
                  <a:schemeClr val="lt1"/>
                </a:solidFill>
                <a:latin typeface="Lato"/>
                <a:ea typeface="Lato"/>
                <a:cs typeface="Lato"/>
                <a:sym typeface="Lato"/>
              </a:rPr>
              <a:t>1</a:t>
            </a:r>
            <a:r>
              <a:rPr b="1" lang="en" sz="1200">
                <a:solidFill>
                  <a:schemeClr val="lt1"/>
                </a:solidFill>
                <a:latin typeface="Lato"/>
                <a:ea typeface="Lato"/>
                <a:cs typeface="Lato"/>
                <a:sym typeface="Lato"/>
              </a:rPr>
              <a:t>,a</a:t>
            </a:r>
            <a:r>
              <a:rPr b="1" baseline="-25000" lang="en" sz="1200">
                <a:solidFill>
                  <a:schemeClr val="lt1"/>
                </a:solidFill>
                <a:latin typeface="Lato"/>
                <a:ea typeface="Lato"/>
                <a:cs typeface="Lato"/>
                <a:sym typeface="Lato"/>
              </a:rPr>
              <a:t>2</a:t>
            </a:r>
            <a:r>
              <a:rPr b="1" lang="en" sz="1200">
                <a:solidFill>
                  <a:schemeClr val="lt1"/>
                </a:solidFill>
                <a:latin typeface="Lato"/>
                <a:ea typeface="Lato"/>
                <a:cs typeface="Lato"/>
                <a:sym typeface="Lato"/>
              </a:rPr>
              <a:t>,...,a</a:t>
            </a:r>
            <a:r>
              <a:rPr b="1" baseline="-25000" lang="en" sz="1200">
                <a:solidFill>
                  <a:schemeClr val="lt1"/>
                </a:solidFill>
                <a:latin typeface="Lato"/>
                <a:ea typeface="Lato"/>
                <a:cs typeface="Lato"/>
                <a:sym typeface="Lato"/>
              </a:rPr>
              <a:t>n</a:t>
            </a:r>
            <a:r>
              <a:rPr b="1" baseline="30000" lang="en" sz="1200">
                <a:solidFill>
                  <a:schemeClr val="lt1"/>
                </a:solidFill>
                <a:latin typeface="Lato"/>
                <a:ea typeface="Lato"/>
                <a:cs typeface="Lato"/>
                <a:sym typeface="Lato"/>
              </a:rPr>
              <a:t> </a:t>
            </a:r>
            <a:r>
              <a:rPr b="1" lang="en" sz="1200">
                <a:solidFill>
                  <a:schemeClr val="lt1"/>
                </a:solidFill>
                <a:latin typeface="Lato"/>
                <a:ea typeface="Lato"/>
                <a:cs typeface="Lato"/>
                <a:sym typeface="Lato"/>
              </a:rPr>
              <a:t>:integers)</a:t>
            </a:r>
            <a:endParaRPr b="1" sz="1200">
              <a:solidFill>
                <a:schemeClr val="lt1"/>
              </a:solidFill>
              <a:latin typeface="Lato"/>
              <a:ea typeface="Lato"/>
              <a:cs typeface="Lato"/>
              <a:sym typeface="Lato"/>
            </a:endParaRPr>
          </a:p>
          <a:p>
            <a:pPr indent="0" lvl="0" marL="0" rtl="0" algn="l">
              <a:spcBef>
                <a:spcPts val="0"/>
              </a:spcBef>
              <a:spcAft>
                <a:spcPts val="0"/>
              </a:spcAft>
              <a:buNone/>
            </a:pPr>
            <a:r>
              <a:rPr b="1" lang="en" sz="1200">
                <a:solidFill>
                  <a:schemeClr val="lt1"/>
                </a:solidFill>
                <a:latin typeface="Lato"/>
                <a:ea typeface="Lato"/>
                <a:cs typeface="Lato"/>
                <a:sym typeface="Lato"/>
              </a:rPr>
              <a:t>{</a:t>
            </a:r>
            <a:endParaRPr b="1" sz="1200">
              <a:solidFill>
                <a:schemeClr val="lt1"/>
              </a:solidFill>
              <a:latin typeface="Lato"/>
              <a:ea typeface="Lato"/>
              <a:cs typeface="Lato"/>
              <a:sym typeface="Lato"/>
            </a:endParaRPr>
          </a:p>
          <a:p>
            <a:pPr indent="0" lvl="0" marL="457200" rtl="0" algn="l">
              <a:spcBef>
                <a:spcPts val="0"/>
              </a:spcBef>
              <a:spcAft>
                <a:spcPts val="0"/>
              </a:spcAft>
              <a:buNone/>
            </a:pPr>
            <a:r>
              <a:rPr b="1" lang="en" sz="1200">
                <a:solidFill>
                  <a:schemeClr val="lt1"/>
                </a:solidFill>
                <a:latin typeface="Lato"/>
                <a:ea typeface="Lato"/>
                <a:cs typeface="Lato"/>
                <a:sym typeface="Lato"/>
              </a:rPr>
              <a:t>left = 1</a:t>
            </a:r>
            <a:endParaRPr b="1" sz="1200">
              <a:solidFill>
                <a:schemeClr val="lt1"/>
              </a:solidFill>
              <a:latin typeface="Lato"/>
              <a:ea typeface="Lato"/>
              <a:cs typeface="Lato"/>
              <a:sym typeface="Lato"/>
            </a:endParaRPr>
          </a:p>
          <a:p>
            <a:pPr indent="0" lvl="0" marL="457200" rtl="0" algn="l">
              <a:spcBef>
                <a:spcPts val="0"/>
              </a:spcBef>
              <a:spcAft>
                <a:spcPts val="0"/>
              </a:spcAft>
              <a:buNone/>
            </a:pPr>
            <a:r>
              <a:rPr b="1" lang="en" sz="1200">
                <a:solidFill>
                  <a:schemeClr val="lt1"/>
                </a:solidFill>
                <a:latin typeface="Lato"/>
                <a:ea typeface="Lato"/>
                <a:cs typeface="Lato"/>
                <a:sym typeface="Lato"/>
              </a:rPr>
              <a:t>r</a:t>
            </a:r>
            <a:r>
              <a:rPr b="1" lang="en" sz="1200">
                <a:solidFill>
                  <a:schemeClr val="lt1"/>
                </a:solidFill>
                <a:latin typeface="Lato"/>
                <a:ea typeface="Lato"/>
                <a:cs typeface="Lato"/>
                <a:sym typeface="Lato"/>
              </a:rPr>
              <a:t>ight = n</a:t>
            </a:r>
            <a:endParaRPr b="1" sz="1200">
              <a:solidFill>
                <a:schemeClr val="lt1"/>
              </a:solidFill>
              <a:latin typeface="Lato"/>
              <a:ea typeface="Lato"/>
              <a:cs typeface="Lato"/>
              <a:sym typeface="Lato"/>
            </a:endParaRPr>
          </a:p>
          <a:p>
            <a:pPr indent="0" lvl="0" marL="457200" rtl="0" algn="l">
              <a:spcBef>
                <a:spcPts val="0"/>
              </a:spcBef>
              <a:spcAft>
                <a:spcPts val="0"/>
              </a:spcAft>
              <a:buNone/>
            </a:pPr>
            <a:r>
              <a:rPr b="1" lang="en" sz="1200">
                <a:solidFill>
                  <a:schemeClr val="lt1"/>
                </a:solidFill>
                <a:latin typeface="Lato"/>
                <a:ea typeface="Lato"/>
                <a:cs typeface="Lato"/>
                <a:sym typeface="Lato"/>
              </a:rPr>
              <a:t>w</a:t>
            </a:r>
            <a:r>
              <a:rPr b="1" lang="en" sz="1200">
                <a:solidFill>
                  <a:schemeClr val="lt1"/>
                </a:solidFill>
                <a:latin typeface="Lato"/>
                <a:ea typeface="Lato"/>
                <a:cs typeface="Lato"/>
                <a:sym typeface="Lato"/>
              </a:rPr>
              <a:t>hile (left &lt; right)</a:t>
            </a:r>
            <a:endParaRPr b="1" sz="1200">
              <a:solidFill>
                <a:schemeClr val="lt1"/>
              </a:solidFill>
              <a:latin typeface="Lato"/>
              <a:ea typeface="Lato"/>
              <a:cs typeface="Lato"/>
              <a:sym typeface="Lato"/>
            </a:endParaRPr>
          </a:p>
          <a:p>
            <a:pPr indent="0" lvl="0" marL="457200" rtl="0" algn="l">
              <a:spcBef>
                <a:spcPts val="0"/>
              </a:spcBef>
              <a:spcAft>
                <a:spcPts val="0"/>
              </a:spcAft>
              <a:buNone/>
            </a:pPr>
            <a:r>
              <a:rPr b="1" lang="en" sz="1200">
                <a:solidFill>
                  <a:schemeClr val="lt1"/>
                </a:solidFill>
                <a:latin typeface="Lato"/>
                <a:ea typeface="Lato"/>
                <a:cs typeface="Lato"/>
                <a:sym typeface="Lato"/>
              </a:rPr>
              <a:t>{</a:t>
            </a:r>
            <a:endParaRPr b="1" sz="1200">
              <a:solidFill>
                <a:schemeClr val="lt1"/>
              </a:solidFill>
              <a:latin typeface="Lato"/>
              <a:ea typeface="Lato"/>
              <a:cs typeface="Lato"/>
              <a:sym typeface="Lato"/>
            </a:endParaRPr>
          </a:p>
          <a:p>
            <a:pPr indent="0" lvl="0" marL="457200" rtl="0" algn="l">
              <a:spcBef>
                <a:spcPts val="0"/>
              </a:spcBef>
              <a:spcAft>
                <a:spcPts val="0"/>
              </a:spcAft>
              <a:buNone/>
            </a:pPr>
            <a:r>
              <a:rPr b="1" lang="en" sz="1200">
                <a:solidFill>
                  <a:schemeClr val="lt1"/>
                </a:solidFill>
                <a:latin typeface="Lato"/>
                <a:ea typeface="Lato"/>
                <a:cs typeface="Lato"/>
                <a:sym typeface="Lato"/>
              </a:rPr>
              <a:t>	mid = floor((left+right)/2)</a:t>
            </a:r>
            <a:endParaRPr b="1" sz="1200">
              <a:solidFill>
                <a:schemeClr val="lt1"/>
              </a:solidFill>
              <a:latin typeface="Lato"/>
              <a:ea typeface="Lato"/>
              <a:cs typeface="Lato"/>
              <a:sym typeface="Lato"/>
            </a:endParaRPr>
          </a:p>
          <a:p>
            <a:pPr indent="0" lvl="0" marL="457200" rtl="0" algn="l">
              <a:spcBef>
                <a:spcPts val="0"/>
              </a:spcBef>
              <a:spcAft>
                <a:spcPts val="0"/>
              </a:spcAft>
              <a:buNone/>
            </a:pPr>
            <a:r>
              <a:rPr b="1" lang="en" sz="1200">
                <a:solidFill>
                  <a:schemeClr val="lt1"/>
                </a:solidFill>
                <a:latin typeface="Lato"/>
                <a:ea typeface="Lato"/>
                <a:cs typeface="Lato"/>
                <a:sym typeface="Lato"/>
              </a:rPr>
              <a:t>	If (x = a</a:t>
            </a:r>
            <a:r>
              <a:rPr b="1" baseline="-25000" lang="en" sz="1200">
                <a:solidFill>
                  <a:schemeClr val="lt1"/>
                </a:solidFill>
                <a:latin typeface="Lato"/>
                <a:ea typeface="Lato"/>
                <a:cs typeface="Lato"/>
                <a:sym typeface="Lato"/>
              </a:rPr>
              <a:t>mid</a:t>
            </a:r>
            <a:r>
              <a:rPr b="1" lang="en" sz="1200">
                <a:solidFill>
                  <a:schemeClr val="lt1"/>
                </a:solidFill>
                <a:latin typeface="Lato"/>
                <a:ea typeface="Lato"/>
                <a:cs typeface="Lato"/>
                <a:sym typeface="Lato"/>
              </a:rPr>
              <a:t>) then {return mid}</a:t>
            </a:r>
            <a:endParaRPr b="1" sz="1200">
              <a:solidFill>
                <a:schemeClr val="lt1"/>
              </a:solidFill>
              <a:latin typeface="Lato"/>
              <a:ea typeface="Lato"/>
              <a:cs typeface="Lato"/>
              <a:sym typeface="Lato"/>
            </a:endParaRPr>
          </a:p>
          <a:p>
            <a:pPr indent="0" lvl="0" marL="457200" rtl="0" algn="l">
              <a:spcBef>
                <a:spcPts val="0"/>
              </a:spcBef>
              <a:spcAft>
                <a:spcPts val="0"/>
              </a:spcAft>
              <a:buNone/>
            </a:pPr>
            <a:r>
              <a:rPr b="1" lang="en" sz="1200">
                <a:solidFill>
                  <a:schemeClr val="lt1"/>
                </a:solidFill>
                <a:latin typeface="Lato"/>
                <a:ea typeface="Lato"/>
                <a:cs typeface="Lato"/>
                <a:sym typeface="Lato"/>
              </a:rPr>
              <a:t>	</a:t>
            </a:r>
            <a:r>
              <a:rPr b="1" lang="en" sz="1200">
                <a:solidFill>
                  <a:schemeClr val="lt1"/>
                </a:solidFill>
                <a:latin typeface="Lato"/>
                <a:ea typeface="Lato"/>
                <a:cs typeface="Lato"/>
                <a:sym typeface="Lato"/>
              </a:rPr>
              <a:t>i</a:t>
            </a:r>
            <a:r>
              <a:rPr b="1" lang="en" sz="1200">
                <a:solidFill>
                  <a:schemeClr val="lt1"/>
                </a:solidFill>
                <a:latin typeface="Lato"/>
                <a:ea typeface="Lato"/>
                <a:cs typeface="Lato"/>
                <a:sym typeface="Lato"/>
              </a:rPr>
              <a:t>f (x &gt; a</a:t>
            </a:r>
            <a:r>
              <a:rPr b="1" baseline="-25000" lang="en" sz="1200">
                <a:solidFill>
                  <a:schemeClr val="lt1"/>
                </a:solidFill>
                <a:latin typeface="Lato"/>
                <a:ea typeface="Lato"/>
                <a:cs typeface="Lato"/>
                <a:sym typeface="Lato"/>
              </a:rPr>
              <a:t>mid</a:t>
            </a:r>
            <a:r>
              <a:rPr b="1" lang="en" sz="1200">
                <a:solidFill>
                  <a:schemeClr val="lt1"/>
                </a:solidFill>
                <a:latin typeface="Lato"/>
                <a:ea typeface="Lato"/>
                <a:cs typeface="Lato"/>
                <a:sym typeface="Lato"/>
              </a:rPr>
              <a:t>) then {left = mid + 1}</a:t>
            </a:r>
            <a:endParaRPr b="1" sz="1200">
              <a:solidFill>
                <a:schemeClr val="lt1"/>
              </a:solidFill>
              <a:latin typeface="Lato"/>
              <a:ea typeface="Lato"/>
              <a:cs typeface="Lato"/>
              <a:sym typeface="Lato"/>
            </a:endParaRPr>
          </a:p>
          <a:p>
            <a:pPr indent="0" lvl="0" marL="457200" rtl="0" algn="l">
              <a:spcBef>
                <a:spcPts val="0"/>
              </a:spcBef>
              <a:spcAft>
                <a:spcPts val="0"/>
              </a:spcAft>
              <a:buNone/>
            </a:pPr>
            <a:r>
              <a:rPr b="1" lang="en" sz="1200">
                <a:solidFill>
                  <a:schemeClr val="lt1"/>
                </a:solidFill>
                <a:latin typeface="Lato"/>
                <a:ea typeface="Lato"/>
                <a:cs typeface="Lato"/>
                <a:sym typeface="Lato"/>
              </a:rPr>
              <a:t>	</a:t>
            </a:r>
            <a:r>
              <a:rPr b="1" lang="en" sz="1200">
                <a:solidFill>
                  <a:schemeClr val="lt1"/>
                </a:solidFill>
                <a:latin typeface="Lato"/>
                <a:ea typeface="Lato"/>
                <a:cs typeface="Lato"/>
                <a:sym typeface="Lato"/>
              </a:rPr>
              <a:t>e</a:t>
            </a:r>
            <a:r>
              <a:rPr b="1" lang="en" sz="1200">
                <a:solidFill>
                  <a:schemeClr val="lt1"/>
                </a:solidFill>
                <a:latin typeface="Lato"/>
                <a:ea typeface="Lato"/>
                <a:cs typeface="Lato"/>
                <a:sym typeface="Lato"/>
              </a:rPr>
              <a:t>lse {right = mid}</a:t>
            </a:r>
            <a:endParaRPr b="1" sz="1200">
              <a:solidFill>
                <a:schemeClr val="lt1"/>
              </a:solidFill>
              <a:latin typeface="Lato"/>
              <a:ea typeface="Lato"/>
              <a:cs typeface="Lato"/>
              <a:sym typeface="Lato"/>
            </a:endParaRPr>
          </a:p>
          <a:p>
            <a:pPr indent="0" lvl="0" marL="457200" rtl="0" algn="l">
              <a:spcBef>
                <a:spcPts val="0"/>
              </a:spcBef>
              <a:spcAft>
                <a:spcPts val="0"/>
              </a:spcAft>
              <a:buNone/>
            </a:pPr>
            <a:r>
              <a:rPr b="1" lang="en" sz="1200">
                <a:solidFill>
                  <a:schemeClr val="lt1"/>
                </a:solidFill>
                <a:latin typeface="Lato"/>
                <a:ea typeface="Lato"/>
                <a:cs typeface="Lato"/>
                <a:sym typeface="Lato"/>
              </a:rPr>
              <a:t>}</a:t>
            </a:r>
            <a:endParaRPr b="1" sz="1200">
              <a:solidFill>
                <a:schemeClr val="lt1"/>
              </a:solidFill>
              <a:latin typeface="Lato"/>
              <a:ea typeface="Lato"/>
              <a:cs typeface="Lato"/>
              <a:sym typeface="Lato"/>
            </a:endParaRPr>
          </a:p>
          <a:p>
            <a:pPr indent="0" lvl="0" marL="457200" rtl="0" algn="l">
              <a:spcBef>
                <a:spcPts val="0"/>
              </a:spcBef>
              <a:spcAft>
                <a:spcPts val="0"/>
              </a:spcAft>
              <a:buNone/>
            </a:pPr>
            <a:r>
              <a:rPr b="1" lang="en" sz="1200">
                <a:solidFill>
                  <a:schemeClr val="lt1"/>
                </a:solidFill>
                <a:latin typeface="Lato"/>
                <a:ea typeface="Lato"/>
                <a:cs typeface="Lato"/>
                <a:sym typeface="Lato"/>
              </a:rPr>
              <a:t>if (a</a:t>
            </a:r>
            <a:r>
              <a:rPr b="1" baseline="-25000" lang="en" sz="1200">
                <a:solidFill>
                  <a:schemeClr val="lt1"/>
                </a:solidFill>
                <a:latin typeface="Lato"/>
                <a:ea typeface="Lato"/>
                <a:cs typeface="Lato"/>
                <a:sym typeface="Lato"/>
              </a:rPr>
              <a:t>left</a:t>
            </a:r>
            <a:r>
              <a:rPr b="1" lang="en" sz="1200">
                <a:solidFill>
                  <a:schemeClr val="lt1"/>
                </a:solidFill>
                <a:latin typeface="Lato"/>
                <a:ea typeface="Lato"/>
                <a:cs typeface="Lato"/>
                <a:sym typeface="Lato"/>
              </a:rPr>
              <a:t> = x) then {return left}</a:t>
            </a:r>
            <a:endParaRPr b="1" sz="1200">
              <a:solidFill>
                <a:schemeClr val="lt1"/>
              </a:solidFill>
              <a:latin typeface="Lato"/>
              <a:ea typeface="Lato"/>
              <a:cs typeface="Lato"/>
              <a:sym typeface="Lato"/>
            </a:endParaRPr>
          </a:p>
          <a:p>
            <a:pPr indent="0" lvl="0" marL="457200" rtl="0" algn="l">
              <a:spcBef>
                <a:spcPts val="0"/>
              </a:spcBef>
              <a:spcAft>
                <a:spcPts val="0"/>
              </a:spcAft>
              <a:buNone/>
            </a:pPr>
            <a:r>
              <a:rPr b="1" lang="en" sz="1200">
                <a:solidFill>
                  <a:schemeClr val="lt1"/>
                </a:solidFill>
                <a:latin typeface="Lato"/>
                <a:ea typeface="Lato"/>
                <a:cs typeface="Lato"/>
                <a:sym typeface="Lato"/>
              </a:rPr>
              <a:t>return 0</a:t>
            </a:r>
            <a:endParaRPr b="1" sz="1200">
              <a:solidFill>
                <a:schemeClr val="lt1"/>
              </a:solidFill>
              <a:latin typeface="Lato"/>
              <a:ea typeface="Lato"/>
              <a:cs typeface="Lato"/>
              <a:sym typeface="Lato"/>
            </a:endParaRPr>
          </a:p>
          <a:p>
            <a:pPr indent="0" lvl="0" marL="0" rtl="0" algn="l">
              <a:spcBef>
                <a:spcPts val="0"/>
              </a:spcBef>
              <a:spcAft>
                <a:spcPts val="0"/>
              </a:spcAft>
              <a:buNone/>
            </a:pPr>
            <a:r>
              <a:rPr b="1" lang="en" sz="1200">
                <a:solidFill>
                  <a:schemeClr val="lt1"/>
                </a:solidFill>
                <a:latin typeface="Lato"/>
                <a:ea typeface="Lato"/>
                <a:cs typeface="Lato"/>
                <a:sym typeface="Lato"/>
              </a:rPr>
              <a:t>}</a:t>
            </a:r>
            <a:endParaRPr b="1" sz="1200">
              <a:solidFill>
                <a:schemeClr val="lt1"/>
              </a:solidFill>
              <a:latin typeface="Lato"/>
              <a:ea typeface="Lato"/>
              <a:cs typeface="Lato"/>
              <a:sym typeface="Lato"/>
            </a:endParaRPr>
          </a:p>
          <a:p>
            <a:pPr indent="0" lvl="0" marL="0" rtl="0" algn="l">
              <a:spcBef>
                <a:spcPts val="0"/>
              </a:spcBef>
              <a:spcAft>
                <a:spcPts val="0"/>
              </a:spcAft>
              <a:buNone/>
            </a:pPr>
            <a:r>
              <a:t/>
            </a:r>
            <a:endParaRPr b="1" sz="1200">
              <a:solidFill>
                <a:schemeClr val="lt1"/>
              </a:solidFill>
              <a:latin typeface="Lato"/>
              <a:ea typeface="Lato"/>
              <a:cs typeface="Lato"/>
              <a:sym typeface="Lato"/>
            </a:endParaRPr>
          </a:p>
        </p:txBody>
      </p:sp>
      <p:sp>
        <p:nvSpPr>
          <p:cNvPr id="207" name="Google Shape;207;p17"/>
          <p:cNvSpPr txBox="1"/>
          <p:nvPr/>
        </p:nvSpPr>
        <p:spPr>
          <a:xfrm>
            <a:off x="4899369" y="39784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2</a:t>
            </a:r>
            <a:endParaRPr b="1" sz="2000">
              <a:latin typeface="Lato"/>
              <a:ea typeface="Lato"/>
              <a:cs typeface="Lato"/>
              <a:sym typeface="Lato"/>
            </a:endParaRPr>
          </a:p>
        </p:txBody>
      </p:sp>
      <p:sp>
        <p:nvSpPr>
          <p:cNvPr id="208" name="Google Shape;208;p17"/>
          <p:cNvSpPr txBox="1"/>
          <p:nvPr/>
        </p:nvSpPr>
        <p:spPr>
          <a:xfrm>
            <a:off x="7140707" y="39784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12</a:t>
            </a:r>
            <a:endParaRPr b="1" sz="2000">
              <a:latin typeface="Lato"/>
              <a:ea typeface="Lato"/>
              <a:cs typeface="Lato"/>
              <a:sym typeface="Lato"/>
            </a:endParaRPr>
          </a:p>
        </p:txBody>
      </p:sp>
      <p:sp>
        <p:nvSpPr>
          <p:cNvPr id="209" name="Google Shape;209;p17"/>
          <p:cNvSpPr txBox="1"/>
          <p:nvPr/>
        </p:nvSpPr>
        <p:spPr>
          <a:xfrm>
            <a:off x="6583941" y="39784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7</a:t>
            </a:r>
            <a:endParaRPr b="1" sz="2000">
              <a:latin typeface="Lato"/>
              <a:ea typeface="Lato"/>
              <a:cs typeface="Lato"/>
              <a:sym typeface="Lato"/>
            </a:endParaRPr>
          </a:p>
        </p:txBody>
      </p:sp>
      <p:sp>
        <p:nvSpPr>
          <p:cNvPr id="210" name="Google Shape;210;p17"/>
          <p:cNvSpPr txBox="1"/>
          <p:nvPr/>
        </p:nvSpPr>
        <p:spPr>
          <a:xfrm>
            <a:off x="8257512" y="39784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14</a:t>
            </a:r>
            <a:endParaRPr b="1" sz="2000">
              <a:latin typeface="Lato"/>
              <a:ea typeface="Lato"/>
              <a:cs typeface="Lato"/>
              <a:sym typeface="Lato"/>
            </a:endParaRPr>
          </a:p>
        </p:txBody>
      </p:sp>
      <p:sp>
        <p:nvSpPr>
          <p:cNvPr id="211" name="Google Shape;211;p17"/>
          <p:cNvSpPr txBox="1"/>
          <p:nvPr/>
        </p:nvSpPr>
        <p:spPr>
          <a:xfrm>
            <a:off x="5464068" y="3978395"/>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4</a:t>
            </a:r>
            <a:endParaRPr b="1" sz="2000">
              <a:latin typeface="Lato"/>
              <a:ea typeface="Lato"/>
              <a:cs typeface="Lato"/>
              <a:sym typeface="Lato"/>
            </a:endParaRPr>
          </a:p>
        </p:txBody>
      </p:sp>
      <p:sp>
        <p:nvSpPr>
          <p:cNvPr id="212" name="Google Shape;212;p17"/>
          <p:cNvSpPr txBox="1"/>
          <p:nvPr/>
        </p:nvSpPr>
        <p:spPr>
          <a:xfrm>
            <a:off x="7704693" y="39784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13</a:t>
            </a:r>
            <a:endParaRPr b="1" sz="2000">
              <a:latin typeface="Lato"/>
              <a:ea typeface="Lato"/>
              <a:cs typeface="Lato"/>
              <a:sym typeface="Lato"/>
            </a:endParaRPr>
          </a:p>
        </p:txBody>
      </p:sp>
      <p:grpSp>
        <p:nvGrpSpPr>
          <p:cNvPr id="213" name="Google Shape;213;p17"/>
          <p:cNvGrpSpPr/>
          <p:nvPr/>
        </p:nvGrpSpPr>
        <p:grpSpPr>
          <a:xfrm>
            <a:off x="4345025" y="4568425"/>
            <a:ext cx="510600" cy="489300"/>
            <a:chOff x="4345025" y="4568425"/>
            <a:chExt cx="510600" cy="489300"/>
          </a:xfrm>
        </p:grpSpPr>
        <p:cxnSp>
          <p:nvCxnSpPr>
            <p:cNvPr id="214" name="Google Shape;214;p17"/>
            <p:cNvCxnSpPr/>
            <p:nvPr/>
          </p:nvCxnSpPr>
          <p:spPr>
            <a:xfrm rot="10800000">
              <a:off x="4600325" y="4568425"/>
              <a:ext cx="0" cy="267900"/>
            </a:xfrm>
            <a:prstGeom prst="straightConnector1">
              <a:avLst/>
            </a:prstGeom>
            <a:noFill/>
            <a:ln cap="flat" cmpd="sng" w="28575">
              <a:solidFill>
                <a:srgbClr val="FFFFFF"/>
              </a:solidFill>
              <a:prstDash val="solid"/>
              <a:round/>
              <a:headEnd len="med" w="med" type="none"/>
              <a:tailEnd len="med" w="med" type="stealth"/>
            </a:ln>
          </p:spPr>
        </p:cxnSp>
        <p:sp>
          <p:nvSpPr>
            <p:cNvPr id="215" name="Google Shape;215;p17"/>
            <p:cNvSpPr txBox="1"/>
            <p:nvPr/>
          </p:nvSpPr>
          <p:spPr>
            <a:xfrm>
              <a:off x="4345025" y="4836325"/>
              <a:ext cx="510600" cy="22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lt1"/>
                  </a:solidFill>
                  <a:latin typeface="Lato"/>
                  <a:ea typeface="Lato"/>
                  <a:cs typeface="Lato"/>
                  <a:sym typeface="Lato"/>
                </a:rPr>
                <a:t>left</a:t>
              </a:r>
              <a:endParaRPr b="1" sz="1300">
                <a:solidFill>
                  <a:schemeClr val="lt1"/>
                </a:solidFill>
                <a:latin typeface="Lato"/>
                <a:ea typeface="Lato"/>
                <a:cs typeface="Lato"/>
                <a:sym typeface="Lato"/>
              </a:endParaRPr>
            </a:p>
          </p:txBody>
        </p:sp>
      </p:grpSp>
      <p:grpSp>
        <p:nvGrpSpPr>
          <p:cNvPr id="216" name="Google Shape;216;p17"/>
          <p:cNvGrpSpPr/>
          <p:nvPr/>
        </p:nvGrpSpPr>
        <p:grpSpPr>
          <a:xfrm>
            <a:off x="8253400" y="4568425"/>
            <a:ext cx="510600" cy="489300"/>
            <a:chOff x="8253400" y="4568425"/>
            <a:chExt cx="510600" cy="489300"/>
          </a:xfrm>
        </p:grpSpPr>
        <p:cxnSp>
          <p:nvCxnSpPr>
            <p:cNvPr id="217" name="Google Shape;217;p17"/>
            <p:cNvCxnSpPr/>
            <p:nvPr/>
          </p:nvCxnSpPr>
          <p:spPr>
            <a:xfrm rot="10800000">
              <a:off x="8508890" y="4568425"/>
              <a:ext cx="0" cy="267900"/>
            </a:xfrm>
            <a:prstGeom prst="straightConnector1">
              <a:avLst/>
            </a:prstGeom>
            <a:noFill/>
            <a:ln cap="flat" cmpd="sng" w="28575">
              <a:solidFill>
                <a:srgbClr val="FFFFFF"/>
              </a:solidFill>
              <a:prstDash val="solid"/>
              <a:round/>
              <a:headEnd len="med" w="med" type="none"/>
              <a:tailEnd len="med" w="med" type="stealth"/>
            </a:ln>
          </p:spPr>
        </p:cxnSp>
        <p:sp>
          <p:nvSpPr>
            <p:cNvPr id="218" name="Google Shape;218;p17"/>
            <p:cNvSpPr txBox="1"/>
            <p:nvPr/>
          </p:nvSpPr>
          <p:spPr>
            <a:xfrm>
              <a:off x="8253400" y="4836325"/>
              <a:ext cx="510600" cy="22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Lato"/>
                  <a:ea typeface="Lato"/>
                  <a:cs typeface="Lato"/>
                  <a:sym typeface="Lato"/>
                </a:rPr>
                <a:t>right</a:t>
              </a:r>
              <a:endParaRPr b="1" sz="1100">
                <a:solidFill>
                  <a:schemeClr val="lt1"/>
                </a:solidFill>
                <a:latin typeface="Lato"/>
                <a:ea typeface="Lato"/>
                <a:cs typeface="Lato"/>
                <a:sym typeface="Lato"/>
              </a:endParaRPr>
            </a:p>
          </p:txBody>
        </p:sp>
      </p:grpSp>
      <p:sp>
        <p:nvSpPr>
          <p:cNvPr id="219" name="Google Shape;219;p17"/>
          <p:cNvSpPr txBox="1"/>
          <p:nvPr/>
        </p:nvSpPr>
        <p:spPr>
          <a:xfrm>
            <a:off x="4345025" y="3464500"/>
            <a:ext cx="758700" cy="5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Lato"/>
                <a:ea typeface="Lato"/>
                <a:cs typeface="Lato"/>
                <a:sym typeface="Lato"/>
              </a:rPr>
              <a:t>x=4</a:t>
            </a:r>
            <a:endParaRPr b="1" sz="2000">
              <a:solidFill>
                <a:schemeClr val="lt1"/>
              </a:solidFill>
              <a:latin typeface="Lato"/>
              <a:ea typeface="Lato"/>
              <a:cs typeface="Lato"/>
              <a:sym typeface="Lato"/>
            </a:endParaRPr>
          </a:p>
        </p:txBody>
      </p:sp>
      <p:sp>
        <p:nvSpPr>
          <p:cNvPr id="220" name="Google Shape;220;p17"/>
          <p:cNvSpPr/>
          <p:nvPr/>
        </p:nvSpPr>
        <p:spPr>
          <a:xfrm>
            <a:off x="347025" y="4037950"/>
            <a:ext cx="180600" cy="362700"/>
          </a:xfrm>
          <a:prstGeom prst="rect">
            <a:avLst/>
          </a:prstGeom>
          <a:solidFill>
            <a:srgbClr val="1B212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221" name="Google Shape;221;p17"/>
          <p:cNvGrpSpPr/>
          <p:nvPr/>
        </p:nvGrpSpPr>
        <p:grpSpPr>
          <a:xfrm>
            <a:off x="4899475" y="4568425"/>
            <a:ext cx="510600" cy="489300"/>
            <a:chOff x="4345025" y="4568425"/>
            <a:chExt cx="510600" cy="489300"/>
          </a:xfrm>
        </p:grpSpPr>
        <p:cxnSp>
          <p:nvCxnSpPr>
            <p:cNvPr id="222" name="Google Shape;222;p17"/>
            <p:cNvCxnSpPr/>
            <p:nvPr/>
          </p:nvCxnSpPr>
          <p:spPr>
            <a:xfrm rot="10800000">
              <a:off x="4600325" y="4568425"/>
              <a:ext cx="0" cy="267900"/>
            </a:xfrm>
            <a:prstGeom prst="straightConnector1">
              <a:avLst/>
            </a:prstGeom>
            <a:noFill/>
            <a:ln cap="flat" cmpd="sng" w="28575">
              <a:solidFill>
                <a:srgbClr val="FFFFFF"/>
              </a:solidFill>
              <a:prstDash val="solid"/>
              <a:round/>
              <a:headEnd len="med" w="med" type="none"/>
              <a:tailEnd len="med" w="med" type="stealth"/>
            </a:ln>
          </p:spPr>
        </p:cxnSp>
        <p:sp>
          <p:nvSpPr>
            <p:cNvPr id="223" name="Google Shape;223;p17"/>
            <p:cNvSpPr txBox="1"/>
            <p:nvPr/>
          </p:nvSpPr>
          <p:spPr>
            <a:xfrm>
              <a:off x="4345025" y="4836325"/>
              <a:ext cx="510600" cy="22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lt1"/>
                  </a:solidFill>
                  <a:latin typeface="Lato"/>
                  <a:ea typeface="Lato"/>
                  <a:cs typeface="Lato"/>
                  <a:sym typeface="Lato"/>
                </a:rPr>
                <a:t>mid</a:t>
              </a:r>
              <a:endParaRPr b="1" sz="1300">
                <a:solidFill>
                  <a:schemeClr val="lt1"/>
                </a:solidFill>
                <a:latin typeface="Lato"/>
                <a:ea typeface="Lato"/>
                <a:cs typeface="Lato"/>
                <a:sym typeface="La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0" presetSubtype="0">
                                  <p:stCondLst>
                                    <p:cond delay="0"/>
                                  </p:stCondLst>
                                  <p:childTnLst>
                                    <p:animEffect filter="fade" transition="out">
                                      <p:cBhvr>
                                        <p:cTn dur="5000"/>
                                        <p:tgtEl>
                                          <p:spTgt spid="220"/>
                                        </p:tgtEl>
                                      </p:cBhvr>
                                    </p:animEffect>
                                    <p:set>
                                      <p:cBhvr>
                                        <p:cTn dur="1" fill="hold">
                                          <p:stCondLst>
                                            <p:cond delay="5000"/>
                                          </p:stCondLst>
                                        </p:cTn>
                                        <p:tgtEl>
                                          <p:spTgt spid="220"/>
                                        </p:tgtEl>
                                        <p:attrNameLst>
                                          <p:attrName>style.visibility</p:attrName>
                                        </p:attrNameLst>
                                      </p:cBhvr>
                                      <p:to>
                                        <p:strVal val="hidden"/>
                                      </p:to>
                                    </p:se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par>
                          <p:cTn fill="hold">
                            <p:stCondLst>
                              <p:cond delay="5500"/>
                            </p:stCondLst>
                            <p:childTnLst>
                              <p:par>
                                <p:cTn fill="hold" nodeType="afterEffect" presetClass="entr" presetID="2" presetSubtype="4">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1000"/>
                                        <p:tgtEl>
                                          <p:spTgt spid="192"/>
                                        </p:tgtEl>
                                        <p:attrNameLst>
                                          <p:attrName>ppt_y</p:attrName>
                                        </p:attrNameLst>
                                      </p:cBhvr>
                                      <p:tavLst>
                                        <p:tav fmla="" tm="0">
                                          <p:val>
                                            <p:strVal val="#ppt_y+1"/>
                                          </p:val>
                                        </p:tav>
                                        <p:tav fmla="" tm="100000">
                                          <p:val>
                                            <p:strVal val="#ppt_y"/>
                                          </p:val>
                                        </p:tav>
                                      </p:tavLst>
                                    </p:anim>
                                  </p:childTnLst>
                                </p:cTn>
                              </p:par>
                            </p:childTnLst>
                          </p:cTn>
                        </p:par>
                        <p:par>
                          <p:cTn fill="hold">
                            <p:stCondLst>
                              <p:cond delay="6500"/>
                            </p:stCondLst>
                            <p:childTnLst>
                              <p:par>
                                <p:cTn fill="hold" nodeType="afterEffect" presetClass="exit" presetID="10" presetSubtype="0">
                                  <p:stCondLst>
                                    <p:cond delay="0"/>
                                  </p:stCondLst>
                                  <p:childTnLst>
                                    <p:animEffect filter="fade" transition="out">
                                      <p:cBhvr>
                                        <p:cTn dur="3000"/>
                                        <p:tgtEl>
                                          <p:spTgt spid="220"/>
                                        </p:tgtEl>
                                      </p:cBhvr>
                                    </p:animEffect>
                                    <p:set>
                                      <p:cBhvr>
                                        <p:cTn dur="1" fill="hold">
                                          <p:stCondLst>
                                            <p:cond delay="3000"/>
                                          </p:stCondLst>
                                        </p:cTn>
                                        <p:tgtEl>
                                          <p:spTgt spid="220"/>
                                        </p:tgtEl>
                                        <p:attrNameLst>
                                          <p:attrName>style.visibility</p:attrName>
                                        </p:attrNameLst>
                                      </p:cBhvr>
                                      <p:to>
                                        <p:strVal val="hidden"/>
                                      </p:to>
                                    </p:se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par>
                                <p:cTn fill="hold" nodeType="withEffect" presetClass="exit" presetID="10" presetSubtype="0">
                                  <p:stCondLst>
                                    <p:cond delay="0"/>
                                  </p:stCondLst>
                                  <p:childTnLst>
                                    <p:animEffect filter="fade" transition="out">
                                      <p:cBhvr>
                                        <p:cTn dur="500"/>
                                        <p:tgtEl>
                                          <p:spTgt spid="192"/>
                                        </p:tgtEl>
                                      </p:cBhvr>
                                    </p:animEffect>
                                    <p:set>
                                      <p:cBhvr>
                                        <p:cTn dur="1" fill="hold">
                                          <p:stCondLst>
                                            <p:cond delay="500"/>
                                          </p:stCondLst>
                                        </p:cTn>
                                        <p:tgtEl>
                                          <p:spTgt spid="19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16"/>
                                        </p:tgtEl>
                                      </p:cBhvr>
                                    </p:animEffect>
                                    <p:set>
                                      <p:cBhvr>
                                        <p:cTn dur="1" fill="hold">
                                          <p:stCondLst>
                                            <p:cond delay="500"/>
                                          </p:stCondLst>
                                        </p:cTn>
                                        <p:tgtEl>
                                          <p:spTgt spid="216"/>
                                        </p:tgtEl>
                                        <p:attrNameLst>
                                          <p:attrName>style.visibility</p:attrName>
                                        </p:attrNameLst>
                                      </p:cBhvr>
                                      <p:to>
                                        <p:strVal val="hidden"/>
                                      </p:to>
                                    </p:set>
                                  </p:childTnLst>
                                </p:cTn>
                              </p:par>
                            </p:childTnLst>
                          </p:cTn>
                        </p:par>
                        <p:par>
                          <p:cTn fill="hold">
                            <p:stCondLst>
                              <p:cond delay="10000"/>
                            </p:stCondLst>
                            <p:childTnLst>
                              <p:par>
                                <p:cTn fill="hold" nodeType="afterEffect" presetClass="entr" presetID="2" presetSubtype="4">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1000"/>
                                        <p:tgtEl>
                                          <p:spTgt spid="221"/>
                                        </p:tgtEl>
                                        <p:attrNameLst>
                                          <p:attrName>ppt_y</p:attrName>
                                        </p:attrNameLst>
                                      </p:cBhvr>
                                      <p:tavLst>
                                        <p:tav fmla="" tm="0">
                                          <p:val>
                                            <p:strVal val="#ppt_y+1"/>
                                          </p:val>
                                        </p:tav>
                                        <p:tav fmla="" tm="100000">
                                          <p:val>
                                            <p:strVal val="#ppt_y"/>
                                          </p:val>
                                        </p:tav>
                                      </p:tavLst>
                                    </p:anim>
                                  </p:childTnLst>
                                </p:cTn>
                              </p:par>
                            </p:childTnLst>
                          </p:cTn>
                        </p:par>
                        <p:par>
                          <p:cTn fill="hold">
                            <p:stCondLst>
                              <p:cond delay="11000"/>
                            </p:stCondLst>
                            <p:childTnLst>
                              <p:par>
                                <p:cTn fill="hold" nodeType="afterEffect" presetClass="exit" presetID="10" presetSubtype="0">
                                  <p:stCondLst>
                                    <p:cond delay="0"/>
                                  </p:stCondLst>
                                  <p:childTnLst>
                                    <p:animEffect filter="fade" transition="out">
                                      <p:cBhvr>
                                        <p:cTn dur="2000"/>
                                        <p:tgtEl>
                                          <p:spTgt spid="220"/>
                                        </p:tgtEl>
                                      </p:cBhvr>
                                    </p:animEffect>
                                    <p:set>
                                      <p:cBhvr>
                                        <p:cTn dur="1" fill="hold">
                                          <p:stCondLst>
                                            <p:cond delay="2000"/>
                                          </p:stCondLst>
                                        </p:cTn>
                                        <p:tgtEl>
                                          <p:spTgt spid="220"/>
                                        </p:tgtEl>
                                        <p:attrNameLst>
                                          <p:attrName>style.visibility</p:attrName>
                                        </p:attrNameLst>
                                      </p:cBhvr>
                                      <p:to>
                                        <p:strVal val="hidden"/>
                                      </p:to>
                                    </p:set>
                                  </p:childTnLst>
                                </p:cTn>
                              </p:par>
                            </p:childTnLst>
                          </p:cTn>
                        </p:par>
                        <p:par>
                          <p:cTn fill="hold">
                            <p:stCondLst>
                              <p:cond delay="13000"/>
                            </p:stCondLst>
                            <p:childTnLst>
                              <p:par>
                                <p:cTn fill="hold" nodeType="afterEffect" presetClass="exit" presetID="10" presetSubtype="0">
                                  <p:stCondLst>
                                    <p:cond delay="0"/>
                                  </p:stCondLst>
                                  <p:childTnLst>
                                    <p:animEffect filter="fade" transition="out">
                                      <p:cBhvr>
                                        <p:cTn dur="500"/>
                                        <p:tgtEl>
                                          <p:spTgt spid="221"/>
                                        </p:tgtEl>
                                      </p:cBhvr>
                                    </p:animEffect>
                                    <p:set>
                                      <p:cBhvr>
                                        <p:cTn dur="1" fill="hold">
                                          <p:stCondLst>
                                            <p:cond delay="500"/>
                                          </p:stCondLst>
                                        </p:cTn>
                                        <p:tgtEl>
                                          <p:spTgt spid="2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par>
                                <p:cTn fill="hold" nodeType="withEffect" presetClass="exit" presetID="10" presetSubtype="0">
                                  <p:stCondLst>
                                    <p:cond delay="0"/>
                                  </p:stCondLst>
                                  <p:childTnLst>
                                    <p:animEffect filter="fade" transition="out">
                                      <p:cBhvr>
                                        <p:cTn dur="500"/>
                                        <p:tgtEl>
                                          <p:spTgt spid="213"/>
                                        </p:tgtEl>
                                      </p:cBhvr>
                                    </p:animEffect>
                                    <p:set>
                                      <p:cBhvr>
                                        <p:cTn dur="1" fill="hold">
                                          <p:stCondLst>
                                            <p:cond delay="500"/>
                                          </p:stCondLst>
                                        </p:cTn>
                                        <p:tgtEl>
                                          <p:spTgt spid="213"/>
                                        </p:tgtEl>
                                        <p:attrNameLst>
                                          <p:attrName>style.visibility</p:attrName>
                                        </p:attrNameLst>
                                      </p:cBhvr>
                                      <p:to>
                                        <p:strVal val="hidden"/>
                                      </p:to>
                                    </p:set>
                                  </p:childTnLst>
                                </p:cTn>
                              </p:par>
                            </p:childTnLst>
                          </p:cTn>
                        </p:par>
                        <p:par>
                          <p:cTn fill="hold">
                            <p:stCondLst>
                              <p:cond delay="13500"/>
                            </p:stCondLst>
                            <p:childTnLst>
                              <p:par>
                                <p:cTn fill="hold" nodeType="afterEffect" presetClass="exit" presetID="10" presetSubtype="0">
                                  <p:stCondLst>
                                    <p:cond delay="0"/>
                                  </p:stCondLst>
                                  <p:childTnLst>
                                    <p:animEffect filter="fade" transition="out">
                                      <p:cBhvr>
                                        <p:cTn dur="2000"/>
                                        <p:tgtEl>
                                          <p:spTgt spid="220"/>
                                        </p:tgtEl>
                                      </p:cBhvr>
                                    </p:animEffect>
                                    <p:set>
                                      <p:cBhvr>
                                        <p:cTn dur="1" fill="hold">
                                          <p:stCondLst>
                                            <p:cond delay="2000"/>
                                          </p:stCondLst>
                                        </p:cTn>
                                        <p:tgtEl>
                                          <p:spTgt spid="220"/>
                                        </p:tgtEl>
                                        <p:attrNameLst>
                                          <p:attrName>style.visibility</p:attrName>
                                        </p:attrNameLst>
                                      </p:cBhvr>
                                      <p:to>
                                        <p:strVal val="hidden"/>
                                      </p:to>
                                    </p:set>
                                  </p:childTnLst>
                                </p:cTn>
                              </p:par>
                            </p:childTnLst>
                          </p:cTn>
                        </p:par>
                        <p:par>
                          <p:cTn fill="hold">
                            <p:stCondLst>
                              <p:cond delay="15500"/>
                            </p:stCondLst>
                            <p:childTnLst>
                              <p:par>
                                <p:cTn fill="hold" nodeType="afterEffect" presetClass="exit" presetID="10" presetSubtype="0">
                                  <p:stCondLst>
                                    <p:cond delay="0"/>
                                  </p:stCondLst>
                                  <p:childTnLst>
                                    <p:animEffect filter="fade" transition="out">
                                      <p:cBhvr>
                                        <p:cTn dur="1000"/>
                                        <p:tgtEl>
                                          <p:spTgt spid="189"/>
                                        </p:tgtEl>
                                      </p:cBhvr>
                                    </p:animEffect>
                                    <p:set>
                                      <p:cBhvr>
                                        <p:cTn dur="1" fill="hold">
                                          <p:stCondLst>
                                            <p:cond delay="1000"/>
                                          </p:stCondLst>
                                        </p:cTn>
                                        <p:tgtEl>
                                          <p:spTgt spid="18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xit" presetID="10" presetSubtype="0">
                                  <p:stCondLst>
                                    <p:cond delay="0"/>
                                  </p:stCondLst>
                                  <p:childTnLst>
                                    <p:animEffect filter="fade" transition="out">
                                      <p:cBhvr>
                                        <p:cTn dur="1000"/>
                                        <p:tgtEl>
                                          <p:spTgt spid="195"/>
                                        </p:tgtEl>
                                      </p:cBhvr>
                                    </p:animEffect>
                                    <p:set>
                                      <p:cBhvr>
                                        <p:cTn dur="1" fill="hold">
                                          <p:stCondLst>
                                            <p:cond delay="1000"/>
                                          </p:stCondLst>
                                        </p:cTn>
                                        <p:tgtEl>
                                          <p:spTgt spid="19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ph type="title"/>
          </p:nvPr>
        </p:nvSpPr>
        <p:spPr>
          <a:xfrm>
            <a:off x="2743200" y="400050"/>
            <a:ext cx="3657600" cy="68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Linear vs Binary</a:t>
            </a:r>
            <a:endParaRPr b="1" sz="3000"/>
          </a:p>
        </p:txBody>
      </p:sp>
      <p:sp>
        <p:nvSpPr>
          <p:cNvPr id="229" name="Google Shape;229;p18"/>
          <p:cNvSpPr txBox="1"/>
          <p:nvPr>
            <p:ph idx="1" type="body"/>
          </p:nvPr>
        </p:nvSpPr>
        <p:spPr>
          <a:xfrm>
            <a:off x="1828800" y="1314450"/>
            <a:ext cx="5486400" cy="34290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None/>
            </a:pPr>
            <a:r>
              <a:rPr lang="en" sz="1500"/>
              <a:t>With just these two search algorithms, it is possible to see how their time complexity compares.</a:t>
            </a:r>
            <a:endParaRPr sz="1500"/>
          </a:p>
          <a:p>
            <a:pPr indent="0" lvl="0" marL="0" rtl="0" algn="ctr">
              <a:lnSpc>
                <a:spcPct val="105000"/>
              </a:lnSpc>
              <a:spcBef>
                <a:spcPts val="1200"/>
              </a:spcBef>
              <a:spcAft>
                <a:spcPts val="0"/>
              </a:spcAft>
              <a:buNone/>
            </a:pPr>
            <a:r>
              <a:rPr lang="en" sz="1500"/>
              <a:t>Linear Search is good for when the list is small, and does even better if the desired number is close to the start, however as the list grows, so does the possible time it will take to find the desired number. This is represented in its time </a:t>
            </a:r>
            <a:r>
              <a:rPr lang="en" sz="1500"/>
              <a:t>complexity</a:t>
            </a:r>
            <a:r>
              <a:rPr lang="en" sz="1500"/>
              <a:t> of O(n)</a:t>
            </a:r>
            <a:endParaRPr sz="1500"/>
          </a:p>
          <a:p>
            <a:pPr indent="0" lvl="0" marL="0" rtl="0" algn="ctr">
              <a:lnSpc>
                <a:spcPct val="105000"/>
              </a:lnSpc>
              <a:spcBef>
                <a:spcPts val="1200"/>
              </a:spcBef>
              <a:spcAft>
                <a:spcPts val="1200"/>
              </a:spcAft>
              <a:buNone/>
            </a:pPr>
            <a:r>
              <a:rPr lang="en" sz="1500"/>
              <a:t>Binary Search is good for when the list is large, as each time it searches that list is cut in half, however it requires that the list is sorted, and can be  outdone by linear if the number is near the beginning. </a:t>
            </a:r>
            <a:r>
              <a:rPr lang="en" sz="1500"/>
              <a:t>This is represented in its time complexity of O(log(n))</a:t>
            </a:r>
            <a:endParaRPr sz="1500"/>
          </a:p>
        </p:txBody>
      </p:sp>
      <p:sp>
        <p:nvSpPr>
          <p:cNvPr id="230" name="Google Shape;230;p18"/>
          <p:cNvSpPr txBox="1"/>
          <p:nvPr/>
        </p:nvSpPr>
        <p:spPr>
          <a:xfrm>
            <a:off x="228600" y="1600200"/>
            <a:ext cx="1371600" cy="3357000"/>
          </a:xfrm>
          <a:prstGeom prst="rect">
            <a:avLst/>
          </a:prstGeom>
          <a:noFill/>
          <a:ln>
            <a:noFill/>
          </a:ln>
        </p:spPr>
        <p:txBody>
          <a:bodyPr anchorCtr="0" anchor="t" bIns="91425" lIns="91425" spcFirstLastPara="1" rIns="91425" wrap="square" tIns="91425">
            <a:noAutofit/>
          </a:bodyPr>
          <a:lstStyle/>
          <a:p>
            <a:pPr indent="0" lvl="0" marL="91440" rtl="0" algn="ctr">
              <a:spcBef>
                <a:spcPts val="0"/>
              </a:spcBef>
              <a:spcAft>
                <a:spcPts val="0"/>
              </a:spcAft>
              <a:buNone/>
            </a:pPr>
            <a:r>
              <a:rPr b="1" lang="en" sz="1200">
                <a:solidFill>
                  <a:schemeClr val="lt1"/>
                </a:solidFill>
                <a:latin typeface="Lato"/>
                <a:ea typeface="Lato"/>
                <a:cs typeface="Lato"/>
                <a:sym typeface="Lato"/>
              </a:rPr>
              <a:t>Linear</a:t>
            </a:r>
            <a:endParaRPr b="1" sz="1200">
              <a:solidFill>
                <a:schemeClr val="lt1"/>
              </a:solidFill>
              <a:latin typeface="Lato"/>
              <a:ea typeface="Lato"/>
              <a:cs typeface="Lato"/>
              <a:sym typeface="Lato"/>
            </a:endParaRPr>
          </a:p>
          <a:p>
            <a:pPr indent="0" lvl="0" marL="91440" rtl="0" algn="ctr">
              <a:spcBef>
                <a:spcPts val="0"/>
              </a:spcBef>
              <a:spcAft>
                <a:spcPts val="0"/>
              </a:spcAft>
              <a:buNone/>
            </a:pPr>
            <a:r>
              <a:t/>
            </a:r>
            <a:endParaRPr b="1" sz="1200">
              <a:solidFill>
                <a:schemeClr val="lt1"/>
              </a:solidFill>
              <a:latin typeface="Lato"/>
              <a:ea typeface="Lato"/>
              <a:cs typeface="Lato"/>
              <a:sym typeface="Lato"/>
            </a:endParaRPr>
          </a:p>
          <a:p>
            <a:pPr indent="0" lvl="0" marL="91440" rtl="0" algn="l">
              <a:spcBef>
                <a:spcPts val="0"/>
              </a:spcBef>
              <a:spcAft>
                <a:spcPts val="0"/>
              </a:spcAft>
              <a:buNone/>
            </a:pPr>
            <a:r>
              <a:rPr b="1" lang="en" sz="1200">
                <a:solidFill>
                  <a:schemeClr val="lt1"/>
                </a:solidFill>
                <a:latin typeface="Lato"/>
                <a:ea typeface="Lato"/>
                <a:cs typeface="Lato"/>
                <a:sym typeface="Lato"/>
              </a:rPr>
              <a:t>Pros:</a:t>
            </a:r>
            <a:endParaRPr b="1" sz="1200">
              <a:solidFill>
                <a:schemeClr val="lt1"/>
              </a:solidFill>
              <a:latin typeface="Lato"/>
              <a:ea typeface="Lato"/>
              <a:cs typeface="Lato"/>
              <a:sym typeface="Lato"/>
            </a:endParaRPr>
          </a:p>
          <a:p>
            <a:pPr indent="-76200" lvl="0" marL="9144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No sorting required</a:t>
            </a:r>
            <a:endParaRPr sz="1200">
              <a:solidFill>
                <a:schemeClr val="lt1"/>
              </a:solidFill>
              <a:latin typeface="Lato"/>
              <a:ea typeface="Lato"/>
              <a:cs typeface="Lato"/>
              <a:sym typeface="Lato"/>
            </a:endParaRPr>
          </a:p>
          <a:p>
            <a:pPr indent="-76200" lvl="0" marL="9144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Very Simple to implement</a:t>
            </a:r>
            <a:endParaRPr sz="1200">
              <a:solidFill>
                <a:schemeClr val="lt1"/>
              </a:solidFill>
              <a:latin typeface="Lato"/>
              <a:ea typeface="Lato"/>
              <a:cs typeface="Lato"/>
              <a:sym typeface="Lato"/>
            </a:endParaRPr>
          </a:p>
          <a:p>
            <a:pPr indent="0" lvl="0" marL="91440" rtl="0" algn="l">
              <a:spcBef>
                <a:spcPts val="0"/>
              </a:spcBef>
              <a:spcAft>
                <a:spcPts val="0"/>
              </a:spcAft>
              <a:buNone/>
            </a:pPr>
            <a:r>
              <a:t/>
            </a:r>
            <a:endParaRPr sz="1200">
              <a:solidFill>
                <a:schemeClr val="lt1"/>
              </a:solidFill>
              <a:latin typeface="Lato"/>
              <a:ea typeface="Lato"/>
              <a:cs typeface="Lato"/>
              <a:sym typeface="Lato"/>
            </a:endParaRPr>
          </a:p>
          <a:p>
            <a:pPr indent="0" lvl="0" marL="91440" rtl="0" algn="l">
              <a:spcBef>
                <a:spcPts val="0"/>
              </a:spcBef>
              <a:spcAft>
                <a:spcPts val="0"/>
              </a:spcAft>
              <a:buNone/>
            </a:pPr>
            <a:r>
              <a:rPr b="1" lang="en" sz="1200">
                <a:solidFill>
                  <a:schemeClr val="lt1"/>
                </a:solidFill>
                <a:latin typeface="Lato"/>
                <a:ea typeface="Lato"/>
                <a:cs typeface="Lato"/>
                <a:sym typeface="Lato"/>
              </a:rPr>
              <a:t>Cons:</a:t>
            </a:r>
            <a:endParaRPr b="1" sz="1200">
              <a:solidFill>
                <a:schemeClr val="lt1"/>
              </a:solidFill>
              <a:latin typeface="Lato"/>
              <a:ea typeface="Lato"/>
              <a:cs typeface="Lato"/>
              <a:sym typeface="Lato"/>
            </a:endParaRPr>
          </a:p>
          <a:p>
            <a:pPr indent="-76200" lvl="0" marL="9144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O(n) Time Complexity</a:t>
            </a:r>
            <a:endParaRPr sz="1200">
              <a:solidFill>
                <a:schemeClr val="lt1"/>
              </a:solidFill>
              <a:latin typeface="Lato"/>
              <a:ea typeface="Lato"/>
              <a:cs typeface="Lato"/>
              <a:sym typeface="Lato"/>
            </a:endParaRPr>
          </a:p>
          <a:p>
            <a:pPr indent="-76200" lvl="0" marL="9144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Long lists directly increases the time it takes to complete the algorithm</a:t>
            </a:r>
            <a:endParaRPr sz="1200">
              <a:solidFill>
                <a:schemeClr val="lt1"/>
              </a:solidFill>
              <a:latin typeface="Lato"/>
              <a:ea typeface="Lato"/>
              <a:cs typeface="Lato"/>
              <a:sym typeface="Lato"/>
            </a:endParaRPr>
          </a:p>
        </p:txBody>
      </p:sp>
      <p:sp>
        <p:nvSpPr>
          <p:cNvPr id="231" name="Google Shape;231;p18"/>
          <p:cNvSpPr txBox="1"/>
          <p:nvPr/>
        </p:nvSpPr>
        <p:spPr>
          <a:xfrm>
            <a:off x="7543800" y="1600200"/>
            <a:ext cx="1371600" cy="3357000"/>
          </a:xfrm>
          <a:prstGeom prst="rect">
            <a:avLst/>
          </a:prstGeom>
          <a:noFill/>
          <a:ln>
            <a:noFill/>
          </a:ln>
        </p:spPr>
        <p:txBody>
          <a:bodyPr anchorCtr="0" anchor="t" bIns="91425" lIns="91425" spcFirstLastPara="1" rIns="91425" wrap="square" tIns="91425">
            <a:noAutofit/>
          </a:bodyPr>
          <a:lstStyle/>
          <a:p>
            <a:pPr indent="0" lvl="0" marL="91440" rtl="0" algn="ctr">
              <a:spcBef>
                <a:spcPts val="0"/>
              </a:spcBef>
              <a:spcAft>
                <a:spcPts val="0"/>
              </a:spcAft>
              <a:buNone/>
            </a:pPr>
            <a:r>
              <a:rPr b="1" lang="en" sz="1200">
                <a:solidFill>
                  <a:schemeClr val="lt1"/>
                </a:solidFill>
                <a:latin typeface="Lato"/>
                <a:ea typeface="Lato"/>
                <a:cs typeface="Lato"/>
                <a:sym typeface="Lato"/>
              </a:rPr>
              <a:t>Binary</a:t>
            </a:r>
            <a:endParaRPr b="1" sz="1200">
              <a:solidFill>
                <a:schemeClr val="lt1"/>
              </a:solidFill>
              <a:latin typeface="Lato"/>
              <a:ea typeface="Lato"/>
              <a:cs typeface="Lato"/>
              <a:sym typeface="Lato"/>
            </a:endParaRPr>
          </a:p>
          <a:p>
            <a:pPr indent="0" lvl="0" marL="91440" rtl="0" algn="l">
              <a:spcBef>
                <a:spcPts val="0"/>
              </a:spcBef>
              <a:spcAft>
                <a:spcPts val="0"/>
              </a:spcAft>
              <a:buNone/>
            </a:pPr>
            <a:r>
              <a:t/>
            </a:r>
            <a:endParaRPr sz="1200">
              <a:solidFill>
                <a:schemeClr val="lt1"/>
              </a:solidFill>
              <a:latin typeface="Lato"/>
              <a:ea typeface="Lato"/>
              <a:cs typeface="Lato"/>
              <a:sym typeface="Lato"/>
            </a:endParaRPr>
          </a:p>
          <a:p>
            <a:pPr indent="0" lvl="0" marL="91440" rtl="0" algn="l">
              <a:spcBef>
                <a:spcPts val="0"/>
              </a:spcBef>
              <a:spcAft>
                <a:spcPts val="0"/>
              </a:spcAft>
              <a:buNone/>
            </a:pPr>
            <a:r>
              <a:rPr b="1" lang="en" sz="1200">
                <a:solidFill>
                  <a:schemeClr val="lt1"/>
                </a:solidFill>
                <a:latin typeface="Lato"/>
                <a:ea typeface="Lato"/>
                <a:cs typeface="Lato"/>
                <a:sym typeface="Lato"/>
              </a:rPr>
              <a:t>Pros:</a:t>
            </a:r>
            <a:endParaRPr b="1" sz="1200">
              <a:solidFill>
                <a:schemeClr val="lt1"/>
              </a:solidFill>
              <a:latin typeface="Lato"/>
              <a:ea typeface="Lato"/>
              <a:cs typeface="Lato"/>
              <a:sym typeface="Lato"/>
            </a:endParaRPr>
          </a:p>
          <a:p>
            <a:pPr indent="-76200" lvl="0" marL="9144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O(log(n)) Time Complexity</a:t>
            </a:r>
            <a:endParaRPr sz="1200">
              <a:solidFill>
                <a:schemeClr val="lt1"/>
              </a:solidFill>
              <a:latin typeface="Lato"/>
              <a:ea typeface="Lato"/>
              <a:cs typeface="Lato"/>
              <a:sym typeface="Lato"/>
            </a:endParaRPr>
          </a:p>
          <a:p>
            <a:pPr indent="-76200" lvl="0" marL="9144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Long lists does not impact time taken to complete algorithm by a lot</a:t>
            </a:r>
            <a:endParaRPr sz="1200">
              <a:solidFill>
                <a:schemeClr val="lt1"/>
              </a:solidFill>
              <a:latin typeface="Lato"/>
              <a:ea typeface="Lato"/>
              <a:cs typeface="Lato"/>
              <a:sym typeface="Lato"/>
            </a:endParaRPr>
          </a:p>
          <a:p>
            <a:pPr indent="0" lvl="0" marL="91440" rtl="0" algn="l">
              <a:spcBef>
                <a:spcPts val="0"/>
              </a:spcBef>
              <a:spcAft>
                <a:spcPts val="0"/>
              </a:spcAft>
              <a:buNone/>
            </a:pPr>
            <a:r>
              <a:t/>
            </a:r>
            <a:endParaRPr sz="1200">
              <a:solidFill>
                <a:schemeClr val="lt1"/>
              </a:solidFill>
              <a:latin typeface="Lato"/>
              <a:ea typeface="Lato"/>
              <a:cs typeface="Lato"/>
              <a:sym typeface="Lato"/>
            </a:endParaRPr>
          </a:p>
          <a:p>
            <a:pPr indent="0" lvl="0" marL="91440" rtl="0" algn="l">
              <a:spcBef>
                <a:spcPts val="0"/>
              </a:spcBef>
              <a:spcAft>
                <a:spcPts val="0"/>
              </a:spcAft>
              <a:buNone/>
            </a:pPr>
            <a:r>
              <a:rPr b="1" lang="en" sz="1200">
                <a:solidFill>
                  <a:schemeClr val="lt1"/>
                </a:solidFill>
                <a:latin typeface="Lato"/>
                <a:ea typeface="Lato"/>
                <a:cs typeface="Lato"/>
                <a:sym typeface="Lato"/>
              </a:rPr>
              <a:t>Cons:</a:t>
            </a:r>
            <a:endParaRPr b="1" sz="1200">
              <a:solidFill>
                <a:schemeClr val="lt1"/>
              </a:solidFill>
              <a:latin typeface="Lato"/>
              <a:ea typeface="Lato"/>
              <a:cs typeface="Lato"/>
              <a:sym typeface="Lato"/>
            </a:endParaRPr>
          </a:p>
          <a:p>
            <a:pPr indent="-76200" lvl="0" marL="9144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Requires sorting</a:t>
            </a:r>
            <a:endParaRPr sz="1200">
              <a:solidFill>
                <a:schemeClr val="lt1"/>
              </a:solidFill>
              <a:latin typeface="Lato"/>
              <a:ea typeface="Lato"/>
              <a:cs typeface="Lato"/>
              <a:sym typeface="Lato"/>
            </a:endParaRPr>
          </a:p>
          <a:p>
            <a:pPr indent="-76200" lvl="0" marL="9144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Can be difficult to implement</a:t>
            </a:r>
            <a:endParaRPr sz="12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grpSp>
        <p:nvGrpSpPr>
          <p:cNvPr id="236" name="Google Shape;236;p19"/>
          <p:cNvGrpSpPr/>
          <p:nvPr/>
        </p:nvGrpSpPr>
        <p:grpSpPr>
          <a:xfrm>
            <a:off x="1883502" y="3921925"/>
            <a:ext cx="812700" cy="494025"/>
            <a:chOff x="4193925" y="4074325"/>
            <a:chExt cx="812700" cy="494025"/>
          </a:xfrm>
        </p:grpSpPr>
        <p:cxnSp>
          <p:nvCxnSpPr>
            <p:cNvPr id="237" name="Google Shape;237;p19"/>
            <p:cNvCxnSpPr/>
            <p:nvPr/>
          </p:nvCxnSpPr>
          <p:spPr>
            <a:xfrm>
              <a:off x="4600325" y="4274050"/>
              <a:ext cx="0" cy="294300"/>
            </a:xfrm>
            <a:prstGeom prst="straightConnector1">
              <a:avLst/>
            </a:prstGeom>
            <a:noFill/>
            <a:ln cap="flat" cmpd="sng" w="28575">
              <a:solidFill>
                <a:srgbClr val="FFFFFF"/>
              </a:solidFill>
              <a:prstDash val="solid"/>
              <a:round/>
              <a:headEnd len="med" w="med" type="none"/>
              <a:tailEnd len="med" w="med" type="stealth"/>
            </a:ln>
          </p:spPr>
        </p:cxnSp>
        <p:sp>
          <p:nvSpPr>
            <p:cNvPr id="238" name="Google Shape;238;p19"/>
            <p:cNvSpPr txBox="1"/>
            <p:nvPr/>
          </p:nvSpPr>
          <p:spPr>
            <a:xfrm>
              <a:off x="4193925" y="4074325"/>
              <a:ext cx="812700" cy="22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lt1"/>
                  </a:solidFill>
                  <a:latin typeface="Lato"/>
                  <a:ea typeface="Lato"/>
                  <a:cs typeface="Lato"/>
                  <a:sym typeface="Lato"/>
                </a:rPr>
                <a:t>current</a:t>
              </a:r>
              <a:endParaRPr b="1" sz="1300">
                <a:solidFill>
                  <a:schemeClr val="lt1"/>
                </a:solidFill>
                <a:latin typeface="Lato"/>
                <a:ea typeface="Lato"/>
                <a:cs typeface="Lato"/>
                <a:sym typeface="Lato"/>
              </a:endParaRPr>
            </a:p>
          </p:txBody>
        </p:sp>
      </p:grpSp>
      <p:grpSp>
        <p:nvGrpSpPr>
          <p:cNvPr id="239" name="Google Shape;239;p19"/>
          <p:cNvGrpSpPr/>
          <p:nvPr/>
        </p:nvGrpSpPr>
        <p:grpSpPr>
          <a:xfrm>
            <a:off x="1880571" y="3769525"/>
            <a:ext cx="812700" cy="494025"/>
            <a:chOff x="4193925" y="4074325"/>
            <a:chExt cx="812700" cy="494025"/>
          </a:xfrm>
        </p:grpSpPr>
        <p:cxnSp>
          <p:nvCxnSpPr>
            <p:cNvPr id="240" name="Google Shape;240;p19"/>
            <p:cNvCxnSpPr/>
            <p:nvPr/>
          </p:nvCxnSpPr>
          <p:spPr>
            <a:xfrm>
              <a:off x="4600325" y="4274050"/>
              <a:ext cx="0" cy="294300"/>
            </a:xfrm>
            <a:prstGeom prst="straightConnector1">
              <a:avLst/>
            </a:prstGeom>
            <a:noFill/>
            <a:ln cap="flat" cmpd="sng" w="28575">
              <a:solidFill>
                <a:srgbClr val="FFFFFF"/>
              </a:solidFill>
              <a:prstDash val="solid"/>
              <a:round/>
              <a:headEnd len="med" w="med" type="none"/>
              <a:tailEnd len="med" w="med" type="stealth"/>
            </a:ln>
          </p:spPr>
        </p:cxnSp>
        <p:sp>
          <p:nvSpPr>
            <p:cNvPr id="241" name="Google Shape;241;p19"/>
            <p:cNvSpPr txBox="1"/>
            <p:nvPr/>
          </p:nvSpPr>
          <p:spPr>
            <a:xfrm>
              <a:off x="4193925" y="4074325"/>
              <a:ext cx="812700" cy="22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lt1"/>
                  </a:solidFill>
                  <a:latin typeface="Lato"/>
                  <a:ea typeface="Lato"/>
                  <a:cs typeface="Lato"/>
                  <a:sym typeface="Lato"/>
                </a:rPr>
                <a:t>smallest</a:t>
              </a:r>
              <a:endParaRPr b="1" sz="1300">
                <a:solidFill>
                  <a:schemeClr val="lt1"/>
                </a:solidFill>
                <a:latin typeface="Lato"/>
                <a:ea typeface="Lato"/>
                <a:cs typeface="Lato"/>
                <a:sym typeface="Lato"/>
              </a:endParaRPr>
            </a:p>
          </p:txBody>
        </p:sp>
      </p:grpSp>
      <p:sp>
        <p:nvSpPr>
          <p:cNvPr id="242" name="Google Shape;242;p19"/>
          <p:cNvSpPr txBox="1"/>
          <p:nvPr>
            <p:ph type="title"/>
          </p:nvPr>
        </p:nvSpPr>
        <p:spPr>
          <a:xfrm>
            <a:off x="1828800" y="422850"/>
            <a:ext cx="5486400" cy="64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Selection Sort</a:t>
            </a:r>
            <a:r>
              <a:rPr b="1" lang="en" sz="3000"/>
              <a:t> Algorithm</a:t>
            </a:r>
            <a:endParaRPr b="1" sz="3000"/>
          </a:p>
        </p:txBody>
      </p:sp>
      <p:sp>
        <p:nvSpPr>
          <p:cNvPr id="243" name="Google Shape;243;p19"/>
          <p:cNvSpPr txBox="1"/>
          <p:nvPr>
            <p:ph idx="1" type="body"/>
          </p:nvPr>
        </p:nvSpPr>
        <p:spPr>
          <a:xfrm>
            <a:off x="527700" y="1270050"/>
            <a:ext cx="3516600" cy="24192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1018"/>
              <a:buNone/>
            </a:pPr>
            <a:r>
              <a:rPr lang="en" sz="1500"/>
              <a:t>Selection Sort is a very simple sorting algorithm, where each loop involves taking the current element and swapping it with the smallest element.</a:t>
            </a:r>
            <a:endParaRPr sz="1500"/>
          </a:p>
          <a:p>
            <a:pPr indent="0" lvl="0" marL="0" rtl="0" algn="ctr">
              <a:lnSpc>
                <a:spcPct val="95000"/>
              </a:lnSpc>
              <a:spcBef>
                <a:spcPts val="1200"/>
              </a:spcBef>
              <a:spcAft>
                <a:spcPts val="0"/>
              </a:spcAft>
              <a:buSzPts val="1018"/>
              <a:buNone/>
            </a:pPr>
            <a:r>
              <a:rPr lang="en" sz="1500"/>
              <a:t>Each loop the list gets smaller as the smallest element is placed at the beginning of the list, but still in front of any smaller elements.</a:t>
            </a:r>
            <a:endParaRPr sz="1500"/>
          </a:p>
          <a:p>
            <a:pPr indent="0" lvl="0" marL="0" rtl="0" algn="ctr">
              <a:lnSpc>
                <a:spcPct val="95000"/>
              </a:lnSpc>
              <a:spcBef>
                <a:spcPts val="1200"/>
              </a:spcBef>
              <a:spcAft>
                <a:spcPts val="1200"/>
              </a:spcAft>
              <a:buSzPts val="1018"/>
              <a:buNone/>
            </a:pPr>
            <a:r>
              <a:rPr b="1" lang="en" sz="1500"/>
              <a:t>It’s worst-case time complexity is O(n</a:t>
            </a:r>
            <a:r>
              <a:rPr b="1" baseline="30000" lang="en" sz="1500"/>
              <a:t>2</a:t>
            </a:r>
            <a:r>
              <a:rPr b="1" lang="en" sz="1500"/>
              <a:t>)</a:t>
            </a:r>
            <a:endParaRPr b="1" sz="1500"/>
          </a:p>
        </p:txBody>
      </p:sp>
      <p:sp>
        <p:nvSpPr>
          <p:cNvPr id="244" name="Google Shape;244;p19"/>
          <p:cNvSpPr txBox="1"/>
          <p:nvPr/>
        </p:nvSpPr>
        <p:spPr>
          <a:xfrm>
            <a:off x="4925100" y="1819350"/>
            <a:ext cx="3865800" cy="24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Lato"/>
                <a:ea typeface="Lato"/>
                <a:cs typeface="Lato"/>
                <a:sym typeface="Lato"/>
              </a:rPr>
              <a:t>procedure SelectionSort(a</a:t>
            </a:r>
            <a:r>
              <a:rPr b="1" baseline="-25000" lang="en" sz="1200">
                <a:solidFill>
                  <a:schemeClr val="lt1"/>
                </a:solidFill>
                <a:latin typeface="Lato"/>
                <a:ea typeface="Lato"/>
                <a:cs typeface="Lato"/>
                <a:sym typeface="Lato"/>
              </a:rPr>
              <a:t>1</a:t>
            </a:r>
            <a:r>
              <a:rPr b="1" lang="en" sz="1200">
                <a:solidFill>
                  <a:schemeClr val="lt1"/>
                </a:solidFill>
                <a:latin typeface="Lato"/>
                <a:ea typeface="Lato"/>
                <a:cs typeface="Lato"/>
                <a:sym typeface="Lato"/>
              </a:rPr>
              <a:t>,a</a:t>
            </a:r>
            <a:r>
              <a:rPr b="1" baseline="-25000" lang="en" sz="1200">
                <a:solidFill>
                  <a:schemeClr val="lt1"/>
                </a:solidFill>
                <a:latin typeface="Lato"/>
                <a:ea typeface="Lato"/>
                <a:cs typeface="Lato"/>
                <a:sym typeface="Lato"/>
              </a:rPr>
              <a:t>2</a:t>
            </a:r>
            <a:r>
              <a:rPr b="1" lang="en" sz="1200">
                <a:solidFill>
                  <a:schemeClr val="lt1"/>
                </a:solidFill>
                <a:latin typeface="Lato"/>
                <a:ea typeface="Lato"/>
                <a:cs typeface="Lato"/>
                <a:sym typeface="Lato"/>
              </a:rPr>
              <a:t>,...,a</a:t>
            </a:r>
            <a:r>
              <a:rPr b="1" baseline="-25000" lang="en" sz="1200">
                <a:solidFill>
                  <a:schemeClr val="lt1"/>
                </a:solidFill>
                <a:latin typeface="Lato"/>
                <a:ea typeface="Lato"/>
                <a:cs typeface="Lato"/>
                <a:sym typeface="Lato"/>
              </a:rPr>
              <a:t>n</a:t>
            </a:r>
            <a:r>
              <a:rPr b="1" baseline="30000" lang="en" sz="1200">
                <a:solidFill>
                  <a:schemeClr val="lt1"/>
                </a:solidFill>
                <a:latin typeface="Lato"/>
                <a:ea typeface="Lato"/>
                <a:cs typeface="Lato"/>
                <a:sym typeface="Lato"/>
              </a:rPr>
              <a:t> </a:t>
            </a:r>
            <a:r>
              <a:rPr b="1" lang="en" sz="1200">
                <a:solidFill>
                  <a:schemeClr val="lt1"/>
                </a:solidFill>
                <a:latin typeface="Lato"/>
                <a:ea typeface="Lato"/>
                <a:cs typeface="Lato"/>
                <a:sym typeface="Lato"/>
              </a:rPr>
              <a:t>:integers)</a:t>
            </a:r>
            <a:endParaRPr b="1" sz="1200">
              <a:solidFill>
                <a:schemeClr val="lt1"/>
              </a:solidFill>
              <a:latin typeface="Lato"/>
              <a:ea typeface="Lato"/>
              <a:cs typeface="Lato"/>
              <a:sym typeface="Lato"/>
            </a:endParaRPr>
          </a:p>
          <a:p>
            <a:pPr indent="0" lvl="0" marL="0" rtl="0" algn="l">
              <a:spcBef>
                <a:spcPts val="0"/>
              </a:spcBef>
              <a:spcAft>
                <a:spcPts val="0"/>
              </a:spcAft>
              <a:buNone/>
            </a:pPr>
            <a:r>
              <a:rPr b="1" lang="en" sz="1200">
                <a:solidFill>
                  <a:schemeClr val="lt1"/>
                </a:solidFill>
                <a:latin typeface="Lato"/>
                <a:ea typeface="Lato"/>
                <a:cs typeface="Lato"/>
                <a:sym typeface="Lato"/>
              </a:rPr>
              <a:t>{</a:t>
            </a:r>
            <a:endParaRPr b="1" sz="1200">
              <a:solidFill>
                <a:schemeClr val="lt1"/>
              </a:solidFill>
              <a:latin typeface="Lato"/>
              <a:ea typeface="Lato"/>
              <a:cs typeface="Lato"/>
              <a:sym typeface="Lato"/>
            </a:endParaRPr>
          </a:p>
          <a:p>
            <a:pPr indent="0" lvl="0" marL="0" rtl="0" algn="l">
              <a:spcBef>
                <a:spcPts val="0"/>
              </a:spcBef>
              <a:spcAft>
                <a:spcPts val="0"/>
              </a:spcAft>
              <a:buNone/>
            </a:pPr>
            <a:r>
              <a:rPr b="1" lang="en" sz="1200">
                <a:solidFill>
                  <a:schemeClr val="lt1"/>
                </a:solidFill>
                <a:latin typeface="Lato"/>
                <a:ea typeface="Lato"/>
                <a:cs typeface="Lato"/>
                <a:sym typeface="Lato"/>
              </a:rPr>
              <a:t>	</a:t>
            </a:r>
            <a:r>
              <a:rPr b="1" lang="en" sz="1200">
                <a:solidFill>
                  <a:schemeClr val="lt1"/>
                </a:solidFill>
                <a:latin typeface="Lato"/>
                <a:ea typeface="Lato"/>
                <a:cs typeface="Lato"/>
                <a:sym typeface="Lato"/>
              </a:rPr>
              <a:t>f</a:t>
            </a:r>
            <a:r>
              <a:rPr b="1" lang="en" sz="1200">
                <a:solidFill>
                  <a:schemeClr val="lt1"/>
                </a:solidFill>
                <a:latin typeface="Lato"/>
                <a:ea typeface="Lato"/>
                <a:cs typeface="Lato"/>
                <a:sym typeface="Lato"/>
              </a:rPr>
              <a:t>or (i = 1; i &lt; n-1; i++)</a:t>
            </a:r>
            <a:endParaRPr b="1" sz="1200">
              <a:solidFill>
                <a:schemeClr val="lt1"/>
              </a:solidFill>
              <a:latin typeface="Lato"/>
              <a:ea typeface="Lato"/>
              <a:cs typeface="Lato"/>
              <a:sym typeface="Lato"/>
            </a:endParaRPr>
          </a:p>
          <a:p>
            <a:pPr indent="0" lvl="0" marL="457200" rtl="0" algn="l">
              <a:spcBef>
                <a:spcPts val="0"/>
              </a:spcBef>
              <a:spcAft>
                <a:spcPts val="0"/>
              </a:spcAft>
              <a:buNone/>
            </a:pPr>
            <a:r>
              <a:rPr b="1" lang="en" sz="1200">
                <a:solidFill>
                  <a:schemeClr val="lt1"/>
                </a:solidFill>
                <a:latin typeface="Lato"/>
                <a:ea typeface="Lato"/>
                <a:cs typeface="Lato"/>
                <a:sym typeface="Lato"/>
              </a:rPr>
              <a:t>{</a:t>
            </a:r>
            <a:endParaRPr b="1" sz="1200">
              <a:solidFill>
                <a:schemeClr val="lt1"/>
              </a:solidFill>
              <a:latin typeface="Lato"/>
              <a:ea typeface="Lato"/>
              <a:cs typeface="Lato"/>
              <a:sym typeface="Lato"/>
            </a:endParaRPr>
          </a:p>
          <a:p>
            <a:pPr indent="0" lvl="0" marL="457200" rtl="0" algn="l">
              <a:spcBef>
                <a:spcPts val="0"/>
              </a:spcBef>
              <a:spcAft>
                <a:spcPts val="0"/>
              </a:spcAft>
              <a:buNone/>
            </a:pPr>
            <a:r>
              <a:rPr b="1" lang="en" sz="1200">
                <a:solidFill>
                  <a:schemeClr val="lt1"/>
                </a:solidFill>
                <a:latin typeface="Lato"/>
                <a:ea typeface="Lato"/>
                <a:cs typeface="Lato"/>
                <a:sym typeface="Lato"/>
              </a:rPr>
              <a:t>	</a:t>
            </a:r>
            <a:r>
              <a:rPr b="1" lang="en" sz="1200">
                <a:solidFill>
                  <a:schemeClr val="lt1"/>
                </a:solidFill>
                <a:latin typeface="Lato"/>
                <a:ea typeface="Lato"/>
                <a:cs typeface="Lato"/>
                <a:sym typeface="Lato"/>
              </a:rPr>
              <a:t>small = i</a:t>
            </a:r>
            <a:endParaRPr b="1" sz="1200">
              <a:solidFill>
                <a:schemeClr val="lt1"/>
              </a:solidFill>
              <a:latin typeface="Lato"/>
              <a:ea typeface="Lato"/>
              <a:cs typeface="Lato"/>
              <a:sym typeface="Lato"/>
            </a:endParaRPr>
          </a:p>
          <a:p>
            <a:pPr indent="0" lvl="0" marL="457200" rtl="0" algn="l">
              <a:spcBef>
                <a:spcPts val="0"/>
              </a:spcBef>
              <a:spcAft>
                <a:spcPts val="0"/>
              </a:spcAft>
              <a:buNone/>
            </a:pPr>
            <a:r>
              <a:rPr b="1" lang="en" sz="1200">
                <a:solidFill>
                  <a:schemeClr val="lt1"/>
                </a:solidFill>
                <a:latin typeface="Lato"/>
                <a:ea typeface="Lato"/>
                <a:cs typeface="Lato"/>
                <a:sym typeface="Lato"/>
              </a:rPr>
              <a:t>	for (j = i; j &lt; n; j++) {if (a</a:t>
            </a:r>
            <a:r>
              <a:rPr b="1" baseline="-25000" lang="en" sz="1200">
                <a:solidFill>
                  <a:schemeClr val="lt1"/>
                </a:solidFill>
                <a:latin typeface="Lato"/>
                <a:ea typeface="Lato"/>
                <a:cs typeface="Lato"/>
                <a:sym typeface="Lato"/>
              </a:rPr>
              <a:t>j</a:t>
            </a:r>
            <a:r>
              <a:rPr b="1" lang="en" sz="1200">
                <a:solidFill>
                  <a:schemeClr val="lt1"/>
                </a:solidFill>
                <a:latin typeface="Lato"/>
                <a:ea typeface="Lato"/>
                <a:cs typeface="Lato"/>
                <a:sym typeface="Lato"/>
              </a:rPr>
              <a:t> &lt; a</a:t>
            </a:r>
            <a:r>
              <a:rPr b="1" baseline="-25000" lang="en" sz="1200">
                <a:solidFill>
                  <a:schemeClr val="lt1"/>
                </a:solidFill>
                <a:latin typeface="Lato"/>
                <a:ea typeface="Lato"/>
                <a:cs typeface="Lato"/>
                <a:sym typeface="Lato"/>
              </a:rPr>
              <a:t>small</a:t>
            </a:r>
            <a:r>
              <a:rPr b="1" lang="en" sz="1200">
                <a:solidFill>
                  <a:schemeClr val="lt1"/>
                </a:solidFill>
                <a:latin typeface="Lato"/>
                <a:ea typeface="Lato"/>
                <a:cs typeface="Lato"/>
                <a:sym typeface="Lato"/>
              </a:rPr>
              <a:t>) {small = j}}</a:t>
            </a:r>
            <a:endParaRPr b="1" sz="1200">
              <a:solidFill>
                <a:schemeClr val="lt1"/>
              </a:solidFill>
              <a:latin typeface="Lato"/>
              <a:ea typeface="Lato"/>
              <a:cs typeface="Lato"/>
              <a:sym typeface="Lato"/>
            </a:endParaRPr>
          </a:p>
          <a:p>
            <a:pPr indent="0" lvl="0" marL="457200" rtl="0" algn="l">
              <a:spcBef>
                <a:spcPts val="0"/>
              </a:spcBef>
              <a:spcAft>
                <a:spcPts val="0"/>
              </a:spcAft>
              <a:buNone/>
            </a:pPr>
            <a:r>
              <a:rPr b="1" lang="en" sz="1200">
                <a:solidFill>
                  <a:schemeClr val="lt1"/>
                </a:solidFill>
                <a:latin typeface="Lato"/>
                <a:ea typeface="Lato"/>
                <a:cs typeface="Lato"/>
                <a:sym typeface="Lato"/>
              </a:rPr>
              <a:t>	temp = a</a:t>
            </a:r>
            <a:r>
              <a:rPr b="1" baseline="-25000" lang="en" sz="1200">
                <a:solidFill>
                  <a:schemeClr val="lt1"/>
                </a:solidFill>
                <a:latin typeface="Lato"/>
                <a:ea typeface="Lato"/>
                <a:cs typeface="Lato"/>
                <a:sym typeface="Lato"/>
              </a:rPr>
              <a:t>i</a:t>
            </a:r>
            <a:endParaRPr b="1" sz="1200">
              <a:solidFill>
                <a:schemeClr val="lt1"/>
              </a:solidFill>
              <a:latin typeface="Lato"/>
              <a:ea typeface="Lato"/>
              <a:cs typeface="Lato"/>
              <a:sym typeface="Lato"/>
            </a:endParaRPr>
          </a:p>
          <a:p>
            <a:pPr indent="0" lvl="0" marL="457200" rtl="0" algn="l">
              <a:spcBef>
                <a:spcPts val="0"/>
              </a:spcBef>
              <a:spcAft>
                <a:spcPts val="0"/>
              </a:spcAft>
              <a:buNone/>
            </a:pPr>
            <a:r>
              <a:rPr b="1" lang="en" sz="1200">
                <a:solidFill>
                  <a:schemeClr val="lt1"/>
                </a:solidFill>
                <a:latin typeface="Lato"/>
                <a:ea typeface="Lato"/>
                <a:cs typeface="Lato"/>
                <a:sym typeface="Lato"/>
              </a:rPr>
              <a:t>	a</a:t>
            </a:r>
            <a:r>
              <a:rPr b="1" baseline="-25000" lang="en" sz="1200">
                <a:solidFill>
                  <a:schemeClr val="lt1"/>
                </a:solidFill>
                <a:latin typeface="Lato"/>
                <a:ea typeface="Lato"/>
                <a:cs typeface="Lato"/>
                <a:sym typeface="Lato"/>
              </a:rPr>
              <a:t>i</a:t>
            </a:r>
            <a:r>
              <a:rPr b="1" lang="en" sz="1200">
                <a:solidFill>
                  <a:schemeClr val="lt1"/>
                </a:solidFill>
                <a:latin typeface="Lato"/>
                <a:ea typeface="Lato"/>
                <a:cs typeface="Lato"/>
                <a:sym typeface="Lato"/>
              </a:rPr>
              <a:t> = a</a:t>
            </a:r>
            <a:r>
              <a:rPr b="1" baseline="-25000" lang="en" sz="1200">
                <a:solidFill>
                  <a:schemeClr val="lt1"/>
                </a:solidFill>
                <a:latin typeface="Lato"/>
                <a:ea typeface="Lato"/>
                <a:cs typeface="Lato"/>
                <a:sym typeface="Lato"/>
              </a:rPr>
              <a:t>small</a:t>
            </a:r>
            <a:endParaRPr b="1" sz="1200">
              <a:solidFill>
                <a:schemeClr val="lt1"/>
              </a:solidFill>
              <a:latin typeface="Lato"/>
              <a:ea typeface="Lato"/>
              <a:cs typeface="Lato"/>
              <a:sym typeface="Lato"/>
            </a:endParaRPr>
          </a:p>
          <a:p>
            <a:pPr indent="0" lvl="0" marL="457200" rtl="0" algn="l">
              <a:spcBef>
                <a:spcPts val="0"/>
              </a:spcBef>
              <a:spcAft>
                <a:spcPts val="0"/>
              </a:spcAft>
              <a:buNone/>
            </a:pPr>
            <a:r>
              <a:rPr b="1" lang="en" sz="1200">
                <a:solidFill>
                  <a:schemeClr val="lt1"/>
                </a:solidFill>
                <a:latin typeface="Lato"/>
                <a:ea typeface="Lato"/>
                <a:cs typeface="Lato"/>
                <a:sym typeface="Lato"/>
              </a:rPr>
              <a:t>	a</a:t>
            </a:r>
            <a:r>
              <a:rPr b="1" baseline="-25000" lang="en" sz="1200">
                <a:solidFill>
                  <a:schemeClr val="lt1"/>
                </a:solidFill>
                <a:latin typeface="Lato"/>
                <a:ea typeface="Lato"/>
                <a:cs typeface="Lato"/>
                <a:sym typeface="Lato"/>
              </a:rPr>
              <a:t>small</a:t>
            </a:r>
            <a:r>
              <a:rPr b="1" lang="en" sz="1200">
                <a:solidFill>
                  <a:schemeClr val="lt1"/>
                </a:solidFill>
                <a:latin typeface="Lato"/>
                <a:ea typeface="Lato"/>
                <a:cs typeface="Lato"/>
                <a:sym typeface="Lato"/>
              </a:rPr>
              <a:t> = a</a:t>
            </a:r>
            <a:r>
              <a:rPr b="1" baseline="-25000" lang="en" sz="1200">
                <a:solidFill>
                  <a:schemeClr val="lt1"/>
                </a:solidFill>
                <a:latin typeface="Lato"/>
                <a:ea typeface="Lato"/>
                <a:cs typeface="Lato"/>
                <a:sym typeface="Lato"/>
              </a:rPr>
              <a:t>i</a:t>
            </a:r>
            <a:endParaRPr b="1" sz="1200">
              <a:solidFill>
                <a:schemeClr val="lt1"/>
              </a:solidFill>
              <a:latin typeface="Lato"/>
              <a:ea typeface="Lato"/>
              <a:cs typeface="Lato"/>
              <a:sym typeface="Lato"/>
            </a:endParaRPr>
          </a:p>
          <a:p>
            <a:pPr indent="0" lvl="0" marL="457200" rtl="0" algn="l">
              <a:spcBef>
                <a:spcPts val="0"/>
              </a:spcBef>
              <a:spcAft>
                <a:spcPts val="0"/>
              </a:spcAft>
              <a:buNone/>
            </a:pPr>
            <a:r>
              <a:rPr b="1" lang="en" sz="1200">
                <a:solidFill>
                  <a:schemeClr val="lt1"/>
                </a:solidFill>
                <a:latin typeface="Lato"/>
                <a:ea typeface="Lato"/>
                <a:cs typeface="Lato"/>
                <a:sym typeface="Lato"/>
              </a:rPr>
              <a:t>}</a:t>
            </a:r>
            <a:endParaRPr b="1" sz="1200">
              <a:solidFill>
                <a:schemeClr val="lt1"/>
              </a:solidFill>
              <a:latin typeface="Lato"/>
              <a:ea typeface="Lato"/>
              <a:cs typeface="Lato"/>
              <a:sym typeface="Lato"/>
            </a:endParaRPr>
          </a:p>
          <a:p>
            <a:pPr indent="0" lvl="0" marL="0" rtl="0" algn="l">
              <a:spcBef>
                <a:spcPts val="0"/>
              </a:spcBef>
              <a:spcAft>
                <a:spcPts val="0"/>
              </a:spcAft>
              <a:buNone/>
            </a:pPr>
            <a:r>
              <a:rPr b="1" lang="en" sz="1200">
                <a:solidFill>
                  <a:schemeClr val="lt1"/>
                </a:solidFill>
                <a:latin typeface="Lato"/>
                <a:ea typeface="Lato"/>
                <a:cs typeface="Lato"/>
                <a:sym typeface="Lato"/>
              </a:rPr>
              <a:t>}</a:t>
            </a:r>
            <a:endParaRPr b="1" sz="1200">
              <a:solidFill>
                <a:schemeClr val="lt1"/>
              </a:solidFill>
              <a:latin typeface="Lato"/>
              <a:ea typeface="Lato"/>
              <a:cs typeface="Lato"/>
              <a:sym typeface="Lato"/>
            </a:endParaRPr>
          </a:p>
        </p:txBody>
      </p:sp>
      <p:pic>
        <p:nvPicPr>
          <p:cNvPr id="245" name="Google Shape;245;p19"/>
          <p:cNvPicPr preferRelativeResize="0"/>
          <p:nvPr/>
        </p:nvPicPr>
        <p:blipFill>
          <a:blip r:embed="rId3">
            <a:alphaModFix/>
          </a:blip>
          <a:stretch>
            <a:fillRect/>
          </a:stretch>
        </p:blipFill>
        <p:spPr>
          <a:xfrm>
            <a:off x="738188" y="4229100"/>
            <a:ext cx="3095625" cy="952500"/>
          </a:xfrm>
          <a:prstGeom prst="rect">
            <a:avLst/>
          </a:prstGeom>
          <a:noFill/>
          <a:ln>
            <a:noFill/>
          </a:ln>
        </p:spPr>
      </p:pic>
      <p:sp>
        <p:nvSpPr>
          <p:cNvPr id="246" name="Google Shape;246;p19"/>
          <p:cNvSpPr txBox="1"/>
          <p:nvPr/>
        </p:nvSpPr>
        <p:spPr>
          <a:xfrm>
            <a:off x="3142780"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8</a:t>
            </a:r>
            <a:endParaRPr b="1" sz="2000">
              <a:latin typeface="Lato"/>
              <a:ea typeface="Lato"/>
              <a:cs typeface="Lato"/>
              <a:sym typeface="Lato"/>
            </a:endParaRPr>
          </a:p>
        </p:txBody>
      </p:sp>
      <p:sp>
        <p:nvSpPr>
          <p:cNvPr id="247" name="Google Shape;247;p19"/>
          <p:cNvSpPr txBox="1"/>
          <p:nvPr/>
        </p:nvSpPr>
        <p:spPr>
          <a:xfrm>
            <a:off x="3146571"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28</a:t>
            </a:r>
            <a:endParaRPr b="1" sz="2000">
              <a:latin typeface="Lato"/>
              <a:ea typeface="Lato"/>
              <a:cs typeface="Lato"/>
              <a:sym typeface="Lato"/>
            </a:endParaRPr>
          </a:p>
        </p:txBody>
      </p:sp>
      <p:sp>
        <p:nvSpPr>
          <p:cNvPr id="248" name="Google Shape;248;p19"/>
          <p:cNvSpPr txBox="1"/>
          <p:nvPr/>
        </p:nvSpPr>
        <p:spPr>
          <a:xfrm>
            <a:off x="3149773"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45</a:t>
            </a:r>
            <a:endParaRPr b="1" sz="2000">
              <a:latin typeface="Lato"/>
              <a:ea typeface="Lato"/>
              <a:cs typeface="Lato"/>
              <a:sym typeface="Lato"/>
            </a:endParaRPr>
          </a:p>
        </p:txBody>
      </p:sp>
      <p:sp>
        <p:nvSpPr>
          <p:cNvPr id="249" name="Google Shape;249;p19"/>
          <p:cNvSpPr txBox="1"/>
          <p:nvPr/>
        </p:nvSpPr>
        <p:spPr>
          <a:xfrm>
            <a:off x="1470016"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10</a:t>
            </a:r>
            <a:endParaRPr b="1" sz="2000">
              <a:latin typeface="Lato"/>
              <a:ea typeface="Lato"/>
              <a:cs typeface="Lato"/>
              <a:sym typeface="Lato"/>
            </a:endParaRPr>
          </a:p>
        </p:txBody>
      </p:sp>
      <p:sp>
        <p:nvSpPr>
          <p:cNvPr id="250" name="Google Shape;250;p19"/>
          <p:cNvSpPr txBox="1"/>
          <p:nvPr/>
        </p:nvSpPr>
        <p:spPr>
          <a:xfrm>
            <a:off x="908557"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8</a:t>
            </a:r>
            <a:endParaRPr b="1" sz="2000">
              <a:latin typeface="Lato"/>
              <a:ea typeface="Lato"/>
              <a:cs typeface="Lato"/>
              <a:sym typeface="Lato"/>
            </a:endParaRPr>
          </a:p>
        </p:txBody>
      </p:sp>
      <p:sp>
        <p:nvSpPr>
          <p:cNvPr id="251" name="Google Shape;251;p19"/>
          <p:cNvSpPr txBox="1"/>
          <p:nvPr/>
        </p:nvSpPr>
        <p:spPr>
          <a:xfrm>
            <a:off x="912348"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28</a:t>
            </a:r>
            <a:endParaRPr b="1" sz="2000">
              <a:latin typeface="Lato"/>
              <a:ea typeface="Lato"/>
              <a:cs typeface="Lato"/>
              <a:sym typeface="Lato"/>
            </a:endParaRPr>
          </a:p>
        </p:txBody>
      </p:sp>
      <p:sp>
        <p:nvSpPr>
          <p:cNvPr id="252" name="Google Shape;252;p19"/>
          <p:cNvSpPr txBox="1"/>
          <p:nvPr/>
        </p:nvSpPr>
        <p:spPr>
          <a:xfrm>
            <a:off x="1470369"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45</a:t>
            </a:r>
            <a:endParaRPr b="1" sz="2000">
              <a:latin typeface="Lato"/>
              <a:ea typeface="Lato"/>
              <a:cs typeface="Lato"/>
              <a:sym typeface="Lato"/>
            </a:endParaRPr>
          </a:p>
        </p:txBody>
      </p:sp>
      <p:sp>
        <p:nvSpPr>
          <p:cNvPr id="253" name="Google Shape;253;p19"/>
          <p:cNvSpPr txBox="1"/>
          <p:nvPr/>
        </p:nvSpPr>
        <p:spPr>
          <a:xfrm>
            <a:off x="2027839"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10</a:t>
            </a:r>
            <a:endParaRPr b="1" sz="2000">
              <a:latin typeface="Lato"/>
              <a:ea typeface="Lato"/>
              <a:cs typeface="Lato"/>
              <a:sym typeface="Lato"/>
            </a:endParaRPr>
          </a:p>
        </p:txBody>
      </p:sp>
      <p:sp>
        <p:nvSpPr>
          <p:cNvPr id="254" name="Google Shape;254;p19"/>
          <p:cNvSpPr txBox="1"/>
          <p:nvPr/>
        </p:nvSpPr>
        <p:spPr>
          <a:xfrm>
            <a:off x="2588748"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67</a:t>
            </a:r>
            <a:endParaRPr b="1" sz="2000">
              <a:latin typeface="Lato"/>
              <a:ea typeface="Lato"/>
              <a:cs typeface="Lato"/>
              <a:sym typeface="Lato"/>
            </a:endParaRPr>
          </a:p>
        </p:txBody>
      </p:sp>
      <p:grpSp>
        <p:nvGrpSpPr>
          <p:cNvPr id="255" name="Google Shape;255;p19"/>
          <p:cNvGrpSpPr/>
          <p:nvPr/>
        </p:nvGrpSpPr>
        <p:grpSpPr>
          <a:xfrm>
            <a:off x="764925" y="3921925"/>
            <a:ext cx="812700" cy="494025"/>
            <a:chOff x="4193925" y="4074325"/>
            <a:chExt cx="812700" cy="494025"/>
          </a:xfrm>
        </p:grpSpPr>
        <p:cxnSp>
          <p:nvCxnSpPr>
            <p:cNvPr id="256" name="Google Shape;256;p19"/>
            <p:cNvCxnSpPr/>
            <p:nvPr/>
          </p:nvCxnSpPr>
          <p:spPr>
            <a:xfrm>
              <a:off x="4600325" y="4274050"/>
              <a:ext cx="0" cy="294300"/>
            </a:xfrm>
            <a:prstGeom prst="straightConnector1">
              <a:avLst/>
            </a:prstGeom>
            <a:noFill/>
            <a:ln cap="flat" cmpd="sng" w="28575">
              <a:solidFill>
                <a:srgbClr val="FFFFFF"/>
              </a:solidFill>
              <a:prstDash val="solid"/>
              <a:round/>
              <a:headEnd len="med" w="med" type="none"/>
              <a:tailEnd len="med" w="med" type="stealth"/>
            </a:ln>
          </p:spPr>
        </p:cxnSp>
        <p:sp>
          <p:nvSpPr>
            <p:cNvPr id="257" name="Google Shape;257;p19"/>
            <p:cNvSpPr txBox="1"/>
            <p:nvPr/>
          </p:nvSpPr>
          <p:spPr>
            <a:xfrm>
              <a:off x="4193925" y="4074325"/>
              <a:ext cx="812700" cy="22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lt1"/>
                  </a:solidFill>
                  <a:latin typeface="Lato"/>
                  <a:ea typeface="Lato"/>
                  <a:cs typeface="Lato"/>
                  <a:sym typeface="Lato"/>
                </a:rPr>
                <a:t>current</a:t>
              </a:r>
              <a:endParaRPr b="1" sz="1300">
                <a:solidFill>
                  <a:schemeClr val="lt1"/>
                </a:solidFill>
                <a:latin typeface="Lato"/>
                <a:ea typeface="Lato"/>
                <a:cs typeface="Lato"/>
                <a:sym typeface="Lato"/>
              </a:endParaRPr>
            </a:p>
          </p:txBody>
        </p:sp>
      </p:grpSp>
      <p:grpSp>
        <p:nvGrpSpPr>
          <p:cNvPr id="258" name="Google Shape;258;p19"/>
          <p:cNvGrpSpPr/>
          <p:nvPr/>
        </p:nvGrpSpPr>
        <p:grpSpPr>
          <a:xfrm>
            <a:off x="2991007" y="3769525"/>
            <a:ext cx="812700" cy="494025"/>
            <a:chOff x="4193925" y="4074325"/>
            <a:chExt cx="812700" cy="494025"/>
          </a:xfrm>
        </p:grpSpPr>
        <p:cxnSp>
          <p:nvCxnSpPr>
            <p:cNvPr id="259" name="Google Shape;259;p19"/>
            <p:cNvCxnSpPr/>
            <p:nvPr/>
          </p:nvCxnSpPr>
          <p:spPr>
            <a:xfrm>
              <a:off x="4600325" y="4274050"/>
              <a:ext cx="0" cy="294300"/>
            </a:xfrm>
            <a:prstGeom prst="straightConnector1">
              <a:avLst/>
            </a:prstGeom>
            <a:noFill/>
            <a:ln cap="flat" cmpd="sng" w="28575">
              <a:solidFill>
                <a:srgbClr val="FFFFFF"/>
              </a:solidFill>
              <a:prstDash val="solid"/>
              <a:round/>
              <a:headEnd len="med" w="med" type="none"/>
              <a:tailEnd len="med" w="med" type="stealth"/>
            </a:ln>
          </p:spPr>
        </p:cxnSp>
        <p:sp>
          <p:nvSpPr>
            <p:cNvPr id="260" name="Google Shape;260;p19"/>
            <p:cNvSpPr txBox="1"/>
            <p:nvPr/>
          </p:nvSpPr>
          <p:spPr>
            <a:xfrm>
              <a:off x="4193925" y="4074325"/>
              <a:ext cx="812700" cy="22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lt1"/>
                  </a:solidFill>
                  <a:latin typeface="Lato"/>
                  <a:ea typeface="Lato"/>
                  <a:cs typeface="Lato"/>
                  <a:sym typeface="Lato"/>
                </a:rPr>
                <a:t>smallest</a:t>
              </a:r>
              <a:endParaRPr b="1" sz="1300">
                <a:solidFill>
                  <a:schemeClr val="lt1"/>
                </a:solidFill>
                <a:latin typeface="Lato"/>
                <a:ea typeface="Lato"/>
                <a:cs typeface="Lato"/>
                <a:sym typeface="Lato"/>
              </a:endParaRPr>
            </a:p>
          </p:txBody>
        </p:sp>
      </p:grpSp>
      <p:sp>
        <p:nvSpPr>
          <p:cNvPr id="261" name="Google Shape;261;p19"/>
          <p:cNvSpPr/>
          <p:nvPr/>
        </p:nvSpPr>
        <p:spPr>
          <a:xfrm>
            <a:off x="7934450" y="40900"/>
            <a:ext cx="600300" cy="672000"/>
          </a:xfrm>
          <a:prstGeom prst="rect">
            <a:avLst/>
          </a:prstGeom>
          <a:solidFill>
            <a:srgbClr val="1B212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262" name="Google Shape;262;p19"/>
          <p:cNvGrpSpPr/>
          <p:nvPr/>
        </p:nvGrpSpPr>
        <p:grpSpPr>
          <a:xfrm>
            <a:off x="1298325" y="3921925"/>
            <a:ext cx="812700" cy="494025"/>
            <a:chOff x="4193925" y="4074325"/>
            <a:chExt cx="812700" cy="494025"/>
          </a:xfrm>
        </p:grpSpPr>
        <p:cxnSp>
          <p:nvCxnSpPr>
            <p:cNvPr id="263" name="Google Shape;263;p19"/>
            <p:cNvCxnSpPr/>
            <p:nvPr/>
          </p:nvCxnSpPr>
          <p:spPr>
            <a:xfrm>
              <a:off x="4600325" y="4274050"/>
              <a:ext cx="0" cy="294300"/>
            </a:xfrm>
            <a:prstGeom prst="straightConnector1">
              <a:avLst/>
            </a:prstGeom>
            <a:noFill/>
            <a:ln cap="flat" cmpd="sng" w="28575">
              <a:solidFill>
                <a:srgbClr val="FFFFFF"/>
              </a:solidFill>
              <a:prstDash val="solid"/>
              <a:round/>
              <a:headEnd len="med" w="med" type="none"/>
              <a:tailEnd len="med" w="med" type="stealth"/>
            </a:ln>
          </p:spPr>
        </p:cxnSp>
        <p:sp>
          <p:nvSpPr>
            <p:cNvPr id="264" name="Google Shape;264;p19"/>
            <p:cNvSpPr txBox="1"/>
            <p:nvPr/>
          </p:nvSpPr>
          <p:spPr>
            <a:xfrm>
              <a:off x="4193925" y="4074325"/>
              <a:ext cx="812700" cy="22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lt1"/>
                  </a:solidFill>
                  <a:latin typeface="Lato"/>
                  <a:ea typeface="Lato"/>
                  <a:cs typeface="Lato"/>
                  <a:sym typeface="Lato"/>
                </a:rPr>
                <a:t>current</a:t>
              </a:r>
              <a:endParaRPr b="1" sz="1300">
                <a:solidFill>
                  <a:schemeClr val="lt1"/>
                </a:solidFill>
                <a:latin typeface="Lato"/>
                <a:ea typeface="Lato"/>
                <a:cs typeface="Lato"/>
                <a:sym typeface="Lato"/>
              </a:endParaRPr>
            </a:p>
          </p:txBody>
        </p:sp>
      </p:grpSp>
      <p:sp>
        <p:nvSpPr>
          <p:cNvPr id="265" name="Google Shape;265;p19"/>
          <p:cNvSpPr txBox="1"/>
          <p:nvPr/>
        </p:nvSpPr>
        <p:spPr>
          <a:xfrm>
            <a:off x="2036333"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45</a:t>
            </a:r>
            <a:endParaRPr b="1" sz="2000">
              <a:latin typeface="Lato"/>
              <a:ea typeface="Lato"/>
              <a:cs typeface="Lato"/>
              <a:sym typeface="Lato"/>
            </a:endParaRPr>
          </a:p>
        </p:txBody>
      </p:sp>
      <p:sp>
        <p:nvSpPr>
          <p:cNvPr id="266" name="Google Shape;266;p19"/>
          <p:cNvSpPr txBox="1"/>
          <p:nvPr/>
        </p:nvSpPr>
        <p:spPr>
          <a:xfrm>
            <a:off x="2025742"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28</a:t>
            </a:r>
            <a:endParaRPr b="1" sz="2000">
              <a:latin typeface="Lato"/>
              <a:ea typeface="Lato"/>
              <a:cs typeface="Lato"/>
              <a:sym typeface="Lato"/>
            </a:endParaRPr>
          </a:p>
        </p:txBody>
      </p:sp>
      <p:grpSp>
        <p:nvGrpSpPr>
          <p:cNvPr id="267" name="Google Shape;267;p19"/>
          <p:cNvGrpSpPr/>
          <p:nvPr/>
        </p:nvGrpSpPr>
        <p:grpSpPr>
          <a:xfrm>
            <a:off x="2431682" y="3921925"/>
            <a:ext cx="812700" cy="494025"/>
            <a:chOff x="4193925" y="4074325"/>
            <a:chExt cx="812700" cy="494025"/>
          </a:xfrm>
        </p:grpSpPr>
        <p:cxnSp>
          <p:nvCxnSpPr>
            <p:cNvPr id="268" name="Google Shape;268;p19"/>
            <p:cNvCxnSpPr/>
            <p:nvPr/>
          </p:nvCxnSpPr>
          <p:spPr>
            <a:xfrm>
              <a:off x="4600325" y="4274050"/>
              <a:ext cx="0" cy="294300"/>
            </a:xfrm>
            <a:prstGeom prst="straightConnector1">
              <a:avLst/>
            </a:prstGeom>
            <a:noFill/>
            <a:ln cap="flat" cmpd="sng" w="28575">
              <a:solidFill>
                <a:srgbClr val="FFFFFF"/>
              </a:solidFill>
              <a:prstDash val="solid"/>
              <a:round/>
              <a:headEnd len="med" w="med" type="none"/>
              <a:tailEnd len="med" w="med" type="stealth"/>
            </a:ln>
          </p:spPr>
        </p:cxnSp>
        <p:sp>
          <p:nvSpPr>
            <p:cNvPr id="269" name="Google Shape;269;p19"/>
            <p:cNvSpPr txBox="1"/>
            <p:nvPr/>
          </p:nvSpPr>
          <p:spPr>
            <a:xfrm>
              <a:off x="4193925" y="4074325"/>
              <a:ext cx="812700" cy="22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lt1"/>
                  </a:solidFill>
                  <a:latin typeface="Lato"/>
                  <a:ea typeface="Lato"/>
                  <a:cs typeface="Lato"/>
                  <a:sym typeface="Lato"/>
                </a:rPr>
                <a:t>current</a:t>
              </a:r>
              <a:endParaRPr b="1" sz="1300">
                <a:solidFill>
                  <a:schemeClr val="lt1"/>
                </a:solidFill>
                <a:latin typeface="Lato"/>
                <a:ea typeface="Lato"/>
                <a:cs typeface="Lato"/>
                <a:sym typeface="Lato"/>
              </a:endParaRPr>
            </a:p>
          </p:txBody>
        </p:sp>
      </p:grpSp>
      <p:sp>
        <p:nvSpPr>
          <p:cNvPr id="270" name="Google Shape;270;p19"/>
          <p:cNvSpPr txBox="1"/>
          <p:nvPr/>
        </p:nvSpPr>
        <p:spPr>
          <a:xfrm>
            <a:off x="2594202"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45</a:t>
            </a:r>
            <a:endParaRPr b="1" sz="2000">
              <a:latin typeface="Lato"/>
              <a:ea typeface="Lato"/>
              <a:cs typeface="Lato"/>
              <a:sym typeface="Lato"/>
            </a:endParaRPr>
          </a:p>
        </p:txBody>
      </p:sp>
      <p:sp>
        <p:nvSpPr>
          <p:cNvPr id="271" name="Google Shape;271;p19"/>
          <p:cNvSpPr txBox="1"/>
          <p:nvPr/>
        </p:nvSpPr>
        <p:spPr>
          <a:xfrm>
            <a:off x="3151709"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67</a:t>
            </a:r>
            <a:endParaRPr b="1" sz="20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0" presetSubtype="0">
                                  <p:stCondLst>
                                    <p:cond delay="0"/>
                                  </p:stCondLst>
                                  <p:childTnLst>
                                    <p:animEffect filter="fade" transition="out">
                                      <p:cBhvr>
                                        <p:cTn dur="3000"/>
                                        <p:tgtEl>
                                          <p:spTgt spid="261"/>
                                        </p:tgtEl>
                                      </p:cBhvr>
                                    </p:animEffect>
                                    <p:set>
                                      <p:cBhvr>
                                        <p:cTn dur="1" fill="hold">
                                          <p:stCondLst>
                                            <p:cond delay="3000"/>
                                          </p:stCondLst>
                                        </p:cTn>
                                        <p:tgtEl>
                                          <p:spTgt spid="261"/>
                                        </p:tgtEl>
                                        <p:attrNameLst>
                                          <p:attrName>style.visibility</p:attrName>
                                        </p:attrNameLst>
                                      </p:cBhvr>
                                      <p:to>
                                        <p:strVal val="hidden"/>
                                      </p:to>
                                    </p:se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par>
                          <p:cTn fill="hold">
                            <p:stCondLst>
                              <p:cond delay="3500"/>
                            </p:stCondLst>
                            <p:childTnLst>
                              <p:par>
                                <p:cTn fill="hold" nodeType="afterEffect" presetClass="entr" presetID="2" presetSubtype="8">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1000"/>
                                        <p:tgtEl>
                                          <p:spTgt spid="258"/>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xit" presetID="10" presetSubtype="0">
                                  <p:stCondLst>
                                    <p:cond delay="0"/>
                                  </p:stCondLst>
                                  <p:childTnLst>
                                    <p:animEffect filter="fade" transition="out">
                                      <p:cBhvr>
                                        <p:cTn dur="2000"/>
                                        <p:tgtEl>
                                          <p:spTgt spid="261"/>
                                        </p:tgtEl>
                                      </p:cBhvr>
                                    </p:animEffect>
                                    <p:set>
                                      <p:cBhvr>
                                        <p:cTn dur="1" fill="hold">
                                          <p:stCondLst>
                                            <p:cond delay="2000"/>
                                          </p:stCondLst>
                                        </p:cTn>
                                        <p:tgtEl>
                                          <p:spTgt spid="261"/>
                                        </p:tgtEl>
                                        <p:attrNameLst>
                                          <p:attrName>style.visibility</p:attrName>
                                        </p:attrNameLst>
                                      </p:cBhvr>
                                      <p:to>
                                        <p:strVal val="hidden"/>
                                      </p:to>
                                    </p:set>
                                  </p:childTnLst>
                                </p:cTn>
                              </p:par>
                            </p:childTnLst>
                          </p:cTn>
                        </p:par>
                        <p:par>
                          <p:cTn fill="hold">
                            <p:stCondLst>
                              <p:cond delay="6500"/>
                            </p:stCondLst>
                            <p:childTnLst>
                              <p:par>
                                <p:cTn fill="hold" nodeType="afterEffect" presetClass="exit" presetID="10" presetSubtype="0">
                                  <p:stCondLst>
                                    <p:cond delay="0"/>
                                  </p:stCondLst>
                                  <p:childTnLst>
                                    <p:animEffect filter="fade" transition="out">
                                      <p:cBhvr>
                                        <p:cTn dur="500"/>
                                        <p:tgtEl>
                                          <p:spTgt spid="246"/>
                                        </p:tgtEl>
                                      </p:cBhvr>
                                    </p:animEffect>
                                    <p:set>
                                      <p:cBhvr>
                                        <p:cTn dur="1" fill="hold">
                                          <p:stCondLst>
                                            <p:cond delay="500"/>
                                          </p:stCondLst>
                                        </p:cTn>
                                        <p:tgtEl>
                                          <p:spTgt spid="24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51"/>
                                        </p:tgtEl>
                                      </p:cBhvr>
                                    </p:animEffect>
                                    <p:set>
                                      <p:cBhvr>
                                        <p:cTn dur="1" fill="hold">
                                          <p:stCondLst>
                                            <p:cond delay="500"/>
                                          </p:stCondLst>
                                        </p:cTn>
                                        <p:tgtEl>
                                          <p:spTgt spid="25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par>
                                <p:cTn fill="hold" nodeType="withEffect" presetClass="exit" presetID="10" presetSubtype="0">
                                  <p:stCondLst>
                                    <p:cond delay="0"/>
                                  </p:stCondLst>
                                  <p:childTnLst>
                                    <p:animEffect filter="fade" transition="out">
                                      <p:cBhvr>
                                        <p:cTn dur="1000"/>
                                        <p:tgtEl>
                                          <p:spTgt spid="258"/>
                                        </p:tgtEl>
                                      </p:cBhvr>
                                    </p:animEffect>
                                    <p:set>
                                      <p:cBhvr>
                                        <p:cTn dur="1" fill="hold">
                                          <p:stCondLst>
                                            <p:cond delay="1000"/>
                                          </p:stCondLst>
                                        </p:cTn>
                                        <p:tgtEl>
                                          <p:spTgt spid="2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55"/>
                                        </p:tgtEl>
                                      </p:cBhvr>
                                    </p:animEffect>
                                    <p:set>
                                      <p:cBhvr>
                                        <p:cTn dur="1" fill="hold">
                                          <p:stCondLst>
                                            <p:cond delay="1000"/>
                                          </p:stCondLst>
                                        </p:cTn>
                                        <p:tgtEl>
                                          <p:spTgt spid="255"/>
                                        </p:tgtEl>
                                        <p:attrNameLst>
                                          <p:attrName>style.visibility</p:attrName>
                                        </p:attrNameLst>
                                      </p:cBhvr>
                                      <p:to>
                                        <p:strVal val="hidden"/>
                                      </p:to>
                                    </p:se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par>
                          <p:cTn fill="hold">
                            <p:stCondLst>
                              <p:cond delay="8000"/>
                            </p:stCondLst>
                            <p:childTnLst>
                              <p:par>
                                <p:cTn fill="hold" nodeType="afterEffect" presetClass="entr" presetID="2" presetSubtype="8">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1000"/>
                                        <p:tgtEl>
                                          <p:spTgt spid="239"/>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xit" presetID="10" presetSubtype="0">
                                  <p:stCondLst>
                                    <p:cond delay="0"/>
                                  </p:stCondLst>
                                  <p:childTnLst>
                                    <p:animEffect filter="fade" transition="out">
                                      <p:cBhvr>
                                        <p:cTn dur="2000"/>
                                        <p:tgtEl>
                                          <p:spTgt spid="261"/>
                                        </p:tgtEl>
                                      </p:cBhvr>
                                    </p:animEffect>
                                    <p:set>
                                      <p:cBhvr>
                                        <p:cTn dur="1" fill="hold">
                                          <p:stCondLst>
                                            <p:cond delay="2000"/>
                                          </p:stCondLst>
                                        </p:cTn>
                                        <p:tgtEl>
                                          <p:spTgt spid="261"/>
                                        </p:tgtEl>
                                        <p:attrNameLst>
                                          <p:attrName>style.visibility</p:attrName>
                                        </p:attrNameLst>
                                      </p:cBhvr>
                                      <p:to>
                                        <p:strVal val="hidden"/>
                                      </p:to>
                                    </p:set>
                                  </p:childTnLst>
                                </p:cTn>
                              </p:par>
                            </p:childTnLst>
                          </p:cTn>
                        </p:par>
                        <p:par>
                          <p:cTn fill="hold">
                            <p:stCondLst>
                              <p:cond delay="11000"/>
                            </p:stCondLst>
                            <p:childTnLst>
                              <p:par>
                                <p:cTn fill="hold" nodeType="afterEffect" presetClass="exit" presetID="10" presetSubtype="0">
                                  <p:stCondLst>
                                    <p:cond delay="0"/>
                                  </p:stCondLst>
                                  <p:childTnLst>
                                    <p:animEffect filter="fade" transition="out">
                                      <p:cBhvr>
                                        <p:cTn dur="500"/>
                                        <p:tgtEl>
                                          <p:spTgt spid="262"/>
                                        </p:tgtEl>
                                      </p:cBhvr>
                                    </p:animEffect>
                                    <p:set>
                                      <p:cBhvr>
                                        <p:cTn dur="1" fill="hold">
                                          <p:stCondLst>
                                            <p:cond delay="500"/>
                                          </p:stCondLst>
                                        </p:cTn>
                                        <p:tgtEl>
                                          <p:spTgt spid="26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39"/>
                                        </p:tgtEl>
                                      </p:cBhvr>
                                    </p:animEffect>
                                    <p:set>
                                      <p:cBhvr>
                                        <p:cTn dur="1" fill="hold">
                                          <p:stCondLst>
                                            <p:cond delay="500"/>
                                          </p:stCondLst>
                                        </p:cTn>
                                        <p:tgtEl>
                                          <p:spTgt spid="23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53"/>
                                        </p:tgtEl>
                                      </p:cBhvr>
                                    </p:animEffect>
                                    <p:set>
                                      <p:cBhvr>
                                        <p:cTn dur="1" fill="hold">
                                          <p:stCondLst>
                                            <p:cond delay="500"/>
                                          </p:stCondLst>
                                        </p:cTn>
                                        <p:tgtEl>
                                          <p:spTgt spid="2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52"/>
                                        </p:tgtEl>
                                      </p:cBhvr>
                                    </p:animEffect>
                                    <p:set>
                                      <p:cBhvr>
                                        <p:cTn dur="1" fill="hold">
                                          <p:stCondLst>
                                            <p:cond delay="500"/>
                                          </p:stCondLst>
                                        </p:cTn>
                                        <p:tgtEl>
                                          <p:spTgt spid="25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par>
                          <p:cTn fill="hold">
                            <p:stCondLst>
                              <p:cond delay="12000"/>
                            </p:stCondLst>
                            <p:childTnLst>
                              <p:par>
                                <p:cTn fill="hold" nodeType="afterEffect" presetClass="entr" presetID="2" presetSubtype="8">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1000"/>
                                        <p:tgtEl>
                                          <p:spTgt spid="258"/>
                                        </p:tgtEl>
                                        <p:attrNameLst>
                                          <p:attrName>ppt_x</p:attrName>
                                        </p:attrNameLst>
                                      </p:cBhvr>
                                      <p:tavLst>
                                        <p:tav fmla="" tm="0">
                                          <p:val>
                                            <p:strVal val="#ppt_x-1"/>
                                          </p:val>
                                        </p:tav>
                                        <p:tav fmla="" tm="100000">
                                          <p:val>
                                            <p:strVal val="#ppt_x"/>
                                          </p:val>
                                        </p:tav>
                                      </p:tavLst>
                                    </p:anim>
                                  </p:childTnLst>
                                </p:cTn>
                              </p:par>
                            </p:childTnLst>
                          </p:cTn>
                        </p:par>
                        <p:par>
                          <p:cTn fill="hold">
                            <p:stCondLst>
                              <p:cond delay="13000"/>
                            </p:stCondLst>
                            <p:childTnLst>
                              <p:par>
                                <p:cTn fill="hold" nodeType="afterEffect" presetClass="exit" presetID="10" presetSubtype="0">
                                  <p:stCondLst>
                                    <p:cond delay="0"/>
                                  </p:stCondLst>
                                  <p:childTnLst>
                                    <p:animEffect filter="fade" transition="out">
                                      <p:cBhvr>
                                        <p:cTn dur="2000"/>
                                        <p:tgtEl>
                                          <p:spTgt spid="261"/>
                                        </p:tgtEl>
                                      </p:cBhvr>
                                    </p:animEffect>
                                    <p:set>
                                      <p:cBhvr>
                                        <p:cTn dur="1" fill="hold">
                                          <p:stCondLst>
                                            <p:cond delay="2000"/>
                                          </p:stCondLst>
                                        </p:cTn>
                                        <p:tgtEl>
                                          <p:spTgt spid="261"/>
                                        </p:tgtEl>
                                        <p:attrNameLst>
                                          <p:attrName>style.visibility</p:attrName>
                                        </p:attrNameLst>
                                      </p:cBhvr>
                                      <p:to>
                                        <p:strVal val="hidden"/>
                                      </p:to>
                                    </p:set>
                                  </p:childTnLst>
                                </p:cTn>
                              </p:par>
                            </p:childTnLst>
                          </p:cTn>
                        </p:par>
                        <p:par>
                          <p:cTn fill="hold">
                            <p:stCondLst>
                              <p:cond delay="15000"/>
                            </p:stCondLst>
                            <p:childTnLst>
                              <p:par>
                                <p:cTn fill="hold" nodeType="afterEffect" presetClass="exit" presetID="10" presetSubtype="0">
                                  <p:stCondLst>
                                    <p:cond delay="0"/>
                                  </p:stCondLst>
                                  <p:childTnLst>
                                    <p:animEffect filter="fade" transition="out">
                                      <p:cBhvr>
                                        <p:cTn dur="500"/>
                                        <p:tgtEl>
                                          <p:spTgt spid="265"/>
                                        </p:tgtEl>
                                      </p:cBhvr>
                                    </p:animEffect>
                                    <p:set>
                                      <p:cBhvr>
                                        <p:cTn dur="1" fill="hold">
                                          <p:stCondLst>
                                            <p:cond delay="500"/>
                                          </p:stCondLst>
                                        </p:cTn>
                                        <p:tgtEl>
                                          <p:spTgt spid="2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47"/>
                                        </p:tgtEl>
                                      </p:cBhvr>
                                    </p:animEffect>
                                    <p:set>
                                      <p:cBhvr>
                                        <p:cTn dur="1" fill="hold">
                                          <p:stCondLst>
                                            <p:cond delay="500"/>
                                          </p:stCondLst>
                                        </p:cTn>
                                        <p:tgtEl>
                                          <p:spTgt spid="24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par>
                                <p:cTn fill="hold" nodeType="withEffect" presetClass="exit" presetID="10" presetSubtype="0">
                                  <p:stCondLst>
                                    <p:cond delay="0"/>
                                  </p:stCondLst>
                                  <p:childTnLst>
                                    <p:animEffect filter="fade" transition="out">
                                      <p:cBhvr>
                                        <p:cTn dur="500"/>
                                        <p:tgtEl>
                                          <p:spTgt spid="236"/>
                                        </p:tgtEl>
                                      </p:cBhvr>
                                    </p:animEffect>
                                    <p:set>
                                      <p:cBhvr>
                                        <p:cTn dur="1" fill="hold">
                                          <p:stCondLst>
                                            <p:cond delay="500"/>
                                          </p:stCondLst>
                                        </p:cTn>
                                        <p:tgtEl>
                                          <p:spTgt spid="23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58"/>
                                        </p:tgtEl>
                                      </p:cBhvr>
                                    </p:animEffect>
                                    <p:set>
                                      <p:cBhvr>
                                        <p:cTn dur="1" fill="hold">
                                          <p:stCondLst>
                                            <p:cond delay="500"/>
                                          </p:stCondLst>
                                        </p:cTn>
                                        <p:tgtEl>
                                          <p:spTgt spid="258"/>
                                        </p:tgtEl>
                                        <p:attrNameLst>
                                          <p:attrName>style.visibility</p:attrName>
                                        </p:attrNameLst>
                                      </p:cBhvr>
                                      <p:to>
                                        <p:strVal val="hidden"/>
                                      </p:to>
                                    </p:se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par>
                          <p:cTn fill="hold">
                            <p:stCondLst>
                              <p:cond delay="17000"/>
                            </p:stCondLst>
                            <p:childTnLst>
                              <p:par>
                                <p:cTn fill="hold" nodeType="afterEffect" presetClass="entr" presetID="2" presetSubtype="8">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1000"/>
                                        <p:tgtEl>
                                          <p:spTgt spid="258"/>
                                        </p:tgtEl>
                                        <p:attrNameLst>
                                          <p:attrName>ppt_x</p:attrName>
                                        </p:attrNameLst>
                                      </p:cBhvr>
                                      <p:tavLst>
                                        <p:tav fmla="" tm="0">
                                          <p:val>
                                            <p:strVal val="#ppt_x-1"/>
                                          </p:val>
                                        </p:tav>
                                        <p:tav fmla="" tm="100000">
                                          <p:val>
                                            <p:strVal val="#ppt_x"/>
                                          </p:val>
                                        </p:tav>
                                      </p:tavLst>
                                    </p:anim>
                                  </p:childTnLst>
                                </p:cTn>
                              </p:par>
                            </p:childTnLst>
                          </p:cTn>
                        </p:par>
                        <p:par>
                          <p:cTn fill="hold">
                            <p:stCondLst>
                              <p:cond delay="18000"/>
                            </p:stCondLst>
                            <p:childTnLst>
                              <p:par>
                                <p:cTn fill="hold" nodeType="afterEffect" presetClass="exit" presetID="10" presetSubtype="0">
                                  <p:stCondLst>
                                    <p:cond delay="0"/>
                                  </p:stCondLst>
                                  <p:childTnLst>
                                    <p:animEffect filter="fade" transition="out">
                                      <p:cBhvr>
                                        <p:cTn dur="2000"/>
                                        <p:tgtEl>
                                          <p:spTgt spid="261"/>
                                        </p:tgtEl>
                                      </p:cBhvr>
                                    </p:animEffect>
                                    <p:set>
                                      <p:cBhvr>
                                        <p:cTn dur="1" fill="hold">
                                          <p:stCondLst>
                                            <p:cond delay="2000"/>
                                          </p:stCondLst>
                                        </p:cTn>
                                        <p:tgtEl>
                                          <p:spTgt spid="261"/>
                                        </p:tgtEl>
                                        <p:attrNameLst>
                                          <p:attrName>style.visibility</p:attrName>
                                        </p:attrNameLst>
                                      </p:cBhvr>
                                      <p:to>
                                        <p:strVal val="hidden"/>
                                      </p:to>
                                    </p:set>
                                  </p:childTnLst>
                                </p:cTn>
                              </p:par>
                            </p:childTnLst>
                          </p:cTn>
                        </p:par>
                        <p:par>
                          <p:cTn fill="hold">
                            <p:stCondLst>
                              <p:cond delay="20000"/>
                            </p:stCondLst>
                            <p:childTnLst>
                              <p:par>
                                <p:cTn fill="hold" nodeType="afterEffect" presetClass="exit" presetID="10" presetSubtype="0">
                                  <p:stCondLst>
                                    <p:cond delay="0"/>
                                  </p:stCondLst>
                                  <p:childTnLst>
                                    <p:animEffect filter="fade" transition="out">
                                      <p:cBhvr>
                                        <p:cTn dur="500"/>
                                        <p:tgtEl>
                                          <p:spTgt spid="254"/>
                                        </p:tgtEl>
                                      </p:cBhvr>
                                    </p:animEffect>
                                    <p:set>
                                      <p:cBhvr>
                                        <p:cTn dur="1" fill="hold">
                                          <p:stCondLst>
                                            <p:cond delay="500"/>
                                          </p:stCondLst>
                                        </p:cTn>
                                        <p:tgtEl>
                                          <p:spTgt spid="2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48"/>
                                        </p:tgtEl>
                                      </p:cBhvr>
                                    </p:animEffect>
                                    <p:set>
                                      <p:cBhvr>
                                        <p:cTn dur="1" fill="hold">
                                          <p:stCondLst>
                                            <p:cond delay="500"/>
                                          </p:stCondLst>
                                        </p:cTn>
                                        <p:tgtEl>
                                          <p:spTgt spid="24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par>
                                <p:cTn fill="hold" nodeType="withEffect" presetClass="exit" presetID="10" presetSubtype="0">
                                  <p:stCondLst>
                                    <p:cond delay="0"/>
                                  </p:stCondLst>
                                  <p:childTnLst>
                                    <p:animEffect filter="fade" transition="out">
                                      <p:cBhvr>
                                        <p:cTn dur="500"/>
                                        <p:tgtEl>
                                          <p:spTgt spid="258"/>
                                        </p:tgtEl>
                                      </p:cBhvr>
                                    </p:animEffect>
                                    <p:set>
                                      <p:cBhvr>
                                        <p:cTn dur="1" fill="hold">
                                          <p:stCondLst>
                                            <p:cond delay="500"/>
                                          </p:stCondLst>
                                        </p:cTn>
                                        <p:tgtEl>
                                          <p:spTgt spid="2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67"/>
                                        </p:tgtEl>
                                      </p:cBhvr>
                                    </p:animEffect>
                                    <p:set>
                                      <p:cBhvr>
                                        <p:cTn dur="1" fill="hold">
                                          <p:stCondLst>
                                            <p:cond delay="500"/>
                                          </p:stCondLst>
                                        </p:cTn>
                                        <p:tgtEl>
                                          <p:spTgt spid="26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0"/>
          <p:cNvSpPr txBox="1"/>
          <p:nvPr>
            <p:ph idx="1" type="body"/>
          </p:nvPr>
        </p:nvSpPr>
        <p:spPr>
          <a:xfrm>
            <a:off x="525600" y="1204350"/>
            <a:ext cx="3520800" cy="273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500"/>
              <a:t>Bubble Sort is a simple algorithm, where each loop involves looking at two adjacent numbers, and swapping them if necessary, and then moving down the list until you reach the end. Each pass ensures that at least one of the numbers is sorted.</a:t>
            </a:r>
            <a:endParaRPr sz="1500"/>
          </a:p>
          <a:p>
            <a:pPr indent="0" lvl="0" marL="0" rtl="0" algn="ctr">
              <a:spcBef>
                <a:spcPts val="1200"/>
              </a:spcBef>
              <a:spcAft>
                <a:spcPts val="1200"/>
              </a:spcAft>
              <a:buNone/>
            </a:pPr>
            <a:r>
              <a:rPr b="1" lang="en" sz="1500"/>
              <a:t>Its worst-case time complexity is O(n</a:t>
            </a:r>
            <a:r>
              <a:rPr b="1" baseline="30000" lang="en" sz="1500"/>
              <a:t>2</a:t>
            </a:r>
            <a:r>
              <a:rPr b="1" lang="en" sz="1500"/>
              <a:t>)</a:t>
            </a:r>
            <a:endParaRPr b="1" sz="1500"/>
          </a:p>
        </p:txBody>
      </p:sp>
      <p:sp>
        <p:nvSpPr>
          <p:cNvPr id="277" name="Google Shape;277;p20"/>
          <p:cNvSpPr txBox="1"/>
          <p:nvPr>
            <p:ph type="title"/>
          </p:nvPr>
        </p:nvSpPr>
        <p:spPr>
          <a:xfrm>
            <a:off x="1828800" y="422850"/>
            <a:ext cx="5486400" cy="64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Bubble Sort Algorithm</a:t>
            </a:r>
            <a:endParaRPr b="1" sz="3000"/>
          </a:p>
        </p:txBody>
      </p:sp>
      <p:sp>
        <p:nvSpPr>
          <p:cNvPr id="278" name="Google Shape;278;p20"/>
          <p:cNvSpPr txBox="1"/>
          <p:nvPr/>
        </p:nvSpPr>
        <p:spPr>
          <a:xfrm>
            <a:off x="4955100" y="1204350"/>
            <a:ext cx="3805800" cy="27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Lato"/>
                <a:ea typeface="Lato"/>
                <a:cs typeface="Lato"/>
                <a:sym typeface="Lato"/>
              </a:rPr>
              <a:t>procedure BubbleSort(a</a:t>
            </a:r>
            <a:r>
              <a:rPr b="1" baseline="-25000" lang="en" sz="1200">
                <a:solidFill>
                  <a:schemeClr val="lt1"/>
                </a:solidFill>
                <a:latin typeface="Lato"/>
                <a:ea typeface="Lato"/>
                <a:cs typeface="Lato"/>
                <a:sym typeface="Lato"/>
              </a:rPr>
              <a:t>1</a:t>
            </a:r>
            <a:r>
              <a:rPr b="1" lang="en" sz="1200">
                <a:solidFill>
                  <a:schemeClr val="lt1"/>
                </a:solidFill>
                <a:latin typeface="Lato"/>
                <a:ea typeface="Lato"/>
                <a:cs typeface="Lato"/>
                <a:sym typeface="Lato"/>
              </a:rPr>
              <a:t>,a</a:t>
            </a:r>
            <a:r>
              <a:rPr b="1" baseline="-25000" lang="en" sz="1200">
                <a:solidFill>
                  <a:schemeClr val="lt1"/>
                </a:solidFill>
                <a:latin typeface="Lato"/>
                <a:ea typeface="Lato"/>
                <a:cs typeface="Lato"/>
                <a:sym typeface="Lato"/>
              </a:rPr>
              <a:t>2</a:t>
            </a:r>
            <a:r>
              <a:rPr b="1" lang="en" sz="1200">
                <a:solidFill>
                  <a:schemeClr val="lt1"/>
                </a:solidFill>
                <a:latin typeface="Lato"/>
                <a:ea typeface="Lato"/>
                <a:cs typeface="Lato"/>
                <a:sym typeface="Lato"/>
              </a:rPr>
              <a:t>,...,a</a:t>
            </a:r>
            <a:r>
              <a:rPr b="1" baseline="-25000" lang="en" sz="1200">
                <a:solidFill>
                  <a:schemeClr val="lt1"/>
                </a:solidFill>
                <a:latin typeface="Lato"/>
                <a:ea typeface="Lato"/>
                <a:cs typeface="Lato"/>
                <a:sym typeface="Lato"/>
              </a:rPr>
              <a:t>n</a:t>
            </a:r>
            <a:r>
              <a:rPr b="1" baseline="30000" lang="en" sz="1200">
                <a:solidFill>
                  <a:schemeClr val="lt1"/>
                </a:solidFill>
                <a:latin typeface="Lato"/>
                <a:ea typeface="Lato"/>
                <a:cs typeface="Lato"/>
                <a:sym typeface="Lato"/>
              </a:rPr>
              <a:t> </a:t>
            </a:r>
            <a:r>
              <a:rPr b="1" lang="en" sz="1200">
                <a:solidFill>
                  <a:schemeClr val="lt1"/>
                </a:solidFill>
                <a:latin typeface="Lato"/>
                <a:ea typeface="Lato"/>
                <a:cs typeface="Lato"/>
                <a:sym typeface="Lato"/>
              </a:rPr>
              <a:t>: real numbers, n &gt; 1)</a:t>
            </a:r>
            <a:endParaRPr b="1" sz="1200">
              <a:solidFill>
                <a:schemeClr val="lt1"/>
              </a:solidFill>
              <a:latin typeface="Lato"/>
              <a:ea typeface="Lato"/>
              <a:cs typeface="Lato"/>
              <a:sym typeface="Lato"/>
            </a:endParaRPr>
          </a:p>
          <a:p>
            <a:pPr indent="0" lvl="0" marL="0" rtl="0" algn="l">
              <a:spcBef>
                <a:spcPts val="0"/>
              </a:spcBef>
              <a:spcAft>
                <a:spcPts val="0"/>
              </a:spcAft>
              <a:buNone/>
            </a:pPr>
            <a:r>
              <a:rPr b="1" lang="en" sz="1200">
                <a:solidFill>
                  <a:schemeClr val="lt1"/>
                </a:solidFill>
                <a:latin typeface="Lato"/>
                <a:ea typeface="Lato"/>
                <a:cs typeface="Lato"/>
                <a:sym typeface="Lato"/>
              </a:rPr>
              <a:t>{</a:t>
            </a:r>
            <a:endParaRPr b="1" sz="1200">
              <a:solidFill>
                <a:schemeClr val="lt1"/>
              </a:solidFill>
              <a:latin typeface="Lato"/>
              <a:ea typeface="Lato"/>
              <a:cs typeface="Lato"/>
              <a:sym typeface="Lato"/>
            </a:endParaRPr>
          </a:p>
          <a:p>
            <a:pPr indent="457200" lvl="0" marL="0" rtl="0" algn="l">
              <a:spcBef>
                <a:spcPts val="0"/>
              </a:spcBef>
              <a:spcAft>
                <a:spcPts val="0"/>
              </a:spcAft>
              <a:buNone/>
            </a:pPr>
            <a:r>
              <a:rPr b="1" lang="en" sz="1200">
                <a:solidFill>
                  <a:schemeClr val="lt1"/>
                </a:solidFill>
                <a:latin typeface="Lato"/>
                <a:ea typeface="Lato"/>
                <a:cs typeface="Lato"/>
                <a:sym typeface="Lato"/>
              </a:rPr>
              <a:t>for (i = 1; i &lt; n, i++)</a:t>
            </a:r>
            <a:endParaRPr b="1" sz="1200">
              <a:solidFill>
                <a:schemeClr val="lt1"/>
              </a:solidFill>
              <a:latin typeface="Lato"/>
              <a:ea typeface="Lato"/>
              <a:cs typeface="Lato"/>
              <a:sym typeface="Lato"/>
            </a:endParaRPr>
          </a:p>
          <a:p>
            <a:pPr indent="457200" lvl="0" marL="0" rtl="0" algn="l">
              <a:spcBef>
                <a:spcPts val="0"/>
              </a:spcBef>
              <a:spcAft>
                <a:spcPts val="0"/>
              </a:spcAft>
              <a:buNone/>
            </a:pPr>
            <a:r>
              <a:rPr b="1" lang="en" sz="1200">
                <a:solidFill>
                  <a:schemeClr val="lt1"/>
                </a:solidFill>
                <a:latin typeface="Lato"/>
                <a:ea typeface="Lato"/>
                <a:cs typeface="Lato"/>
                <a:sym typeface="Lato"/>
              </a:rPr>
              <a:t>{</a:t>
            </a:r>
            <a:endParaRPr b="1" sz="1200">
              <a:solidFill>
                <a:schemeClr val="lt1"/>
              </a:solidFill>
              <a:latin typeface="Lato"/>
              <a:ea typeface="Lato"/>
              <a:cs typeface="Lato"/>
              <a:sym typeface="Lato"/>
            </a:endParaRPr>
          </a:p>
          <a:p>
            <a:pPr indent="457200" lvl="0" marL="0" rtl="0" algn="l">
              <a:spcBef>
                <a:spcPts val="0"/>
              </a:spcBef>
              <a:spcAft>
                <a:spcPts val="0"/>
              </a:spcAft>
              <a:buNone/>
            </a:pPr>
            <a:r>
              <a:rPr b="1" lang="en" sz="1200">
                <a:solidFill>
                  <a:schemeClr val="lt1"/>
                </a:solidFill>
                <a:latin typeface="Lato"/>
                <a:ea typeface="Lato"/>
                <a:cs typeface="Lato"/>
                <a:sym typeface="Lato"/>
              </a:rPr>
              <a:t>	</a:t>
            </a:r>
            <a:r>
              <a:rPr b="1" lang="en" sz="1200">
                <a:solidFill>
                  <a:schemeClr val="lt1"/>
                </a:solidFill>
                <a:latin typeface="Lato"/>
                <a:ea typeface="Lato"/>
                <a:cs typeface="Lato"/>
                <a:sym typeface="Lato"/>
              </a:rPr>
              <a:t>f</a:t>
            </a:r>
            <a:r>
              <a:rPr b="1" lang="en" sz="1200">
                <a:solidFill>
                  <a:schemeClr val="lt1"/>
                </a:solidFill>
                <a:latin typeface="Lato"/>
                <a:ea typeface="Lato"/>
                <a:cs typeface="Lato"/>
                <a:sym typeface="Lato"/>
              </a:rPr>
              <a:t>or (j = 1; j &lt; n-i; j++)</a:t>
            </a:r>
            <a:endParaRPr b="1" sz="1200">
              <a:solidFill>
                <a:schemeClr val="lt1"/>
              </a:solidFill>
              <a:latin typeface="Lato"/>
              <a:ea typeface="Lato"/>
              <a:cs typeface="Lato"/>
              <a:sym typeface="Lato"/>
            </a:endParaRPr>
          </a:p>
          <a:p>
            <a:pPr indent="0" lvl="0" marL="0" rtl="0" algn="l">
              <a:spcBef>
                <a:spcPts val="0"/>
              </a:spcBef>
              <a:spcAft>
                <a:spcPts val="0"/>
              </a:spcAft>
              <a:buNone/>
            </a:pPr>
            <a:r>
              <a:rPr b="1" lang="en" sz="1200">
                <a:solidFill>
                  <a:schemeClr val="lt1"/>
                </a:solidFill>
                <a:latin typeface="Lato"/>
                <a:ea typeface="Lato"/>
                <a:cs typeface="Lato"/>
                <a:sym typeface="Lato"/>
              </a:rPr>
              <a:t>		if (a</a:t>
            </a:r>
            <a:r>
              <a:rPr b="1" baseline="-25000" lang="en" sz="1200">
                <a:solidFill>
                  <a:schemeClr val="lt1"/>
                </a:solidFill>
                <a:latin typeface="Lato"/>
                <a:ea typeface="Lato"/>
                <a:cs typeface="Lato"/>
                <a:sym typeface="Lato"/>
              </a:rPr>
              <a:t>j</a:t>
            </a:r>
            <a:r>
              <a:rPr b="1" lang="en" sz="1200">
                <a:solidFill>
                  <a:schemeClr val="lt1"/>
                </a:solidFill>
                <a:latin typeface="Lato"/>
                <a:ea typeface="Lato"/>
                <a:cs typeface="Lato"/>
                <a:sym typeface="Lato"/>
              </a:rPr>
              <a:t> &gt; a</a:t>
            </a:r>
            <a:r>
              <a:rPr b="1" baseline="-25000" lang="en" sz="1200">
                <a:solidFill>
                  <a:schemeClr val="lt1"/>
                </a:solidFill>
                <a:latin typeface="Lato"/>
                <a:ea typeface="Lato"/>
                <a:cs typeface="Lato"/>
                <a:sym typeface="Lato"/>
              </a:rPr>
              <a:t>j+1</a:t>
            </a:r>
            <a:r>
              <a:rPr b="1" lang="en" sz="1200">
                <a:solidFill>
                  <a:schemeClr val="lt1"/>
                </a:solidFill>
                <a:latin typeface="Lato"/>
                <a:ea typeface="Lato"/>
                <a:cs typeface="Lato"/>
                <a:sym typeface="Lato"/>
              </a:rPr>
              <a:t>) then </a:t>
            </a:r>
            <a:endParaRPr b="1" sz="1200">
              <a:solidFill>
                <a:schemeClr val="lt1"/>
              </a:solidFill>
              <a:latin typeface="Lato"/>
              <a:ea typeface="Lato"/>
              <a:cs typeface="Lato"/>
              <a:sym typeface="Lato"/>
            </a:endParaRPr>
          </a:p>
          <a:p>
            <a:pPr indent="457200" lvl="0" marL="457200" rtl="0" algn="l">
              <a:spcBef>
                <a:spcPts val="0"/>
              </a:spcBef>
              <a:spcAft>
                <a:spcPts val="0"/>
              </a:spcAft>
              <a:buNone/>
            </a:pPr>
            <a:r>
              <a:rPr b="1" lang="en" sz="1200">
                <a:solidFill>
                  <a:schemeClr val="lt1"/>
                </a:solidFill>
                <a:latin typeface="Lato"/>
                <a:ea typeface="Lato"/>
                <a:cs typeface="Lato"/>
                <a:sym typeface="Lato"/>
              </a:rPr>
              <a:t>{</a:t>
            </a:r>
            <a:endParaRPr b="1" sz="1200">
              <a:solidFill>
                <a:schemeClr val="lt1"/>
              </a:solidFill>
              <a:latin typeface="Lato"/>
              <a:ea typeface="Lato"/>
              <a:cs typeface="Lato"/>
              <a:sym typeface="Lato"/>
            </a:endParaRPr>
          </a:p>
          <a:p>
            <a:pPr indent="457200" lvl="0" marL="914400" rtl="0" algn="l">
              <a:spcBef>
                <a:spcPts val="0"/>
              </a:spcBef>
              <a:spcAft>
                <a:spcPts val="0"/>
              </a:spcAft>
              <a:buNone/>
            </a:pPr>
            <a:r>
              <a:rPr b="1" lang="en" sz="1200">
                <a:solidFill>
                  <a:schemeClr val="lt1"/>
                </a:solidFill>
                <a:latin typeface="Lato"/>
                <a:ea typeface="Lato"/>
                <a:cs typeface="Lato"/>
                <a:sym typeface="Lato"/>
              </a:rPr>
              <a:t>temp = a</a:t>
            </a:r>
            <a:r>
              <a:rPr b="1" baseline="-25000" lang="en" sz="1200">
                <a:solidFill>
                  <a:schemeClr val="lt1"/>
                </a:solidFill>
                <a:latin typeface="Lato"/>
                <a:ea typeface="Lato"/>
                <a:cs typeface="Lato"/>
                <a:sym typeface="Lato"/>
              </a:rPr>
              <a:t>j</a:t>
            </a:r>
            <a:endParaRPr b="1" baseline="-25000" sz="1200">
              <a:solidFill>
                <a:schemeClr val="lt1"/>
              </a:solidFill>
              <a:latin typeface="Lato"/>
              <a:ea typeface="Lato"/>
              <a:cs typeface="Lato"/>
              <a:sym typeface="Lato"/>
            </a:endParaRPr>
          </a:p>
          <a:p>
            <a:pPr indent="457200" lvl="0" marL="914400" rtl="0" algn="l">
              <a:spcBef>
                <a:spcPts val="0"/>
              </a:spcBef>
              <a:spcAft>
                <a:spcPts val="0"/>
              </a:spcAft>
              <a:buNone/>
            </a:pPr>
            <a:r>
              <a:rPr b="1" lang="en" sz="1200">
                <a:solidFill>
                  <a:schemeClr val="lt1"/>
                </a:solidFill>
                <a:latin typeface="Lato"/>
                <a:ea typeface="Lato"/>
                <a:cs typeface="Lato"/>
                <a:sym typeface="Lato"/>
              </a:rPr>
              <a:t>a</a:t>
            </a:r>
            <a:r>
              <a:rPr b="1" baseline="-25000" lang="en" sz="1200">
                <a:solidFill>
                  <a:schemeClr val="lt1"/>
                </a:solidFill>
                <a:latin typeface="Lato"/>
                <a:ea typeface="Lato"/>
                <a:cs typeface="Lato"/>
                <a:sym typeface="Lato"/>
              </a:rPr>
              <a:t>j</a:t>
            </a:r>
            <a:r>
              <a:rPr b="1" lang="en" sz="1200">
                <a:solidFill>
                  <a:schemeClr val="lt1"/>
                </a:solidFill>
                <a:latin typeface="Lato"/>
                <a:ea typeface="Lato"/>
                <a:cs typeface="Lato"/>
                <a:sym typeface="Lato"/>
              </a:rPr>
              <a:t> = a</a:t>
            </a:r>
            <a:r>
              <a:rPr b="1" baseline="-25000" lang="en" sz="1200">
                <a:solidFill>
                  <a:schemeClr val="lt1"/>
                </a:solidFill>
                <a:latin typeface="Lato"/>
                <a:ea typeface="Lato"/>
                <a:cs typeface="Lato"/>
                <a:sym typeface="Lato"/>
              </a:rPr>
              <a:t>j+1</a:t>
            </a:r>
            <a:endParaRPr b="1" baseline="-25000" sz="1200">
              <a:solidFill>
                <a:schemeClr val="lt1"/>
              </a:solidFill>
              <a:latin typeface="Lato"/>
              <a:ea typeface="Lato"/>
              <a:cs typeface="Lato"/>
              <a:sym typeface="Lato"/>
            </a:endParaRPr>
          </a:p>
          <a:p>
            <a:pPr indent="457200" lvl="0" marL="914400" rtl="0" algn="l">
              <a:spcBef>
                <a:spcPts val="0"/>
              </a:spcBef>
              <a:spcAft>
                <a:spcPts val="0"/>
              </a:spcAft>
              <a:buNone/>
            </a:pPr>
            <a:r>
              <a:rPr b="1" lang="en" sz="1200">
                <a:solidFill>
                  <a:schemeClr val="lt1"/>
                </a:solidFill>
                <a:latin typeface="Lato"/>
                <a:ea typeface="Lato"/>
                <a:cs typeface="Lato"/>
                <a:sym typeface="Lato"/>
              </a:rPr>
              <a:t>a</a:t>
            </a:r>
            <a:r>
              <a:rPr b="1" baseline="-25000" lang="en" sz="1200">
                <a:solidFill>
                  <a:schemeClr val="lt1"/>
                </a:solidFill>
                <a:latin typeface="Lato"/>
                <a:ea typeface="Lato"/>
                <a:cs typeface="Lato"/>
                <a:sym typeface="Lato"/>
              </a:rPr>
              <a:t>j+1</a:t>
            </a:r>
            <a:r>
              <a:rPr b="1" lang="en" sz="1200">
                <a:solidFill>
                  <a:schemeClr val="lt1"/>
                </a:solidFill>
                <a:latin typeface="Lato"/>
                <a:ea typeface="Lato"/>
                <a:cs typeface="Lato"/>
                <a:sym typeface="Lato"/>
              </a:rPr>
              <a:t> = temp</a:t>
            </a:r>
            <a:endParaRPr b="1" sz="1200">
              <a:solidFill>
                <a:schemeClr val="lt1"/>
              </a:solidFill>
              <a:latin typeface="Lato"/>
              <a:ea typeface="Lato"/>
              <a:cs typeface="Lato"/>
              <a:sym typeface="Lato"/>
            </a:endParaRPr>
          </a:p>
          <a:p>
            <a:pPr indent="0" lvl="0" marL="914400" rtl="0" algn="l">
              <a:spcBef>
                <a:spcPts val="0"/>
              </a:spcBef>
              <a:spcAft>
                <a:spcPts val="0"/>
              </a:spcAft>
              <a:buNone/>
            </a:pPr>
            <a:r>
              <a:rPr b="1" lang="en" sz="1200">
                <a:solidFill>
                  <a:schemeClr val="lt1"/>
                </a:solidFill>
                <a:latin typeface="Lato"/>
                <a:ea typeface="Lato"/>
                <a:cs typeface="Lato"/>
                <a:sym typeface="Lato"/>
              </a:rPr>
              <a:t>}</a:t>
            </a:r>
            <a:endParaRPr b="1" sz="1200">
              <a:solidFill>
                <a:schemeClr val="lt1"/>
              </a:solidFill>
              <a:latin typeface="Lato"/>
              <a:ea typeface="Lato"/>
              <a:cs typeface="Lato"/>
              <a:sym typeface="Lato"/>
            </a:endParaRPr>
          </a:p>
          <a:p>
            <a:pPr indent="457200" lvl="0" marL="0" rtl="0" algn="l">
              <a:spcBef>
                <a:spcPts val="0"/>
              </a:spcBef>
              <a:spcAft>
                <a:spcPts val="0"/>
              </a:spcAft>
              <a:buNone/>
            </a:pPr>
            <a:r>
              <a:rPr b="1" lang="en" sz="1200">
                <a:solidFill>
                  <a:schemeClr val="lt1"/>
                </a:solidFill>
                <a:latin typeface="Lato"/>
                <a:ea typeface="Lato"/>
                <a:cs typeface="Lato"/>
                <a:sym typeface="Lato"/>
              </a:rPr>
              <a:t>}</a:t>
            </a:r>
            <a:endParaRPr b="1" sz="1200">
              <a:solidFill>
                <a:schemeClr val="lt1"/>
              </a:solidFill>
              <a:latin typeface="Lato"/>
              <a:ea typeface="Lato"/>
              <a:cs typeface="Lato"/>
              <a:sym typeface="Lato"/>
            </a:endParaRPr>
          </a:p>
          <a:p>
            <a:pPr indent="0" lvl="0" marL="0" rtl="0" algn="l">
              <a:spcBef>
                <a:spcPts val="0"/>
              </a:spcBef>
              <a:spcAft>
                <a:spcPts val="0"/>
              </a:spcAft>
              <a:buNone/>
            </a:pPr>
            <a:r>
              <a:rPr b="1" lang="en" sz="1200">
                <a:solidFill>
                  <a:schemeClr val="lt1"/>
                </a:solidFill>
                <a:latin typeface="Lato"/>
                <a:ea typeface="Lato"/>
                <a:cs typeface="Lato"/>
                <a:sym typeface="Lato"/>
              </a:rPr>
              <a:t>}</a:t>
            </a:r>
            <a:endParaRPr b="1" sz="1200">
              <a:solidFill>
                <a:schemeClr val="lt1"/>
              </a:solidFill>
              <a:latin typeface="Lato"/>
              <a:ea typeface="Lato"/>
              <a:cs typeface="Lato"/>
              <a:sym typeface="Lato"/>
            </a:endParaRPr>
          </a:p>
        </p:txBody>
      </p:sp>
      <p:pic>
        <p:nvPicPr>
          <p:cNvPr id="279" name="Google Shape;279;p20"/>
          <p:cNvPicPr preferRelativeResize="0"/>
          <p:nvPr/>
        </p:nvPicPr>
        <p:blipFill>
          <a:blip r:embed="rId3">
            <a:alphaModFix/>
          </a:blip>
          <a:stretch>
            <a:fillRect/>
          </a:stretch>
        </p:blipFill>
        <p:spPr>
          <a:xfrm>
            <a:off x="738188" y="4229100"/>
            <a:ext cx="3095625" cy="952500"/>
          </a:xfrm>
          <a:prstGeom prst="rect">
            <a:avLst/>
          </a:prstGeom>
          <a:noFill/>
          <a:ln>
            <a:noFill/>
          </a:ln>
        </p:spPr>
      </p:pic>
      <p:sp>
        <p:nvSpPr>
          <p:cNvPr id="280" name="Google Shape;280;p20"/>
          <p:cNvSpPr txBox="1"/>
          <p:nvPr/>
        </p:nvSpPr>
        <p:spPr>
          <a:xfrm>
            <a:off x="1470369"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45</a:t>
            </a:r>
            <a:endParaRPr b="1" sz="2000">
              <a:latin typeface="Lato"/>
              <a:ea typeface="Lato"/>
              <a:cs typeface="Lato"/>
              <a:sym typeface="Lato"/>
            </a:endParaRPr>
          </a:p>
        </p:txBody>
      </p:sp>
      <p:sp>
        <p:nvSpPr>
          <p:cNvPr id="281" name="Google Shape;281;p20"/>
          <p:cNvSpPr txBox="1"/>
          <p:nvPr/>
        </p:nvSpPr>
        <p:spPr>
          <a:xfrm>
            <a:off x="1472579"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10</a:t>
            </a:r>
            <a:endParaRPr b="1" sz="2000">
              <a:latin typeface="Lato"/>
              <a:ea typeface="Lato"/>
              <a:cs typeface="Lato"/>
              <a:sym typeface="Lato"/>
            </a:endParaRPr>
          </a:p>
        </p:txBody>
      </p:sp>
      <p:sp>
        <p:nvSpPr>
          <p:cNvPr id="282" name="Google Shape;282;p20"/>
          <p:cNvSpPr txBox="1"/>
          <p:nvPr/>
        </p:nvSpPr>
        <p:spPr>
          <a:xfrm>
            <a:off x="1467919"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28</a:t>
            </a:r>
            <a:endParaRPr b="1" sz="2000">
              <a:latin typeface="Lato"/>
              <a:ea typeface="Lato"/>
              <a:cs typeface="Lato"/>
              <a:sym typeface="Lato"/>
            </a:endParaRPr>
          </a:p>
        </p:txBody>
      </p:sp>
      <p:sp>
        <p:nvSpPr>
          <p:cNvPr id="283" name="Google Shape;283;p20"/>
          <p:cNvSpPr txBox="1"/>
          <p:nvPr/>
        </p:nvSpPr>
        <p:spPr>
          <a:xfrm>
            <a:off x="912348"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28</a:t>
            </a:r>
            <a:endParaRPr b="1" sz="2000">
              <a:latin typeface="Lato"/>
              <a:ea typeface="Lato"/>
              <a:cs typeface="Lato"/>
              <a:sym typeface="Lato"/>
            </a:endParaRPr>
          </a:p>
        </p:txBody>
      </p:sp>
      <p:sp>
        <p:nvSpPr>
          <p:cNvPr id="284" name="Google Shape;284;p20"/>
          <p:cNvSpPr txBox="1"/>
          <p:nvPr/>
        </p:nvSpPr>
        <p:spPr>
          <a:xfrm>
            <a:off x="1474217"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8</a:t>
            </a:r>
            <a:endParaRPr b="1" sz="2000">
              <a:latin typeface="Lato"/>
              <a:ea typeface="Lato"/>
              <a:cs typeface="Lato"/>
              <a:sym typeface="Lato"/>
            </a:endParaRPr>
          </a:p>
        </p:txBody>
      </p:sp>
      <p:sp>
        <p:nvSpPr>
          <p:cNvPr id="285" name="Google Shape;285;p20"/>
          <p:cNvSpPr txBox="1"/>
          <p:nvPr/>
        </p:nvSpPr>
        <p:spPr>
          <a:xfrm>
            <a:off x="2027839"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10</a:t>
            </a:r>
            <a:endParaRPr b="1" sz="2000">
              <a:latin typeface="Lato"/>
              <a:ea typeface="Lato"/>
              <a:cs typeface="Lato"/>
              <a:sym typeface="Lato"/>
            </a:endParaRPr>
          </a:p>
        </p:txBody>
      </p:sp>
      <p:sp>
        <p:nvSpPr>
          <p:cNvPr id="286" name="Google Shape;286;p20"/>
          <p:cNvSpPr txBox="1"/>
          <p:nvPr/>
        </p:nvSpPr>
        <p:spPr>
          <a:xfrm>
            <a:off x="2588748"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67</a:t>
            </a:r>
            <a:endParaRPr b="1" sz="2000">
              <a:latin typeface="Lato"/>
              <a:ea typeface="Lato"/>
              <a:cs typeface="Lato"/>
              <a:sym typeface="Lato"/>
            </a:endParaRPr>
          </a:p>
        </p:txBody>
      </p:sp>
      <p:sp>
        <p:nvSpPr>
          <p:cNvPr id="287" name="Google Shape;287;p20"/>
          <p:cNvSpPr txBox="1"/>
          <p:nvPr/>
        </p:nvSpPr>
        <p:spPr>
          <a:xfrm>
            <a:off x="3148318"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8</a:t>
            </a:r>
            <a:endParaRPr b="1" sz="2000">
              <a:latin typeface="Lato"/>
              <a:ea typeface="Lato"/>
              <a:cs typeface="Lato"/>
              <a:sym typeface="Lato"/>
            </a:endParaRPr>
          </a:p>
        </p:txBody>
      </p:sp>
      <p:sp>
        <p:nvSpPr>
          <p:cNvPr id="288" name="Google Shape;288;p20"/>
          <p:cNvSpPr/>
          <p:nvPr/>
        </p:nvSpPr>
        <p:spPr>
          <a:xfrm>
            <a:off x="7934450" y="40900"/>
            <a:ext cx="600300" cy="672000"/>
          </a:xfrm>
          <a:prstGeom prst="rect">
            <a:avLst/>
          </a:prstGeom>
          <a:solidFill>
            <a:srgbClr val="1B212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 name="Google Shape;289;p20"/>
          <p:cNvSpPr/>
          <p:nvPr/>
        </p:nvSpPr>
        <p:spPr>
          <a:xfrm rot="-8100000">
            <a:off x="1772823" y="4072620"/>
            <a:ext cx="465418" cy="465418"/>
          </a:xfrm>
          <a:prstGeom prst="leftUpArrow">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 name="Google Shape;290;p20"/>
          <p:cNvSpPr txBox="1"/>
          <p:nvPr/>
        </p:nvSpPr>
        <p:spPr>
          <a:xfrm>
            <a:off x="2028752"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45</a:t>
            </a:r>
            <a:endParaRPr b="1" sz="2000">
              <a:latin typeface="Lato"/>
              <a:ea typeface="Lato"/>
              <a:cs typeface="Lato"/>
              <a:sym typeface="Lato"/>
            </a:endParaRPr>
          </a:p>
        </p:txBody>
      </p:sp>
      <p:sp>
        <p:nvSpPr>
          <p:cNvPr id="291" name="Google Shape;291;p20"/>
          <p:cNvSpPr/>
          <p:nvPr/>
        </p:nvSpPr>
        <p:spPr>
          <a:xfrm rot="-8100000">
            <a:off x="2893653" y="4072620"/>
            <a:ext cx="465418" cy="465418"/>
          </a:xfrm>
          <a:prstGeom prst="leftUpArrow">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 name="Google Shape;292;p20"/>
          <p:cNvSpPr txBox="1"/>
          <p:nvPr/>
        </p:nvSpPr>
        <p:spPr>
          <a:xfrm>
            <a:off x="2592748"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8</a:t>
            </a:r>
            <a:endParaRPr b="1" sz="2000">
              <a:latin typeface="Lato"/>
              <a:ea typeface="Lato"/>
              <a:cs typeface="Lato"/>
              <a:sym typeface="Lato"/>
            </a:endParaRPr>
          </a:p>
        </p:txBody>
      </p:sp>
      <p:sp>
        <p:nvSpPr>
          <p:cNvPr id="293" name="Google Shape;293;p20"/>
          <p:cNvSpPr txBox="1"/>
          <p:nvPr/>
        </p:nvSpPr>
        <p:spPr>
          <a:xfrm>
            <a:off x="3151709"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67</a:t>
            </a:r>
            <a:endParaRPr b="1" sz="2000">
              <a:latin typeface="Lato"/>
              <a:ea typeface="Lato"/>
              <a:cs typeface="Lato"/>
              <a:sym typeface="Lato"/>
            </a:endParaRPr>
          </a:p>
        </p:txBody>
      </p:sp>
      <p:sp>
        <p:nvSpPr>
          <p:cNvPr id="294" name="Google Shape;294;p20"/>
          <p:cNvSpPr/>
          <p:nvPr/>
        </p:nvSpPr>
        <p:spPr>
          <a:xfrm rot="-8100000">
            <a:off x="1209863" y="4072620"/>
            <a:ext cx="465418" cy="465418"/>
          </a:xfrm>
          <a:prstGeom prst="leftUpArrow">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 name="Google Shape;295;p20"/>
          <p:cNvSpPr txBox="1"/>
          <p:nvPr/>
        </p:nvSpPr>
        <p:spPr>
          <a:xfrm>
            <a:off x="917008"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10</a:t>
            </a:r>
            <a:endParaRPr b="1" sz="2000">
              <a:latin typeface="Lato"/>
              <a:ea typeface="Lato"/>
              <a:cs typeface="Lato"/>
              <a:sym typeface="Lato"/>
            </a:endParaRPr>
          </a:p>
        </p:txBody>
      </p:sp>
      <p:sp>
        <p:nvSpPr>
          <p:cNvPr id="296" name="Google Shape;296;p20"/>
          <p:cNvSpPr/>
          <p:nvPr/>
        </p:nvSpPr>
        <p:spPr>
          <a:xfrm rot="-8100000">
            <a:off x="2328393" y="4072620"/>
            <a:ext cx="465418" cy="465418"/>
          </a:xfrm>
          <a:prstGeom prst="leftUpArrow">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 name="Google Shape;297;p20"/>
          <p:cNvSpPr txBox="1"/>
          <p:nvPr/>
        </p:nvSpPr>
        <p:spPr>
          <a:xfrm>
            <a:off x="2037177"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8</a:t>
            </a:r>
            <a:endParaRPr b="1" sz="2000">
              <a:latin typeface="Lato"/>
              <a:ea typeface="Lato"/>
              <a:cs typeface="Lato"/>
              <a:sym typeface="Lato"/>
            </a:endParaRPr>
          </a:p>
        </p:txBody>
      </p:sp>
      <p:sp>
        <p:nvSpPr>
          <p:cNvPr id="298" name="Google Shape;298;p20"/>
          <p:cNvSpPr txBox="1"/>
          <p:nvPr/>
        </p:nvSpPr>
        <p:spPr>
          <a:xfrm>
            <a:off x="2591713"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45</a:t>
            </a:r>
            <a:endParaRPr b="1" sz="2000">
              <a:latin typeface="Lato"/>
              <a:ea typeface="Lato"/>
              <a:cs typeface="Lato"/>
              <a:sym typeface="Lato"/>
            </a:endParaRPr>
          </a:p>
        </p:txBody>
      </p:sp>
      <p:sp>
        <p:nvSpPr>
          <p:cNvPr id="299" name="Google Shape;299;p20"/>
          <p:cNvSpPr txBox="1"/>
          <p:nvPr/>
        </p:nvSpPr>
        <p:spPr>
          <a:xfrm>
            <a:off x="2023489"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28</a:t>
            </a:r>
            <a:endParaRPr b="1" sz="2000">
              <a:latin typeface="Lato"/>
              <a:ea typeface="Lato"/>
              <a:cs typeface="Lato"/>
              <a:sym typeface="Lato"/>
            </a:endParaRPr>
          </a:p>
        </p:txBody>
      </p:sp>
      <p:sp>
        <p:nvSpPr>
          <p:cNvPr id="300" name="Google Shape;300;p20"/>
          <p:cNvSpPr txBox="1"/>
          <p:nvPr/>
        </p:nvSpPr>
        <p:spPr>
          <a:xfrm>
            <a:off x="911257"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8</a:t>
            </a:r>
            <a:endParaRPr b="1" sz="2000">
              <a:latin typeface="Lato"/>
              <a:ea typeface="Lato"/>
              <a:cs typeface="Lato"/>
              <a:sym typeface="Lato"/>
            </a:endParaRPr>
          </a:p>
        </p:txBody>
      </p:sp>
      <p:sp>
        <p:nvSpPr>
          <p:cNvPr id="301" name="Google Shape;301;p20"/>
          <p:cNvSpPr txBox="1"/>
          <p:nvPr/>
        </p:nvSpPr>
        <p:spPr>
          <a:xfrm>
            <a:off x="1472579" y="4445900"/>
            <a:ext cx="510600" cy="5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10</a:t>
            </a:r>
            <a:endParaRPr b="1" sz="20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0" presetSubtype="0">
                                  <p:stCondLst>
                                    <p:cond delay="0"/>
                                  </p:stCondLst>
                                  <p:childTnLst>
                                    <p:animEffect filter="fade" transition="out">
                                      <p:cBhvr>
                                        <p:cTn dur="3000"/>
                                        <p:tgtEl>
                                          <p:spTgt spid="288"/>
                                        </p:tgtEl>
                                      </p:cBhvr>
                                    </p:animEffect>
                                    <p:set>
                                      <p:cBhvr>
                                        <p:cTn dur="1" fill="hold">
                                          <p:stCondLst>
                                            <p:cond delay="3000"/>
                                          </p:stCondLst>
                                        </p:cTn>
                                        <p:tgtEl>
                                          <p:spTgt spid="288"/>
                                        </p:tgtEl>
                                        <p:attrNameLst>
                                          <p:attrName>style.visibility</p:attrName>
                                        </p:attrNameLst>
                                      </p:cBhvr>
                                      <p:to>
                                        <p:strVal val="hidden"/>
                                      </p:to>
                                    </p:se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par>
                          <p:cTn fill="hold">
                            <p:stCondLst>
                              <p:cond delay="3500"/>
                            </p:stCondLst>
                            <p:childTnLst>
                              <p:par>
                                <p:cTn fill="hold" nodeType="afterEffect" presetClass="exit" presetID="10" presetSubtype="0">
                                  <p:stCondLst>
                                    <p:cond delay="0"/>
                                  </p:stCondLst>
                                  <p:childTnLst>
                                    <p:animEffect filter="fade" transition="out">
                                      <p:cBhvr>
                                        <p:cTn dur="500"/>
                                        <p:tgtEl>
                                          <p:spTgt spid="288"/>
                                        </p:tgtEl>
                                      </p:cBhvr>
                                    </p:animEffect>
                                    <p:set>
                                      <p:cBhvr>
                                        <p:cTn dur="1" fill="hold">
                                          <p:stCondLst>
                                            <p:cond delay="500"/>
                                          </p:stCondLst>
                                        </p:cTn>
                                        <p:tgtEl>
                                          <p:spTgt spid="288"/>
                                        </p:tgtEl>
                                        <p:attrNameLst>
                                          <p:attrName>style.visibility</p:attrName>
                                        </p:attrNameLst>
                                      </p:cBhvr>
                                      <p:to>
                                        <p:strVal val="hidden"/>
                                      </p:to>
                                    </p:set>
                                  </p:childTnLst>
                                </p:cTn>
                              </p:par>
                            </p:childTnLst>
                          </p:cTn>
                        </p:par>
                        <p:par>
                          <p:cTn fill="hold">
                            <p:stCondLst>
                              <p:cond delay="4000"/>
                            </p:stCondLst>
                            <p:childTnLst>
                              <p:par>
                                <p:cTn fill="hold" nodeType="afterEffect" presetClass="exit" presetID="10" presetSubtype="0">
                                  <p:stCondLst>
                                    <p:cond delay="0"/>
                                  </p:stCondLst>
                                  <p:childTnLst>
                                    <p:animEffect filter="fade" transition="out">
                                      <p:cBhvr>
                                        <p:cTn dur="500"/>
                                        <p:tgtEl>
                                          <p:spTgt spid="285"/>
                                        </p:tgtEl>
                                      </p:cBhvr>
                                    </p:animEffect>
                                    <p:set>
                                      <p:cBhvr>
                                        <p:cTn dur="1" fill="hold">
                                          <p:stCondLst>
                                            <p:cond delay="500"/>
                                          </p:stCondLst>
                                        </p:cTn>
                                        <p:tgtEl>
                                          <p:spTgt spid="28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80"/>
                                        </p:tgtEl>
                                      </p:cBhvr>
                                    </p:animEffect>
                                    <p:set>
                                      <p:cBhvr>
                                        <p:cTn dur="1" fill="hold">
                                          <p:stCondLst>
                                            <p:cond delay="500"/>
                                          </p:stCondLst>
                                        </p:cTn>
                                        <p:tgtEl>
                                          <p:spTgt spid="2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89"/>
                                        </p:tgtEl>
                                      </p:cBhvr>
                                    </p:animEffect>
                                    <p:set>
                                      <p:cBhvr>
                                        <p:cTn dur="1" fill="hold">
                                          <p:stCondLst>
                                            <p:cond delay="500"/>
                                          </p:stCondLst>
                                        </p:cTn>
                                        <p:tgtEl>
                                          <p:spTgt spid="289"/>
                                        </p:tgtEl>
                                        <p:attrNameLst>
                                          <p:attrName>style.visibility</p:attrName>
                                        </p:attrNameLst>
                                      </p:cBhvr>
                                      <p:to>
                                        <p:strVal val="hidden"/>
                                      </p:to>
                                    </p:se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par>
                          <p:cTn fill="hold">
                            <p:stCondLst>
                              <p:cond delay="5000"/>
                            </p:stCondLst>
                            <p:childTnLst>
                              <p:par>
                                <p:cTn fill="hold" nodeType="afterEffect" presetClass="exit" presetID="10" presetSubtype="0">
                                  <p:stCondLst>
                                    <p:cond delay="0"/>
                                  </p:stCondLst>
                                  <p:childTnLst>
                                    <p:animEffect filter="fade" transition="out">
                                      <p:cBhvr>
                                        <p:cTn dur="1000"/>
                                        <p:tgtEl>
                                          <p:spTgt spid="288"/>
                                        </p:tgtEl>
                                      </p:cBhvr>
                                    </p:animEffect>
                                    <p:set>
                                      <p:cBhvr>
                                        <p:cTn dur="1" fill="hold">
                                          <p:stCondLst>
                                            <p:cond delay="1000"/>
                                          </p:stCondLst>
                                        </p:cTn>
                                        <p:tgtEl>
                                          <p:spTgt spid="288"/>
                                        </p:tgtEl>
                                        <p:attrNameLst>
                                          <p:attrName>style.visibility</p:attrName>
                                        </p:attrNameLst>
                                      </p:cBhvr>
                                      <p:to>
                                        <p:strVal val="hidden"/>
                                      </p:to>
                                    </p:se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par>
                          <p:cTn fill="hold">
                            <p:stCondLst>
                              <p:cond delay="6500"/>
                            </p:stCondLst>
                            <p:childTnLst>
                              <p:par>
                                <p:cTn fill="hold" nodeType="afterEffect" presetClass="exit" presetID="10" presetSubtype="0">
                                  <p:stCondLst>
                                    <p:cond delay="0"/>
                                  </p:stCondLst>
                                  <p:childTnLst>
                                    <p:animEffect filter="fade" transition="out">
                                      <p:cBhvr>
                                        <p:cTn dur="500"/>
                                        <p:tgtEl>
                                          <p:spTgt spid="288"/>
                                        </p:tgtEl>
                                      </p:cBhvr>
                                    </p:animEffect>
                                    <p:set>
                                      <p:cBhvr>
                                        <p:cTn dur="1" fill="hold">
                                          <p:stCondLst>
                                            <p:cond delay="500"/>
                                          </p:stCondLst>
                                        </p:cTn>
                                        <p:tgtEl>
                                          <p:spTgt spid="288"/>
                                        </p:tgtEl>
                                        <p:attrNameLst>
                                          <p:attrName>style.visibility</p:attrName>
                                        </p:attrNameLst>
                                      </p:cBhvr>
                                      <p:to>
                                        <p:strVal val="hidden"/>
                                      </p:to>
                                    </p:set>
                                  </p:childTnLst>
                                </p:cTn>
                              </p:par>
                            </p:childTnLst>
                          </p:cTn>
                        </p:par>
                        <p:par>
                          <p:cTn fill="hold">
                            <p:stCondLst>
                              <p:cond delay="7000"/>
                            </p:stCondLst>
                            <p:childTnLst>
                              <p:par>
                                <p:cTn fill="hold" nodeType="afterEffect" presetClass="exit" presetID="10" presetSubtype="0">
                                  <p:stCondLst>
                                    <p:cond delay="0"/>
                                  </p:stCondLst>
                                  <p:childTnLst>
                                    <p:animEffect filter="fade" transition="out">
                                      <p:cBhvr>
                                        <p:cTn dur="500"/>
                                        <p:tgtEl>
                                          <p:spTgt spid="287"/>
                                        </p:tgtEl>
                                      </p:cBhvr>
                                    </p:animEffect>
                                    <p:set>
                                      <p:cBhvr>
                                        <p:cTn dur="1" fill="hold">
                                          <p:stCondLst>
                                            <p:cond delay="500"/>
                                          </p:stCondLst>
                                        </p:cTn>
                                        <p:tgtEl>
                                          <p:spTgt spid="28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86"/>
                                        </p:tgtEl>
                                      </p:cBhvr>
                                    </p:animEffect>
                                    <p:set>
                                      <p:cBhvr>
                                        <p:cTn dur="1" fill="hold">
                                          <p:stCondLst>
                                            <p:cond delay="500"/>
                                          </p:stCondLst>
                                        </p:cTn>
                                        <p:tgtEl>
                                          <p:spTgt spid="28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91"/>
                                        </p:tgtEl>
                                      </p:cBhvr>
                                    </p:animEffect>
                                    <p:set>
                                      <p:cBhvr>
                                        <p:cTn dur="1" fill="hold">
                                          <p:stCondLst>
                                            <p:cond delay="500"/>
                                          </p:stCondLst>
                                        </p:cTn>
                                        <p:tgtEl>
                                          <p:spTgt spid="291"/>
                                        </p:tgtEl>
                                        <p:attrNameLst>
                                          <p:attrName>style.visibility</p:attrName>
                                        </p:attrNameLst>
                                      </p:cBhvr>
                                      <p:to>
                                        <p:strVal val="hidden"/>
                                      </p:to>
                                    </p:se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par>
                          <p:cTn fill="hold">
                            <p:stCondLst>
                              <p:cond delay="8000"/>
                            </p:stCondLst>
                            <p:childTnLst>
                              <p:par>
                                <p:cTn fill="hold" nodeType="afterEffect" presetClass="exit" presetID="10" presetSubtype="0">
                                  <p:stCondLst>
                                    <p:cond delay="0"/>
                                  </p:stCondLst>
                                  <p:childTnLst>
                                    <p:animEffect filter="fade" transition="out">
                                      <p:cBhvr>
                                        <p:cTn dur="1000"/>
                                        <p:tgtEl>
                                          <p:spTgt spid="288"/>
                                        </p:tgtEl>
                                      </p:cBhvr>
                                    </p:animEffect>
                                    <p:set>
                                      <p:cBhvr>
                                        <p:cTn dur="1" fill="hold">
                                          <p:stCondLst>
                                            <p:cond delay="1000"/>
                                          </p:stCondLst>
                                        </p:cTn>
                                        <p:tgtEl>
                                          <p:spTgt spid="288"/>
                                        </p:tgtEl>
                                        <p:attrNameLst>
                                          <p:attrName>style.visibility</p:attrName>
                                        </p:attrNameLst>
                                      </p:cBhvr>
                                      <p:to>
                                        <p:strVal val="hidden"/>
                                      </p:to>
                                    </p:se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par>
                          <p:cTn fill="hold">
                            <p:stCondLst>
                              <p:cond delay="9500"/>
                            </p:stCondLst>
                            <p:childTnLst>
                              <p:par>
                                <p:cTn fill="hold" nodeType="afterEffect" presetClass="exit" presetID="10" presetSubtype="0">
                                  <p:stCondLst>
                                    <p:cond delay="0"/>
                                  </p:stCondLst>
                                  <p:childTnLst>
                                    <p:animEffect filter="fade" transition="out">
                                      <p:cBhvr>
                                        <p:cTn dur="500"/>
                                        <p:tgtEl>
                                          <p:spTgt spid="288"/>
                                        </p:tgtEl>
                                      </p:cBhvr>
                                    </p:animEffect>
                                    <p:set>
                                      <p:cBhvr>
                                        <p:cTn dur="1" fill="hold">
                                          <p:stCondLst>
                                            <p:cond delay="500"/>
                                          </p:stCondLst>
                                        </p:cTn>
                                        <p:tgtEl>
                                          <p:spTgt spid="288"/>
                                        </p:tgtEl>
                                        <p:attrNameLst>
                                          <p:attrName>style.visibility</p:attrName>
                                        </p:attrNameLst>
                                      </p:cBhvr>
                                      <p:to>
                                        <p:strVal val="hidden"/>
                                      </p:to>
                                    </p:set>
                                  </p:childTnLst>
                                </p:cTn>
                              </p:par>
                            </p:childTnLst>
                          </p:cTn>
                        </p:par>
                        <p:par>
                          <p:cTn fill="hold">
                            <p:stCondLst>
                              <p:cond delay="10000"/>
                            </p:stCondLst>
                            <p:childTnLst>
                              <p:par>
                                <p:cTn fill="hold" nodeType="afterEffect" presetClass="exit" presetID="10" presetSubtype="0">
                                  <p:stCondLst>
                                    <p:cond delay="0"/>
                                  </p:stCondLst>
                                  <p:childTnLst>
                                    <p:animEffect filter="fade" transition="out">
                                      <p:cBhvr>
                                        <p:cTn dur="500"/>
                                        <p:tgtEl>
                                          <p:spTgt spid="283"/>
                                        </p:tgtEl>
                                      </p:cBhvr>
                                    </p:animEffect>
                                    <p:set>
                                      <p:cBhvr>
                                        <p:cTn dur="1" fill="hold">
                                          <p:stCondLst>
                                            <p:cond delay="500"/>
                                          </p:stCondLst>
                                        </p:cTn>
                                        <p:tgtEl>
                                          <p:spTgt spid="2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81"/>
                                        </p:tgtEl>
                                      </p:cBhvr>
                                    </p:animEffect>
                                    <p:set>
                                      <p:cBhvr>
                                        <p:cTn dur="1" fill="hold">
                                          <p:stCondLst>
                                            <p:cond delay="500"/>
                                          </p:stCondLst>
                                        </p:cTn>
                                        <p:tgtEl>
                                          <p:spTgt spid="28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94"/>
                                        </p:tgtEl>
                                      </p:cBhvr>
                                    </p:animEffect>
                                    <p:set>
                                      <p:cBhvr>
                                        <p:cTn dur="1" fill="hold">
                                          <p:stCondLst>
                                            <p:cond delay="500"/>
                                          </p:stCondLst>
                                        </p:cTn>
                                        <p:tgtEl>
                                          <p:spTgt spid="294"/>
                                        </p:tgtEl>
                                        <p:attrNameLst>
                                          <p:attrName>style.visibility</p:attrName>
                                        </p:attrNameLst>
                                      </p:cBhvr>
                                      <p:to>
                                        <p:strVal val="hidden"/>
                                      </p:to>
                                    </p:se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par>
                          <p:cTn fill="hold">
                            <p:stCondLst>
                              <p:cond delay="11000"/>
                            </p:stCondLst>
                            <p:childTnLst>
                              <p:par>
                                <p:cTn fill="hold" nodeType="afterEffect" presetClass="exit" presetID="10" presetSubtype="0">
                                  <p:stCondLst>
                                    <p:cond delay="0"/>
                                  </p:stCondLst>
                                  <p:childTnLst>
                                    <p:animEffect filter="fade" transition="out">
                                      <p:cBhvr>
                                        <p:cTn dur="1000"/>
                                        <p:tgtEl>
                                          <p:spTgt spid="288"/>
                                        </p:tgtEl>
                                      </p:cBhvr>
                                    </p:animEffect>
                                    <p:set>
                                      <p:cBhvr>
                                        <p:cTn dur="1" fill="hold">
                                          <p:stCondLst>
                                            <p:cond delay="1000"/>
                                          </p:stCondLst>
                                        </p:cTn>
                                        <p:tgtEl>
                                          <p:spTgt spid="288"/>
                                        </p:tgtEl>
                                        <p:attrNameLst>
                                          <p:attrName>style.visibility</p:attrName>
                                        </p:attrNameLst>
                                      </p:cBhvr>
                                      <p:to>
                                        <p:strVal val="hidden"/>
                                      </p:to>
                                    </p:se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par>
                          <p:cTn fill="hold">
                            <p:stCondLst>
                              <p:cond delay="12500"/>
                            </p:stCondLst>
                            <p:childTnLst>
                              <p:par>
                                <p:cTn fill="hold" nodeType="afterEffect" presetClass="exit" presetID="10" presetSubtype="0">
                                  <p:stCondLst>
                                    <p:cond delay="0"/>
                                  </p:stCondLst>
                                  <p:childTnLst>
                                    <p:animEffect filter="fade" transition="out">
                                      <p:cBhvr>
                                        <p:cTn dur="500"/>
                                        <p:tgtEl>
                                          <p:spTgt spid="288"/>
                                        </p:tgtEl>
                                      </p:cBhvr>
                                    </p:animEffect>
                                    <p:set>
                                      <p:cBhvr>
                                        <p:cTn dur="1" fill="hold">
                                          <p:stCondLst>
                                            <p:cond delay="500"/>
                                          </p:stCondLst>
                                        </p:cTn>
                                        <p:tgtEl>
                                          <p:spTgt spid="288"/>
                                        </p:tgtEl>
                                        <p:attrNameLst>
                                          <p:attrName>style.visibility</p:attrName>
                                        </p:attrNameLst>
                                      </p:cBhvr>
                                      <p:to>
                                        <p:strVal val="hidden"/>
                                      </p:to>
                                    </p:set>
                                  </p:childTnLst>
                                </p:cTn>
                              </p:par>
                            </p:childTnLst>
                          </p:cTn>
                        </p:par>
                        <p:par>
                          <p:cTn fill="hold">
                            <p:stCondLst>
                              <p:cond delay="13000"/>
                            </p:stCondLst>
                            <p:childTnLst>
                              <p:par>
                                <p:cTn fill="hold" nodeType="afterEffect" presetClass="exit" presetID="10" presetSubtype="0">
                                  <p:stCondLst>
                                    <p:cond delay="0"/>
                                  </p:stCondLst>
                                  <p:childTnLst>
                                    <p:animEffect filter="fade" transition="out">
                                      <p:cBhvr>
                                        <p:cTn dur="500"/>
                                        <p:tgtEl>
                                          <p:spTgt spid="292"/>
                                        </p:tgtEl>
                                      </p:cBhvr>
                                    </p:animEffect>
                                    <p:set>
                                      <p:cBhvr>
                                        <p:cTn dur="1" fill="hold">
                                          <p:stCondLst>
                                            <p:cond delay="500"/>
                                          </p:stCondLst>
                                        </p:cTn>
                                        <p:tgtEl>
                                          <p:spTgt spid="29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90"/>
                                        </p:tgtEl>
                                      </p:cBhvr>
                                    </p:animEffect>
                                    <p:set>
                                      <p:cBhvr>
                                        <p:cTn dur="1" fill="hold">
                                          <p:stCondLst>
                                            <p:cond delay="500"/>
                                          </p:stCondLst>
                                        </p:cTn>
                                        <p:tgtEl>
                                          <p:spTgt spid="29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96"/>
                                        </p:tgtEl>
                                      </p:cBhvr>
                                    </p:animEffect>
                                    <p:set>
                                      <p:cBhvr>
                                        <p:cTn dur="1" fill="hold">
                                          <p:stCondLst>
                                            <p:cond delay="500"/>
                                          </p:stCondLst>
                                        </p:cTn>
                                        <p:tgtEl>
                                          <p:spTgt spid="296"/>
                                        </p:tgtEl>
                                        <p:attrNameLst>
                                          <p:attrName>style.visibility</p:attrName>
                                        </p:attrNameLst>
                                      </p:cBhvr>
                                      <p:to>
                                        <p:strVal val="hidden"/>
                                      </p:to>
                                    </p:set>
                                  </p:childTnLst>
                                </p:cTn>
                              </p:par>
                            </p:childTnLst>
                          </p:cTn>
                        </p:par>
                        <p:par>
                          <p:cTn fill="hold">
                            <p:stCondLst>
                              <p:cond delay="13500"/>
                            </p:stCondLst>
                            <p:childTnLst>
                              <p:par>
                                <p:cTn fill="hold" nodeType="after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par>
                          <p:cTn fill="hold">
                            <p:stCondLst>
                              <p:cond delay="14000"/>
                            </p:stCondLst>
                            <p:childTnLst>
                              <p:par>
                                <p:cTn fill="hold" nodeType="afterEffect" presetClass="exit" presetID="10" presetSubtype="0">
                                  <p:stCondLst>
                                    <p:cond delay="0"/>
                                  </p:stCondLst>
                                  <p:childTnLst>
                                    <p:animEffect filter="fade" transition="out">
                                      <p:cBhvr>
                                        <p:cTn dur="1000"/>
                                        <p:tgtEl>
                                          <p:spTgt spid="288"/>
                                        </p:tgtEl>
                                      </p:cBhvr>
                                    </p:animEffect>
                                    <p:set>
                                      <p:cBhvr>
                                        <p:cTn dur="1" fill="hold">
                                          <p:stCondLst>
                                            <p:cond delay="1000"/>
                                          </p:stCondLst>
                                        </p:cTn>
                                        <p:tgtEl>
                                          <p:spTgt spid="288"/>
                                        </p:tgtEl>
                                        <p:attrNameLst>
                                          <p:attrName>style.visibility</p:attrName>
                                        </p:attrNameLst>
                                      </p:cBhvr>
                                      <p:to>
                                        <p:strVal val="hidden"/>
                                      </p:to>
                                    </p:se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par>
                          <p:cTn fill="hold">
                            <p:stCondLst>
                              <p:cond delay="15500"/>
                            </p:stCondLst>
                            <p:childTnLst>
                              <p:par>
                                <p:cTn fill="hold" nodeType="afterEffect" presetClass="exit" presetID="10" presetSubtype="0">
                                  <p:stCondLst>
                                    <p:cond delay="0"/>
                                  </p:stCondLst>
                                  <p:childTnLst>
                                    <p:animEffect filter="fade" transition="out">
                                      <p:cBhvr>
                                        <p:cTn dur="500"/>
                                        <p:tgtEl>
                                          <p:spTgt spid="288"/>
                                        </p:tgtEl>
                                      </p:cBhvr>
                                    </p:animEffect>
                                    <p:set>
                                      <p:cBhvr>
                                        <p:cTn dur="1" fill="hold">
                                          <p:stCondLst>
                                            <p:cond delay="500"/>
                                          </p:stCondLst>
                                        </p:cTn>
                                        <p:tgtEl>
                                          <p:spTgt spid="288"/>
                                        </p:tgtEl>
                                        <p:attrNameLst>
                                          <p:attrName>style.visibility</p:attrName>
                                        </p:attrNameLst>
                                      </p:cBhvr>
                                      <p:to>
                                        <p:strVal val="hidden"/>
                                      </p:to>
                                    </p:set>
                                  </p:childTnLst>
                                </p:cTn>
                              </p:par>
                            </p:childTnLst>
                          </p:cTn>
                        </p:par>
                        <p:par>
                          <p:cTn fill="hold">
                            <p:stCondLst>
                              <p:cond delay="16000"/>
                            </p:stCondLst>
                            <p:childTnLst>
                              <p:par>
                                <p:cTn fill="hold" nodeType="afterEffect" presetClass="exit" presetID="10" presetSubtype="0">
                                  <p:stCondLst>
                                    <p:cond delay="0"/>
                                  </p:stCondLst>
                                  <p:childTnLst>
                                    <p:animEffect filter="fade" transition="out">
                                      <p:cBhvr>
                                        <p:cTn dur="500"/>
                                        <p:tgtEl>
                                          <p:spTgt spid="282"/>
                                        </p:tgtEl>
                                      </p:cBhvr>
                                    </p:animEffect>
                                    <p:set>
                                      <p:cBhvr>
                                        <p:cTn dur="1" fill="hold">
                                          <p:stCondLst>
                                            <p:cond delay="500"/>
                                          </p:stCondLst>
                                        </p:cTn>
                                        <p:tgtEl>
                                          <p:spTgt spid="28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97"/>
                                        </p:tgtEl>
                                      </p:cBhvr>
                                    </p:animEffect>
                                    <p:set>
                                      <p:cBhvr>
                                        <p:cTn dur="1" fill="hold">
                                          <p:stCondLst>
                                            <p:cond delay="500"/>
                                          </p:stCondLst>
                                        </p:cTn>
                                        <p:tgtEl>
                                          <p:spTgt spid="2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89"/>
                                        </p:tgtEl>
                                      </p:cBhvr>
                                    </p:animEffect>
                                    <p:set>
                                      <p:cBhvr>
                                        <p:cTn dur="1" fill="hold">
                                          <p:stCondLst>
                                            <p:cond delay="500"/>
                                          </p:stCondLst>
                                        </p:cTn>
                                        <p:tgtEl>
                                          <p:spTgt spid="289"/>
                                        </p:tgtEl>
                                        <p:attrNameLst>
                                          <p:attrName>style.visibility</p:attrName>
                                        </p:attrNameLst>
                                      </p:cBhvr>
                                      <p:to>
                                        <p:strVal val="hidden"/>
                                      </p:to>
                                    </p:set>
                                  </p:childTnLst>
                                </p:cTn>
                              </p:par>
                            </p:childTnLst>
                          </p:cTn>
                        </p:par>
                        <p:par>
                          <p:cTn fill="hold">
                            <p:stCondLst>
                              <p:cond delay="16500"/>
                            </p:stCondLst>
                            <p:childTnLst>
                              <p:par>
                                <p:cTn fill="hold" nodeType="after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par>
                          <p:cTn fill="hold">
                            <p:stCondLst>
                              <p:cond delay="17500"/>
                            </p:stCondLst>
                            <p:childTnLst>
                              <p:par>
                                <p:cTn fill="hold" nodeType="afterEffect" presetClass="exit" presetID="10" presetSubtype="0">
                                  <p:stCondLst>
                                    <p:cond delay="0"/>
                                  </p:stCondLst>
                                  <p:childTnLst>
                                    <p:animEffect filter="fade" transition="out">
                                      <p:cBhvr>
                                        <p:cTn dur="1000"/>
                                        <p:tgtEl>
                                          <p:spTgt spid="288"/>
                                        </p:tgtEl>
                                      </p:cBhvr>
                                    </p:animEffect>
                                    <p:set>
                                      <p:cBhvr>
                                        <p:cTn dur="1" fill="hold">
                                          <p:stCondLst>
                                            <p:cond delay="1000"/>
                                          </p:stCondLst>
                                        </p:cTn>
                                        <p:tgtEl>
                                          <p:spTgt spid="288"/>
                                        </p:tgtEl>
                                        <p:attrNameLst>
                                          <p:attrName>style.visibility</p:attrName>
                                        </p:attrNameLst>
                                      </p:cBhvr>
                                      <p:to>
                                        <p:strVal val="hidden"/>
                                      </p:to>
                                    </p:set>
                                  </p:childTnLst>
                                </p:cTn>
                              </p:par>
                            </p:childTnLst>
                          </p:cTn>
                        </p:par>
                        <p:par>
                          <p:cTn fill="hold">
                            <p:stCondLst>
                              <p:cond delay="18500"/>
                            </p:stCondLst>
                            <p:childTnLst>
                              <p:par>
                                <p:cTn fill="hold" nodeType="after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par>
                          <p:cTn fill="hold">
                            <p:stCondLst>
                              <p:cond delay="19000"/>
                            </p:stCondLst>
                            <p:childTnLst>
                              <p:par>
                                <p:cTn fill="hold" nodeType="afterEffect" presetClass="exit" presetID="10" presetSubtype="0">
                                  <p:stCondLst>
                                    <p:cond delay="0"/>
                                  </p:stCondLst>
                                  <p:childTnLst>
                                    <p:animEffect filter="fade" transition="out">
                                      <p:cBhvr>
                                        <p:cTn dur="500"/>
                                        <p:tgtEl>
                                          <p:spTgt spid="288"/>
                                        </p:tgtEl>
                                      </p:cBhvr>
                                    </p:animEffect>
                                    <p:set>
                                      <p:cBhvr>
                                        <p:cTn dur="1" fill="hold">
                                          <p:stCondLst>
                                            <p:cond delay="500"/>
                                          </p:stCondLst>
                                        </p:cTn>
                                        <p:tgtEl>
                                          <p:spTgt spid="288"/>
                                        </p:tgtEl>
                                        <p:attrNameLst>
                                          <p:attrName>style.visibility</p:attrName>
                                        </p:attrNameLst>
                                      </p:cBhvr>
                                      <p:to>
                                        <p:strVal val="hidden"/>
                                      </p:to>
                                    </p:set>
                                  </p:childTnLst>
                                </p:cTn>
                              </p:par>
                            </p:childTnLst>
                          </p:cTn>
                        </p:par>
                        <p:par>
                          <p:cTn fill="hold">
                            <p:stCondLst>
                              <p:cond delay="19500"/>
                            </p:stCondLst>
                            <p:childTnLst>
                              <p:par>
                                <p:cTn fill="hold" nodeType="afterEffect" presetClass="exit" presetID="10" presetSubtype="0">
                                  <p:stCondLst>
                                    <p:cond delay="0"/>
                                  </p:stCondLst>
                                  <p:childTnLst>
                                    <p:animEffect filter="fade" transition="out">
                                      <p:cBhvr>
                                        <p:cTn dur="500"/>
                                        <p:tgtEl>
                                          <p:spTgt spid="284"/>
                                        </p:tgtEl>
                                      </p:cBhvr>
                                    </p:animEffect>
                                    <p:set>
                                      <p:cBhvr>
                                        <p:cTn dur="1" fill="hold">
                                          <p:stCondLst>
                                            <p:cond delay="500"/>
                                          </p:stCondLst>
                                        </p:cTn>
                                        <p:tgtEl>
                                          <p:spTgt spid="2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95"/>
                                        </p:tgtEl>
                                      </p:cBhvr>
                                    </p:animEffect>
                                    <p:set>
                                      <p:cBhvr>
                                        <p:cTn dur="1" fill="hold">
                                          <p:stCondLst>
                                            <p:cond delay="500"/>
                                          </p:stCondLst>
                                        </p:cTn>
                                        <p:tgtEl>
                                          <p:spTgt spid="29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94"/>
                                        </p:tgtEl>
                                      </p:cBhvr>
                                    </p:animEffect>
                                    <p:set>
                                      <p:cBhvr>
                                        <p:cTn dur="1" fill="hold">
                                          <p:stCondLst>
                                            <p:cond delay="500"/>
                                          </p:stCondLst>
                                        </p:cTn>
                                        <p:tgtEl>
                                          <p:spTgt spid="294"/>
                                        </p:tgtEl>
                                        <p:attrNameLst>
                                          <p:attrName>style.visibility</p:attrName>
                                        </p:attrNameLst>
                                      </p:cBhvr>
                                      <p:to>
                                        <p:strVal val="hidden"/>
                                      </p:to>
                                    </p:se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1"/>
          <p:cNvSpPr txBox="1"/>
          <p:nvPr>
            <p:ph type="title"/>
          </p:nvPr>
        </p:nvSpPr>
        <p:spPr>
          <a:xfrm>
            <a:off x="1828800" y="422850"/>
            <a:ext cx="5486400" cy="64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Quick</a:t>
            </a:r>
            <a:r>
              <a:rPr b="1" lang="en" sz="3000"/>
              <a:t> Sort Algorithm</a:t>
            </a:r>
            <a:endParaRPr b="1" sz="3000"/>
          </a:p>
        </p:txBody>
      </p:sp>
      <p:sp>
        <p:nvSpPr>
          <p:cNvPr id="307" name="Google Shape;307;p21"/>
          <p:cNvSpPr txBox="1"/>
          <p:nvPr>
            <p:ph idx="1" type="body"/>
          </p:nvPr>
        </p:nvSpPr>
        <p:spPr>
          <a:xfrm>
            <a:off x="525600" y="1432950"/>
            <a:ext cx="3520800" cy="17913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None/>
            </a:pPr>
            <a:r>
              <a:rPr lang="en" sz="1200"/>
              <a:t>One of the more famous sorting algorithms, quick sort works by choosing a pivot and moving all numbers less than that pivot number behind it, and all numbers ahead of that pivot number ahead of it. This repeats recursively with different pivots until the list is sorted</a:t>
            </a:r>
            <a:endParaRPr sz="1200"/>
          </a:p>
          <a:p>
            <a:pPr indent="0" lvl="0" marL="0" rtl="0" algn="ctr">
              <a:lnSpc>
                <a:spcPct val="95000"/>
              </a:lnSpc>
              <a:spcBef>
                <a:spcPts val="1200"/>
              </a:spcBef>
              <a:spcAft>
                <a:spcPts val="1200"/>
              </a:spcAft>
              <a:buNone/>
            </a:pPr>
            <a:r>
              <a:rPr b="1" lang="en" sz="1200"/>
              <a:t>While it’s worst-case is O(n</a:t>
            </a:r>
            <a:r>
              <a:rPr b="1" baseline="30000" lang="en" sz="1200"/>
              <a:t>2</a:t>
            </a:r>
            <a:r>
              <a:rPr b="1" lang="en" sz="1200"/>
              <a:t>)</a:t>
            </a:r>
            <a:r>
              <a:rPr b="1" lang="en" sz="1200"/>
              <a:t>, it’s average case is O(nlog(n)), unlike the last two algorithms</a:t>
            </a:r>
            <a:endParaRPr b="1" sz="1200"/>
          </a:p>
        </p:txBody>
      </p:sp>
      <p:sp>
        <p:nvSpPr>
          <p:cNvPr id="308" name="Google Shape;308;p21"/>
          <p:cNvSpPr txBox="1"/>
          <p:nvPr/>
        </p:nvSpPr>
        <p:spPr>
          <a:xfrm>
            <a:off x="4572000" y="975750"/>
            <a:ext cx="4572000" cy="41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Lato"/>
                <a:ea typeface="Lato"/>
                <a:cs typeface="Lato"/>
                <a:sym typeface="Lato"/>
              </a:rPr>
              <a:t>procedure sortPivot(</a:t>
            </a:r>
            <a:r>
              <a:rPr b="1" lang="en" sz="1000">
                <a:solidFill>
                  <a:schemeClr val="lt1"/>
                </a:solidFill>
                <a:latin typeface="Lato"/>
                <a:ea typeface="Lato"/>
                <a:cs typeface="Lato"/>
                <a:sym typeface="Lato"/>
              </a:rPr>
              <a:t>low,high: integers a</a:t>
            </a:r>
            <a:r>
              <a:rPr b="1" baseline="-25000" lang="en" sz="1000">
                <a:solidFill>
                  <a:schemeClr val="lt1"/>
                </a:solidFill>
                <a:latin typeface="Lato"/>
                <a:ea typeface="Lato"/>
                <a:cs typeface="Lato"/>
                <a:sym typeface="Lato"/>
              </a:rPr>
              <a:t>1</a:t>
            </a:r>
            <a:r>
              <a:rPr b="1" lang="en" sz="1000">
                <a:solidFill>
                  <a:schemeClr val="lt1"/>
                </a:solidFill>
                <a:latin typeface="Lato"/>
                <a:ea typeface="Lato"/>
                <a:cs typeface="Lato"/>
                <a:sym typeface="Lato"/>
              </a:rPr>
              <a:t>,a</a:t>
            </a:r>
            <a:r>
              <a:rPr b="1" baseline="-25000" lang="en" sz="1000">
                <a:solidFill>
                  <a:schemeClr val="lt1"/>
                </a:solidFill>
                <a:latin typeface="Lato"/>
                <a:ea typeface="Lato"/>
                <a:cs typeface="Lato"/>
                <a:sym typeface="Lato"/>
              </a:rPr>
              <a:t>2</a:t>
            </a:r>
            <a:r>
              <a:rPr b="1" lang="en" sz="1000">
                <a:solidFill>
                  <a:schemeClr val="lt1"/>
                </a:solidFill>
                <a:latin typeface="Lato"/>
                <a:ea typeface="Lato"/>
                <a:cs typeface="Lato"/>
                <a:sym typeface="Lato"/>
              </a:rPr>
              <a:t>,...,a</a:t>
            </a:r>
            <a:r>
              <a:rPr b="1" baseline="-25000" lang="en" sz="1000">
                <a:solidFill>
                  <a:schemeClr val="lt1"/>
                </a:solidFill>
                <a:latin typeface="Lato"/>
                <a:ea typeface="Lato"/>
                <a:cs typeface="Lato"/>
                <a:sym typeface="Lato"/>
              </a:rPr>
              <a:t>n</a:t>
            </a:r>
            <a:r>
              <a:rPr b="1" baseline="30000" lang="en" sz="1000">
                <a:solidFill>
                  <a:schemeClr val="lt1"/>
                </a:solidFill>
                <a:latin typeface="Lato"/>
                <a:ea typeface="Lato"/>
                <a:cs typeface="Lato"/>
                <a:sym typeface="Lato"/>
              </a:rPr>
              <a:t> </a:t>
            </a:r>
            <a:r>
              <a:rPr b="1" lang="en" sz="1000">
                <a:solidFill>
                  <a:schemeClr val="lt1"/>
                </a:solidFill>
                <a:latin typeface="Lato"/>
                <a:ea typeface="Lato"/>
                <a:cs typeface="Lato"/>
                <a:sym typeface="Lato"/>
              </a:rPr>
              <a:t>: real numbers)</a:t>
            </a:r>
            <a:endParaRPr b="1" sz="1000">
              <a:solidFill>
                <a:schemeClr val="lt1"/>
              </a:solidFill>
              <a:latin typeface="Lato"/>
              <a:ea typeface="Lato"/>
              <a:cs typeface="Lato"/>
              <a:sym typeface="Lato"/>
            </a:endParaRPr>
          </a:p>
          <a:p>
            <a:pPr indent="0" lvl="0" marL="0" rtl="0" algn="l">
              <a:spcBef>
                <a:spcPts val="0"/>
              </a:spcBef>
              <a:spcAft>
                <a:spcPts val="0"/>
              </a:spcAft>
              <a:buNone/>
            </a:pPr>
            <a:r>
              <a:rPr b="1" lang="en" sz="1000">
                <a:solidFill>
                  <a:schemeClr val="lt1"/>
                </a:solidFill>
                <a:latin typeface="Lato"/>
                <a:ea typeface="Lato"/>
                <a:cs typeface="Lato"/>
                <a:sym typeface="Lato"/>
              </a:rPr>
              <a:t>{</a:t>
            </a:r>
            <a:endParaRPr b="1" sz="1000">
              <a:solidFill>
                <a:schemeClr val="lt1"/>
              </a:solidFill>
              <a:latin typeface="Lato"/>
              <a:ea typeface="Lato"/>
              <a:cs typeface="Lato"/>
              <a:sym typeface="Lato"/>
            </a:endParaRPr>
          </a:p>
          <a:p>
            <a:pPr indent="0" lvl="0" marL="0" rtl="0" algn="l">
              <a:spcBef>
                <a:spcPts val="0"/>
              </a:spcBef>
              <a:spcAft>
                <a:spcPts val="0"/>
              </a:spcAft>
              <a:buNone/>
            </a:pPr>
            <a:r>
              <a:rPr b="1" lang="en" sz="1000">
                <a:solidFill>
                  <a:schemeClr val="lt1"/>
                </a:solidFill>
                <a:latin typeface="Lato"/>
                <a:ea typeface="Lato"/>
                <a:cs typeface="Lato"/>
                <a:sym typeface="Lato"/>
              </a:rPr>
              <a:t>	pivot = a</a:t>
            </a:r>
            <a:r>
              <a:rPr b="1" baseline="-25000" lang="en" sz="1000">
                <a:solidFill>
                  <a:schemeClr val="lt1"/>
                </a:solidFill>
                <a:latin typeface="Lato"/>
                <a:ea typeface="Lato"/>
                <a:cs typeface="Lato"/>
                <a:sym typeface="Lato"/>
              </a:rPr>
              <a:t>n</a:t>
            </a:r>
            <a:endParaRPr b="1" sz="1000">
              <a:solidFill>
                <a:schemeClr val="lt1"/>
              </a:solidFill>
              <a:latin typeface="Lato"/>
              <a:ea typeface="Lato"/>
              <a:cs typeface="Lato"/>
              <a:sym typeface="Lato"/>
            </a:endParaRPr>
          </a:p>
          <a:p>
            <a:pPr indent="0" lvl="0" marL="0" rtl="0" algn="l">
              <a:spcBef>
                <a:spcPts val="0"/>
              </a:spcBef>
              <a:spcAft>
                <a:spcPts val="0"/>
              </a:spcAft>
              <a:buNone/>
            </a:pPr>
            <a:r>
              <a:rPr b="1" lang="en" sz="1000">
                <a:solidFill>
                  <a:schemeClr val="lt1"/>
                </a:solidFill>
                <a:latin typeface="Lato"/>
                <a:ea typeface="Lato"/>
                <a:cs typeface="Lato"/>
                <a:sym typeface="Lato"/>
              </a:rPr>
              <a:t>	changeIndex = low-1</a:t>
            </a:r>
            <a:endParaRPr b="1" sz="1000">
              <a:solidFill>
                <a:schemeClr val="lt1"/>
              </a:solidFill>
              <a:latin typeface="Lato"/>
              <a:ea typeface="Lato"/>
              <a:cs typeface="Lato"/>
              <a:sym typeface="Lato"/>
            </a:endParaRPr>
          </a:p>
          <a:p>
            <a:pPr indent="0" lvl="0" marL="457200" rtl="0" algn="l">
              <a:spcBef>
                <a:spcPts val="0"/>
              </a:spcBef>
              <a:spcAft>
                <a:spcPts val="0"/>
              </a:spcAft>
              <a:buNone/>
            </a:pPr>
            <a:r>
              <a:rPr b="1" lang="en" sz="1000">
                <a:solidFill>
                  <a:schemeClr val="lt1"/>
                </a:solidFill>
                <a:latin typeface="Lato"/>
                <a:ea typeface="Lato"/>
                <a:cs typeface="Lato"/>
                <a:sym typeface="Lato"/>
              </a:rPr>
              <a:t>for (int i = changeIndex; i &lt; high; i++) {</a:t>
            </a:r>
            <a:endParaRPr b="1" sz="1000">
              <a:solidFill>
                <a:schemeClr val="lt1"/>
              </a:solidFill>
              <a:latin typeface="Lato"/>
              <a:ea typeface="Lato"/>
              <a:cs typeface="Lato"/>
              <a:sym typeface="Lato"/>
            </a:endParaRPr>
          </a:p>
          <a:p>
            <a:pPr indent="0" lvl="0" marL="457200" rtl="0" algn="l">
              <a:spcBef>
                <a:spcPts val="0"/>
              </a:spcBef>
              <a:spcAft>
                <a:spcPts val="0"/>
              </a:spcAft>
              <a:buNone/>
            </a:pPr>
            <a:r>
              <a:rPr b="1" lang="en" sz="1000">
                <a:solidFill>
                  <a:schemeClr val="lt1"/>
                </a:solidFill>
                <a:latin typeface="Lato"/>
                <a:ea typeface="Lato"/>
                <a:cs typeface="Lato"/>
                <a:sym typeface="Lato"/>
              </a:rPr>
              <a:t>	if (a</a:t>
            </a:r>
            <a:r>
              <a:rPr b="1" baseline="-25000" lang="en" sz="1000">
                <a:solidFill>
                  <a:schemeClr val="lt1"/>
                </a:solidFill>
                <a:latin typeface="Lato"/>
                <a:ea typeface="Lato"/>
                <a:cs typeface="Lato"/>
                <a:sym typeface="Lato"/>
              </a:rPr>
              <a:t>i</a:t>
            </a:r>
            <a:r>
              <a:rPr b="1" lang="en" sz="1000">
                <a:solidFill>
                  <a:schemeClr val="lt1"/>
                </a:solidFill>
                <a:latin typeface="Lato"/>
                <a:ea typeface="Lato"/>
                <a:cs typeface="Lato"/>
                <a:sym typeface="Lato"/>
              </a:rPr>
              <a:t> &lt; pivot) then {</a:t>
            </a:r>
            <a:endParaRPr b="1" sz="1000">
              <a:solidFill>
                <a:schemeClr val="lt1"/>
              </a:solidFill>
              <a:latin typeface="Lato"/>
              <a:ea typeface="Lato"/>
              <a:cs typeface="Lato"/>
              <a:sym typeface="Lato"/>
            </a:endParaRPr>
          </a:p>
          <a:p>
            <a:pPr indent="0" lvl="0" marL="457200" rtl="0" algn="l">
              <a:spcBef>
                <a:spcPts val="0"/>
              </a:spcBef>
              <a:spcAft>
                <a:spcPts val="0"/>
              </a:spcAft>
              <a:buNone/>
            </a:pPr>
            <a:r>
              <a:rPr b="1" lang="en" sz="1000">
                <a:solidFill>
                  <a:schemeClr val="lt1"/>
                </a:solidFill>
                <a:latin typeface="Lato"/>
                <a:ea typeface="Lato"/>
                <a:cs typeface="Lato"/>
                <a:sym typeface="Lato"/>
              </a:rPr>
              <a:t>		changeIndex++</a:t>
            </a:r>
            <a:endParaRPr b="1" sz="1000">
              <a:solidFill>
                <a:schemeClr val="lt1"/>
              </a:solidFill>
              <a:latin typeface="Lato"/>
              <a:ea typeface="Lato"/>
              <a:cs typeface="Lato"/>
              <a:sym typeface="Lato"/>
            </a:endParaRPr>
          </a:p>
          <a:p>
            <a:pPr indent="0" lvl="0" marL="457200" rtl="0" algn="l">
              <a:spcBef>
                <a:spcPts val="0"/>
              </a:spcBef>
              <a:spcAft>
                <a:spcPts val="0"/>
              </a:spcAft>
              <a:buNone/>
            </a:pPr>
            <a:r>
              <a:rPr b="1" lang="en" sz="1000">
                <a:solidFill>
                  <a:schemeClr val="lt1"/>
                </a:solidFill>
                <a:latin typeface="Lato"/>
                <a:ea typeface="Lato"/>
                <a:cs typeface="Lato"/>
                <a:sym typeface="Lato"/>
              </a:rPr>
              <a:t>		a</a:t>
            </a:r>
            <a:r>
              <a:rPr b="1" baseline="-25000" lang="en" sz="1000">
                <a:solidFill>
                  <a:schemeClr val="lt1"/>
                </a:solidFill>
                <a:latin typeface="Lato"/>
                <a:ea typeface="Lato"/>
                <a:cs typeface="Lato"/>
                <a:sym typeface="Lato"/>
              </a:rPr>
              <a:t>changeIndex</a:t>
            </a:r>
            <a:r>
              <a:rPr b="1" lang="en" sz="1000">
                <a:solidFill>
                  <a:schemeClr val="lt1"/>
                </a:solidFill>
                <a:latin typeface="Lato"/>
                <a:ea typeface="Lato"/>
                <a:cs typeface="Lato"/>
                <a:sym typeface="Lato"/>
              </a:rPr>
              <a:t> = temp</a:t>
            </a:r>
            <a:endParaRPr b="1" sz="1000">
              <a:solidFill>
                <a:schemeClr val="lt1"/>
              </a:solidFill>
              <a:latin typeface="Lato"/>
              <a:ea typeface="Lato"/>
              <a:cs typeface="Lato"/>
              <a:sym typeface="Lato"/>
            </a:endParaRPr>
          </a:p>
          <a:p>
            <a:pPr indent="0" lvl="0" marL="457200" rtl="0" algn="l">
              <a:spcBef>
                <a:spcPts val="0"/>
              </a:spcBef>
              <a:spcAft>
                <a:spcPts val="0"/>
              </a:spcAft>
              <a:buNone/>
            </a:pPr>
            <a:r>
              <a:rPr b="1" lang="en" sz="1000">
                <a:solidFill>
                  <a:schemeClr val="lt1"/>
                </a:solidFill>
                <a:latin typeface="Lato"/>
                <a:ea typeface="Lato"/>
                <a:cs typeface="Lato"/>
                <a:sym typeface="Lato"/>
              </a:rPr>
              <a:t>		a</a:t>
            </a:r>
            <a:r>
              <a:rPr b="1" baseline="-25000" lang="en" sz="1000">
                <a:solidFill>
                  <a:schemeClr val="lt1"/>
                </a:solidFill>
                <a:latin typeface="Lato"/>
                <a:ea typeface="Lato"/>
                <a:cs typeface="Lato"/>
                <a:sym typeface="Lato"/>
              </a:rPr>
              <a:t>changeIndex</a:t>
            </a:r>
            <a:r>
              <a:rPr b="1" lang="en" sz="1000">
                <a:solidFill>
                  <a:schemeClr val="lt1"/>
                </a:solidFill>
                <a:latin typeface="Lato"/>
                <a:ea typeface="Lato"/>
                <a:cs typeface="Lato"/>
                <a:sym typeface="Lato"/>
              </a:rPr>
              <a:t> = a</a:t>
            </a:r>
            <a:r>
              <a:rPr b="1" baseline="-25000" lang="en" sz="1000">
                <a:solidFill>
                  <a:schemeClr val="lt1"/>
                </a:solidFill>
                <a:latin typeface="Lato"/>
                <a:ea typeface="Lato"/>
                <a:cs typeface="Lato"/>
                <a:sym typeface="Lato"/>
              </a:rPr>
              <a:t>i</a:t>
            </a:r>
            <a:endParaRPr b="1" sz="1000">
              <a:solidFill>
                <a:schemeClr val="lt1"/>
              </a:solidFill>
              <a:latin typeface="Lato"/>
              <a:ea typeface="Lato"/>
              <a:cs typeface="Lato"/>
              <a:sym typeface="Lato"/>
            </a:endParaRPr>
          </a:p>
          <a:p>
            <a:pPr indent="0" lvl="0" marL="457200" rtl="0" algn="l">
              <a:spcBef>
                <a:spcPts val="0"/>
              </a:spcBef>
              <a:spcAft>
                <a:spcPts val="0"/>
              </a:spcAft>
              <a:buNone/>
            </a:pPr>
            <a:r>
              <a:rPr b="1" lang="en" sz="1000">
                <a:solidFill>
                  <a:schemeClr val="lt1"/>
                </a:solidFill>
                <a:latin typeface="Lato"/>
                <a:ea typeface="Lato"/>
                <a:cs typeface="Lato"/>
                <a:sym typeface="Lato"/>
              </a:rPr>
              <a:t>		a</a:t>
            </a:r>
            <a:r>
              <a:rPr b="1" baseline="-25000" lang="en" sz="1000">
                <a:solidFill>
                  <a:schemeClr val="lt1"/>
                </a:solidFill>
                <a:latin typeface="Lato"/>
                <a:ea typeface="Lato"/>
                <a:cs typeface="Lato"/>
                <a:sym typeface="Lato"/>
              </a:rPr>
              <a:t>i</a:t>
            </a:r>
            <a:r>
              <a:rPr b="1" lang="en" sz="1000">
                <a:solidFill>
                  <a:schemeClr val="lt1"/>
                </a:solidFill>
                <a:latin typeface="Lato"/>
                <a:ea typeface="Lato"/>
                <a:cs typeface="Lato"/>
                <a:sym typeface="Lato"/>
              </a:rPr>
              <a:t> = temp</a:t>
            </a:r>
            <a:endParaRPr b="1" sz="1000">
              <a:solidFill>
                <a:schemeClr val="lt1"/>
              </a:solidFill>
              <a:latin typeface="Lato"/>
              <a:ea typeface="Lato"/>
              <a:cs typeface="Lato"/>
              <a:sym typeface="Lato"/>
            </a:endParaRPr>
          </a:p>
          <a:p>
            <a:pPr indent="457200" lvl="0" marL="457200" rtl="0" algn="l">
              <a:spcBef>
                <a:spcPts val="0"/>
              </a:spcBef>
              <a:spcAft>
                <a:spcPts val="0"/>
              </a:spcAft>
              <a:buNone/>
            </a:pPr>
            <a:r>
              <a:rPr b="1" lang="en" sz="1000">
                <a:solidFill>
                  <a:schemeClr val="lt1"/>
                </a:solidFill>
                <a:latin typeface="Lato"/>
                <a:ea typeface="Lato"/>
                <a:cs typeface="Lato"/>
                <a:sym typeface="Lato"/>
              </a:rPr>
              <a:t>}</a:t>
            </a:r>
            <a:endParaRPr b="1" sz="1000">
              <a:solidFill>
                <a:schemeClr val="lt1"/>
              </a:solidFill>
              <a:latin typeface="Lato"/>
              <a:ea typeface="Lato"/>
              <a:cs typeface="Lato"/>
              <a:sym typeface="Lato"/>
            </a:endParaRPr>
          </a:p>
          <a:p>
            <a:pPr indent="0" lvl="0" marL="457200" rtl="0" algn="l">
              <a:spcBef>
                <a:spcPts val="0"/>
              </a:spcBef>
              <a:spcAft>
                <a:spcPts val="0"/>
              </a:spcAft>
              <a:buNone/>
            </a:pPr>
            <a:r>
              <a:rPr b="1" lang="en" sz="1000">
                <a:solidFill>
                  <a:schemeClr val="lt1"/>
                </a:solidFill>
                <a:latin typeface="Lato"/>
                <a:ea typeface="Lato"/>
                <a:cs typeface="Lato"/>
                <a:sym typeface="Lato"/>
              </a:rPr>
              <a:t>}</a:t>
            </a:r>
            <a:endParaRPr b="1" sz="1000">
              <a:solidFill>
                <a:schemeClr val="lt1"/>
              </a:solidFill>
              <a:latin typeface="Lato"/>
              <a:ea typeface="Lato"/>
              <a:cs typeface="Lato"/>
              <a:sym typeface="Lato"/>
            </a:endParaRPr>
          </a:p>
          <a:p>
            <a:pPr indent="0" lvl="0" marL="457200" rtl="0" algn="l">
              <a:spcBef>
                <a:spcPts val="0"/>
              </a:spcBef>
              <a:spcAft>
                <a:spcPts val="0"/>
              </a:spcAft>
              <a:buNone/>
            </a:pPr>
            <a:r>
              <a:rPr b="1" lang="en" sz="1000">
                <a:solidFill>
                  <a:schemeClr val="lt1"/>
                </a:solidFill>
                <a:latin typeface="Lato"/>
                <a:ea typeface="Lato"/>
                <a:cs typeface="Lato"/>
                <a:sym typeface="Lato"/>
              </a:rPr>
              <a:t>a</a:t>
            </a:r>
            <a:r>
              <a:rPr b="1" baseline="-25000" lang="en" sz="1000">
                <a:solidFill>
                  <a:schemeClr val="lt1"/>
                </a:solidFill>
                <a:latin typeface="Lato"/>
                <a:ea typeface="Lato"/>
                <a:cs typeface="Lato"/>
                <a:sym typeface="Lato"/>
              </a:rPr>
              <a:t>changeIndex+1</a:t>
            </a:r>
            <a:r>
              <a:rPr b="1" lang="en" sz="1000">
                <a:solidFill>
                  <a:schemeClr val="lt1"/>
                </a:solidFill>
                <a:latin typeface="Lato"/>
                <a:ea typeface="Lato"/>
                <a:cs typeface="Lato"/>
                <a:sym typeface="Lato"/>
              </a:rPr>
              <a:t> = temp</a:t>
            </a:r>
            <a:endParaRPr b="1" sz="1000">
              <a:solidFill>
                <a:schemeClr val="lt1"/>
              </a:solidFill>
              <a:latin typeface="Lato"/>
              <a:ea typeface="Lato"/>
              <a:cs typeface="Lato"/>
              <a:sym typeface="Lato"/>
            </a:endParaRPr>
          </a:p>
          <a:p>
            <a:pPr indent="0" lvl="0" marL="457200" rtl="0" algn="l">
              <a:spcBef>
                <a:spcPts val="0"/>
              </a:spcBef>
              <a:spcAft>
                <a:spcPts val="0"/>
              </a:spcAft>
              <a:buNone/>
            </a:pPr>
            <a:r>
              <a:rPr b="1" lang="en" sz="1000">
                <a:solidFill>
                  <a:schemeClr val="lt1"/>
                </a:solidFill>
                <a:latin typeface="Lato"/>
                <a:ea typeface="Lato"/>
                <a:cs typeface="Lato"/>
                <a:sym typeface="Lato"/>
              </a:rPr>
              <a:t>a</a:t>
            </a:r>
            <a:r>
              <a:rPr b="1" baseline="-25000" lang="en" sz="1000">
                <a:solidFill>
                  <a:schemeClr val="lt1"/>
                </a:solidFill>
                <a:latin typeface="Lato"/>
                <a:ea typeface="Lato"/>
                <a:cs typeface="Lato"/>
                <a:sym typeface="Lato"/>
              </a:rPr>
              <a:t>changeIndex+1</a:t>
            </a:r>
            <a:r>
              <a:rPr b="1" lang="en" sz="1000">
                <a:solidFill>
                  <a:schemeClr val="lt1"/>
                </a:solidFill>
                <a:latin typeface="Lato"/>
                <a:ea typeface="Lato"/>
                <a:cs typeface="Lato"/>
                <a:sym typeface="Lato"/>
              </a:rPr>
              <a:t> = a</a:t>
            </a:r>
            <a:r>
              <a:rPr b="1" baseline="-25000" lang="en" sz="1000">
                <a:solidFill>
                  <a:schemeClr val="lt1"/>
                </a:solidFill>
                <a:latin typeface="Lato"/>
                <a:ea typeface="Lato"/>
                <a:cs typeface="Lato"/>
                <a:sym typeface="Lato"/>
              </a:rPr>
              <a:t>high</a:t>
            </a:r>
            <a:endParaRPr b="1" sz="1000">
              <a:solidFill>
                <a:schemeClr val="lt1"/>
              </a:solidFill>
              <a:latin typeface="Lato"/>
              <a:ea typeface="Lato"/>
              <a:cs typeface="Lato"/>
              <a:sym typeface="Lato"/>
            </a:endParaRPr>
          </a:p>
          <a:p>
            <a:pPr indent="0" lvl="0" marL="457200" rtl="0" algn="l">
              <a:spcBef>
                <a:spcPts val="0"/>
              </a:spcBef>
              <a:spcAft>
                <a:spcPts val="0"/>
              </a:spcAft>
              <a:buNone/>
            </a:pPr>
            <a:r>
              <a:rPr b="1" lang="en" sz="1000">
                <a:solidFill>
                  <a:schemeClr val="lt1"/>
                </a:solidFill>
                <a:latin typeface="Lato"/>
                <a:ea typeface="Lato"/>
                <a:cs typeface="Lato"/>
                <a:sym typeface="Lato"/>
              </a:rPr>
              <a:t>a</a:t>
            </a:r>
            <a:r>
              <a:rPr b="1" baseline="-25000" lang="en" sz="1000">
                <a:solidFill>
                  <a:schemeClr val="lt1"/>
                </a:solidFill>
                <a:latin typeface="Lato"/>
                <a:ea typeface="Lato"/>
                <a:cs typeface="Lato"/>
                <a:sym typeface="Lato"/>
              </a:rPr>
              <a:t>high</a:t>
            </a:r>
            <a:r>
              <a:rPr b="1" lang="en" sz="1000">
                <a:solidFill>
                  <a:schemeClr val="lt1"/>
                </a:solidFill>
                <a:latin typeface="Lato"/>
                <a:ea typeface="Lato"/>
                <a:cs typeface="Lato"/>
                <a:sym typeface="Lato"/>
              </a:rPr>
              <a:t> = temp</a:t>
            </a:r>
            <a:endParaRPr b="1" sz="1000">
              <a:solidFill>
                <a:schemeClr val="lt1"/>
              </a:solidFill>
              <a:latin typeface="Lato"/>
              <a:ea typeface="Lato"/>
              <a:cs typeface="Lato"/>
              <a:sym typeface="Lato"/>
            </a:endParaRPr>
          </a:p>
          <a:p>
            <a:pPr indent="0" lvl="0" marL="457200" rtl="0" algn="l">
              <a:spcBef>
                <a:spcPts val="0"/>
              </a:spcBef>
              <a:spcAft>
                <a:spcPts val="0"/>
              </a:spcAft>
              <a:buNone/>
            </a:pPr>
            <a:r>
              <a:rPr b="1" lang="en" sz="1000">
                <a:solidFill>
                  <a:schemeClr val="lt1"/>
                </a:solidFill>
                <a:latin typeface="Lato"/>
                <a:ea typeface="Lato"/>
                <a:cs typeface="Lato"/>
                <a:sym typeface="Lato"/>
              </a:rPr>
              <a:t>return changeIndex+1</a:t>
            </a:r>
            <a:endParaRPr b="1" sz="1000">
              <a:solidFill>
                <a:schemeClr val="lt1"/>
              </a:solidFill>
              <a:latin typeface="Lato"/>
              <a:ea typeface="Lato"/>
              <a:cs typeface="Lato"/>
              <a:sym typeface="Lato"/>
            </a:endParaRPr>
          </a:p>
          <a:p>
            <a:pPr indent="0" lvl="0" marL="0" rtl="0" algn="l">
              <a:spcBef>
                <a:spcPts val="0"/>
              </a:spcBef>
              <a:spcAft>
                <a:spcPts val="0"/>
              </a:spcAft>
              <a:buNone/>
            </a:pPr>
            <a:r>
              <a:rPr b="1" lang="en" sz="1000">
                <a:solidFill>
                  <a:schemeClr val="lt1"/>
                </a:solidFill>
                <a:latin typeface="Lato"/>
                <a:ea typeface="Lato"/>
                <a:cs typeface="Lato"/>
                <a:sym typeface="Lato"/>
              </a:rPr>
              <a:t>}</a:t>
            </a:r>
            <a:endParaRPr b="1" sz="1000">
              <a:solidFill>
                <a:schemeClr val="lt1"/>
              </a:solidFill>
              <a:latin typeface="Lato"/>
              <a:ea typeface="Lato"/>
              <a:cs typeface="Lato"/>
              <a:sym typeface="Lato"/>
            </a:endParaRPr>
          </a:p>
          <a:p>
            <a:pPr indent="0" lvl="0" marL="0" rtl="0" algn="l">
              <a:spcBef>
                <a:spcPts val="0"/>
              </a:spcBef>
              <a:spcAft>
                <a:spcPts val="0"/>
              </a:spcAft>
              <a:buNone/>
            </a:pPr>
            <a:r>
              <a:rPr b="1" lang="en" sz="1000">
                <a:solidFill>
                  <a:schemeClr val="lt1"/>
                </a:solidFill>
                <a:latin typeface="Lato"/>
                <a:ea typeface="Lato"/>
                <a:cs typeface="Lato"/>
                <a:sym typeface="Lato"/>
              </a:rPr>
              <a:t>procedure QuickSort(low,high: integers a</a:t>
            </a:r>
            <a:r>
              <a:rPr b="1" baseline="-25000" lang="en" sz="1000">
                <a:solidFill>
                  <a:schemeClr val="lt1"/>
                </a:solidFill>
                <a:latin typeface="Lato"/>
                <a:ea typeface="Lato"/>
                <a:cs typeface="Lato"/>
                <a:sym typeface="Lato"/>
              </a:rPr>
              <a:t>1</a:t>
            </a:r>
            <a:r>
              <a:rPr b="1" lang="en" sz="1000">
                <a:solidFill>
                  <a:schemeClr val="lt1"/>
                </a:solidFill>
                <a:latin typeface="Lato"/>
                <a:ea typeface="Lato"/>
                <a:cs typeface="Lato"/>
                <a:sym typeface="Lato"/>
              </a:rPr>
              <a:t>,a</a:t>
            </a:r>
            <a:r>
              <a:rPr b="1" baseline="-25000" lang="en" sz="1000">
                <a:solidFill>
                  <a:schemeClr val="lt1"/>
                </a:solidFill>
                <a:latin typeface="Lato"/>
                <a:ea typeface="Lato"/>
                <a:cs typeface="Lato"/>
                <a:sym typeface="Lato"/>
              </a:rPr>
              <a:t>2</a:t>
            </a:r>
            <a:r>
              <a:rPr b="1" lang="en" sz="1000">
                <a:solidFill>
                  <a:schemeClr val="lt1"/>
                </a:solidFill>
                <a:latin typeface="Lato"/>
                <a:ea typeface="Lato"/>
                <a:cs typeface="Lato"/>
                <a:sym typeface="Lato"/>
              </a:rPr>
              <a:t>,...,a</a:t>
            </a:r>
            <a:r>
              <a:rPr b="1" baseline="-25000" lang="en" sz="1000">
                <a:solidFill>
                  <a:schemeClr val="lt1"/>
                </a:solidFill>
                <a:latin typeface="Lato"/>
                <a:ea typeface="Lato"/>
                <a:cs typeface="Lato"/>
                <a:sym typeface="Lato"/>
              </a:rPr>
              <a:t>n</a:t>
            </a:r>
            <a:r>
              <a:rPr b="1" baseline="30000" lang="en" sz="1000">
                <a:solidFill>
                  <a:schemeClr val="lt1"/>
                </a:solidFill>
                <a:latin typeface="Lato"/>
                <a:ea typeface="Lato"/>
                <a:cs typeface="Lato"/>
                <a:sym typeface="Lato"/>
              </a:rPr>
              <a:t> </a:t>
            </a:r>
            <a:r>
              <a:rPr b="1" lang="en" sz="1000">
                <a:solidFill>
                  <a:schemeClr val="lt1"/>
                </a:solidFill>
                <a:latin typeface="Lato"/>
                <a:ea typeface="Lato"/>
                <a:cs typeface="Lato"/>
                <a:sym typeface="Lato"/>
              </a:rPr>
              <a:t>: real numbers)</a:t>
            </a:r>
            <a:endParaRPr b="1" sz="1000">
              <a:solidFill>
                <a:schemeClr val="lt1"/>
              </a:solidFill>
              <a:latin typeface="Lato"/>
              <a:ea typeface="Lato"/>
              <a:cs typeface="Lato"/>
              <a:sym typeface="Lato"/>
            </a:endParaRPr>
          </a:p>
          <a:p>
            <a:pPr indent="0" lvl="0" marL="0" rtl="0" algn="l">
              <a:spcBef>
                <a:spcPts val="0"/>
              </a:spcBef>
              <a:spcAft>
                <a:spcPts val="0"/>
              </a:spcAft>
              <a:buNone/>
            </a:pPr>
            <a:r>
              <a:rPr b="1" lang="en" sz="1000">
                <a:solidFill>
                  <a:schemeClr val="lt1"/>
                </a:solidFill>
                <a:latin typeface="Lato"/>
                <a:ea typeface="Lato"/>
                <a:cs typeface="Lato"/>
                <a:sym typeface="Lato"/>
              </a:rPr>
              <a:t>{</a:t>
            </a:r>
            <a:endParaRPr b="1" sz="1000">
              <a:solidFill>
                <a:schemeClr val="lt1"/>
              </a:solidFill>
              <a:latin typeface="Lato"/>
              <a:ea typeface="Lato"/>
              <a:cs typeface="Lato"/>
              <a:sym typeface="Lato"/>
            </a:endParaRPr>
          </a:p>
          <a:p>
            <a:pPr indent="0" lvl="0" marL="0" rtl="0" algn="l">
              <a:spcBef>
                <a:spcPts val="0"/>
              </a:spcBef>
              <a:spcAft>
                <a:spcPts val="0"/>
              </a:spcAft>
              <a:buNone/>
            </a:pPr>
            <a:r>
              <a:rPr b="1" lang="en" sz="1000">
                <a:solidFill>
                  <a:schemeClr val="lt1"/>
                </a:solidFill>
                <a:latin typeface="Lato"/>
                <a:ea typeface="Lato"/>
                <a:cs typeface="Lato"/>
                <a:sym typeface="Lato"/>
              </a:rPr>
              <a:t>	if not (low &lt; high) then {return}</a:t>
            </a:r>
            <a:endParaRPr b="1" sz="1000">
              <a:solidFill>
                <a:schemeClr val="lt1"/>
              </a:solidFill>
              <a:latin typeface="Lato"/>
              <a:ea typeface="Lato"/>
              <a:cs typeface="Lato"/>
              <a:sym typeface="Lato"/>
            </a:endParaRPr>
          </a:p>
          <a:p>
            <a:pPr indent="0" lvl="0" marL="0" rtl="0" algn="l">
              <a:spcBef>
                <a:spcPts val="0"/>
              </a:spcBef>
              <a:spcAft>
                <a:spcPts val="0"/>
              </a:spcAft>
              <a:buNone/>
            </a:pPr>
            <a:r>
              <a:rPr b="1" lang="en" sz="1000">
                <a:solidFill>
                  <a:schemeClr val="lt1"/>
                </a:solidFill>
                <a:latin typeface="Lato"/>
                <a:ea typeface="Lato"/>
                <a:cs typeface="Lato"/>
                <a:sym typeface="Lato"/>
              </a:rPr>
              <a:t>	</a:t>
            </a:r>
            <a:endParaRPr b="1" sz="1000">
              <a:solidFill>
                <a:schemeClr val="lt1"/>
              </a:solidFill>
              <a:latin typeface="Lato"/>
              <a:ea typeface="Lato"/>
              <a:cs typeface="Lato"/>
              <a:sym typeface="Lato"/>
            </a:endParaRPr>
          </a:p>
          <a:p>
            <a:pPr indent="0" lvl="0" marL="0" rtl="0" algn="l">
              <a:spcBef>
                <a:spcPts val="0"/>
              </a:spcBef>
              <a:spcAft>
                <a:spcPts val="0"/>
              </a:spcAft>
              <a:buNone/>
            </a:pPr>
            <a:r>
              <a:rPr b="1" lang="en" sz="1000">
                <a:solidFill>
                  <a:schemeClr val="lt1"/>
                </a:solidFill>
                <a:latin typeface="Lato"/>
                <a:ea typeface="Lato"/>
                <a:cs typeface="Lato"/>
                <a:sym typeface="Lato"/>
              </a:rPr>
              <a:t>	pivotIndex = sortPivot</a:t>
            </a:r>
            <a:r>
              <a:rPr b="1" lang="en" sz="1000">
                <a:solidFill>
                  <a:schemeClr val="lt1"/>
                </a:solidFill>
                <a:latin typeface="Lato"/>
                <a:ea typeface="Lato"/>
                <a:cs typeface="Lato"/>
                <a:sym typeface="Lato"/>
              </a:rPr>
              <a:t>(low,high: integers a</a:t>
            </a:r>
            <a:r>
              <a:rPr b="1" baseline="-25000" lang="en" sz="1000">
                <a:solidFill>
                  <a:schemeClr val="lt1"/>
                </a:solidFill>
                <a:latin typeface="Lato"/>
                <a:ea typeface="Lato"/>
                <a:cs typeface="Lato"/>
                <a:sym typeface="Lato"/>
              </a:rPr>
              <a:t>1</a:t>
            </a:r>
            <a:r>
              <a:rPr b="1" lang="en" sz="1000">
                <a:solidFill>
                  <a:schemeClr val="lt1"/>
                </a:solidFill>
                <a:latin typeface="Lato"/>
                <a:ea typeface="Lato"/>
                <a:cs typeface="Lato"/>
                <a:sym typeface="Lato"/>
              </a:rPr>
              <a:t>,a</a:t>
            </a:r>
            <a:r>
              <a:rPr b="1" baseline="-25000" lang="en" sz="1000">
                <a:solidFill>
                  <a:schemeClr val="lt1"/>
                </a:solidFill>
                <a:latin typeface="Lato"/>
                <a:ea typeface="Lato"/>
                <a:cs typeface="Lato"/>
                <a:sym typeface="Lato"/>
              </a:rPr>
              <a:t>2</a:t>
            </a:r>
            <a:r>
              <a:rPr b="1" lang="en" sz="1000">
                <a:solidFill>
                  <a:schemeClr val="lt1"/>
                </a:solidFill>
                <a:latin typeface="Lato"/>
                <a:ea typeface="Lato"/>
                <a:cs typeface="Lato"/>
                <a:sym typeface="Lato"/>
              </a:rPr>
              <a:t>,...,a</a:t>
            </a:r>
            <a:r>
              <a:rPr b="1" baseline="-25000" lang="en" sz="1000">
                <a:solidFill>
                  <a:schemeClr val="lt1"/>
                </a:solidFill>
                <a:latin typeface="Lato"/>
                <a:ea typeface="Lato"/>
                <a:cs typeface="Lato"/>
                <a:sym typeface="Lato"/>
              </a:rPr>
              <a:t>n</a:t>
            </a:r>
            <a:r>
              <a:rPr b="1" baseline="30000" lang="en" sz="1000">
                <a:solidFill>
                  <a:schemeClr val="lt1"/>
                </a:solidFill>
                <a:latin typeface="Lato"/>
                <a:ea typeface="Lato"/>
                <a:cs typeface="Lato"/>
                <a:sym typeface="Lato"/>
              </a:rPr>
              <a:t> </a:t>
            </a:r>
            <a:r>
              <a:rPr b="1" lang="en" sz="1000">
                <a:solidFill>
                  <a:schemeClr val="lt1"/>
                </a:solidFill>
                <a:latin typeface="Lato"/>
                <a:ea typeface="Lato"/>
                <a:cs typeface="Lato"/>
                <a:sym typeface="Lato"/>
              </a:rPr>
              <a:t>: real numbers)</a:t>
            </a:r>
            <a:endParaRPr b="1" sz="1000">
              <a:solidFill>
                <a:schemeClr val="lt1"/>
              </a:solidFill>
              <a:latin typeface="Lato"/>
              <a:ea typeface="Lato"/>
              <a:cs typeface="Lato"/>
              <a:sym typeface="Lato"/>
            </a:endParaRPr>
          </a:p>
          <a:p>
            <a:pPr indent="0" lvl="0" marL="0" rtl="0" algn="l">
              <a:spcBef>
                <a:spcPts val="0"/>
              </a:spcBef>
              <a:spcAft>
                <a:spcPts val="0"/>
              </a:spcAft>
              <a:buNone/>
            </a:pPr>
            <a:r>
              <a:t/>
            </a:r>
            <a:endParaRPr b="1" sz="1000">
              <a:solidFill>
                <a:schemeClr val="lt1"/>
              </a:solidFill>
              <a:latin typeface="Lato"/>
              <a:ea typeface="Lato"/>
              <a:cs typeface="Lato"/>
              <a:sym typeface="Lato"/>
            </a:endParaRPr>
          </a:p>
          <a:p>
            <a:pPr indent="0" lvl="0" marL="0" rtl="0" algn="l">
              <a:spcBef>
                <a:spcPts val="0"/>
              </a:spcBef>
              <a:spcAft>
                <a:spcPts val="0"/>
              </a:spcAft>
              <a:buNone/>
            </a:pPr>
            <a:r>
              <a:rPr b="1" lang="en" sz="1000">
                <a:solidFill>
                  <a:schemeClr val="lt1"/>
                </a:solidFill>
                <a:latin typeface="Lato"/>
                <a:ea typeface="Lato"/>
                <a:cs typeface="Lato"/>
                <a:sym typeface="Lato"/>
              </a:rPr>
              <a:t>	QuickSort(low,pivotIndex -1: integers a</a:t>
            </a:r>
            <a:r>
              <a:rPr b="1" baseline="-25000" lang="en" sz="1000">
                <a:solidFill>
                  <a:schemeClr val="lt1"/>
                </a:solidFill>
                <a:latin typeface="Lato"/>
                <a:ea typeface="Lato"/>
                <a:cs typeface="Lato"/>
                <a:sym typeface="Lato"/>
              </a:rPr>
              <a:t>1</a:t>
            </a:r>
            <a:r>
              <a:rPr b="1" lang="en" sz="1000">
                <a:solidFill>
                  <a:schemeClr val="lt1"/>
                </a:solidFill>
                <a:latin typeface="Lato"/>
                <a:ea typeface="Lato"/>
                <a:cs typeface="Lato"/>
                <a:sym typeface="Lato"/>
              </a:rPr>
              <a:t>,a</a:t>
            </a:r>
            <a:r>
              <a:rPr b="1" baseline="-25000" lang="en" sz="1000">
                <a:solidFill>
                  <a:schemeClr val="lt1"/>
                </a:solidFill>
                <a:latin typeface="Lato"/>
                <a:ea typeface="Lato"/>
                <a:cs typeface="Lato"/>
                <a:sym typeface="Lato"/>
              </a:rPr>
              <a:t>2</a:t>
            </a:r>
            <a:r>
              <a:rPr b="1" lang="en" sz="1000">
                <a:solidFill>
                  <a:schemeClr val="lt1"/>
                </a:solidFill>
                <a:latin typeface="Lato"/>
                <a:ea typeface="Lato"/>
                <a:cs typeface="Lato"/>
                <a:sym typeface="Lato"/>
              </a:rPr>
              <a:t>,...,a</a:t>
            </a:r>
            <a:r>
              <a:rPr b="1" baseline="-25000" lang="en" sz="1000">
                <a:solidFill>
                  <a:schemeClr val="lt1"/>
                </a:solidFill>
                <a:latin typeface="Lato"/>
                <a:ea typeface="Lato"/>
                <a:cs typeface="Lato"/>
                <a:sym typeface="Lato"/>
              </a:rPr>
              <a:t>n</a:t>
            </a:r>
            <a:r>
              <a:rPr b="1" baseline="30000" lang="en" sz="1000">
                <a:solidFill>
                  <a:schemeClr val="lt1"/>
                </a:solidFill>
                <a:latin typeface="Lato"/>
                <a:ea typeface="Lato"/>
                <a:cs typeface="Lato"/>
                <a:sym typeface="Lato"/>
              </a:rPr>
              <a:t> </a:t>
            </a:r>
            <a:r>
              <a:rPr b="1" lang="en" sz="1000">
                <a:solidFill>
                  <a:schemeClr val="lt1"/>
                </a:solidFill>
                <a:latin typeface="Lato"/>
                <a:ea typeface="Lato"/>
                <a:cs typeface="Lato"/>
                <a:sym typeface="Lato"/>
              </a:rPr>
              <a:t>: real numbers)</a:t>
            </a:r>
            <a:endParaRPr b="1" sz="1000">
              <a:solidFill>
                <a:schemeClr val="lt1"/>
              </a:solidFill>
              <a:latin typeface="Lato"/>
              <a:ea typeface="Lato"/>
              <a:cs typeface="Lato"/>
              <a:sym typeface="Lato"/>
            </a:endParaRPr>
          </a:p>
          <a:p>
            <a:pPr indent="457200" lvl="0" marL="0" rtl="0" algn="l">
              <a:spcBef>
                <a:spcPts val="0"/>
              </a:spcBef>
              <a:spcAft>
                <a:spcPts val="0"/>
              </a:spcAft>
              <a:buNone/>
            </a:pPr>
            <a:r>
              <a:rPr b="1" lang="en" sz="1000">
                <a:solidFill>
                  <a:schemeClr val="lt1"/>
                </a:solidFill>
                <a:latin typeface="Lato"/>
                <a:ea typeface="Lato"/>
                <a:cs typeface="Lato"/>
                <a:sym typeface="Lato"/>
              </a:rPr>
              <a:t>QuickSort(pivotIndex +1,high: integers a</a:t>
            </a:r>
            <a:r>
              <a:rPr b="1" baseline="-25000" lang="en" sz="1000">
                <a:solidFill>
                  <a:schemeClr val="lt1"/>
                </a:solidFill>
                <a:latin typeface="Lato"/>
                <a:ea typeface="Lato"/>
                <a:cs typeface="Lato"/>
                <a:sym typeface="Lato"/>
              </a:rPr>
              <a:t>1</a:t>
            </a:r>
            <a:r>
              <a:rPr b="1" lang="en" sz="1000">
                <a:solidFill>
                  <a:schemeClr val="lt1"/>
                </a:solidFill>
                <a:latin typeface="Lato"/>
                <a:ea typeface="Lato"/>
                <a:cs typeface="Lato"/>
                <a:sym typeface="Lato"/>
              </a:rPr>
              <a:t>,a</a:t>
            </a:r>
            <a:r>
              <a:rPr b="1" baseline="-25000" lang="en" sz="1000">
                <a:solidFill>
                  <a:schemeClr val="lt1"/>
                </a:solidFill>
                <a:latin typeface="Lato"/>
                <a:ea typeface="Lato"/>
                <a:cs typeface="Lato"/>
                <a:sym typeface="Lato"/>
              </a:rPr>
              <a:t>2</a:t>
            </a:r>
            <a:r>
              <a:rPr b="1" lang="en" sz="1000">
                <a:solidFill>
                  <a:schemeClr val="lt1"/>
                </a:solidFill>
                <a:latin typeface="Lato"/>
                <a:ea typeface="Lato"/>
                <a:cs typeface="Lato"/>
                <a:sym typeface="Lato"/>
              </a:rPr>
              <a:t>,...,a</a:t>
            </a:r>
            <a:r>
              <a:rPr b="1" baseline="-25000" lang="en" sz="1000">
                <a:solidFill>
                  <a:schemeClr val="lt1"/>
                </a:solidFill>
                <a:latin typeface="Lato"/>
                <a:ea typeface="Lato"/>
                <a:cs typeface="Lato"/>
                <a:sym typeface="Lato"/>
              </a:rPr>
              <a:t>n</a:t>
            </a:r>
            <a:r>
              <a:rPr b="1" baseline="30000" lang="en" sz="1000">
                <a:solidFill>
                  <a:schemeClr val="lt1"/>
                </a:solidFill>
                <a:latin typeface="Lato"/>
                <a:ea typeface="Lato"/>
                <a:cs typeface="Lato"/>
                <a:sym typeface="Lato"/>
              </a:rPr>
              <a:t> </a:t>
            </a:r>
            <a:r>
              <a:rPr b="1" lang="en" sz="1000">
                <a:solidFill>
                  <a:schemeClr val="lt1"/>
                </a:solidFill>
                <a:latin typeface="Lato"/>
                <a:ea typeface="Lato"/>
                <a:cs typeface="Lato"/>
                <a:sym typeface="Lato"/>
              </a:rPr>
              <a:t>: real numbers)</a:t>
            </a:r>
            <a:endParaRPr b="1" sz="1000">
              <a:solidFill>
                <a:schemeClr val="lt1"/>
              </a:solidFill>
              <a:latin typeface="Lato"/>
              <a:ea typeface="Lato"/>
              <a:cs typeface="Lato"/>
              <a:sym typeface="Lato"/>
            </a:endParaRPr>
          </a:p>
          <a:p>
            <a:pPr indent="0" lvl="0" marL="0" rtl="0" algn="l">
              <a:spcBef>
                <a:spcPts val="0"/>
              </a:spcBef>
              <a:spcAft>
                <a:spcPts val="0"/>
              </a:spcAft>
              <a:buNone/>
            </a:pPr>
            <a:r>
              <a:rPr b="1" lang="en" sz="1000">
                <a:solidFill>
                  <a:schemeClr val="lt1"/>
                </a:solidFill>
                <a:latin typeface="Lato"/>
                <a:ea typeface="Lato"/>
                <a:cs typeface="Lato"/>
                <a:sym typeface="Lato"/>
              </a:rPr>
              <a:t>}</a:t>
            </a:r>
            <a:endParaRPr b="1" sz="1000">
              <a:solidFill>
                <a:schemeClr val="lt1"/>
              </a:solidFill>
              <a:latin typeface="Lato"/>
              <a:ea typeface="Lato"/>
              <a:cs typeface="Lato"/>
              <a:sym typeface="Lato"/>
            </a:endParaRPr>
          </a:p>
        </p:txBody>
      </p:sp>
      <p:grpSp>
        <p:nvGrpSpPr>
          <p:cNvPr id="309" name="Google Shape;309;p21"/>
          <p:cNvGrpSpPr/>
          <p:nvPr/>
        </p:nvGrpSpPr>
        <p:grpSpPr>
          <a:xfrm>
            <a:off x="705688" y="3138225"/>
            <a:ext cx="3173213" cy="2115475"/>
            <a:chOff x="4744288" y="3214425"/>
            <a:chExt cx="3173213" cy="2115475"/>
          </a:xfrm>
        </p:grpSpPr>
        <p:pic>
          <p:nvPicPr>
            <p:cNvPr id="310" name="Google Shape;310;p21"/>
            <p:cNvPicPr preferRelativeResize="0"/>
            <p:nvPr/>
          </p:nvPicPr>
          <p:blipFill>
            <a:blip r:embed="rId3">
              <a:alphaModFix/>
            </a:blip>
            <a:stretch>
              <a:fillRect/>
            </a:stretch>
          </p:blipFill>
          <p:spPr>
            <a:xfrm>
              <a:off x="4744288" y="3214425"/>
              <a:ext cx="3173213" cy="2115475"/>
            </a:xfrm>
            <a:prstGeom prst="rect">
              <a:avLst/>
            </a:prstGeom>
            <a:noFill/>
            <a:ln>
              <a:noFill/>
            </a:ln>
          </p:spPr>
        </p:pic>
        <p:sp>
          <p:nvSpPr>
            <p:cNvPr id="311" name="Google Shape;311;p21"/>
            <p:cNvSpPr txBox="1"/>
            <p:nvPr/>
          </p:nvSpPr>
          <p:spPr>
            <a:xfrm>
              <a:off x="6875575" y="3295975"/>
              <a:ext cx="790800" cy="25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&lt;- Pivot</a:t>
              </a:r>
              <a:endParaRPr sz="1300">
                <a:solidFill>
                  <a:schemeClr val="lt1"/>
                </a:solidFill>
                <a:latin typeface="Lato"/>
                <a:ea typeface="Lato"/>
                <a:cs typeface="Lato"/>
                <a:sym typeface="Lato"/>
              </a:endParaRPr>
            </a:p>
          </p:txBody>
        </p:sp>
        <p:sp>
          <p:nvSpPr>
            <p:cNvPr id="312" name="Google Shape;312;p21"/>
            <p:cNvSpPr txBox="1"/>
            <p:nvPr/>
          </p:nvSpPr>
          <p:spPr>
            <a:xfrm>
              <a:off x="6711894" y="3301498"/>
              <a:ext cx="228900" cy="228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latin typeface="Lato"/>
                  <a:ea typeface="Lato"/>
                  <a:cs typeface="Lato"/>
                  <a:sym typeface="Lato"/>
                </a:rPr>
                <a:t>28</a:t>
              </a:r>
              <a:endParaRPr sz="1200">
                <a:latin typeface="Lato"/>
                <a:ea typeface="Lato"/>
                <a:cs typeface="Lato"/>
                <a:sym typeface="Lato"/>
              </a:endParaRPr>
            </a:p>
          </p:txBody>
        </p:sp>
        <p:sp>
          <p:nvSpPr>
            <p:cNvPr id="313" name="Google Shape;313;p21"/>
            <p:cNvSpPr txBox="1"/>
            <p:nvPr/>
          </p:nvSpPr>
          <p:spPr>
            <a:xfrm>
              <a:off x="5721916" y="3304625"/>
              <a:ext cx="228900" cy="228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latin typeface="Lato"/>
                  <a:ea typeface="Lato"/>
                  <a:cs typeface="Lato"/>
                  <a:sym typeface="Lato"/>
                </a:rPr>
                <a:t>45</a:t>
              </a:r>
              <a:endParaRPr sz="1200">
                <a:latin typeface="Lato"/>
                <a:ea typeface="Lato"/>
                <a:cs typeface="Lato"/>
                <a:sym typeface="Lato"/>
              </a:endParaRPr>
            </a:p>
          </p:txBody>
        </p:sp>
        <p:sp>
          <p:nvSpPr>
            <p:cNvPr id="314" name="Google Shape;314;p21"/>
            <p:cNvSpPr txBox="1"/>
            <p:nvPr/>
          </p:nvSpPr>
          <p:spPr>
            <a:xfrm>
              <a:off x="5971244" y="3304625"/>
              <a:ext cx="228900" cy="228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latin typeface="Lato"/>
                  <a:ea typeface="Lato"/>
                  <a:cs typeface="Lato"/>
                  <a:sym typeface="Lato"/>
                </a:rPr>
                <a:t>10</a:t>
              </a:r>
              <a:endParaRPr sz="1200">
                <a:latin typeface="Lato"/>
                <a:ea typeface="Lato"/>
                <a:cs typeface="Lato"/>
                <a:sym typeface="Lato"/>
              </a:endParaRPr>
            </a:p>
          </p:txBody>
        </p:sp>
        <p:sp>
          <p:nvSpPr>
            <p:cNvPr id="315" name="Google Shape;315;p21"/>
            <p:cNvSpPr txBox="1"/>
            <p:nvPr/>
          </p:nvSpPr>
          <p:spPr>
            <a:xfrm>
              <a:off x="6217611" y="3304625"/>
              <a:ext cx="228900" cy="228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latin typeface="Lato"/>
                  <a:ea typeface="Lato"/>
                  <a:cs typeface="Lato"/>
                  <a:sym typeface="Lato"/>
                </a:rPr>
                <a:t>67</a:t>
              </a:r>
              <a:endParaRPr sz="1200">
                <a:latin typeface="Lato"/>
                <a:ea typeface="Lato"/>
                <a:cs typeface="Lato"/>
                <a:sym typeface="Lato"/>
              </a:endParaRPr>
            </a:p>
          </p:txBody>
        </p:sp>
        <p:sp>
          <p:nvSpPr>
            <p:cNvPr id="316" name="Google Shape;316;p21"/>
            <p:cNvSpPr txBox="1"/>
            <p:nvPr/>
          </p:nvSpPr>
          <p:spPr>
            <a:xfrm>
              <a:off x="6469110" y="3304625"/>
              <a:ext cx="228900" cy="228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latin typeface="Lato"/>
                  <a:ea typeface="Lato"/>
                  <a:cs typeface="Lato"/>
                  <a:sym typeface="Lato"/>
                </a:rPr>
                <a:t>8</a:t>
              </a:r>
              <a:endParaRPr sz="1200">
                <a:latin typeface="Lato"/>
                <a:ea typeface="Lato"/>
                <a:cs typeface="Lato"/>
                <a:sym typeface="Lato"/>
              </a:endParaRPr>
            </a:p>
          </p:txBody>
        </p:sp>
        <p:sp>
          <p:nvSpPr>
            <p:cNvPr id="317" name="Google Shape;317;p21"/>
            <p:cNvSpPr txBox="1"/>
            <p:nvPr/>
          </p:nvSpPr>
          <p:spPr>
            <a:xfrm>
              <a:off x="6219590" y="3777420"/>
              <a:ext cx="228900" cy="228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latin typeface="Lato"/>
                  <a:ea typeface="Lato"/>
                  <a:cs typeface="Lato"/>
                  <a:sym typeface="Lato"/>
                </a:rPr>
                <a:t>28</a:t>
              </a:r>
              <a:endParaRPr sz="1200">
                <a:latin typeface="Lato"/>
                <a:ea typeface="Lato"/>
                <a:cs typeface="Lato"/>
                <a:sym typeface="Lato"/>
              </a:endParaRPr>
            </a:p>
          </p:txBody>
        </p:sp>
        <p:sp>
          <p:nvSpPr>
            <p:cNvPr id="318" name="Google Shape;318;p21"/>
            <p:cNvSpPr txBox="1"/>
            <p:nvPr/>
          </p:nvSpPr>
          <p:spPr>
            <a:xfrm>
              <a:off x="5716472" y="3778207"/>
              <a:ext cx="228900" cy="228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latin typeface="Lato"/>
                  <a:ea typeface="Lato"/>
                  <a:cs typeface="Lato"/>
                  <a:sym typeface="Lato"/>
                </a:rPr>
                <a:t>8</a:t>
              </a:r>
              <a:endParaRPr sz="1200">
                <a:latin typeface="Lato"/>
                <a:ea typeface="Lato"/>
                <a:cs typeface="Lato"/>
                <a:sym typeface="Lato"/>
              </a:endParaRPr>
            </a:p>
          </p:txBody>
        </p:sp>
        <p:sp>
          <p:nvSpPr>
            <p:cNvPr id="319" name="Google Shape;319;p21"/>
            <p:cNvSpPr txBox="1"/>
            <p:nvPr/>
          </p:nvSpPr>
          <p:spPr>
            <a:xfrm>
              <a:off x="5468268" y="3775867"/>
              <a:ext cx="228900" cy="228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latin typeface="Lato"/>
                  <a:ea typeface="Lato"/>
                  <a:cs typeface="Lato"/>
                  <a:sym typeface="Lato"/>
                </a:rPr>
                <a:t>10</a:t>
              </a:r>
              <a:endParaRPr sz="1200">
                <a:latin typeface="Lato"/>
                <a:ea typeface="Lato"/>
                <a:cs typeface="Lato"/>
                <a:sym typeface="Lato"/>
              </a:endParaRPr>
            </a:p>
          </p:txBody>
        </p:sp>
        <p:sp>
          <p:nvSpPr>
            <p:cNvPr id="320" name="Google Shape;320;p21"/>
            <p:cNvSpPr txBox="1"/>
            <p:nvPr/>
          </p:nvSpPr>
          <p:spPr>
            <a:xfrm>
              <a:off x="6724218" y="3778207"/>
              <a:ext cx="228900" cy="228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latin typeface="Lato"/>
                  <a:ea typeface="Lato"/>
                  <a:cs typeface="Lato"/>
                  <a:sym typeface="Lato"/>
                </a:rPr>
                <a:t>45</a:t>
              </a:r>
              <a:endParaRPr sz="1200">
                <a:latin typeface="Lato"/>
                <a:ea typeface="Lato"/>
                <a:cs typeface="Lato"/>
                <a:sym typeface="Lato"/>
              </a:endParaRPr>
            </a:p>
          </p:txBody>
        </p:sp>
        <p:sp>
          <p:nvSpPr>
            <p:cNvPr id="321" name="Google Shape;321;p21"/>
            <p:cNvSpPr txBox="1"/>
            <p:nvPr/>
          </p:nvSpPr>
          <p:spPr>
            <a:xfrm>
              <a:off x="6977271" y="3778207"/>
              <a:ext cx="228900" cy="228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latin typeface="Lato"/>
                  <a:ea typeface="Lato"/>
                  <a:cs typeface="Lato"/>
                  <a:sym typeface="Lato"/>
                </a:rPr>
                <a:t>67</a:t>
              </a:r>
              <a:endParaRPr sz="1200">
                <a:latin typeface="Lato"/>
                <a:ea typeface="Lato"/>
                <a:cs typeface="Lato"/>
                <a:sym typeface="Lato"/>
              </a:endParaRPr>
            </a:p>
          </p:txBody>
        </p:sp>
        <p:sp>
          <p:nvSpPr>
            <p:cNvPr id="322" name="Google Shape;322;p21"/>
            <p:cNvSpPr txBox="1"/>
            <p:nvPr/>
          </p:nvSpPr>
          <p:spPr>
            <a:xfrm>
              <a:off x="6219590" y="4253343"/>
              <a:ext cx="228900" cy="228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latin typeface="Lato"/>
                  <a:ea typeface="Lato"/>
                  <a:cs typeface="Lato"/>
                  <a:sym typeface="Lato"/>
                </a:rPr>
                <a:t>28</a:t>
              </a:r>
              <a:endParaRPr sz="1200">
                <a:latin typeface="Lato"/>
                <a:ea typeface="Lato"/>
                <a:cs typeface="Lato"/>
                <a:sym typeface="Lato"/>
              </a:endParaRPr>
            </a:p>
          </p:txBody>
        </p:sp>
        <p:sp>
          <p:nvSpPr>
            <p:cNvPr id="323" name="Google Shape;323;p21"/>
            <p:cNvSpPr txBox="1"/>
            <p:nvPr/>
          </p:nvSpPr>
          <p:spPr>
            <a:xfrm>
              <a:off x="5212466" y="4254129"/>
              <a:ext cx="228900" cy="228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latin typeface="Lato"/>
                  <a:ea typeface="Lato"/>
                  <a:cs typeface="Lato"/>
                  <a:sym typeface="Lato"/>
                </a:rPr>
                <a:t>8</a:t>
              </a:r>
              <a:endParaRPr sz="1200">
                <a:latin typeface="Lato"/>
                <a:ea typeface="Lato"/>
                <a:cs typeface="Lato"/>
                <a:sym typeface="Lato"/>
              </a:endParaRPr>
            </a:p>
          </p:txBody>
        </p:sp>
        <p:sp>
          <p:nvSpPr>
            <p:cNvPr id="324" name="Google Shape;324;p21"/>
            <p:cNvSpPr txBox="1"/>
            <p:nvPr/>
          </p:nvSpPr>
          <p:spPr>
            <a:xfrm>
              <a:off x="5713250" y="4251789"/>
              <a:ext cx="228900" cy="228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latin typeface="Lato"/>
                  <a:ea typeface="Lato"/>
                  <a:cs typeface="Lato"/>
                  <a:sym typeface="Lato"/>
                </a:rPr>
                <a:t>10</a:t>
              </a:r>
              <a:endParaRPr sz="1200">
                <a:latin typeface="Lato"/>
                <a:ea typeface="Lato"/>
                <a:cs typeface="Lato"/>
                <a:sym typeface="Lato"/>
              </a:endParaRPr>
            </a:p>
          </p:txBody>
        </p:sp>
        <p:sp>
          <p:nvSpPr>
            <p:cNvPr id="325" name="Google Shape;325;p21"/>
            <p:cNvSpPr txBox="1"/>
            <p:nvPr/>
          </p:nvSpPr>
          <p:spPr>
            <a:xfrm>
              <a:off x="6724218" y="4254129"/>
              <a:ext cx="228900" cy="228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latin typeface="Lato"/>
                  <a:ea typeface="Lato"/>
                  <a:cs typeface="Lato"/>
                  <a:sym typeface="Lato"/>
                </a:rPr>
                <a:t>45</a:t>
              </a:r>
              <a:endParaRPr sz="1200">
                <a:latin typeface="Lato"/>
                <a:ea typeface="Lato"/>
                <a:cs typeface="Lato"/>
                <a:sym typeface="Lato"/>
              </a:endParaRPr>
            </a:p>
          </p:txBody>
        </p:sp>
        <p:sp>
          <p:nvSpPr>
            <p:cNvPr id="326" name="Google Shape;326;p21"/>
            <p:cNvSpPr txBox="1"/>
            <p:nvPr/>
          </p:nvSpPr>
          <p:spPr>
            <a:xfrm>
              <a:off x="7229274" y="4254129"/>
              <a:ext cx="228900" cy="228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latin typeface="Lato"/>
                  <a:ea typeface="Lato"/>
                  <a:cs typeface="Lato"/>
                  <a:sym typeface="Lato"/>
                </a:rPr>
                <a:t>67</a:t>
              </a:r>
              <a:endParaRPr sz="1200">
                <a:latin typeface="Lato"/>
                <a:ea typeface="Lato"/>
                <a:cs typeface="Lato"/>
                <a:sym typeface="Lato"/>
              </a:endParaRPr>
            </a:p>
          </p:txBody>
        </p:sp>
        <p:sp>
          <p:nvSpPr>
            <p:cNvPr id="327" name="Google Shape;327;p21"/>
            <p:cNvSpPr txBox="1"/>
            <p:nvPr/>
          </p:nvSpPr>
          <p:spPr>
            <a:xfrm>
              <a:off x="6219590" y="4726925"/>
              <a:ext cx="228900" cy="228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latin typeface="Lato"/>
                  <a:ea typeface="Lato"/>
                  <a:cs typeface="Lato"/>
                  <a:sym typeface="Lato"/>
                </a:rPr>
                <a:t>28</a:t>
              </a:r>
              <a:endParaRPr sz="1200">
                <a:latin typeface="Lato"/>
                <a:ea typeface="Lato"/>
                <a:cs typeface="Lato"/>
                <a:sym typeface="Lato"/>
              </a:endParaRPr>
            </a:p>
          </p:txBody>
        </p:sp>
        <p:sp>
          <p:nvSpPr>
            <p:cNvPr id="328" name="Google Shape;328;p21"/>
            <p:cNvSpPr txBox="1"/>
            <p:nvPr/>
          </p:nvSpPr>
          <p:spPr>
            <a:xfrm>
              <a:off x="5722463" y="4727711"/>
              <a:ext cx="228900" cy="228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latin typeface="Lato"/>
                  <a:ea typeface="Lato"/>
                  <a:cs typeface="Lato"/>
                  <a:sym typeface="Lato"/>
                </a:rPr>
                <a:t>8</a:t>
              </a:r>
              <a:endParaRPr sz="1200">
                <a:latin typeface="Lato"/>
                <a:ea typeface="Lato"/>
                <a:cs typeface="Lato"/>
                <a:sym typeface="Lato"/>
              </a:endParaRPr>
            </a:p>
          </p:txBody>
        </p:sp>
        <p:sp>
          <p:nvSpPr>
            <p:cNvPr id="329" name="Google Shape;329;p21"/>
            <p:cNvSpPr txBox="1"/>
            <p:nvPr/>
          </p:nvSpPr>
          <p:spPr>
            <a:xfrm>
              <a:off x="5967593" y="4725371"/>
              <a:ext cx="228900" cy="228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latin typeface="Lato"/>
                  <a:ea typeface="Lato"/>
                  <a:cs typeface="Lato"/>
                  <a:sym typeface="Lato"/>
                </a:rPr>
                <a:t>10</a:t>
              </a:r>
              <a:endParaRPr sz="1200">
                <a:latin typeface="Lato"/>
                <a:ea typeface="Lato"/>
                <a:cs typeface="Lato"/>
                <a:sym typeface="Lato"/>
              </a:endParaRPr>
            </a:p>
          </p:txBody>
        </p:sp>
        <p:sp>
          <p:nvSpPr>
            <p:cNvPr id="330" name="Google Shape;330;p21"/>
            <p:cNvSpPr txBox="1"/>
            <p:nvPr/>
          </p:nvSpPr>
          <p:spPr>
            <a:xfrm>
              <a:off x="6465194" y="4727711"/>
              <a:ext cx="228900" cy="228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latin typeface="Lato"/>
                  <a:ea typeface="Lato"/>
                  <a:cs typeface="Lato"/>
                  <a:sym typeface="Lato"/>
                </a:rPr>
                <a:t>45</a:t>
              </a:r>
              <a:endParaRPr sz="1200">
                <a:latin typeface="Lato"/>
                <a:ea typeface="Lato"/>
                <a:cs typeface="Lato"/>
                <a:sym typeface="Lato"/>
              </a:endParaRPr>
            </a:p>
          </p:txBody>
        </p:sp>
        <p:sp>
          <p:nvSpPr>
            <p:cNvPr id="331" name="Google Shape;331;p21"/>
            <p:cNvSpPr txBox="1"/>
            <p:nvPr/>
          </p:nvSpPr>
          <p:spPr>
            <a:xfrm>
              <a:off x="6714596" y="4727711"/>
              <a:ext cx="228900" cy="228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latin typeface="Lato"/>
                  <a:ea typeface="Lato"/>
                  <a:cs typeface="Lato"/>
                  <a:sym typeface="Lato"/>
                </a:rPr>
                <a:t>67</a:t>
              </a:r>
              <a:endParaRPr sz="1200">
                <a:latin typeface="Lato"/>
                <a:ea typeface="Lato"/>
                <a:cs typeface="Lato"/>
                <a:sym typeface="La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