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25" r:id="rId2"/>
    <p:sldId id="359" r:id="rId3"/>
    <p:sldId id="473" r:id="rId4"/>
    <p:sldId id="427" r:id="rId5"/>
    <p:sldId id="422" r:id="rId6"/>
    <p:sldId id="424" r:id="rId7"/>
    <p:sldId id="493" r:id="rId8"/>
    <p:sldId id="426" r:id="rId9"/>
    <p:sldId id="429" r:id="rId10"/>
    <p:sldId id="470" r:id="rId11"/>
    <p:sldId id="496" r:id="rId12"/>
    <p:sldId id="494" r:id="rId13"/>
    <p:sldId id="467" r:id="rId14"/>
    <p:sldId id="430" r:id="rId15"/>
    <p:sldId id="433" r:id="rId16"/>
    <p:sldId id="491" r:id="rId17"/>
    <p:sldId id="492" r:id="rId18"/>
    <p:sldId id="497" r:id="rId19"/>
    <p:sldId id="434" r:id="rId20"/>
    <p:sldId id="437" r:id="rId21"/>
    <p:sldId id="440" r:id="rId22"/>
    <p:sldId id="439" r:id="rId23"/>
    <p:sldId id="450" r:id="rId24"/>
    <p:sldId id="500" r:id="rId25"/>
    <p:sldId id="453" r:id="rId26"/>
    <p:sldId id="442" r:id="rId27"/>
    <p:sldId id="451" r:id="rId28"/>
    <p:sldId id="476" r:id="rId29"/>
    <p:sldId id="501" r:id="rId30"/>
    <p:sldId id="441" r:id="rId31"/>
    <p:sldId id="443" r:id="rId32"/>
    <p:sldId id="444" r:id="rId33"/>
    <p:sldId id="452" r:id="rId34"/>
    <p:sldId id="503" r:id="rId35"/>
    <p:sldId id="502" r:id="rId36"/>
    <p:sldId id="477" r:id="rId37"/>
    <p:sldId id="478" r:id="rId38"/>
    <p:sldId id="468" r:id="rId39"/>
    <p:sldId id="475" r:id="rId40"/>
    <p:sldId id="446" r:id="rId41"/>
    <p:sldId id="449" r:id="rId42"/>
    <p:sldId id="448" r:id="rId43"/>
    <p:sldId id="445" r:id="rId44"/>
    <p:sldId id="447" r:id="rId45"/>
    <p:sldId id="454" r:id="rId46"/>
    <p:sldId id="479" r:id="rId47"/>
    <p:sldId id="457" r:id="rId48"/>
    <p:sldId id="455" r:id="rId49"/>
    <p:sldId id="456" r:id="rId50"/>
    <p:sldId id="458" r:id="rId51"/>
    <p:sldId id="460" r:id="rId52"/>
    <p:sldId id="461" r:id="rId53"/>
    <p:sldId id="462" r:id="rId54"/>
    <p:sldId id="459" r:id="rId55"/>
    <p:sldId id="463" r:id="rId56"/>
    <p:sldId id="465" r:id="rId57"/>
    <p:sldId id="480" r:id="rId58"/>
    <p:sldId id="481" r:id="rId59"/>
    <p:sldId id="482" r:id="rId60"/>
    <p:sldId id="483" r:id="rId61"/>
    <p:sldId id="484" r:id="rId62"/>
    <p:sldId id="485" r:id="rId63"/>
    <p:sldId id="471" r:id="rId64"/>
    <p:sldId id="472" r:id="rId65"/>
    <p:sldId id="487" r:id="rId66"/>
    <p:sldId id="488" r:id="rId67"/>
    <p:sldId id="486" r:id="rId68"/>
    <p:sldId id="419" r:id="rId69"/>
    <p:sldId id="464" r:id="rId70"/>
    <p:sldId id="489" r:id="rId71"/>
    <p:sldId id="490" r:id="rId72"/>
    <p:sldId id="499" r:id="rId73"/>
    <p:sldId id="504" r:id="rId74"/>
  </p:sldIdLst>
  <p:sldSz cx="12192000" cy="6858000"/>
  <p:notesSz cx="6761163" cy="99425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d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5" autoAdjust="0"/>
    <p:restoredTop sz="80240" autoAdjust="0"/>
  </p:normalViewPr>
  <p:slideViewPr>
    <p:cSldViewPr>
      <p:cViewPr varScale="1">
        <p:scale>
          <a:sx n="69" d="100"/>
          <a:sy n="69" d="100"/>
        </p:scale>
        <p:origin x="1186" y="53"/>
      </p:cViewPr>
      <p:guideLst>
        <p:guide orient="horz" pos="2160"/>
        <p:guide pos="3840"/>
      </p:guideLst>
    </p:cSldViewPr>
  </p:slideViewPr>
  <p:notesTextViewPr>
    <p:cViewPr>
      <p:scale>
        <a:sx n="1" d="1"/>
        <a:sy n="1" d="1"/>
      </p:scale>
      <p:origin x="0" y="0"/>
    </p:cViewPr>
  </p:notesTextViewPr>
  <p:sorterViewPr>
    <p:cViewPr>
      <p:scale>
        <a:sx n="100" d="100"/>
        <a:sy n="100" d="100"/>
      </p:scale>
      <p:origin x="0" y="-16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00EF3-AB70-428B-BF8D-97A80D1FEE06}" type="doc">
      <dgm:prSet loTypeId="urn:microsoft.com/office/officeart/2005/8/layout/hProcess9" loCatId="process" qsTypeId="urn:microsoft.com/office/officeart/2005/8/quickstyle/3d2" qsCatId="3D" csTypeId="urn:microsoft.com/office/officeart/2005/8/colors/colorful1" csCatId="colorful" phldr="1"/>
      <dgm:spPr/>
      <dgm:t>
        <a:bodyPr/>
        <a:lstStyle/>
        <a:p>
          <a:endParaRPr lang="es-ES"/>
        </a:p>
      </dgm:t>
    </dgm:pt>
    <dgm:pt modelId="{28A9D8E0-93BA-4C87-B173-BC00CDCBBF5B}">
      <dgm:prSet/>
      <dgm:spPr/>
      <dgm:t>
        <a:bodyPr/>
        <a:lstStyle/>
        <a:p>
          <a:r>
            <a:rPr lang="es-ES" b="1" dirty="0"/>
            <a:t>Pago en CUP</a:t>
          </a:r>
          <a:endParaRPr lang="es-ES" dirty="0"/>
        </a:p>
      </dgm:t>
    </dgm:pt>
    <dgm:pt modelId="{DBEA5313-8F21-4567-A0E5-BE4F8F4AB2AE}" type="parTrans" cxnId="{5D28BE23-14BA-4A1B-ACAD-914013074C23}">
      <dgm:prSet/>
      <dgm:spPr/>
      <dgm:t>
        <a:bodyPr/>
        <a:lstStyle/>
        <a:p>
          <a:endParaRPr lang="es-ES"/>
        </a:p>
      </dgm:t>
    </dgm:pt>
    <dgm:pt modelId="{108C7B51-23AA-4F0B-8B3F-2464F10420F7}" type="sibTrans" cxnId="{5D28BE23-14BA-4A1B-ACAD-914013074C23}">
      <dgm:prSet/>
      <dgm:spPr/>
      <dgm:t>
        <a:bodyPr/>
        <a:lstStyle/>
        <a:p>
          <a:endParaRPr lang="es-ES"/>
        </a:p>
      </dgm:t>
    </dgm:pt>
    <dgm:pt modelId="{0B9F4791-918A-4352-8CFB-6391AAAA82FC}">
      <dgm:prSet/>
      <dgm:spPr/>
      <dgm:t>
        <a:bodyPr/>
        <a:lstStyle/>
        <a:p>
          <a:r>
            <a:rPr lang="en-US" b="1" dirty="0"/>
            <a:t>Pago </a:t>
          </a:r>
          <a:r>
            <a:rPr lang="en-US" b="1" dirty="0" err="1"/>
            <a:t>en</a:t>
          </a:r>
          <a:r>
            <a:rPr lang="en-US" b="1" dirty="0"/>
            <a:t> CUC</a:t>
          </a:r>
          <a:endParaRPr lang="es-ES" b="1" dirty="0"/>
        </a:p>
      </dgm:t>
    </dgm:pt>
    <dgm:pt modelId="{B7D3F9C1-1C3A-4FDE-8924-F8DD75EDA7FB}" type="parTrans" cxnId="{77532B68-C73C-4377-85A2-89D16981495E}">
      <dgm:prSet/>
      <dgm:spPr/>
      <dgm:t>
        <a:bodyPr/>
        <a:lstStyle/>
        <a:p>
          <a:endParaRPr lang="es-ES"/>
        </a:p>
      </dgm:t>
    </dgm:pt>
    <dgm:pt modelId="{6C406E05-F34E-4C8A-9D82-08D52C86A346}" type="sibTrans" cxnId="{77532B68-C73C-4377-85A2-89D16981495E}">
      <dgm:prSet/>
      <dgm:spPr/>
      <dgm:t>
        <a:bodyPr/>
        <a:lstStyle/>
        <a:p>
          <a:endParaRPr lang="es-ES"/>
        </a:p>
      </dgm:t>
    </dgm:pt>
    <dgm:pt modelId="{D5D75052-C67F-432B-B9F1-9EAF55BD73F8}">
      <dgm:prSet/>
      <dgm:spPr/>
      <dgm:t>
        <a:bodyPr/>
        <a:lstStyle/>
        <a:p>
          <a:r>
            <a:rPr lang="en-US" b="1" dirty="0" err="1"/>
            <a:t>Unificación</a:t>
          </a:r>
          <a:r>
            <a:rPr lang="en-US" b="1" dirty="0"/>
            <a:t> </a:t>
          </a:r>
          <a:r>
            <a:rPr lang="en-US" b="1" dirty="0" err="1"/>
            <a:t>monetaria</a:t>
          </a:r>
          <a:endParaRPr lang="es-ES" b="1" dirty="0"/>
        </a:p>
      </dgm:t>
    </dgm:pt>
    <dgm:pt modelId="{C2FCFFA9-E9F4-45DE-A00F-F95E2DEB1ADA}" type="parTrans" cxnId="{DE4B364F-3DE8-4C4D-A09E-F2EBC8629C13}">
      <dgm:prSet/>
      <dgm:spPr/>
      <dgm:t>
        <a:bodyPr/>
        <a:lstStyle/>
        <a:p>
          <a:endParaRPr lang="es-ES"/>
        </a:p>
      </dgm:t>
    </dgm:pt>
    <dgm:pt modelId="{2BC72119-5B69-43D7-A8E8-607F5C7A936D}" type="sibTrans" cxnId="{DE4B364F-3DE8-4C4D-A09E-F2EBC8629C13}">
      <dgm:prSet/>
      <dgm:spPr/>
      <dgm:t>
        <a:bodyPr/>
        <a:lstStyle/>
        <a:p>
          <a:endParaRPr lang="es-ES"/>
        </a:p>
      </dgm:t>
    </dgm:pt>
    <dgm:pt modelId="{B103E4D6-DCB2-4FA5-8C1A-CF6E43F37C21}" type="pres">
      <dgm:prSet presAssocID="{C8200EF3-AB70-428B-BF8D-97A80D1FEE06}" presName="CompostProcess" presStyleCnt="0">
        <dgm:presLayoutVars>
          <dgm:dir/>
          <dgm:resizeHandles val="exact"/>
        </dgm:presLayoutVars>
      </dgm:prSet>
      <dgm:spPr/>
    </dgm:pt>
    <dgm:pt modelId="{AEAA09FA-B438-4484-BA71-F5D5C8EABBE5}" type="pres">
      <dgm:prSet presAssocID="{C8200EF3-AB70-428B-BF8D-97A80D1FEE06}" presName="arrow" presStyleLbl="bgShp" presStyleIdx="0" presStyleCnt="1"/>
      <dgm:spPr/>
    </dgm:pt>
    <dgm:pt modelId="{C8C25DE0-F37E-4D94-A439-199675C4D7FE}" type="pres">
      <dgm:prSet presAssocID="{C8200EF3-AB70-428B-BF8D-97A80D1FEE06}" presName="linearProcess" presStyleCnt="0"/>
      <dgm:spPr/>
    </dgm:pt>
    <dgm:pt modelId="{7AF60447-5548-47F1-9942-B9101EBFF9E1}" type="pres">
      <dgm:prSet presAssocID="{28A9D8E0-93BA-4C87-B173-BC00CDCBBF5B}" presName="textNode" presStyleLbl="node1" presStyleIdx="0" presStyleCnt="3">
        <dgm:presLayoutVars>
          <dgm:bulletEnabled val="1"/>
        </dgm:presLayoutVars>
      </dgm:prSet>
      <dgm:spPr/>
    </dgm:pt>
    <dgm:pt modelId="{7FCB5BE3-2031-45CB-8C16-A2F3A0F61F16}" type="pres">
      <dgm:prSet presAssocID="{108C7B51-23AA-4F0B-8B3F-2464F10420F7}" presName="sibTrans" presStyleCnt="0"/>
      <dgm:spPr/>
    </dgm:pt>
    <dgm:pt modelId="{778C5333-2E5E-4F18-A7AE-B4E18F505DBC}" type="pres">
      <dgm:prSet presAssocID="{0B9F4791-918A-4352-8CFB-6391AAAA82FC}" presName="textNode" presStyleLbl="node1" presStyleIdx="1" presStyleCnt="3">
        <dgm:presLayoutVars>
          <dgm:bulletEnabled val="1"/>
        </dgm:presLayoutVars>
      </dgm:prSet>
      <dgm:spPr/>
    </dgm:pt>
    <dgm:pt modelId="{677630F7-A516-4C3B-955E-0EAE6BEA7B99}" type="pres">
      <dgm:prSet presAssocID="{6C406E05-F34E-4C8A-9D82-08D52C86A346}" presName="sibTrans" presStyleCnt="0"/>
      <dgm:spPr/>
    </dgm:pt>
    <dgm:pt modelId="{0D8AC6DB-EF6D-4707-A435-892BAD2BB862}" type="pres">
      <dgm:prSet presAssocID="{D5D75052-C67F-432B-B9F1-9EAF55BD73F8}" presName="textNode" presStyleLbl="node1" presStyleIdx="2" presStyleCnt="3">
        <dgm:presLayoutVars>
          <dgm:bulletEnabled val="1"/>
        </dgm:presLayoutVars>
      </dgm:prSet>
      <dgm:spPr/>
    </dgm:pt>
  </dgm:ptLst>
  <dgm:cxnLst>
    <dgm:cxn modelId="{5D28BE23-14BA-4A1B-ACAD-914013074C23}" srcId="{C8200EF3-AB70-428B-BF8D-97A80D1FEE06}" destId="{28A9D8E0-93BA-4C87-B173-BC00CDCBBF5B}" srcOrd="0" destOrd="0" parTransId="{DBEA5313-8F21-4567-A0E5-BE4F8F4AB2AE}" sibTransId="{108C7B51-23AA-4F0B-8B3F-2464F10420F7}"/>
    <dgm:cxn modelId="{77532B68-C73C-4377-85A2-89D16981495E}" srcId="{C8200EF3-AB70-428B-BF8D-97A80D1FEE06}" destId="{0B9F4791-918A-4352-8CFB-6391AAAA82FC}" srcOrd="1" destOrd="0" parTransId="{B7D3F9C1-1C3A-4FDE-8924-F8DD75EDA7FB}" sibTransId="{6C406E05-F34E-4C8A-9D82-08D52C86A346}"/>
    <dgm:cxn modelId="{DE4B364F-3DE8-4C4D-A09E-F2EBC8629C13}" srcId="{C8200EF3-AB70-428B-BF8D-97A80D1FEE06}" destId="{D5D75052-C67F-432B-B9F1-9EAF55BD73F8}" srcOrd="2" destOrd="0" parTransId="{C2FCFFA9-E9F4-45DE-A00F-F95E2DEB1ADA}" sibTransId="{2BC72119-5B69-43D7-A8E8-607F5C7A936D}"/>
    <dgm:cxn modelId="{24553975-F6C8-4884-A628-ACD5F676D466}" type="presOf" srcId="{0B9F4791-918A-4352-8CFB-6391AAAA82FC}" destId="{778C5333-2E5E-4F18-A7AE-B4E18F505DBC}" srcOrd="0" destOrd="0" presId="urn:microsoft.com/office/officeart/2005/8/layout/hProcess9"/>
    <dgm:cxn modelId="{2AD13F7D-B4F1-41B0-A8FD-F4D50D12C383}" type="presOf" srcId="{28A9D8E0-93BA-4C87-B173-BC00CDCBBF5B}" destId="{7AF60447-5548-47F1-9942-B9101EBFF9E1}" srcOrd="0" destOrd="0" presId="urn:microsoft.com/office/officeart/2005/8/layout/hProcess9"/>
    <dgm:cxn modelId="{75B96DD1-FC6C-4ECD-AFE9-7E2F488F1BE8}" type="presOf" srcId="{C8200EF3-AB70-428B-BF8D-97A80D1FEE06}" destId="{B103E4D6-DCB2-4FA5-8C1A-CF6E43F37C21}" srcOrd="0" destOrd="0" presId="urn:microsoft.com/office/officeart/2005/8/layout/hProcess9"/>
    <dgm:cxn modelId="{8B9557FE-A9B3-46E5-911F-2C44B43C1D49}" type="presOf" srcId="{D5D75052-C67F-432B-B9F1-9EAF55BD73F8}" destId="{0D8AC6DB-EF6D-4707-A435-892BAD2BB862}" srcOrd="0" destOrd="0" presId="urn:microsoft.com/office/officeart/2005/8/layout/hProcess9"/>
    <dgm:cxn modelId="{D77B8658-2F66-4AFD-8D8D-86AF0258CBAE}" type="presParOf" srcId="{B103E4D6-DCB2-4FA5-8C1A-CF6E43F37C21}" destId="{AEAA09FA-B438-4484-BA71-F5D5C8EABBE5}" srcOrd="0" destOrd="0" presId="urn:microsoft.com/office/officeart/2005/8/layout/hProcess9"/>
    <dgm:cxn modelId="{68EDFFB3-34F4-4DF5-8F79-C954A048BDFA}" type="presParOf" srcId="{B103E4D6-DCB2-4FA5-8C1A-CF6E43F37C21}" destId="{C8C25DE0-F37E-4D94-A439-199675C4D7FE}" srcOrd="1" destOrd="0" presId="urn:microsoft.com/office/officeart/2005/8/layout/hProcess9"/>
    <dgm:cxn modelId="{8F8942BD-A665-4F99-ACB4-5450BD7DCEF6}" type="presParOf" srcId="{C8C25DE0-F37E-4D94-A439-199675C4D7FE}" destId="{7AF60447-5548-47F1-9942-B9101EBFF9E1}" srcOrd="0" destOrd="0" presId="urn:microsoft.com/office/officeart/2005/8/layout/hProcess9"/>
    <dgm:cxn modelId="{D41A40B8-F327-4EAF-A9E8-11B7A1FCAC3C}" type="presParOf" srcId="{C8C25DE0-F37E-4D94-A439-199675C4D7FE}" destId="{7FCB5BE3-2031-45CB-8C16-A2F3A0F61F16}" srcOrd="1" destOrd="0" presId="urn:microsoft.com/office/officeart/2005/8/layout/hProcess9"/>
    <dgm:cxn modelId="{7F1E9582-A485-45F3-BC35-EC88E52F1E3B}" type="presParOf" srcId="{C8C25DE0-F37E-4D94-A439-199675C4D7FE}" destId="{778C5333-2E5E-4F18-A7AE-B4E18F505DBC}" srcOrd="2" destOrd="0" presId="urn:microsoft.com/office/officeart/2005/8/layout/hProcess9"/>
    <dgm:cxn modelId="{AF7542AB-60CE-4FC5-9C83-29CDBE8E44F4}" type="presParOf" srcId="{C8C25DE0-F37E-4D94-A439-199675C4D7FE}" destId="{677630F7-A516-4C3B-955E-0EAE6BEA7B99}" srcOrd="3" destOrd="0" presId="urn:microsoft.com/office/officeart/2005/8/layout/hProcess9"/>
    <dgm:cxn modelId="{A763B319-B6D2-47CE-AB1A-DCA04186F573}" type="presParOf" srcId="{C8C25DE0-F37E-4D94-A439-199675C4D7FE}" destId="{0D8AC6DB-EF6D-4707-A435-892BAD2BB862}"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A09FA-B438-4484-BA71-F5D5C8EABBE5}">
      <dsp:nvSpPr>
        <dsp:cNvPr id="0" name=""/>
        <dsp:cNvSpPr/>
      </dsp:nvSpPr>
      <dsp:spPr>
        <a:xfrm>
          <a:off x="696722" y="0"/>
          <a:ext cx="7896194" cy="2057257"/>
        </a:xfrm>
        <a:prstGeom prst="right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AF60447-5548-47F1-9942-B9101EBFF9E1}">
      <dsp:nvSpPr>
        <dsp:cNvPr id="0" name=""/>
        <dsp:cNvSpPr/>
      </dsp:nvSpPr>
      <dsp:spPr>
        <a:xfrm>
          <a:off x="5570" y="617177"/>
          <a:ext cx="2898391" cy="82290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1" kern="1200" dirty="0"/>
            <a:t>Pago en CUP</a:t>
          </a:r>
          <a:endParaRPr lang="es-ES" sz="2200" kern="1200" dirty="0"/>
        </a:p>
      </dsp:txBody>
      <dsp:txXfrm>
        <a:off x="45741" y="657348"/>
        <a:ext cx="2818049" cy="742560"/>
      </dsp:txXfrm>
    </dsp:sp>
    <dsp:sp modelId="{778C5333-2E5E-4F18-A7AE-B4E18F505DBC}">
      <dsp:nvSpPr>
        <dsp:cNvPr id="0" name=""/>
        <dsp:cNvSpPr/>
      </dsp:nvSpPr>
      <dsp:spPr>
        <a:xfrm>
          <a:off x="3195624" y="617177"/>
          <a:ext cx="2898391" cy="82290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Pago </a:t>
          </a:r>
          <a:r>
            <a:rPr lang="en-US" sz="2200" b="1" kern="1200" dirty="0" err="1"/>
            <a:t>en</a:t>
          </a:r>
          <a:r>
            <a:rPr lang="en-US" sz="2200" b="1" kern="1200" dirty="0"/>
            <a:t> CUC</a:t>
          </a:r>
          <a:endParaRPr lang="es-ES" sz="2200" b="1" kern="1200" dirty="0"/>
        </a:p>
      </dsp:txBody>
      <dsp:txXfrm>
        <a:off x="3235795" y="657348"/>
        <a:ext cx="2818049" cy="742560"/>
      </dsp:txXfrm>
    </dsp:sp>
    <dsp:sp modelId="{0D8AC6DB-EF6D-4707-A435-892BAD2BB862}">
      <dsp:nvSpPr>
        <dsp:cNvPr id="0" name=""/>
        <dsp:cNvSpPr/>
      </dsp:nvSpPr>
      <dsp:spPr>
        <a:xfrm>
          <a:off x="6385677" y="617177"/>
          <a:ext cx="2898391" cy="82290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t>Unificación</a:t>
          </a:r>
          <a:r>
            <a:rPr lang="en-US" sz="2200" b="1" kern="1200" dirty="0"/>
            <a:t> </a:t>
          </a:r>
          <a:r>
            <a:rPr lang="en-US" sz="2200" b="1" kern="1200" dirty="0" err="1"/>
            <a:t>monetaria</a:t>
          </a:r>
          <a:endParaRPr lang="es-ES" sz="2200" b="1" kern="1200" dirty="0"/>
        </a:p>
      </dsp:txBody>
      <dsp:txXfrm>
        <a:off x="6425848" y="657348"/>
        <a:ext cx="2818049" cy="7425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CBFA6A71-464A-4512-8A8B-A3F1E2AC07AD}" type="datetimeFigureOut">
              <a:rPr lang="es-ES" smtClean="0"/>
              <a:pPr/>
              <a:t>14/12/2021</a:t>
            </a:fld>
            <a:endParaRPr lang="es-ES"/>
          </a:p>
        </p:txBody>
      </p:sp>
      <p:sp>
        <p:nvSpPr>
          <p:cNvPr id="4" name="Marcador de pie de página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9CFEE9BF-4902-465E-B6D1-ECB0C8647362}" type="slidenum">
              <a:rPr lang="es-ES" smtClean="0"/>
              <a:pPr/>
              <a:t>‹Nº›</a:t>
            </a:fld>
            <a:endParaRPr lang="es-ES"/>
          </a:p>
        </p:txBody>
      </p:sp>
    </p:spTree>
    <p:extLst>
      <p:ext uri="{BB962C8B-B14F-4D97-AF65-F5344CB8AC3E}">
        <p14:creationId xmlns:p14="http://schemas.microsoft.com/office/powerpoint/2010/main" val="20289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EB376200-A48E-4424-846A-84500839FF68}" type="datetimeFigureOut">
              <a:rPr lang="es-ES" smtClean="0"/>
              <a:pPr/>
              <a:t>14/12/2021</a:t>
            </a:fld>
            <a:endParaRPr lang="es-ES"/>
          </a:p>
        </p:txBody>
      </p:sp>
      <p:sp>
        <p:nvSpPr>
          <p:cNvPr id="4" name="3 Marcador de imagen de diapositiva"/>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707E62F6-F77C-4EE4-BA3B-41AE0B57B406}" type="slidenum">
              <a:rPr lang="es-ES" smtClean="0"/>
              <a:pPr/>
              <a:t>‹Nº›</a:t>
            </a:fld>
            <a:endParaRPr lang="es-ES"/>
          </a:p>
        </p:txBody>
      </p:sp>
    </p:spTree>
    <p:extLst>
      <p:ext uri="{BB962C8B-B14F-4D97-AF65-F5344CB8AC3E}">
        <p14:creationId xmlns:p14="http://schemas.microsoft.com/office/powerpoint/2010/main" val="390953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263" y="746125"/>
            <a:ext cx="6624637" cy="3727450"/>
          </a:xfrm>
        </p:spPr>
      </p:sp>
      <p:sp>
        <p:nvSpPr>
          <p:cNvPr id="3" name="2 Marcador de notas"/>
          <p:cNvSpPr>
            <a:spLocks noGrp="1"/>
          </p:cNvSpPr>
          <p:nvPr>
            <p:ph type="body" idx="1"/>
          </p:nvPr>
        </p:nvSpPr>
        <p:spPr/>
        <p:txBody>
          <a:bodyPr>
            <a:normAutofit/>
          </a:bodyPr>
          <a:lstStyle/>
          <a:p>
            <a:pPr lvl="0"/>
            <a:endParaRPr lang="es-ES" dirty="0"/>
          </a:p>
        </p:txBody>
      </p:sp>
      <p:sp>
        <p:nvSpPr>
          <p:cNvPr id="4" name="3 Marcador de número de diapositiva"/>
          <p:cNvSpPr>
            <a:spLocks noGrp="1"/>
          </p:cNvSpPr>
          <p:nvPr>
            <p:ph type="sldNum" sz="quarter" idx="10"/>
          </p:nvPr>
        </p:nvSpPr>
        <p:spPr/>
        <p:txBody>
          <a:bodyPr/>
          <a:lstStyle/>
          <a:p>
            <a:fld id="{4B6F08D7-0C0C-4F15-9BEE-C979BEFC28F0}" type="slidenum">
              <a:rPr lang="es-ES" smtClean="0"/>
              <a:pPr/>
              <a:t>1</a:t>
            </a:fld>
            <a:endParaRPr lang="es-ES"/>
          </a:p>
        </p:txBody>
      </p:sp>
    </p:spTree>
    <p:extLst>
      <p:ext uri="{BB962C8B-B14F-4D97-AF65-F5344CB8AC3E}">
        <p14:creationId xmlns:p14="http://schemas.microsoft.com/office/powerpoint/2010/main" val="169840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a:solidFill>
                  <a:schemeClr val="tx1"/>
                </a:solidFill>
                <a:effectLst/>
                <a:latin typeface="+mn-lt"/>
                <a:ea typeface="+mn-ea"/>
                <a:cs typeface="+mn-cs"/>
              </a:rPr>
              <a:t>Encapsular la variabilidad: Diseñaríamos un mecanismo de diseño de acceso a datos, garantizando separar los elementos variables de los no variables.</a:t>
            </a:r>
            <a:endParaRPr lang="es-ES" dirty="0"/>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26</a:t>
            </a:fld>
            <a:endParaRPr lang="es-ES"/>
          </a:p>
        </p:txBody>
      </p:sp>
    </p:spTree>
    <p:extLst>
      <p:ext uri="{BB962C8B-B14F-4D97-AF65-F5344CB8AC3E}">
        <p14:creationId xmlns:p14="http://schemas.microsoft.com/office/powerpoint/2010/main" val="283466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27</a:t>
            </a:fld>
            <a:endParaRPr lang="es-ES"/>
          </a:p>
        </p:txBody>
      </p:sp>
    </p:spTree>
    <p:extLst>
      <p:ext uri="{BB962C8B-B14F-4D97-AF65-F5344CB8AC3E}">
        <p14:creationId xmlns:p14="http://schemas.microsoft.com/office/powerpoint/2010/main" val="408521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O: Principio abierto/cerrado</a:t>
            </a:r>
          </a:p>
          <a:p>
            <a:r>
              <a:rPr lang="es-ES" sz="1200" kern="1200" dirty="0">
                <a:solidFill>
                  <a:schemeClr val="tx1"/>
                </a:solidFill>
                <a:effectLst/>
                <a:latin typeface="+mn-lt"/>
                <a:ea typeface="+mn-ea"/>
                <a:cs typeface="+mn-cs"/>
              </a:rPr>
              <a:t>Establece que las entidades software (clases, módulos y funciones) deberían estar abiertos para su extensión, pero cerrados para su modificación.</a:t>
            </a:r>
          </a:p>
          <a:p>
            <a:r>
              <a:rPr lang="es-ES" sz="1200" kern="1200" dirty="0">
                <a:solidFill>
                  <a:schemeClr val="tx1"/>
                </a:solidFill>
                <a:effectLst/>
                <a:latin typeface="+mn-lt"/>
                <a:ea typeface="+mn-ea"/>
                <a:cs typeface="+mn-cs"/>
              </a:rPr>
              <a:t>Si seguimos con la clase Coche:</a:t>
            </a:r>
          </a:p>
          <a:p>
            <a:r>
              <a:rPr lang="es-ES" sz="1200" kern="1200" dirty="0">
                <a:solidFill>
                  <a:schemeClr val="tx1"/>
                </a:solidFill>
                <a:effectLst/>
                <a:latin typeface="+mn-lt"/>
                <a:ea typeface="+mn-ea"/>
                <a:cs typeface="+mn-cs"/>
              </a:rPr>
              <a:t>Si quisiéramos iterar a través de una lista de coches e imprimir sus marcas por pantalla. Esto no cumpliría el principio abierto/cerrado, ya que si decidimos añadir un nuevo coche de otra marca:</a:t>
            </a:r>
          </a:p>
          <a:p>
            <a:r>
              <a:rPr lang="es-ES" sz="1200" kern="1200" dirty="0">
                <a:solidFill>
                  <a:schemeClr val="tx1"/>
                </a:solidFill>
                <a:effectLst/>
                <a:latin typeface="+mn-lt"/>
                <a:ea typeface="+mn-ea"/>
                <a:cs typeface="+mn-cs"/>
              </a:rPr>
              <a:t>También tendríamos que modificar el método que hemos creado anteriormente:</a:t>
            </a:r>
          </a:p>
          <a:p>
            <a:r>
              <a:rPr lang="es-ES" sz="1200" kern="1200" dirty="0">
                <a:solidFill>
                  <a:schemeClr val="tx1"/>
                </a:solidFill>
                <a:effectLst/>
                <a:latin typeface="+mn-lt"/>
                <a:ea typeface="+mn-ea"/>
                <a:cs typeface="+mn-cs"/>
              </a:rPr>
              <a:t>Como podemos ver, para cada nuevo coche habría que añadir nueva lógica al método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 Esto es un ejemplo sencillo, pero imagina que tu aplicación crece y crece… ¿cuántas modificaciones tendríamos que hacer? Mejor evitarnos esta pérdida de tiempo y dolor de cabeza, ¿verdad?</a:t>
            </a:r>
          </a:p>
          <a:p>
            <a:r>
              <a:rPr lang="es-ES" sz="1200" kern="1200" dirty="0">
                <a:solidFill>
                  <a:schemeClr val="tx1"/>
                </a:solidFill>
                <a:effectLst/>
                <a:latin typeface="+mn-lt"/>
                <a:ea typeface="+mn-ea"/>
                <a:cs typeface="+mn-cs"/>
              </a:rPr>
              <a:t>Para que cumpla con este principio podríamos hacer lo siguiente:</a:t>
            </a:r>
          </a:p>
          <a:p>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Cada coche extiende la clase abstracta Coche e implementa el método abstracto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Así, cada coche tiene su propia implementación del método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 por lo que el método </a:t>
            </a:r>
            <a:r>
              <a:rPr lang="es-ES" sz="1200" kern="1200" dirty="0" err="1">
                <a:solidFill>
                  <a:schemeClr val="tx1"/>
                </a:solidFill>
                <a:effectLst/>
                <a:latin typeface="+mn-lt"/>
                <a:ea typeface="+mn-ea"/>
                <a:cs typeface="+mn-cs"/>
              </a:rPr>
              <a:t>imprimirPrecioMedioCoche</a:t>
            </a:r>
            <a:r>
              <a:rPr lang="es-ES" sz="1200" kern="1200" dirty="0">
                <a:solidFill>
                  <a:schemeClr val="tx1"/>
                </a:solidFill>
                <a:effectLst/>
                <a:latin typeface="+mn-lt"/>
                <a:ea typeface="+mn-ea"/>
                <a:cs typeface="+mn-cs"/>
              </a:rPr>
              <a:t>() itera el array de coches y solo llama al método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Ahora, si añadimos un nuevo coche,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 no tendrá que ser modificado. Solo tendremos que añadir el nuevo coche al array, cumpliendo así el principio abierto/cerrado.</a:t>
            </a: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28</a:t>
            </a:fld>
            <a:endParaRPr lang="es-ES"/>
          </a:p>
        </p:txBody>
      </p:sp>
    </p:spTree>
    <p:extLst>
      <p:ext uri="{BB962C8B-B14F-4D97-AF65-F5344CB8AC3E}">
        <p14:creationId xmlns:p14="http://schemas.microsoft.com/office/powerpoint/2010/main" val="134272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O: Principio abierto/cerrado</a:t>
            </a:r>
          </a:p>
          <a:p>
            <a:r>
              <a:rPr lang="es-ES" sz="1200" kern="1200" dirty="0">
                <a:solidFill>
                  <a:schemeClr val="tx1"/>
                </a:solidFill>
                <a:effectLst/>
                <a:latin typeface="+mn-lt"/>
                <a:ea typeface="+mn-ea"/>
                <a:cs typeface="+mn-cs"/>
              </a:rPr>
              <a:t>También tendríamos que modificar el método que hemos creado anteriormente:</a:t>
            </a:r>
          </a:p>
          <a:p>
            <a:r>
              <a:rPr lang="es-ES" sz="1200" kern="1200" dirty="0">
                <a:solidFill>
                  <a:schemeClr val="tx1"/>
                </a:solidFill>
                <a:effectLst/>
                <a:latin typeface="+mn-lt"/>
                <a:ea typeface="+mn-ea"/>
                <a:cs typeface="+mn-cs"/>
              </a:rPr>
              <a:t>Como podemos ver, para cada nuevo coche habría que añadir nueva lógica al método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 Esto es un ejemplo sencillo, pero imagina que tu aplicación crece y crece… ¿cuántas modificaciones tendríamos que hacer? Mejor evitarnos esta pérdida de tiempo y dolor de cabeza, ¿verdad?</a:t>
            </a:r>
          </a:p>
          <a:p>
            <a:r>
              <a:rPr lang="es-ES" sz="1200" kern="1200" dirty="0">
                <a:solidFill>
                  <a:schemeClr val="tx1"/>
                </a:solidFill>
                <a:effectLst/>
                <a:latin typeface="+mn-lt"/>
                <a:ea typeface="+mn-ea"/>
                <a:cs typeface="+mn-cs"/>
              </a:rPr>
              <a:t>Para que cumpla con este principio podríamos hacer lo siguiente:</a:t>
            </a:r>
          </a:p>
          <a:p>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Cada coche extiende la clase abstracta Coche e implementa el método abstracto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Así, cada coche tiene su propia implementación del método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 por lo que el método </a:t>
            </a:r>
            <a:r>
              <a:rPr lang="es-ES" sz="1200" kern="1200" dirty="0" err="1">
                <a:solidFill>
                  <a:schemeClr val="tx1"/>
                </a:solidFill>
                <a:effectLst/>
                <a:latin typeface="+mn-lt"/>
                <a:ea typeface="+mn-ea"/>
                <a:cs typeface="+mn-cs"/>
              </a:rPr>
              <a:t>imprimirPrecioMedioCoche</a:t>
            </a:r>
            <a:r>
              <a:rPr lang="es-ES" sz="1200" kern="1200" dirty="0">
                <a:solidFill>
                  <a:schemeClr val="tx1"/>
                </a:solidFill>
                <a:effectLst/>
                <a:latin typeface="+mn-lt"/>
                <a:ea typeface="+mn-ea"/>
                <a:cs typeface="+mn-cs"/>
              </a:rPr>
              <a:t>() itera el array de coches y solo llama al método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Ahora, si añadimos un nuevo coche, </a:t>
            </a:r>
            <a:r>
              <a:rPr lang="es-ES" sz="1200" kern="1200" dirty="0" err="1">
                <a:solidFill>
                  <a:schemeClr val="tx1"/>
                </a:solidFill>
                <a:effectLst/>
                <a:latin typeface="+mn-lt"/>
                <a:ea typeface="+mn-ea"/>
                <a:cs typeface="+mn-cs"/>
              </a:rPr>
              <a:t>precioMedioCoche</a:t>
            </a:r>
            <a:r>
              <a:rPr lang="es-ES" sz="1200" kern="1200" dirty="0">
                <a:solidFill>
                  <a:schemeClr val="tx1"/>
                </a:solidFill>
                <a:effectLst/>
                <a:latin typeface="+mn-lt"/>
                <a:ea typeface="+mn-ea"/>
                <a:cs typeface="+mn-cs"/>
              </a:rPr>
              <a:t>() no tendrá que ser modificado. Solo tendremos que añadir el nuevo coche al array, cumpliendo así el principio abierto/cerrado.</a:t>
            </a: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29</a:t>
            </a:fld>
            <a:endParaRPr lang="es-ES"/>
          </a:p>
        </p:txBody>
      </p:sp>
    </p:spTree>
    <p:extLst>
      <p:ext uri="{BB962C8B-B14F-4D97-AF65-F5344CB8AC3E}">
        <p14:creationId xmlns:p14="http://schemas.microsoft.com/office/powerpoint/2010/main" val="1201946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I: Principio de segregación de interfaz</a:t>
            </a:r>
          </a:p>
          <a:p>
            <a:r>
              <a:rPr lang="es-ES" sz="1200" kern="1200" dirty="0">
                <a:solidFill>
                  <a:schemeClr val="tx1"/>
                </a:solidFill>
                <a:effectLst/>
                <a:latin typeface="+mn-lt"/>
                <a:ea typeface="+mn-ea"/>
                <a:cs typeface="+mn-cs"/>
              </a:rPr>
              <a:t>Este principio establece que los clientes no deberían verse forzados a depender de interfaces que no usan.</a:t>
            </a:r>
          </a:p>
          <a:p>
            <a:r>
              <a:rPr lang="es-ES" sz="1200" kern="1200" dirty="0">
                <a:solidFill>
                  <a:schemeClr val="tx1"/>
                </a:solidFill>
                <a:effectLst/>
                <a:latin typeface="+mn-lt"/>
                <a:ea typeface="+mn-ea"/>
                <a:cs typeface="+mn-cs"/>
              </a:rPr>
              <a:t>Dicho de otra manera, cuando un cliente depende de una clase que implementa una interfaz cuya funcionalidad este cliente no usa, pero que otros clientes sí usan, este cliente estará siendo afectado por los cambios que fuercen otros clientes en dicha interfaz.</a:t>
            </a:r>
          </a:p>
          <a:p>
            <a:r>
              <a:rPr lang="es-ES" sz="1200" kern="1200" dirty="0">
                <a:solidFill>
                  <a:schemeClr val="tx1"/>
                </a:solidFill>
                <a:effectLst/>
                <a:latin typeface="+mn-lt"/>
                <a:ea typeface="+mn-ea"/>
                <a:cs typeface="+mn-cs"/>
              </a:rPr>
              <a:t>Imaginemos que queremos definir las clases necesarias para albergar algunos tipos de aves. Por ejemplo, tendríamos loros, tucanes y halcones:</a:t>
            </a:r>
          </a:p>
          <a:p>
            <a:r>
              <a:rPr lang="es-ES" sz="1200" kern="1200" dirty="0">
                <a:solidFill>
                  <a:schemeClr val="tx1"/>
                </a:solidFill>
                <a:effectLst/>
                <a:latin typeface="+mn-lt"/>
                <a:ea typeface="+mn-ea"/>
                <a:cs typeface="+mn-cs"/>
              </a:rPr>
              <a:t>Hasta aquí todo bien. Pero ahora imaginemos que queremos añadir a los pingüinos. Estos son aves, pero además tienen la habilidad de nadar. Podríamos hacer esto:</a:t>
            </a:r>
          </a:p>
          <a:p>
            <a:endParaRPr lang="en-U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Así, cada clase implementa las interfaces de la que realmente necesita implementar sus métodos. A la hora de añadir nuevas funcionalidades, esto nos ahorrará bastante tiempo, y además, cumplimos con el primer principio (Responsabilidad Única).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problema es que el loro no nada, y el pingüino no vuela, por lo que tendríamos que añadir una excepción o aviso si se intenta llamar a estos métodos. Además, si quisiéramos añadir otro método a la interfaz </a:t>
            </a:r>
            <a:r>
              <a:rPr lang="es-ES" sz="1200" kern="1200" dirty="0" err="1">
                <a:solidFill>
                  <a:schemeClr val="tx1"/>
                </a:solidFill>
                <a:effectLst/>
                <a:latin typeface="+mn-lt"/>
                <a:ea typeface="+mn-ea"/>
                <a:cs typeface="+mn-cs"/>
              </a:rPr>
              <a:t>IAve</a:t>
            </a:r>
            <a:r>
              <a:rPr lang="es-ES" sz="1200" kern="1200" dirty="0">
                <a:solidFill>
                  <a:schemeClr val="tx1"/>
                </a:solidFill>
                <a:effectLst/>
                <a:latin typeface="+mn-lt"/>
                <a:ea typeface="+mn-ea"/>
                <a:cs typeface="+mn-cs"/>
              </a:rPr>
              <a:t>, tendríamos que recorrer cada una de las clases que la implementa e ir añadiendo la implementación de dicho método en todas ellas. Esto viola el principio de segregación de interfaz, ya que estas clases (los clientes) no tienen por qué depender de métodos que no usan.</a:t>
            </a:r>
          </a:p>
          <a:p>
            <a:r>
              <a:rPr lang="es-ES" sz="1200" kern="1200" dirty="0">
                <a:solidFill>
                  <a:schemeClr val="tx1"/>
                </a:solidFill>
                <a:effectLst/>
                <a:latin typeface="+mn-lt"/>
                <a:ea typeface="+mn-ea"/>
                <a:cs typeface="+mn-cs"/>
              </a:rPr>
              <a:t>Lo más correcto sería segregar más las interfaces, tanto como sea necesario. En este caso podríamos hacer lo siguiente:</a:t>
            </a: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34</a:t>
            </a:fld>
            <a:endParaRPr lang="es-ES"/>
          </a:p>
        </p:txBody>
      </p:sp>
    </p:spTree>
    <p:extLst>
      <p:ext uri="{BB962C8B-B14F-4D97-AF65-F5344CB8AC3E}">
        <p14:creationId xmlns:p14="http://schemas.microsoft.com/office/powerpoint/2010/main" val="54579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I: Principio de segregación de interfaz</a:t>
            </a:r>
          </a:p>
          <a:p>
            <a:r>
              <a:rPr lang="es-ES" sz="1200" kern="1200" dirty="0">
                <a:solidFill>
                  <a:schemeClr val="tx1"/>
                </a:solidFill>
                <a:effectLst/>
                <a:latin typeface="+mn-lt"/>
                <a:ea typeface="+mn-ea"/>
                <a:cs typeface="+mn-cs"/>
              </a:rPr>
              <a:t>Podríamos hacer esto:</a:t>
            </a:r>
          </a:p>
          <a:p>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Así, cada clase implementa las interfaces de la que realmente necesita implementar sus métodos. A la hora de añadir nuevas funcionalidades, esto nos ahorrará bastante tiempo, y además, cumplimos con el primer principio (Responsabilidad Única).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problema es que el loro no nada, y el pingüino no vuela, por lo que tendríamos que añadir una excepción o aviso si se intenta llamar a estos métodos. Además, si quisiéramos añadir otro método a la interfaz </a:t>
            </a:r>
            <a:r>
              <a:rPr lang="es-ES" sz="1200" kern="1200" dirty="0" err="1">
                <a:solidFill>
                  <a:schemeClr val="tx1"/>
                </a:solidFill>
                <a:effectLst/>
                <a:latin typeface="+mn-lt"/>
                <a:ea typeface="+mn-ea"/>
                <a:cs typeface="+mn-cs"/>
              </a:rPr>
              <a:t>IAve</a:t>
            </a:r>
            <a:r>
              <a:rPr lang="es-ES" sz="1200" kern="1200" dirty="0">
                <a:solidFill>
                  <a:schemeClr val="tx1"/>
                </a:solidFill>
                <a:effectLst/>
                <a:latin typeface="+mn-lt"/>
                <a:ea typeface="+mn-ea"/>
                <a:cs typeface="+mn-cs"/>
              </a:rPr>
              <a:t>, tendríamos que recorrer cada una de las clases que la implementa e ir añadiendo la implementación de dicho método en todas ellas. Esto viola el principio de segregación de interfaz, ya que estas clases (los clientes) no tienen por qué depender de métodos que no usan.</a:t>
            </a:r>
          </a:p>
          <a:p>
            <a:r>
              <a:rPr lang="es-ES" sz="1200" kern="1200" dirty="0">
                <a:solidFill>
                  <a:schemeClr val="tx1"/>
                </a:solidFill>
                <a:effectLst/>
                <a:latin typeface="+mn-lt"/>
                <a:ea typeface="+mn-ea"/>
                <a:cs typeface="+mn-cs"/>
              </a:rPr>
              <a:t>Lo más correcto sería segregar más las interfaces, tanto como sea necesario. En este caso podríamos hacer lo siguiente:</a:t>
            </a: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35</a:t>
            </a:fld>
            <a:endParaRPr lang="es-ES"/>
          </a:p>
        </p:txBody>
      </p:sp>
    </p:spTree>
    <p:extLst>
      <p:ext uri="{BB962C8B-B14F-4D97-AF65-F5344CB8AC3E}">
        <p14:creationId xmlns:p14="http://schemas.microsoft.com/office/powerpoint/2010/main" val="3802311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39</a:t>
            </a:fld>
            <a:endParaRPr lang="es-ES"/>
          </a:p>
        </p:txBody>
      </p:sp>
    </p:spTree>
    <p:extLst>
      <p:ext uri="{BB962C8B-B14F-4D97-AF65-F5344CB8AC3E}">
        <p14:creationId xmlns:p14="http://schemas.microsoft.com/office/powerpoint/2010/main" val="306708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ES_tradnl" sz="1200" kern="1200" dirty="0">
                <a:solidFill>
                  <a:schemeClr val="tx1"/>
                </a:solidFill>
                <a:effectLst/>
                <a:latin typeface="+mn-lt"/>
                <a:ea typeface="+mn-ea"/>
                <a:cs typeface="+mn-cs"/>
              </a:rPr>
              <a:t>Once &amp; </a:t>
            </a:r>
            <a:r>
              <a:rPr lang="es-ES_tradnl" sz="1200" kern="1200" dirty="0" err="1">
                <a:solidFill>
                  <a:schemeClr val="tx1"/>
                </a:solidFill>
                <a:effectLst/>
                <a:latin typeface="+mn-lt"/>
                <a:ea typeface="+mn-ea"/>
                <a:cs typeface="+mn-cs"/>
              </a:rPr>
              <a:t>Only</a:t>
            </a:r>
            <a:r>
              <a:rPr lang="es-ES_tradnl" sz="1200" kern="1200" dirty="0">
                <a:solidFill>
                  <a:schemeClr val="tx1"/>
                </a:solidFill>
                <a:effectLst/>
                <a:latin typeface="+mn-lt"/>
                <a:ea typeface="+mn-ea"/>
                <a:cs typeface="+mn-cs"/>
              </a:rPr>
              <a:t> </a:t>
            </a:r>
            <a:r>
              <a:rPr lang="es-ES_tradnl" sz="1200" kern="1200" dirty="0" err="1">
                <a:solidFill>
                  <a:schemeClr val="tx1"/>
                </a:solidFill>
                <a:effectLst/>
                <a:latin typeface="+mn-lt"/>
                <a:ea typeface="+mn-ea"/>
                <a:cs typeface="+mn-cs"/>
              </a:rPr>
              <a:t>One</a:t>
            </a:r>
            <a:r>
              <a:rPr lang="es-ES_tradnl" sz="1200" kern="1200" dirty="0">
                <a:solidFill>
                  <a:schemeClr val="tx1"/>
                </a:solidFill>
                <a:effectLst/>
                <a:latin typeface="+mn-lt"/>
                <a:ea typeface="+mn-ea"/>
                <a:cs typeface="+mn-cs"/>
              </a:rPr>
              <a:t> rule: Un fichero de recurso, donde estableceríamos el puente de conexión, de tal manera que cada vez que se acceda a la BD se busca en un único lugar.</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45</a:t>
            </a:fld>
            <a:endParaRPr lang="es-ES"/>
          </a:p>
        </p:txBody>
      </p:sp>
    </p:spTree>
    <p:extLst>
      <p:ext uri="{BB962C8B-B14F-4D97-AF65-F5344CB8AC3E}">
        <p14:creationId xmlns:p14="http://schemas.microsoft.com/office/powerpoint/2010/main" val="2106064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46</a:t>
            </a:fld>
            <a:endParaRPr lang="es-ES"/>
          </a:p>
        </p:txBody>
      </p:sp>
    </p:spTree>
    <p:extLst>
      <p:ext uri="{BB962C8B-B14F-4D97-AF65-F5344CB8AC3E}">
        <p14:creationId xmlns:p14="http://schemas.microsoft.com/office/powerpoint/2010/main" val="1858733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66</a:t>
            </a:fld>
            <a:endParaRPr lang="es-ES"/>
          </a:p>
        </p:txBody>
      </p:sp>
    </p:spTree>
    <p:extLst>
      <p:ext uri="{BB962C8B-B14F-4D97-AF65-F5344CB8AC3E}">
        <p14:creationId xmlns:p14="http://schemas.microsoft.com/office/powerpoint/2010/main" val="206343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263" y="746125"/>
            <a:ext cx="6624637" cy="3727450"/>
          </a:xfrm>
        </p:spPr>
      </p:sp>
      <p:sp>
        <p:nvSpPr>
          <p:cNvPr id="3" name="2 Marcador de notas"/>
          <p:cNvSpPr>
            <a:spLocks noGrp="1"/>
          </p:cNvSpPr>
          <p:nvPr>
            <p:ph type="body" idx="1"/>
          </p:nvPr>
        </p:nvSpPr>
        <p:spPr/>
        <p:txBody>
          <a:bodyPr>
            <a:normAutofit/>
          </a:bodyPr>
          <a:lstStyle/>
          <a:p>
            <a:pPr lvl="0"/>
            <a:endParaRPr lang="es-ES" dirty="0"/>
          </a:p>
        </p:txBody>
      </p:sp>
      <p:sp>
        <p:nvSpPr>
          <p:cNvPr id="4" name="3 Marcador de número de diapositiva"/>
          <p:cNvSpPr>
            <a:spLocks noGrp="1"/>
          </p:cNvSpPr>
          <p:nvPr>
            <p:ph type="sldNum" sz="quarter" idx="10"/>
          </p:nvPr>
        </p:nvSpPr>
        <p:spPr/>
        <p:txBody>
          <a:bodyPr/>
          <a:lstStyle/>
          <a:p>
            <a:fld id="{4B6F08D7-0C0C-4F15-9BEE-C979BEFC28F0}" type="slidenum">
              <a:rPr lang="es-ES" smtClean="0"/>
              <a:pPr/>
              <a:t>7</a:t>
            </a:fld>
            <a:endParaRPr lang="es-ES"/>
          </a:p>
        </p:txBody>
      </p:sp>
    </p:spTree>
    <p:extLst>
      <p:ext uri="{BB962C8B-B14F-4D97-AF65-F5344CB8AC3E}">
        <p14:creationId xmlns:p14="http://schemas.microsoft.com/office/powerpoint/2010/main" val="3355760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Marcador de imagen de diapositiva 1"/>
          <p:cNvSpPr>
            <a:spLocks noGrp="1" noRot="1" noChangeAspect="1" noTextEdit="1"/>
          </p:cNvSpPr>
          <p:nvPr>
            <p:ph type="sldImg"/>
          </p:nvPr>
        </p:nvSpPr>
        <p:spPr bwMode="auto">
          <a:xfrm>
            <a:off x="68263" y="746125"/>
            <a:ext cx="6624637"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n-US"/>
          </a:p>
        </p:txBody>
      </p:sp>
      <p:sp>
        <p:nvSpPr>
          <p:cNvPr id="140292"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5BD263-C38E-4728-8907-95BEAC958B0F}" type="slidenum">
              <a:rPr lang="en-US" altLang="en-US"/>
              <a:pPr/>
              <a:t>68</a:t>
            </a:fld>
            <a:endParaRPr lang="en-US" altLang="en-US"/>
          </a:p>
        </p:txBody>
      </p:sp>
    </p:spTree>
    <p:extLst>
      <p:ext uri="{BB962C8B-B14F-4D97-AF65-F5344CB8AC3E}">
        <p14:creationId xmlns:p14="http://schemas.microsoft.com/office/powerpoint/2010/main" val="176436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263" y="746125"/>
            <a:ext cx="6624637" cy="3727450"/>
          </a:xfrm>
        </p:spPr>
      </p:sp>
      <p:sp>
        <p:nvSpPr>
          <p:cNvPr id="3" name="2 Marcador de notas"/>
          <p:cNvSpPr>
            <a:spLocks noGrp="1"/>
          </p:cNvSpPr>
          <p:nvPr>
            <p:ph type="body" idx="1"/>
          </p:nvPr>
        </p:nvSpPr>
        <p:spPr/>
        <p:txBody>
          <a:bodyPr>
            <a:normAutofit/>
          </a:bodyPr>
          <a:lstStyle/>
          <a:p>
            <a:pPr lvl="0"/>
            <a:endParaRPr lang="es-ES" dirty="0"/>
          </a:p>
        </p:txBody>
      </p:sp>
      <p:sp>
        <p:nvSpPr>
          <p:cNvPr id="4" name="3 Marcador de número de diapositiva"/>
          <p:cNvSpPr>
            <a:spLocks noGrp="1"/>
          </p:cNvSpPr>
          <p:nvPr>
            <p:ph type="sldNum" sz="quarter" idx="10"/>
          </p:nvPr>
        </p:nvSpPr>
        <p:spPr/>
        <p:txBody>
          <a:bodyPr/>
          <a:lstStyle/>
          <a:p>
            <a:fld id="{4B6F08D7-0C0C-4F15-9BEE-C979BEFC28F0}" type="slidenum">
              <a:rPr lang="es-ES" smtClean="0"/>
              <a:pPr/>
              <a:t>73</a:t>
            </a:fld>
            <a:endParaRPr lang="es-ES"/>
          </a:p>
        </p:txBody>
      </p:sp>
    </p:spTree>
    <p:extLst>
      <p:ext uri="{BB962C8B-B14F-4D97-AF65-F5344CB8AC3E}">
        <p14:creationId xmlns:p14="http://schemas.microsoft.com/office/powerpoint/2010/main" val="95735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sz="1200" dirty="0">
                <a:latin typeface="Trebuchet MS" pitchFamily="34" charset="0"/>
              </a:rPr>
              <a:t>Es un proceso de resolución de problemas cuyo objetivo es encontrar y describir una forma:</a:t>
            </a:r>
          </a:p>
          <a:p>
            <a:pPr marL="711200" indent="-269875" algn="just" defTabSz="812800">
              <a:spcBef>
                <a:spcPts val="1200"/>
              </a:spcBef>
              <a:buFont typeface="Arial" pitchFamily="34" charset="0"/>
              <a:buChar char="•"/>
            </a:pPr>
            <a:r>
              <a:rPr lang="en-US" sz="1200" dirty="0">
                <a:latin typeface="Trebuchet MS" pitchFamily="34" charset="0"/>
              </a:rPr>
              <a:t>Para </a:t>
            </a:r>
            <a:r>
              <a:rPr lang="en-US" sz="1200" dirty="0" err="1">
                <a:latin typeface="Trebuchet MS" pitchFamily="34" charset="0"/>
              </a:rPr>
              <a:t>implementar</a:t>
            </a:r>
            <a:r>
              <a:rPr lang="en-US" sz="1200" dirty="0">
                <a:latin typeface="Trebuchet MS" pitchFamily="34" charset="0"/>
              </a:rPr>
              <a:t> </a:t>
            </a:r>
            <a:r>
              <a:rPr lang="en-US" sz="1200" dirty="0" err="1">
                <a:latin typeface="Trebuchet MS" pitchFamily="34" charset="0"/>
              </a:rPr>
              <a:t>los</a:t>
            </a:r>
            <a:r>
              <a:rPr lang="en-US" sz="1200" dirty="0">
                <a:latin typeface="Trebuchet MS" pitchFamily="34" charset="0"/>
              </a:rPr>
              <a:t> </a:t>
            </a:r>
            <a:r>
              <a:rPr lang="en-US" sz="1200" dirty="0" err="1">
                <a:latin typeface="Trebuchet MS" pitchFamily="34" charset="0"/>
              </a:rPr>
              <a:t>requisitos</a:t>
            </a:r>
            <a:r>
              <a:rPr lang="en-US" sz="1200" dirty="0">
                <a:latin typeface="Trebuchet MS" pitchFamily="34" charset="0"/>
              </a:rPr>
              <a:t> </a:t>
            </a:r>
            <a:r>
              <a:rPr lang="en-US" sz="1200" dirty="0" err="1">
                <a:latin typeface="Trebuchet MS" pitchFamily="34" charset="0"/>
              </a:rPr>
              <a:t>funcionales</a:t>
            </a:r>
            <a:r>
              <a:rPr lang="en-US" sz="1200" dirty="0">
                <a:latin typeface="Trebuchet MS" pitchFamily="34" charset="0"/>
              </a:rPr>
              <a:t> del </a:t>
            </a:r>
            <a:r>
              <a:rPr lang="en-US" sz="1200" dirty="0" err="1">
                <a:latin typeface="Trebuchet MS" pitchFamily="34" charset="0"/>
              </a:rPr>
              <a:t>sistema</a:t>
            </a:r>
            <a:r>
              <a:rPr lang="en-US" sz="1200" dirty="0">
                <a:latin typeface="Trebuchet MS" pitchFamily="34" charset="0"/>
              </a:rPr>
              <a:t>.</a:t>
            </a:r>
          </a:p>
          <a:p>
            <a:pPr marL="711200" indent="-269875" algn="just" defTabSz="812800">
              <a:spcBef>
                <a:spcPts val="1200"/>
              </a:spcBef>
              <a:buFont typeface="Arial" pitchFamily="34" charset="0"/>
              <a:buChar char="•"/>
            </a:pPr>
            <a:r>
              <a:rPr lang="en-US" sz="1200" dirty="0" err="1">
                <a:latin typeface="Trebuchet MS" pitchFamily="34" charset="0"/>
              </a:rPr>
              <a:t>Respetando</a:t>
            </a:r>
            <a:r>
              <a:rPr lang="en-US" sz="1200" dirty="0">
                <a:latin typeface="Trebuchet MS" pitchFamily="34" charset="0"/>
              </a:rPr>
              <a:t> las </a:t>
            </a:r>
            <a:r>
              <a:rPr lang="en-US" sz="1200" dirty="0" err="1">
                <a:latin typeface="Trebuchet MS" pitchFamily="34" charset="0"/>
              </a:rPr>
              <a:t>restricciones</a:t>
            </a:r>
            <a:r>
              <a:rPr lang="en-US" sz="1200" dirty="0">
                <a:latin typeface="Trebuchet MS" pitchFamily="34" charset="0"/>
              </a:rPr>
              <a:t> </a:t>
            </a:r>
            <a:r>
              <a:rPr lang="en-US" sz="1200" dirty="0" err="1">
                <a:latin typeface="Trebuchet MS" pitchFamily="34" charset="0"/>
              </a:rPr>
              <a:t>impuestas</a:t>
            </a:r>
            <a:r>
              <a:rPr lang="en-US" sz="1200" dirty="0">
                <a:latin typeface="Trebuchet MS" pitchFamily="34" charset="0"/>
              </a:rPr>
              <a:t> </a:t>
            </a:r>
            <a:r>
              <a:rPr lang="en-US" sz="1200" dirty="0" err="1">
                <a:latin typeface="Trebuchet MS" pitchFamily="34" charset="0"/>
              </a:rPr>
              <a:t>por</a:t>
            </a:r>
            <a:r>
              <a:rPr lang="en-US" sz="1200" dirty="0">
                <a:latin typeface="Trebuchet MS" pitchFamily="34" charset="0"/>
              </a:rPr>
              <a:t> </a:t>
            </a:r>
            <a:r>
              <a:rPr lang="en-US" sz="1200" dirty="0" err="1">
                <a:latin typeface="Trebuchet MS" pitchFamily="34" charset="0"/>
              </a:rPr>
              <a:t>los</a:t>
            </a:r>
            <a:r>
              <a:rPr lang="en-US" sz="1200" dirty="0">
                <a:latin typeface="Trebuchet MS" pitchFamily="34" charset="0"/>
              </a:rPr>
              <a:t> </a:t>
            </a:r>
            <a:r>
              <a:rPr lang="en-US" sz="1200" dirty="0" err="1">
                <a:latin typeface="Trebuchet MS" pitchFamily="34" charset="0"/>
              </a:rPr>
              <a:t>requisitos</a:t>
            </a:r>
            <a:r>
              <a:rPr lang="en-US" sz="1200" dirty="0">
                <a:latin typeface="Trebuchet MS" pitchFamily="34" charset="0"/>
              </a:rPr>
              <a:t> no </a:t>
            </a:r>
            <a:r>
              <a:rPr lang="en-US" sz="1200" dirty="0" err="1">
                <a:latin typeface="Trebuchet MS" pitchFamily="34" charset="0"/>
              </a:rPr>
              <a:t>funcionales</a:t>
            </a:r>
            <a:r>
              <a:rPr lang="en-US" sz="1200" dirty="0">
                <a:latin typeface="Trebuchet MS" pitchFamily="34" charset="0"/>
              </a:rPr>
              <a:t>.</a:t>
            </a:r>
          </a:p>
          <a:p>
            <a:pPr marL="711200" indent="-269875" algn="just" defTabSz="812800">
              <a:spcBef>
                <a:spcPts val="1200"/>
              </a:spcBef>
              <a:buFont typeface="Arial" pitchFamily="34" charset="0"/>
              <a:buChar char="•"/>
            </a:pPr>
            <a:r>
              <a:rPr lang="en-US" sz="1200" dirty="0" err="1">
                <a:latin typeface="Trebuchet MS" pitchFamily="34" charset="0"/>
              </a:rPr>
              <a:t>Ajustándose</a:t>
            </a:r>
            <a:r>
              <a:rPr lang="en-US" sz="1200" dirty="0">
                <a:latin typeface="Trebuchet MS" pitchFamily="34" charset="0"/>
              </a:rPr>
              <a:t> a </a:t>
            </a:r>
            <a:r>
              <a:rPr lang="en-US" sz="1200" dirty="0" err="1">
                <a:latin typeface="Trebuchet MS" pitchFamily="34" charset="0"/>
              </a:rPr>
              <a:t>los</a:t>
            </a:r>
            <a:r>
              <a:rPr lang="en-US" sz="1200" dirty="0">
                <a:latin typeface="Trebuchet MS" pitchFamily="34" charset="0"/>
              </a:rPr>
              <a:t> </a:t>
            </a:r>
            <a:r>
              <a:rPr lang="en-US" sz="1200" dirty="0" err="1">
                <a:latin typeface="Trebuchet MS" pitchFamily="34" charset="0"/>
              </a:rPr>
              <a:t>principios</a:t>
            </a:r>
            <a:r>
              <a:rPr lang="en-US" sz="1200" dirty="0">
                <a:latin typeface="Trebuchet MS" pitchFamily="34" charset="0"/>
              </a:rPr>
              <a:t> </a:t>
            </a:r>
            <a:r>
              <a:rPr lang="en-US" sz="1200" dirty="0" err="1">
                <a:latin typeface="Trebuchet MS" pitchFamily="34" charset="0"/>
              </a:rPr>
              <a:t>generales</a:t>
            </a:r>
            <a:r>
              <a:rPr lang="en-US" sz="1200" dirty="0">
                <a:latin typeface="Trebuchet MS" pitchFamily="34" charset="0"/>
              </a:rPr>
              <a:t> de </a:t>
            </a:r>
            <a:r>
              <a:rPr lang="en-US" sz="1200" dirty="0" err="1">
                <a:latin typeface="Trebuchet MS" pitchFamily="34" charset="0"/>
              </a:rPr>
              <a:t>calidad</a:t>
            </a:r>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8</a:t>
            </a:fld>
            <a:endParaRPr lang="es-ES"/>
          </a:p>
        </p:txBody>
      </p:sp>
    </p:spTree>
    <p:extLst>
      <p:ext uri="{BB962C8B-B14F-4D97-AF65-F5344CB8AC3E}">
        <p14:creationId xmlns:p14="http://schemas.microsoft.com/office/powerpoint/2010/main" val="391483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Ejemplo</a:t>
            </a:r>
            <a:r>
              <a:rPr lang="en-US" dirty="0"/>
              <a:t> de </a:t>
            </a:r>
            <a:r>
              <a:rPr lang="en-US" dirty="0" err="1"/>
              <a:t>una</a:t>
            </a:r>
            <a:r>
              <a:rPr lang="en-US" dirty="0"/>
              <a:t> </a:t>
            </a:r>
            <a:r>
              <a:rPr lang="en-US" dirty="0" err="1"/>
              <a:t>tienda</a:t>
            </a:r>
            <a:r>
              <a:rPr lang="en-US" dirty="0"/>
              <a:t>, y </a:t>
            </a:r>
            <a:r>
              <a:rPr lang="en-US" dirty="0" err="1"/>
              <a:t>muchos</a:t>
            </a:r>
            <a:r>
              <a:rPr lang="en-US" dirty="0"/>
              <a:t> </a:t>
            </a:r>
            <a:r>
              <a:rPr lang="en-US" dirty="0" err="1"/>
              <a:t>zapatos</a:t>
            </a:r>
            <a:r>
              <a:rPr lang="en-US" dirty="0"/>
              <a:t>. </a:t>
            </a:r>
            <a:r>
              <a:rPr lang="en-US" dirty="0" err="1"/>
              <a:t>Cuál</a:t>
            </a:r>
            <a:r>
              <a:rPr lang="en-US" dirty="0"/>
              <a:t> </a:t>
            </a:r>
            <a:r>
              <a:rPr lang="en-US" dirty="0" err="1"/>
              <a:t>nos</a:t>
            </a:r>
            <a:r>
              <a:rPr lang="en-US" dirty="0"/>
              <a:t> </a:t>
            </a:r>
            <a:r>
              <a:rPr lang="en-US" dirty="0" err="1"/>
              <a:t>compramos</a:t>
            </a:r>
            <a:r>
              <a:rPr lang="en-US" dirty="0"/>
              <a:t>?</a:t>
            </a:r>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9</a:t>
            </a:fld>
            <a:endParaRPr lang="es-ES"/>
          </a:p>
        </p:txBody>
      </p:sp>
    </p:spTree>
    <p:extLst>
      <p:ext uri="{BB962C8B-B14F-4D97-AF65-F5344CB8AC3E}">
        <p14:creationId xmlns:p14="http://schemas.microsoft.com/office/powerpoint/2010/main" val="179089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principio es una verdad básica o una ley general… se usa como una base de razonar o una guía a la acción</a:t>
            </a:r>
            <a:endParaRPr lang="en-U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16</a:t>
            </a:fld>
            <a:endParaRPr lang="es-ES"/>
          </a:p>
        </p:txBody>
      </p:sp>
    </p:spTree>
    <p:extLst>
      <p:ext uri="{BB962C8B-B14F-4D97-AF65-F5344CB8AC3E}">
        <p14:creationId xmlns:p14="http://schemas.microsoft.com/office/powerpoint/2010/main" val="253163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263" y="746125"/>
            <a:ext cx="6624637" cy="3727450"/>
          </a:xfrm>
        </p:spPr>
      </p:sp>
      <p:sp>
        <p:nvSpPr>
          <p:cNvPr id="3" name="2 Marcador de notas"/>
          <p:cNvSpPr>
            <a:spLocks noGrp="1"/>
          </p:cNvSpPr>
          <p:nvPr>
            <p:ph type="body" idx="1"/>
          </p:nvPr>
        </p:nvSpPr>
        <p:spPr/>
        <p:txBody>
          <a:bodyPr>
            <a:normAutofit/>
          </a:bodyPr>
          <a:lstStyle/>
          <a:p>
            <a:pPr lvl="0"/>
            <a:endParaRPr lang="es-ES" dirty="0"/>
          </a:p>
        </p:txBody>
      </p:sp>
      <p:sp>
        <p:nvSpPr>
          <p:cNvPr id="4" name="3 Marcador de número de diapositiva"/>
          <p:cNvSpPr>
            <a:spLocks noGrp="1"/>
          </p:cNvSpPr>
          <p:nvPr>
            <p:ph type="sldNum" sz="quarter" idx="10"/>
          </p:nvPr>
        </p:nvSpPr>
        <p:spPr/>
        <p:txBody>
          <a:bodyPr/>
          <a:lstStyle/>
          <a:p>
            <a:fld id="{4B6F08D7-0C0C-4F15-9BEE-C979BEFC28F0}" type="slidenum">
              <a:rPr lang="es-ES" smtClean="0"/>
              <a:pPr/>
              <a:t>18</a:t>
            </a:fld>
            <a:endParaRPr lang="es-ES"/>
          </a:p>
        </p:txBody>
      </p:sp>
    </p:spTree>
    <p:extLst>
      <p:ext uri="{BB962C8B-B14F-4D97-AF65-F5344CB8AC3E}">
        <p14:creationId xmlns:p14="http://schemas.microsoft.com/office/powerpoint/2010/main" val="64681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22</a:t>
            </a:fld>
            <a:endParaRPr lang="es-ES"/>
          </a:p>
        </p:txBody>
      </p:sp>
    </p:spTree>
    <p:extLst>
      <p:ext uri="{BB962C8B-B14F-4D97-AF65-F5344CB8AC3E}">
        <p14:creationId xmlns:p14="http://schemas.microsoft.com/office/powerpoint/2010/main" val="367555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ES_tradnl" sz="1200" kern="1200" dirty="0">
                <a:solidFill>
                  <a:schemeClr val="tx1"/>
                </a:solidFill>
                <a:effectLst/>
                <a:latin typeface="+mn-lt"/>
                <a:ea typeface="+mn-ea"/>
                <a:cs typeface="+mn-cs"/>
              </a:rPr>
              <a:t>Single </a:t>
            </a:r>
            <a:r>
              <a:rPr lang="es-ES_tradnl" sz="1200" kern="1200" dirty="0" err="1">
                <a:solidFill>
                  <a:schemeClr val="tx1"/>
                </a:solidFill>
                <a:effectLst/>
                <a:latin typeface="+mn-lt"/>
                <a:ea typeface="+mn-ea"/>
                <a:cs typeface="+mn-cs"/>
              </a:rPr>
              <a:t>responsibility</a:t>
            </a:r>
            <a:r>
              <a:rPr lang="es-ES_tradnl" sz="1200" kern="1200" dirty="0">
                <a:solidFill>
                  <a:schemeClr val="tx1"/>
                </a:solidFill>
                <a:effectLst/>
                <a:latin typeface="+mn-lt"/>
                <a:ea typeface="+mn-ea"/>
                <a:cs typeface="+mn-cs"/>
              </a:rPr>
              <a:t>: Las clases controladoras solo se dedicarán a la lógica de negocio, el acceso a los datos estará en otro lugar.</a:t>
            </a:r>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23</a:t>
            </a:fld>
            <a:endParaRPr lang="es-ES"/>
          </a:p>
        </p:txBody>
      </p:sp>
    </p:spTree>
    <p:extLst>
      <p:ext uri="{BB962C8B-B14F-4D97-AF65-F5344CB8AC3E}">
        <p14:creationId xmlns:p14="http://schemas.microsoft.com/office/powerpoint/2010/main" val="64419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S: Principio de responsabilidad única</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Como su propio nombre indica, establece que una clase, componente o microservicio debe ser responsable de una sola cosa (el tan aclamado término “</a:t>
            </a:r>
            <a:r>
              <a:rPr lang="es-ES" sz="1200" kern="1200" dirty="0" err="1">
                <a:solidFill>
                  <a:schemeClr val="tx1"/>
                </a:solidFill>
                <a:effectLst/>
                <a:latin typeface="+mn-lt"/>
                <a:ea typeface="+mn-ea"/>
                <a:cs typeface="+mn-cs"/>
              </a:rPr>
              <a:t>decoupled</a:t>
            </a:r>
            <a:r>
              <a:rPr lang="es-ES" sz="1200" kern="1200" dirty="0">
                <a:solidFill>
                  <a:schemeClr val="tx1"/>
                </a:solidFill>
                <a:effectLst/>
                <a:latin typeface="+mn-lt"/>
                <a:ea typeface="+mn-ea"/>
                <a:cs typeface="+mn-cs"/>
              </a:rPr>
              <a:t>” en inglés). Si por el contrario, una clase tiene varias responsabilidades, esto implica que el cambio en una responsabilidad provocará la modificación en otra responsabilidad.</a:t>
            </a:r>
          </a:p>
          <a:p>
            <a:r>
              <a:rPr lang="es-ES" sz="1200" kern="1200" dirty="0">
                <a:solidFill>
                  <a:schemeClr val="tx1"/>
                </a:solidFill>
                <a:effectLst/>
                <a:latin typeface="+mn-lt"/>
                <a:ea typeface="+mn-ea"/>
                <a:cs typeface="+mn-cs"/>
              </a:rPr>
              <a:t>Considera este ejemplo:</a:t>
            </a:r>
          </a:p>
          <a:p>
            <a:r>
              <a:rPr lang="es-ES" sz="1200" kern="1200" dirty="0">
                <a:solidFill>
                  <a:schemeClr val="tx1"/>
                </a:solidFill>
                <a:effectLst/>
                <a:latin typeface="+mn-lt"/>
                <a:ea typeface="+mn-ea"/>
                <a:cs typeface="+mn-cs"/>
              </a:rPr>
              <a:t>¿Por qué este código viola el principio de responsabilidad única? Para un minuto y piensa un poco ;)</a:t>
            </a:r>
          </a:p>
          <a:p>
            <a:r>
              <a:rPr lang="es-ES" sz="1200" kern="1200" dirty="0">
                <a:solidFill>
                  <a:schemeClr val="tx1"/>
                </a:solidFill>
                <a:effectLst/>
                <a:latin typeface="+mn-lt"/>
                <a:ea typeface="+mn-ea"/>
                <a:cs typeface="+mn-cs"/>
              </a:rPr>
              <a:t>Como podemos observar, la clase Coche permite tanto el acceso a las propiedades de la clase como a realizar operaciones sobre la BBDD, por lo que la clase ya tiene más de una responsabilidad.</a:t>
            </a:r>
          </a:p>
          <a:p>
            <a:r>
              <a:rPr lang="es-ES" sz="1200" kern="1200" dirty="0">
                <a:solidFill>
                  <a:schemeClr val="tx1"/>
                </a:solidFill>
                <a:effectLst/>
                <a:latin typeface="+mn-lt"/>
                <a:ea typeface="+mn-ea"/>
                <a:cs typeface="+mn-cs"/>
              </a:rPr>
              <a:t>Supongamos que debemos realizar cambios en los métodos que realizan las operaciones a la BBDD. En este caso, además de estos cambios, probablemente tendríamos que tocar los nombres o tipos de las propiedades, métodos, </a:t>
            </a:r>
            <a:r>
              <a:rPr lang="es-ES" sz="1200" kern="1200" dirty="0" err="1">
                <a:solidFill>
                  <a:schemeClr val="tx1"/>
                </a:solidFill>
                <a:effectLst/>
                <a:latin typeface="+mn-lt"/>
                <a:ea typeface="+mn-ea"/>
                <a:cs typeface="+mn-cs"/>
              </a:rPr>
              <a:t>etc</a:t>
            </a:r>
            <a:r>
              <a:rPr lang="es-ES" sz="1200" kern="1200" dirty="0">
                <a:solidFill>
                  <a:schemeClr val="tx1"/>
                </a:solidFill>
                <a:effectLst/>
                <a:latin typeface="+mn-lt"/>
                <a:ea typeface="+mn-ea"/>
                <a:cs typeface="+mn-cs"/>
              </a:rPr>
              <a:t>, cosa que no parece muy eficiente porque solo estamos modificando cosas que tienen que ver con la BBDD, ¿verdad?</a:t>
            </a:r>
          </a:p>
          <a:p>
            <a:r>
              <a:rPr lang="es-ES" sz="1200" kern="1200" dirty="0">
                <a:solidFill>
                  <a:schemeClr val="tx1"/>
                </a:solidFill>
                <a:effectLst/>
                <a:latin typeface="+mn-lt"/>
                <a:ea typeface="+mn-ea"/>
                <a:cs typeface="+mn-cs"/>
              </a:rPr>
              <a:t>Para evitar esto, debemos separar las responsabilidades de la clase, por lo que podemos crear otra clase que se encargue de las operaciones a la BBDD:</a:t>
            </a:r>
          </a:p>
          <a:p>
            <a:r>
              <a:rPr lang="es-ES" sz="1200" kern="1200" dirty="0">
                <a:solidFill>
                  <a:schemeClr val="tx1"/>
                </a:solidFill>
                <a:effectLst/>
                <a:latin typeface="+mn-lt"/>
                <a:ea typeface="+mn-ea"/>
                <a:cs typeface="+mn-cs"/>
              </a:rPr>
              <a:t>Nuestro programa será mucho más cohesivo y estará más encapsulado aplicando este principio.</a:t>
            </a:r>
          </a:p>
          <a:p>
            <a:endParaRPr lang="es-ES" dirty="0"/>
          </a:p>
        </p:txBody>
      </p:sp>
      <p:sp>
        <p:nvSpPr>
          <p:cNvPr id="4" name="Marcador de número de diapositiva 3"/>
          <p:cNvSpPr>
            <a:spLocks noGrp="1"/>
          </p:cNvSpPr>
          <p:nvPr>
            <p:ph type="sldNum" sz="quarter" idx="10"/>
          </p:nvPr>
        </p:nvSpPr>
        <p:spPr/>
        <p:txBody>
          <a:bodyPr/>
          <a:lstStyle/>
          <a:p>
            <a:fld id="{707E62F6-F77C-4EE4-BA3B-41AE0B57B406}" type="slidenum">
              <a:rPr lang="es-ES" smtClean="0"/>
              <a:pPr/>
              <a:t>24</a:t>
            </a:fld>
            <a:endParaRPr lang="es-ES"/>
          </a:p>
        </p:txBody>
      </p:sp>
    </p:spTree>
    <p:extLst>
      <p:ext uri="{BB962C8B-B14F-4D97-AF65-F5344CB8AC3E}">
        <p14:creationId xmlns:p14="http://schemas.microsoft.com/office/powerpoint/2010/main" val="317804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381A4DE-F64A-4481-AC30-36B32141E578}" type="datetime1">
              <a:rPr lang="es-ES" smtClean="0"/>
              <a:pPr/>
              <a:t>14/12/2021</a:t>
            </a:fld>
            <a:endParaRPr lang="es-ES"/>
          </a:p>
        </p:txBody>
      </p:sp>
      <p:sp>
        <p:nvSpPr>
          <p:cNvPr id="5" name="4 Marcador de pie de página"/>
          <p:cNvSpPr>
            <a:spLocks noGrp="1"/>
          </p:cNvSpPr>
          <p:nvPr>
            <p:ph type="ftr" sz="quarter" idx="11"/>
          </p:nvPr>
        </p:nvSpPr>
        <p:spPr/>
        <p:txBody>
          <a:bodyPr/>
          <a:lstStyle/>
          <a:p>
            <a:r>
              <a:rPr lang="es-ES"/>
              <a:t>Ing.SW-2   Fundamentos del Diseño de Software.</a:t>
            </a:r>
          </a:p>
        </p:txBody>
      </p:sp>
      <p:sp>
        <p:nvSpPr>
          <p:cNvPr id="6" name="5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256728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1B6BB35D-0D0A-4643-8800-070883E210AD}" type="datetime1">
              <a:rPr lang="es-ES" smtClean="0"/>
              <a:pPr/>
              <a:t>14/12/2021</a:t>
            </a:fld>
            <a:endParaRPr lang="es-ES"/>
          </a:p>
        </p:txBody>
      </p:sp>
      <p:sp>
        <p:nvSpPr>
          <p:cNvPr id="5" name="4 Marcador de pie de página"/>
          <p:cNvSpPr>
            <a:spLocks noGrp="1"/>
          </p:cNvSpPr>
          <p:nvPr>
            <p:ph type="ftr" sz="quarter" idx="11"/>
          </p:nvPr>
        </p:nvSpPr>
        <p:spPr/>
        <p:txBody>
          <a:bodyPr/>
          <a:lstStyle/>
          <a:p>
            <a:r>
              <a:rPr lang="es-ES"/>
              <a:t>Ing.SW-2   Fundamentos del Diseño de Software.</a:t>
            </a:r>
          </a:p>
        </p:txBody>
      </p:sp>
      <p:sp>
        <p:nvSpPr>
          <p:cNvPr id="6" name="5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228139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7E06EF3-A47E-4257-983C-9CACB34140A3}" type="datetime1">
              <a:rPr lang="es-ES" smtClean="0"/>
              <a:pPr/>
              <a:t>14/12/2021</a:t>
            </a:fld>
            <a:endParaRPr lang="es-ES"/>
          </a:p>
        </p:txBody>
      </p:sp>
      <p:sp>
        <p:nvSpPr>
          <p:cNvPr id="5" name="4 Marcador de pie de página"/>
          <p:cNvSpPr>
            <a:spLocks noGrp="1"/>
          </p:cNvSpPr>
          <p:nvPr>
            <p:ph type="ftr" sz="quarter" idx="11"/>
          </p:nvPr>
        </p:nvSpPr>
        <p:spPr/>
        <p:txBody>
          <a:bodyPr/>
          <a:lstStyle/>
          <a:p>
            <a:r>
              <a:rPr lang="es-ES"/>
              <a:t>Ing.SW-2   Fundamentos del Diseño de Software.</a:t>
            </a:r>
          </a:p>
        </p:txBody>
      </p:sp>
      <p:sp>
        <p:nvSpPr>
          <p:cNvPr id="6" name="5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132740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AB135B8-A30E-4B63-8046-270ADBF22227}" type="datetime1">
              <a:rPr lang="es-ES" smtClean="0"/>
              <a:pPr/>
              <a:t>14/12/2021</a:t>
            </a:fld>
            <a:endParaRPr lang="es-ES"/>
          </a:p>
        </p:txBody>
      </p:sp>
      <p:sp>
        <p:nvSpPr>
          <p:cNvPr id="5" name="4 Marcador de pie de página"/>
          <p:cNvSpPr>
            <a:spLocks noGrp="1"/>
          </p:cNvSpPr>
          <p:nvPr>
            <p:ph type="ftr" sz="quarter" idx="11"/>
          </p:nvPr>
        </p:nvSpPr>
        <p:spPr/>
        <p:txBody>
          <a:bodyPr/>
          <a:lstStyle/>
          <a:p>
            <a:r>
              <a:rPr lang="es-ES"/>
              <a:t>Ing.SW-2   Fundamentos del Diseño de Software.</a:t>
            </a:r>
          </a:p>
        </p:txBody>
      </p:sp>
      <p:sp>
        <p:nvSpPr>
          <p:cNvPr id="6" name="5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334773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A7D434D-A591-4CA6-ADCF-09F83F957DBD}" type="datetime1">
              <a:rPr lang="es-ES" smtClean="0"/>
              <a:pPr/>
              <a:t>14/12/2021</a:t>
            </a:fld>
            <a:endParaRPr lang="es-ES"/>
          </a:p>
        </p:txBody>
      </p:sp>
      <p:sp>
        <p:nvSpPr>
          <p:cNvPr id="5" name="4 Marcador de pie de página"/>
          <p:cNvSpPr>
            <a:spLocks noGrp="1"/>
          </p:cNvSpPr>
          <p:nvPr>
            <p:ph type="ftr" sz="quarter" idx="11"/>
          </p:nvPr>
        </p:nvSpPr>
        <p:spPr/>
        <p:txBody>
          <a:bodyPr/>
          <a:lstStyle/>
          <a:p>
            <a:r>
              <a:rPr lang="es-ES"/>
              <a:t>Ing.SW-2   Fundamentos del Diseño de Software.</a:t>
            </a:r>
          </a:p>
        </p:txBody>
      </p:sp>
      <p:sp>
        <p:nvSpPr>
          <p:cNvPr id="6" name="5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361607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9DEB5D86-5C1E-4C90-86B6-E8FB3141B354}" type="datetime1">
              <a:rPr lang="es-ES" smtClean="0"/>
              <a:pPr/>
              <a:t>14/12/2021</a:t>
            </a:fld>
            <a:endParaRPr lang="es-ES"/>
          </a:p>
        </p:txBody>
      </p:sp>
      <p:sp>
        <p:nvSpPr>
          <p:cNvPr id="6" name="5 Marcador de pie de página"/>
          <p:cNvSpPr>
            <a:spLocks noGrp="1"/>
          </p:cNvSpPr>
          <p:nvPr>
            <p:ph type="ftr" sz="quarter" idx="11"/>
          </p:nvPr>
        </p:nvSpPr>
        <p:spPr/>
        <p:txBody>
          <a:bodyPr/>
          <a:lstStyle/>
          <a:p>
            <a:r>
              <a:rPr lang="es-ES"/>
              <a:t>Ing.SW-2   Fundamentos del Diseño de Software.</a:t>
            </a:r>
          </a:p>
        </p:txBody>
      </p:sp>
      <p:sp>
        <p:nvSpPr>
          <p:cNvPr id="7" name="6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153137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ECC7CF7F-9AC0-4810-B8FB-6F1E901C2864}" type="datetime1">
              <a:rPr lang="es-ES" smtClean="0"/>
              <a:pPr/>
              <a:t>14/12/2021</a:t>
            </a:fld>
            <a:endParaRPr lang="es-ES"/>
          </a:p>
        </p:txBody>
      </p:sp>
      <p:sp>
        <p:nvSpPr>
          <p:cNvPr id="8" name="7 Marcador de pie de página"/>
          <p:cNvSpPr>
            <a:spLocks noGrp="1"/>
          </p:cNvSpPr>
          <p:nvPr>
            <p:ph type="ftr" sz="quarter" idx="11"/>
          </p:nvPr>
        </p:nvSpPr>
        <p:spPr/>
        <p:txBody>
          <a:bodyPr/>
          <a:lstStyle/>
          <a:p>
            <a:r>
              <a:rPr lang="es-ES"/>
              <a:t>Ing.SW-2   Fundamentos del Diseño de Software.</a:t>
            </a:r>
          </a:p>
        </p:txBody>
      </p:sp>
      <p:sp>
        <p:nvSpPr>
          <p:cNvPr id="9" name="8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366714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2848B837-1F3D-4BF1-84EE-16FEBAAE40A6}" type="datetime1">
              <a:rPr lang="es-ES" smtClean="0"/>
              <a:pPr/>
              <a:t>14/12/2021</a:t>
            </a:fld>
            <a:endParaRPr lang="es-ES"/>
          </a:p>
        </p:txBody>
      </p:sp>
      <p:sp>
        <p:nvSpPr>
          <p:cNvPr id="4" name="3 Marcador de pie de página"/>
          <p:cNvSpPr>
            <a:spLocks noGrp="1"/>
          </p:cNvSpPr>
          <p:nvPr>
            <p:ph type="ftr" sz="quarter" idx="11"/>
          </p:nvPr>
        </p:nvSpPr>
        <p:spPr/>
        <p:txBody>
          <a:bodyPr/>
          <a:lstStyle/>
          <a:p>
            <a:r>
              <a:rPr lang="es-ES"/>
              <a:t>Ing.SW-2   Fundamentos del Diseño de Software.</a:t>
            </a:r>
          </a:p>
        </p:txBody>
      </p:sp>
      <p:sp>
        <p:nvSpPr>
          <p:cNvPr id="5" name="4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15836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774ACE9-A51D-4611-99E6-96E7E6F132CE}" type="datetime1">
              <a:rPr lang="es-ES" smtClean="0"/>
              <a:pPr/>
              <a:t>14/12/2021</a:t>
            </a:fld>
            <a:endParaRPr lang="es-ES"/>
          </a:p>
        </p:txBody>
      </p:sp>
      <p:sp>
        <p:nvSpPr>
          <p:cNvPr id="3" name="2 Marcador de pie de página"/>
          <p:cNvSpPr>
            <a:spLocks noGrp="1"/>
          </p:cNvSpPr>
          <p:nvPr>
            <p:ph type="ftr" sz="quarter" idx="11"/>
          </p:nvPr>
        </p:nvSpPr>
        <p:spPr/>
        <p:txBody>
          <a:bodyPr/>
          <a:lstStyle/>
          <a:p>
            <a:r>
              <a:rPr lang="es-ES"/>
              <a:t>Ing.SW-2   Fundamentos del Diseño de Software.</a:t>
            </a:r>
          </a:p>
        </p:txBody>
      </p:sp>
      <p:sp>
        <p:nvSpPr>
          <p:cNvPr id="4" name="3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231013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E18DB6C-E48F-4071-B8D2-B02D8AE87072}" type="datetime1">
              <a:rPr lang="es-ES" smtClean="0"/>
              <a:pPr/>
              <a:t>14/12/2021</a:t>
            </a:fld>
            <a:endParaRPr lang="es-ES"/>
          </a:p>
        </p:txBody>
      </p:sp>
      <p:sp>
        <p:nvSpPr>
          <p:cNvPr id="6" name="5 Marcador de pie de página"/>
          <p:cNvSpPr>
            <a:spLocks noGrp="1"/>
          </p:cNvSpPr>
          <p:nvPr>
            <p:ph type="ftr" sz="quarter" idx="11"/>
          </p:nvPr>
        </p:nvSpPr>
        <p:spPr/>
        <p:txBody>
          <a:bodyPr/>
          <a:lstStyle/>
          <a:p>
            <a:r>
              <a:rPr lang="es-ES"/>
              <a:t>Ing.SW-2   Fundamentos del Diseño de Software.</a:t>
            </a:r>
          </a:p>
        </p:txBody>
      </p:sp>
      <p:sp>
        <p:nvSpPr>
          <p:cNvPr id="7" name="6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340226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323B7D7-26E7-4F8B-892B-B2D2CC6DB006}" type="datetime1">
              <a:rPr lang="es-ES" smtClean="0"/>
              <a:pPr/>
              <a:t>14/12/2021</a:t>
            </a:fld>
            <a:endParaRPr lang="es-ES"/>
          </a:p>
        </p:txBody>
      </p:sp>
      <p:sp>
        <p:nvSpPr>
          <p:cNvPr id="6" name="5 Marcador de pie de página"/>
          <p:cNvSpPr>
            <a:spLocks noGrp="1"/>
          </p:cNvSpPr>
          <p:nvPr>
            <p:ph type="ftr" sz="quarter" idx="11"/>
          </p:nvPr>
        </p:nvSpPr>
        <p:spPr/>
        <p:txBody>
          <a:bodyPr/>
          <a:lstStyle/>
          <a:p>
            <a:r>
              <a:rPr lang="es-ES"/>
              <a:t>Ing.SW-2   Fundamentos del Diseño de Software.</a:t>
            </a:r>
          </a:p>
        </p:txBody>
      </p:sp>
      <p:sp>
        <p:nvSpPr>
          <p:cNvPr id="7" name="6 Marcador de número de diapositiva"/>
          <p:cNvSpPr>
            <a:spLocks noGrp="1"/>
          </p:cNvSpPr>
          <p:nvPr>
            <p:ph type="sldNum" sz="quarter" idx="12"/>
          </p:nvPr>
        </p:nvSpPr>
        <p:spPr/>
        <p:txBody>
          <a:bodyPr/>
          <a:lstStyle/>
          <a:p>
            <a:fld id="{63BB23AF-AE27-4BAF-86BA-268912A94156}" type="slidenum">
              <a:rPr lang="es-ES" smtClean="0"/>
              <a:pPr/>
              <a:t>‹Nº›</a:t>
            </a:fld>
            <a:endParaRPr lang="es-ES"/>
          </a:p>
        </p:txBody>
      </p:sp>
    </p:spTree>
    <p:extLst>
      <p:ext uri="{BB962C8B-B14F-4D97-AF65-F5344CB8AC3E}">
        <p14:creationId xmlns:p14="http://schemas.microsoft.com/office/powerpoint/2010/main" val="370069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31F5B-1BDE-4C38-9E62-39930DEE1932}" type="datetime1">
              <a:rPr lang="es-ES" smtClean="0"/>
              <a:pPr/>
              <a:t>14/12/2021</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Ing.SW-2   Fundamentos del Diseño de Software.</a:t>
            </a:r>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B23AF-AE27-4BAF-86BA-268912A94156}" type="slidenum">
              <a:rPr lang="es-ES" smtClean="0"/>
              <a:pPr/>
              <a:t>‹Nº›</a:t>
            </a:fld>
            <a:endParaRPr lang="es-ES"/>
          </a:p>
        </p:txBody>
      </p:sp>
    </p:spTree>
    <p:extLst>
      <p:ext uri="{BB962C8B-B14F-4D97-AF65-F5344CB8AC3E}">
        <p14:creationId xmlns:p14="http://schemas.microsoft.com/office/powerpoint/2010/main" val="2885198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6.jfif"/><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6.jfif"/></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emf"/><Relationship Id="rId7" Type="http://schemas.openxmlformats.org/officeDocument/2006/relationships/image" Target="../media/image35.png"/><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351584" y="4365104"/>
            <a:ext cx="7715304" cy="1752600"/>
          </a:xfrm>
        </p:spPr>
        <p:txBody>
          <a:bodyPr>
            <a:noAutofit/>
          </a:bodyPr>
          <a:lstStyle/>
          <a:p>
            <a:r>
              <a:rPr lang="en-US" sz="4400" b="1" dirty="0" err="1">
                <a:solidFill>
                  <a:schemeClr val="bg1"/>
                </a:solidFill>
                <a:latin typeface="Trebuchet MS" pitchFamily="34" charset="0"/>
              </a:rPr>
              <a:t>Principios</a:t>
            </a:r>
            <a:r>
              <a:rPr lang="en-US" sz="4400" b="1" dirty="0">
                <a:solidFill>
                  <a:schemeClr val="bg1"/>
                </a:solidFill>
                <a:latin typeface="Trebuchet MS" pitchFamily="34" charset="0"/>
              </a:rPr>
              <a:t> de </a:t>
            </a:r>
            <a:r>
              <a:rPr lang="en-US" sz="4400" b="1" dirty="0" err="1">
                <a:solidFill>
                  <a:schemeClr val="bg1"/>
                </a:solidFill>
                <a:latin typeface="Trebuchet MS" pitchFamily="34" charset="0"/>
              </a:rPr>
              <a:t>Diseño</a:t>
            </a:r>
            <a:r>
              <a:rPr lang="en-US" sz="4400" b="1" dirty="0">
                <a:solidFill>
                  <a:schemeClr val="bg1"/>
                </a:solidFill>
                <a:latin typeface="Trebuchet MS" pitchFamily="34" charset="0"/>
              </a:rPr>
              <a:t> de Software</a:t>
            </a:r>
            <a:endParaRPr lang="es-ES" sz="4400" b="1" dirty="0">
              <a:solidFill>
                <a:schemeClr val="bg1"/>
              </a:solidFill>
              <a:latin typeface="Trebuchet MS" pitchFamily="34" charset="0"/>
            </a:endParaRPr>
          </a:p>
        </p:txBody>
      </p:sp>
      <p:sp>
        <p:nvSpPr>
          <p:cNvPr id="5" name="1 Título"/>
          <p:cNvSpPr>
            <a:spLocks noGrp="1"/>
          </p:cNvSpPr>
          <p:nvPr>
            <p:ph type="ctrTitle"/>
          </p:nvPr>
        </p:nvSpPr>
        <p:spPr>
          <a:xfrm>
            <a:off x="3869472" y="5517232"/>
            <a:ext cx="8886759" cy="1971650"/>
          </a:xfrm>
        </p:spPr>
        <p:txBody>
          <a:bodyPr>
            <a:normAutofit/>
          </a:bodyPr>
          <a:lstStyle/>
          <a:p>
            <a:r>
              <a:rPr lang="en-US" sz="4000" dirty="0" err="1">
                <a:solidFill>
                  <a:schemeClr val="bg1"/>
                </a:solidFill>
                <a:latin typeface="Trebuchet MS" pitchFamily="34" charset="0"/>
              </a:rPr>
              <a:t>Conferencia</a:t>
            </a:r>
            <a:r>
              <a:rPr lang="en-US" sz="4000" dirty="0">
                <a:solidFill>
                  <a:schemeClr val="bg1"/>
                </a:solidFill>
                <a:latin typeface="Trebuchet MS" pitchFamily="34" charset="0"/>
              </a:rPr>
              <a:t> No. 3</a:t>
            </a:r>
            <a:endParaRPr lang="es-ES" sz="4000" dirty="0">
              <a:solidFill>
                <a:schemeClr val="bg1"/>
              </a:solidFill>
              <a:latin typeface="Trebuchet MS" pitchFamily="34" charset="0"/>
            </a:endParaRPr>
          </a:p>
        </p:txBody>
      </p:sp>
      <p:sp>
        <p:nvSpPr>
          <p:cNvPr id="6" name="1 Título"/>
          <p:cNvSpPr txBox="1">
            <a:spLocks/>
          </p:cNvSpPr>
          <p:nvPr/>
        </p:nvSpPr>
        <p:spPr>
          <a:xfrm>
            <a:off x="2063552" y="188640"/>
            <a:ext cx="7772400" cy="1470025"/>
          </a:xfrm>
          <a:prstGeom prst="rect">
            <a:avLst/>
          </a:prstGeom>
        </p:spPr>
        <p:txBody>
          <a:bodyPr vert="horz" lIns="91440" tIns="45720" rIns="91440" bIns="45720" rtlCol="0" anchor="ctr">
            <a:normAutofit/>
          </a:bodyPr>
          <a:lstStyle/>
          <a:p>
            <a:pPr algn="ctr">
              <a:spcBef>
                <a:spcPct val="0"/>
              </a:spcBef>
              <a:defRPr/>
            </a:pPr>
            <a:r>
              <a:rPr lang="en-US" sz="4400" b="1" dirty="0" err="1">
                <a:solidFill>
                  <a:schemeClr val="bg1"/>
                </a:solidFill>
                <a:latin typeface="Trebuchet MS" pitchFamily="34" charset="0"/>
                <a:ea typeface="+mj-ea"/>
                <a:cs typeface="+mj-cs"/>
              </a:rPr>
              <a:t>Diseño</a:t>
            </a:r>
            <a:r>
              <a:rPr lang="en-US" sz="4400" b="1" dirty="0">
                <a:solidFill>
                  <a:schemeClr val="bg1"/>
                </a:solidFill>
                <a:latin typeface="Trebuchet MS" pitchFamily="34" charset="0"/>
                <a:ea typeface="+mj-ea"/>
                <a:cs typeface="+mj-cs"/>
              </a:rPr>
              <a:t> de Software</a:t>
            </a:r>
            <a:endParaRPr lang="es-ES" sz="4400" b="1" dirty="0">
              <a:solidFill>
                <a:schemeClr val="bg1"/>
              </a:solidFill>
              <a:latin typeface="Trebuchet MS" pitchFamily="34" charset="0"/>
              <a:ea typeface="+mj-ea"/>
              <a:cs typeface="+mj-cs"/>
            </a:endParaRPr>
          </a:p>
        </p:txBody>
      </p:sp>
    </p:spTree>
    <p:extLst>
      <p:ext uri="{BB962C8B-B14F-4D97-AF65-F5344CB8AC3E}">
        <p14:creationId xmlns:p14="http://schemas.microsoft.com/office/powerpoint/2010/main" val="75688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57200" y="274638"/>
            <a:ext cx="1139944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solidFill>
                  <a:schemeClr val="bg1"/>
                </a:solidFill>
                <a:latin typeface="Trebuchet MS" pitchFamily="34" charset="0"/>
              </a:rPr>
              <a:t>Ejemplos</a:t>
            </a:r>
            <a:r>
              <a:rPr lang="en-US" b="1" dirty="0">
                <a:solidFill>
                  <a:schemeClr val="bg1"/>
                </a:solidFill>
                <a:latin typeface="Trebuchet MS" pitchFamily="34" charset="0"/>
              </a:rPr>
              <a:t> de </a:t>
            </a:r>
            <a:r>
              <a:rPr lang="en-US" b="1" dirty="0" err="1">
                <a:solidFill>
                  <a:schemeClr val="bg1"/>
                </a:solidFill>
                <a:latin typeface="Trebuchet MS" pitchFamily="34" charset="0"/>
              </a:rPr>
              <a:t>malos</a:t>
            </a:r>
            <a:r>
              <a:rPr lang="en-US" b="1" dirty="0">
                <a:solidFill>
                  <a:schemeClr val="bg1"/>
                </a:solidFill>
                <a:latin typeface="Trebuchet MS" pitchFamily="34" charset="0"/>
              </a:rPr>
              <a:t> </a:t>
            </a:r>
            <a:r>
              <a:rPr lang="en-US" b="1" dirty="0" err="1">
                <a:solidFill>
                  <a:schemeClr val="bg1"/>
                </a:solidFill>
                <a:latin typeface="Trebuchet MS" pitchFamily="34" charset="0"/>
              </a:rPr>
              <a:t>diseños</a:t>
            </a:r>
            <a:endParaRPr lang="es-ES" b="1" dirty="0">
              <a:solidFill>
                <a:schemeClr val="bg1"/>
              </a:solidFill>
              <a:latin typeface="Trebuchet MS" pitchFamily="34" charset="0"/>
            </a:endParaRPr>
          </a:p>
        </p:txBody>
      </p:sp>
      <p:pic>
        <p:nvPicPr>
          <p:cNvPr id="4" name="Picture 3"/>
          <p:cNvPicPr>
            <a:picLocks noChangeAspect="1"/>
          </p:cNvPicPr>
          <p:nvPr/>
        </p:nvPicPr>
        <p:blipFill>
          <a:blip r:embed="rId2"/>
          <a:stretch>
            <a:fillRect/>
          </a:stretch>
        </p:blipFill>
        <p:spPr>
          <a:xfrm>
            <a:off x="6535164" y="1195087"/>
            <a:ext cx="5112568" cy="4966826"/>
          </a:xfrm>
          <a:prstGeom prst="rect">
            <a:avLst/>
          </a:prstGeom>
        </p:spPr>
      </p:pic>
      <p:sp>
        <p:nvSpPr>
          <p:cNvPr id="6" name="TextBox 5"/>
          <p:cNvSpPr txBox="1"/>
          <p:nvPr/>
        </p:nvSpPr>
        <p:spPr>
          <a:xfrm>
            <a:off x="3169528" y="6161913"/>
            <a:ext cx="6912768" cy="584775"/>
          </a:xfrm>
          <a:prstGeom prst="rect">
            <a:avLst/>
          </a:prstGeom>
          <a:noFill/>
        </p:spPr>
        <p:txBody>
          <a:bodyPr wrap="square" rtlCol="0">
            <a:spAutoFit/>
          </a:bodyPr>
          <a:lstStyle/>
          <a:p>
            <a:r>
              <a:rPr lang="es-ES" sz="3200" dirty="0">
                <a:solidFill>
                  <a:srgbClr val="FF0000"/>
                </a:solidFill>
                <a:latin typeface="Trebuchet MS" pitchFamily="34" charset="0"/>
              </a:rPr>
              <a:t>Arreglar algo mal diseñado….</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6752"/>
            <a:ext cx="6331377" cy="4742610"/>
          </a:xfrm>
          <a:prstGeom prst="rect">
            <a:avLst/>
          </a:prstGeom>
        </p:spPr>
      </p:pic>
    </p:spTree>
    <p:extLst>
      <p:ext uri="{BB962C8B-B14F-4D97-AF65-F5344CB8AC3E}">
        <p14:creationId xmlns:p14="http://schemas.microsoft.com/office/powerpoint/2010/main" val="31878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479376" y="-99392"/>
            <a:ext cx="1139944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solidFill>
                  <a:schemeClr val="bg1"/>
                </a:solidFill>
                <a:latin typeface="Trebuchet MS" pitchFamily="34" charset="0"/>
              </a:rPr>
              <a:t>Ejemplos</a:t>
            </a:r>
            <a:r>
              <a:rPr lang="en-US" b="1" dirty="0">
                <a:solidFill>
                  <a:schemeClr val="bg1"/>
                </a:solidFill>
                <a:latin typeface="Trebuchet MS" pitchFamily="34" charset="0"/>
              </a:rPr>
              <a:t> de </a:t>
            </a:r>
            <a:r>
              <a:rPr lang="en-US" b="1" dirty="0" err="1">
                <a:solidFill>
                  <a:schemeClr val="bg1"/>
                </a:solidFill>
                <a:latin typeface="Trebuchet MS" pitchFamily="34" charset="0"/>
              </a:rPr>
              <a:t>malos</a:t>
            </a:r>
            <a:r>
              <a:rPr lang="en-US" b="1" dirty="0">
                <a:solidFill>
                  <a:schemeClr val="bg1"/>
                </a:solidFill>
                <a:latin typeface="Trebuchet MS" pitchFamily="34" charset="0"/>
              </a:rPr>
              <a:t> </a:t>
            </a:r>
            <a:r>
              <a:rPr lang="en-US" b="1" dirty="0" err="1">
                <a:solidFill>
                  <a:schemeClr val="bg1"/>
                </a:solidFill>
                <a:latin typeface="Trebuchet MS" pitchFamily="34" charset="0"/>
              </a:rPr>
              <a:t>diseños</a:t>
            </a:r>
            <a:endParaRPr lang="es-ES" b="1" dirty="0">
              <a:solidFill>
                <a:schemeClr val="bg1"/>
              </a:solidFill>
              <a:latin typeface="Trebuchet MS" pitchFamily="34" charset="0"/>
            </a:endParaRPr>
          </a:p>
        </p:txBody>
      </p:sp>
      <p:pic>
        <p:nvPicPr>
          <p:cNvPr id="4" name="Imagen 3">
            <a:extLst>
              <a:ext uri="{FF2B5EF4-FFF2-40B4-BE49-F238E27FC236}">
                <a16:creationId xmlns:a16="http://schemas.microsoft.com/office/drawing/2014/main" id="{1D1B0966-F838-44D9-A46F-5130FA9F3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4" y="768896"/>
            <a:ext cx="5833787" cy="6093296"/>
          </a:xfrm>
          <a:prstGeom prst="rect">
            <a:avLst/>
          </a:prstGeom>
        </p:spPr>
      </p:pic>
      <p:pic>
        <p:nvPicPr>
          <p:cNvPr id="7" name="Imagen 6">
            <a:extLst>
              <a:ext uri="{FF2B5EF4-FFF2-40B4-BE49-F238E27FC236}">
                <a16:creationId xmlns:a16="http://schemas.microsoft.com/office/drawing/2014/main" id="{67F01B88-DCAA-4037-8866-F7A505643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733336"/>
            <a:ext cx="6408712" cy="6128856"/>
          </a:xfrm>
          <a:prstGeom prst="rect">
            <a:avLst/>
          </a:prstGeom>
        </p:spPr>
      </p:pic>
    </p:spTree>
    <p:extLst>
      <p:ext uri="{BB962C8B-B14F-4D97-AF65-F5344CB8AC3E}">
        <p14:creationId xmlns:p14="http://schemas.microsoft.com/office/powerpoint/2010/main" val="144091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896888" y="188640"/>
            <a:ext cx="1139944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solidFill>
                  <a:schemeClr val="bg1"/>
                </a:solidFill>
                <a:latin typeface="Trebuchet MS" pitchFamily="34" charset="0"/>
              </a:rPr>
              <a:t>Ejemplos</a:t>
            </a:r>
            <a:r>
              <a:rPr lang="en-US" b="1" dirty="0">
                <a:solidFill>
                  <a:schemeClr val="bg1"/>
                </a:solidFill>
                <a:latin typeface="Trebuchet MS" pitchFamily="34" charset="0"/>
              </a:rPr>
              <a:t> de </a:t>
            </a:r>
            <a:r>
              <a:rPr lang="en-US" b="1" dirty="0" err="1">
                <a:solidFill>
                  <a:schemeClr val="bg1"/>
                </a:solidFill>
                <a:latin typeface="Trebuchet MS" pitchFamily="34" charset="0"/>
              </a:rPr>
              <a:t>malos</a:t>
            </a:r>
            <a:r>
              <a:rPr lang="en-US" b="1" dirty="0">
                <a:solidFill>
                  <a:schemeClr val="bg1"/>
                </a:solidFill>
                <a:latin typeface="Trebuchet MS" pitchFamily="34" charset="0"/>
              </a:rPr>
              <a:t> </a:t>
            </a:r>
            <a:r>
              <a:rPr lang="en-US" b="1" dirty="0" err="1">
                <a:solidFill>
                  <a:schemeClr val="bg1"/>
                </a:solidFill>
                <a:latin typeface="Trebuchet MS" pitchFamily="34" charset="0"/>
              </a:rPr>
              <a:t>diseños</a:t>
            </a:r>
            <a:endParaRPr lang="es-ES" b="1" dirty="0">
              <a:solidFill>
                <a:schemeClr val="bg1"/>
              </a:solidFill>
              <a:latin typeface="Trebuchet MS" pitchFamily="34" charset="0"/>
            </a:endParaRPr>
          </a:p>
        </p:txBody>
      </p:sp>
      <p:pic>
        <p:nvPicPr>
          <p:cNvPr id="5" name="Imagen 4">
            <a:extLst>
              <a:ext uri="{FF2B5EF4-FFF2-40B4-BE49-F238E27FC236}">
                <a16:creationId xmlns:a16="http://schemas.microsoft.com/office/drawing/2014/main" id="{CB68DE29-89D4-46C4-8125-28427450C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237320"/>
            <a:ext cx="5616624" cy="5715000"/>
          </a:xfrm>
          <a:prstGeom prst="rect">
            <a:avLst/>
          </a:prstGeom>
        </p:spPr>
      </p:pic>
      <p:pic>
        <p:nvPicPr>
          <p:cNvPr id="9" name="Imagen 8">
            <a:extLst>
              <a:ext uri="{FF2B5EF4-FFF2-40B4-BE49-F238E27FC236}">
                <a16:creationId xmlns:a16="http://schemas.microsoft.com/office/drawing/2014/main" id="{1B75A1FA-AAD6-41F6-B14E-D452E8215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144" y="0"/>
            <a:ext cx="4799856" cy="6858000"/>
          </a:xfrm>
          <a:prstGeom prst="rect">
            <a:avLst/>
          </a:prstGeom>
        </p:spPr>
      </p:pic>
    </p:spTree>
    <p:extLst>
      <p:ext uri="{BB962C8B-B14F-4D97-AF65-F5344CB8AC3E}">
        <p14:creationId xmlns:p14="http://schemas.microsoft.com/office/powerpoint/2010/main" val="290952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63352" y="1916832"/>
            <a:ext cx="3754800" cy="3600000"/>
          </a:xfrm>
          <a:prstGeom prst="rect">
            <a:avLst/>
          </a:prstGeom>
        </p:spPr>
      </p:pic>
      <p:pic>
        <p:nvPicPr>
          <p:cNvPr id="13" name="Picture 12"/>
          <p:cNvPicPr>
            <a:picLocks noChangeAspect="1"/>
          </p:cNvPicPr>
          <p:nvPr/>
        </p:nvPicPr>
        <p:blipFill>
          <a:blip r:embed="rId3"/>
          <a:stretch>
            <a:fillRect/>
          </a:stretch>
        </p:blipFill>
        <p:spPr>
          <a:xfrm>
            <a:off x="4253346" y="2420888"/>
            <a:ext cx="3767700" cy="3600000"/>
          </a:xfrm>
          <a:prstGeom prst="rect">
            <a:avLst/>
          </a:prstGeom>
        </p:spPr>
      </p:pic>
      <p:pic>
        <p:nvPicPr>
          <p:cNvPr id="14" name="Picture 13"/>
          <p:cNvPicPr>
            <a:picLocks noChangeAspect="1"/>
          </p:cNvPicPr>
          <p:nvPr/>
        </p:nvPicPr>
        <p:blipFill>
          <a:blip r:embed="rId4"/>
          <a:stretch>
            <a:fillRect/>
          </a:stretch>
        </p:blipFill>
        <p:spPr>
          <a:xfrm>
            <a:off x="8256240" y="3068960"/>
            <a:ext cx="3690600" cy="3600000"/>
          </a:xfrm>
          <a:prstGeom prst="rect">
            <a:avLst/>
          </a:prstGeom>
        </p:spPr>
      </p:pic>
      <p:sp>
        <p:nvSpPr>
          <p:cNvPr id="16" name="1 Título"/>
          <p:cNvSpPr>
            <a:spLocks noGrp="1"/>
          </p:cNvSpPr>
          <p:nvPr>
            <p:ph type="title"/>
          </p:nvPr>
        </p:nvSpPr>
        <p:spPr>
          <a:xfrm>
            <a:off x="1528754" y="71423"/>
            <a:ext cx="8229600" cy="1143000"/>
          </a:xfrm>
        </p:spPr>
        <p:txBody>
          <a:bodyPr/>
          <a:lstStyle/>
          <a:p>
            <a:r>
              <a:rPr lang="en-US" b="1" dirty="0" err="1">
                <a:solidFill>
                  <a:schemeClr val="bg1"/>
                </a:solidFill>
                <a:latin typeface="Trebuchet MS" pitchFamily="34" charset="0"/>
              </a:rPr>
              <a:t>Indicios</a:t>
            </a:r>
            <a:r>
              <a:rPr lang="en-US" b="1" dirty="0">
                <a:solidFill>
                  <a:schemeClr val="bg1"/>
                </a:solidFill>
                <a:latin typeface="Trebuchet MS" pitchFamily="34" charset="0"/>
              </a:rPr>
              <a:t> de un mal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Tree>
    <p:extLst>
      <p:ext uri="{BB962C8B-B14F-4D97-AF65-F5344CB8AC3E}">
        <p14:creationId xmlns:p14="http://schemas.microsoft.com/office/powerpoint/2010/main" val="1959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8754" y="71423"/>
            <a:ext cx="8229600" cy="1143000"/>
          </a:xfrm>
        </p:spPr>
        <p:txBody>
          <a:bodyPr/>
          <a:lstStyle/>
          <a:p>
            <a:r>
              <a:rPr lang="en-US" b="1" dirty="0" err="1">
                <a:solidFill>
                  <a:schemeClr val="bg1"/>
                </a:solidFill>
                <a:latin typeface="Trebuchet MS" pitchFamily="34" charset="0"/>
              </a:rPr>
              <a:t>Indicios</a:t>
            </a:r>
            <a:r>
              <a:rPr lang="en-US" b="1" dirty="0">
                <a:solidFill>
                  <a:schemeClr val="bg1"/>
                </a:solidFill>
                <a:latin typeface="Trebuchet MS" pitchFamily="34" charset="0"/>
              </a:rPr>
              <a:t> de un mal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
        <p:nvSpPr>
          <p:cNvPr id="3" name="2 CuadroTexto"/>
          <p:cNvSpPr txBox="1"/>
          <p:nvPr/>
        </p:nvSpPr>
        <p:spPr>
          <a:xfrm>
            <a:off x="119336" y="1916832"/>
            <a:ext cx="11881320" cy="4524315"/>
          </a:xfrm>
          <a:prstGeom prst="rect">
            <a:avLst/>
          </a:prstGeom>
          <a:noFill/>
        </p:spPr>
        <p:txBody>
          <a:bodyPr wrap="square" rtlCol="0">
            <a:spAutoFit/>
          </a:bodyPr>
          <a:lstStyle/>
          <a:p>
            <a:r>
              <a:rPr lang="en-US" sz="3200" dirty="0" err="1">
                <a:latin typeface="Trebuchet MS" pitchFamily="34" charset="0"/>
              </a:rPr>
              <a:t>Una</a:t>
            </a:r>
            <a:r>
              <a:rPr lang="en-US" sz="3200" dirty="0">
                <a:latin typeface="Trebuchet MS" pitchFamily="34" charset="0"/>
              </a:rPr>
              <a:t> </a:t>
            </a:r>
            <a:r>
              <a:rPr lang="en-US" sz="3200" dirty="0" err="1">
                <a:latin typeface="Trebuchet MS" pitchFamily="34" charset="0"/>
              </a:rPr>
              <a:t>pieza</a:t>
            </a:r>
            <a:r>
              <a:rPr lang="en-US" sz="3200" dirty="0">
                <a:latin typeface="Trebuchet MS" pitchFamily="34" charset="0"/>
              </a:rPr>
              <a:t> de software </a:t>
            </a:r>
            <a:r>
              <a:rPr lang="en-US" sz="3200" dirty="0" err="1">
                <a:latin typeface="Trebuchet MS" pitchFamily="34" charset="0"/>
              </a:rPr>
              <a:t>que</a:t>
            </a:r>
            <a:r>
              <a:rPr lang="en-US" sz="3200" dirty="0">
                <a:latin typeface="Trebuchet MS" pitchFamily="34" charset="0"/>
              </a:rPr>
              <a:t> </a:t>
            </a:r>
            <a:r>
              <a:rPr lang="en-US" sz="3200" dirty="0" err="1">
                <a:latin typeface="Trebuchet MS" pitchFamily="34" charset="0"/>
              </a:rPr>
              <a:t>cumpla</a:t>
            </a:r>
            <a:r>
              <a:rPr lang="en-US" sz="3200" dirty="0">
                <a:latin typeface="Trebuchet MS" pitchFamily="34" charset="0"/>
              </a:rPr>
              <a:t> </a:t>
            </a:r>
            <a:r>
              <a:rPr lang="en-US" sz="3200" dirty="0" err="1">
                <a:latin typeface="Trebuchet MS" pitchFamily="34" charset="0"/>
              </a:rPr>
              <a:t>sus</a:t>
            </a:r>
            <a:r>
              <a:rPr lang="en-US" sz="3200" dirty="0">
                <a:latin typeface="Trebuchet MS" pitchFamily="34" charset="0"/>
              </a:rPr>
              <a:t> </a:t>
            </a:r>
            <a:r>
              <a:rPr lang="en-US" sz="3200" dirty="0" err="1">
                <a:latin typeface="Trebuchet MS" pitchFamily="34" charset="0"/>
              </a:rPr>
              <a:t>requisitos</a:t>
            </a:r>
            <a:r>
              <a:rPr lang="en-US" sz="3200" dirty="0">
                <a:latin typeface="Trebuchet MS" pitchFamily="34" charset="0"/>
              </a:rPr>
              <a:t>, </a:t>
            </a:r>
            <a:r>
              <a:rPr lang="en-US" sz="3200" dirty="0" err="1">
                <a:latin typeface="Trebuchet MS" pitchFamily="34" charset="0"/>
              </a:rPr>
              <a:t>pero</a:t>
            </a:r>
            <a:r>
              <a:rPr lang="en-US" sz="3200" dirty="0">
                <a:latin typeface="Trebuchet MS" pitchFamily="34" charset="0"/>
              </a:rPr>
              <a:t> </a:t>
            </a:r>
            <a:r>
              <a:rPr lang="en-US" sz="3200" dirty="0" err="1">
                <a:latin typeface="Trebuchet MS" pitchFamily="34" charset="0"/>
              </a:rPr>
              <a:t>que</a:t>
            </a:r>
            <a:r>
              <a:rPr lang="en-US" sz="3200" dirty="0">
                <a:latin typeface="Trebuchet MS" pitchFamily="34" charset="0"/>
              </a:rPr>
              <a:t> </a:t>
            </a:r>
            <a:r>
              <a:rPr lang="en-US" sz="3200" dirty="0" err="1">
                <a:latin typeface="Trebuchet MS" pitchFamily="34" charset="0"/>
              </a:rPr>
              <a:t>aún</a:t>
            </a:r>
            <a:r>
              <a:rPr lang="en-US" sz="3200" dirty="0">
                <a:latin typeface="Trebuchet MS" pitchFamily="34" charset="0"/>
              </a:rPr>
              <a:t> </a:t>
            </a:r>
            <a:r>
              <a:rPr lang="en-US" sz="3200" dirty="0" err="1">
                <a:latin typeface="Trebuchet MS" pitchFamily="34" charset="0"/>
              </a:rPr>
              <a:t>así</a:t>
            </a:r>
            <a:r>
              <a:rPr lang="en-US" sz="3200" dirty="0">
                <a:latin typeface="Trebuchet MS" pitchFamily="34" charset="0"/>
              </a:rPr>
              <a:t> </a:t>
            </a:r>
            <a:r>
              <a:rPr lang="en-US" sz="3200" dirty="0" err="1">
                <a:latin typeface="Trebuchet MS" pitchFamily="34" charset="0"/>
              </a:rPr>
              <a:t>exhiba</a:t>
            </a:r>
            <a:r>
              <a:rPr lang="en-US" sz="3200" dirty="0">
                <a:latin typeface="Trebuchet MS" pitchFamily="34" charset="0"/>
              </a:rPr>
              <a:t> </a:t>
            </a:r>
            <a:r>
              <a:rPr lang="en-US" sz="3200" dirty="0" err="1">
                <a:latin typeface="Trebuchet MS" pitchFamily="34" charset="0"/>
              </a:rPr>
              <a:t>alguno</a:t>
            </a:r>
            <a:r>
              <a:rPr lang="en-US" sz="3200" dirty="0">
                <a:latin typeface="Trebuchet MS" pitchFamily="34" charset="0"/>
              </a:rPr>
              <a:t> o </a:t>
            </a:r>
            <a:r>
              <a:rPr lang="en-US" sz="3200" dirty="0" err="1">
                <a:latin typeface="Trebuchet MS" pitchFamily="34" charset="0"/>
              </a:rPr>
              <a:t>varios</a:t>
            </a:r>
            <a:r>
              <a:rPr lang="en-US" sz="3200" dirty="0">
                <a:latin typeface="Trebuchet MS" pitchFamily="34" charset="0"/>
              </a:rPr>
              <a:t> de los </a:t>
            </a:r>
            <a:r>
              <a:rPr lang="en-US" sz="3200" dirty="0" err="1">
                <a:latin typeface="Trebuchet MS" pitchFamily="34" charset="0"/>
              </a:rPr>
              <a:t>siguientes</a:t>
            </a:r>
            <a:r>
              <a:rPr lang="en-US" sz="3200" dirty="0">
                <a:latin typeface="Trebuchet MS" pitchFamily="34" charset="0"/>
              </a:rPr>
              <a:t> </a:t>
            </a:r>
            <a:r>
              <a:rPr lang="en-US" sz="3200" dirty="0" err="1">
                <a:latin typeface="Trebuchet MS" pitchFamily="34" charset="0"/>
              </a:rPr>
              <a:t>problemas</a:t>
            </a:r>
            <a:r>
              <a:rPr lang="en-US" sz="3200" dirty="0">
                <a:latin typeface="Trebuchet MS" pitchFamily="34" charset="0"/>
              </a:rPr>
              <a:t>, </a:t>
            </a:r>
            <a:r>
              <a:rPr lang="en-US" sz="3200" dirty="0" err="1">
                <a:latin typeface="Trebuchet MS" pitchFamily="34" charset="0"/>
              </a:rPr>
              <a:t>tiene</a:t>
            </a:r>
            <a:r>
              <a:rPr lang="en-US" sz="3200" dirty="0">
                <a:latin typeface="Trebuchet MS" pitchFamily="34" charset="0"/>
              </a:rPr>
              <a:t> un mal </a:t>
            </a:r>
            <a:r>
              <a:rPr lang="en-US" sz="3200" dirty="0" err="1">
                <a:latin typeface="Trebuchet MS" pitchFamily="34" charset="0"/>
              </a:rPr>
              <a:t>diseño</a:t>
            </a:r>
            <a:r>
              <a:rPr lang="en-US" sz="3200" dirty="0">
                <a:latin typeface="Trebuchet MS" pitchFamily="34" charset="0"/>
              </a:rPr>
              <a:t>.</a:t>
            </a:r>
          </a:p>
          <a:p>
            <a:pPr marL="1076325" indent="-354013">
              <a:lnSpc>
                <a:spcPct val="150000"/>
              </a:lnSpc>
              <a:buFont typeface="Arial" pitchFamily="34" charset="0"/>
              <a:buChar char="•"/>
            </a:pPr>
            <a:r>
              <a:rPr lang="en-US" sz="3200" dirty="0" err="1">
                <a:solidFill>
                  <a:srgbClr val="FF0000"/>
                </a:solidFill>
                <a:latin typeface="Trebuchet MS" pitchFamily="34" charset="0"/>
              </a:rPr>
              <a:t>Rigidez</a:t>
            </a:r>
            <a:endParaRPr lang="en-US" sz="3200" dirty="0">
              <a:solidFill>
                <a:srgbClr val="FF0000"/>
              </a:solidFill>
              <a:latin typeface="Trebuchet MS" pitchFamily="34" charset="0"/>
            </a:endParaRPr>
          </a:p>
          <a:p>
            <a:pPr marL="1076325" indent="-354013">
              <a:lnSpc>
                <a:spcPct val="150000"/>
              </a:lnSpc>
              <a:buFont typeface="Arial" pitchFamily="34" charset="0"/>
              <a:buChar char="•"/>
            </a:pPr>
            <a:r>
              <a:rPr lang="en-US" sz="3200" dirty="0" err="1">
                <a:solidFill>
                  <a:srgbClr val="FF0000"/>
                </a:solidFill>
                <a:latin typeface="Trebuchet MS" pitchFamily="34" charset="0"/>
              </a:rPr>
              <a:t>Fragilidad</a:t>
            </a:r>
            <a:endParaRPr lang="en-US" sz="3200" dirty="0">
              <a:solidFill>
                <a:srgbClr val="FF0000"/>
              </a:solidFill>
              <a:latin typeface="Trebuchet MS" pitchFamily="34" charset="0"/>
            </a:endParaRPr>
          </a:p>
          <a:p>
            <a:pPr marL="1076325" indent="-354013">
              <a:lnSpc>
                <a:spcPct val="150000"/>
              </a:lnSpc>
              <a:buFont typeface="Arial" pitchFamily="34" charset="0"/>
              <a:buChar char="•"/>
            </a:pPr>
            <a:r>
              <a:rPr lang="en-US" sz="3200" dirty="0" err="1">
                <a:solidFill>
                  <a:srgbClr val="FF0000"/>
                </a:solidFill>
                <a:latin typeface="Trebuchet MS" pitchFamily="34" charset="0"/>
              </a:rPr>
              <a:t>Inmovilidad</a:t>
            </a:r>
            <a:r>
              <a:rPr lang="en-US" sz="3200" dirty="0">
                <a:solidFill>
                  <a:srgbClr val="FF0000"/>
                </a:solidFill>
                <a:latin typeface="Trebuchet MS" pitchFamily="34" charset="0"/>
              </a:rPr>
              <a:t> </a:t>
            </a:r>
          </a:p>
          <a:p>
            <a:pPr marL="1076325" indent="-354013">
              <a:lnSpc>
                <a:spcPct val="150000"/>
              </a:lnSpc>
              <a:buFont typeface="Arial" pitchFamily="34" charset="0"/>
              <a:buChar char="•"/>
            </a:pPr>
            <a:r>
              <a:rPr lang="en-US" sz="3200" dirty="0" err="1">
                <a:solidFill>
                  <a:srgbClr val="FF0000"/>
                </a:solidFill>
                <a:latin typeface="Trebuchet MS" pitchFamily="34" charset="0"/>
              </a:rPr>
              <a:t>Viscosidad</a:t>
            </a:r>
            <a:r>
              <a:rPr lang="en-US" sz="3200" dirty="0">
                <a:solidFill>
                  <a:srgbClr val="FF0000"/>
                </a:solidFill>
                <a:latin typeface="Trebuchet MS" pitchFamily="34" charset="0"/>
              </a:rPr>
              <a:t> </a:t>
            </a:r>
          </a:p>
        </p:txBody>
      </p:sp>
      <p:pic>
        <p:nvPicPr>
          <p:cNvPr id="5" name="21 Imagen" descr="images11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0336" y="373804"/>
            <a:ext cx="3071664" cy="168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a:extLst>
              <a:ext uri="{FF2B5EF4-FFF2-40B4-BE49-F238E27FC236}">
                <a16:creationId xmlns:a16="http://schemas.microsoft.com/office/drawing/2014/main" id="{B9EF0148-B838-4EE0-A6B2-50C645DE2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704" y="2924944"/>
            <a:ext cx="2629298" cy="3865779"/>
          </a:xfrm>
          <a:prstGeom prst="rect">
            <a:avLst/>
          </a:prstGeom>
        </p:spPr>
      </p:pic>
    </p:spTree>
    <p:extLst>
      <p:ext uri="{BB962C8B-B14F-4D97-AF65-F5344CB8AC3E}">
        <p14:creationId xmlns:p14="http://schemas.microsoft.com/office/powerpoint/2010/main" val="123476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8754" y="71423"/>
            <a:ext cx="8229600" cy="1143000"/>
          </a:xfrm>
        </p:spPr>
        <p:txBody>
          <a:bodyPr/>
          <a:lstStyle/>
          <a:p>
            <a:r>
              <a:rPr lang="en-US" b="1" dirty="0" err="1">
                <a:solidFill>
                  <a:schemeClr val="bg1"/>
                </a:solidFill>
                <a:latin typeface="Trebuchet MS" pitchFamily="34" charset="0"/>
              </a:rPr>
              <a:t>Indicios</a:t>
            </a:r>
            <a:r>
              <a:rPr lang="en-US" b="1" dirty="0">
                <a:solidFill>
                  <a:schemeClr val="bg1"/>
                </a:solidFill>
                <a:latin typeface="Trebuchet MS" pitchFamily="34" charset="0"/>
              </a:rPr>
              <a:t> de un mal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
        <p:nvSpPr>
          <p:cNvPr id="5" name="3 CuadroTexto"/>
          <p:cNvSpPr txBox="1"/>
          <p:nvPr/>
        </p:nvSpPr>
        <p:spPr>
          <a:xfrm>
            <a:off x="1943736" y="1214423"/>
            <a:ext cx="10248264" cy="89255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285750" indent="-285750" algn="just">
              <a:buFont typeface="Arial" pitchFamily="34" charset="0"/>
              <a:buChar char="•"/>
            </a:pPr>
            <a:r>
              <a:rPr lang="en-US" sz="2600" dirty="0" err="1">
                <a:latin typeface="Trebuchet MS" pitchFamily="34" charset="0"/>
              </a:rPr>
              <a:t>Es</a:t>
            </a:r>
            <a:r>
              <a:rPr lang="en-US" sz="2600" dirty="0">
                <a:latin typeface="Trebuchet MS" pitchFamily="34" charset="0"/>
              </a:rPr>
              <a:t> </a:t>
            </a:r>
            <a:r>
              <a:rPr lang="en-US" sz="2600" dirty="0" err="1">
                <a:latin typeface="Trebuchet MS" pitchFamily="34" charset="0"/>
              </a:rPr>
              <a:t>difícil</a:t>
            </a:r>
            <a:r>
              <a:rPr lang="en-US" sz="2600" dirty="0">
                <a:latin typeface="Trebuchet MS" pitchFamily="34" charset="0"/>
              </a:rPr>
              <a:t> de </a:t>
            </a:r>
            <a:r>
              <a:rPr lang="en-US" sz="2600" dirty="0" err="1">
                <a:latin typeface="Trebuchet MS" pitchFamily="34" charset="0"/>
              </a:rPr>
              <a:t>cambiar</a:t>
            </a:r>
            <a:r>
              <a:rPr lang="en-US" sz="2600" dirty="0">
                <a:latin typeface="Trebuchet MS" pitchFamily="34" charset="0"/>
              </a:rPr>
              <a:t> </a:t>
            </a:r>
            <a:r>
              <a:rPr lang="en-US" sz="2600" dirty="0" err="1">
                <a:latin typeface="Trebuchet MS" pitchFamily="34" charset="0"/>
              </a:rPr>
              <a:t>porque</a:t>
            </a:r>
            <a:r>
              <a:rPr lang="en-US" sz="2600" dirty="0">
                <a:latin typeface="Trebuchet MS" pitchFamily="34" charset="0"/>
              </a:rPr>
              <a:t> un </a:t>
            </a:r>
            <a:r>
              <a:rPr lang="en-US" sz="2600" dirty="0" err="1">
                <a:latin typeface="Trebuchet MS" pitchFamily="34" charset="0"/>
              </a:rPr>
              <a:t>cambio</a:t>
            </a:r>
            <a:r>
              <a:rPr lang="en-US" sz="2600" dirty="0">
                <a:latin typeface="Trebuchet MS" pitchFamily="34" charset="0"/>
              </a:rPr>
              <a:t> en </a:t>
            </a:r>
            <a:r>
              <a:rPr lang="en-US" sz="2600" dirty="0" err="1">
                <a:latin typeface="Trebuchet MS" pitchFamily="34" charset="0"/>
              </a:rPr>
              <a:t>cualquier</a:t>
            </a:r>
            <a:r>
              <a:rPr lang="en-US" sz="2600" dirty="0">
                <a:latin typeface="Trebuchet MS" pitchFamily="34" charset="0"/>
              </a:rPr>
              <a:t> </a:t>
            </a:r>
            <a:r>
              <a:rPr lang="en-US" sz="2600" dirty="0" err="1">
                <a:latin typeface="Trebuchet MS" pitchFamily="34" charset="0"/>
              </a:rPr>
              <a:t>parte</a:t>
            </a:r>
            <a:r>
              <a:rPr lang="en-US" sz="2600" dirty="0">
                <a:latin typeface="Trebuchet MS" pitchFamily="34" charset="0"/>
              </a:rPr>
              <a:t> </a:t>
            </a:r>
            <a:r>
              <a:rPr lang="en-US" sz="2600" dirty="0" err="1">
                <a:latin typeface="Trebuchet MS" pitchFamily="34" charset="0"/>
              </a:rPr>
              <a:t>afecta</a:t>
            </a:r>
            <a:r>
              <a:rPr lang="en-US" sz="2600" dirty="0">
                <a:latin typeface="Trebuchet MS" pitchFamily="34" charset="0"/>
              </a:rPr>
              <a:t> </a:t>
            </a:r>
            <a:r>
              <a:rPr lang="en-US" sz="2600" dirty="0" err="1">
                <a:latin typeface="Trebuchet MS" pitchFamily="34" charset="0"/>
              </a:rPr>
              <a:t>muchas</a:t>
            </a:r>
            <a:r>
              <a:rPr lang="en-US" sz="2600" dirty="0">
                <a:latin typeface="Trebuchet MS" pitchFamily="34" charset="0"/>
              </a:rPr>
              <a:t> </a:t>
            </a:r>
            <a:r>
              <a:rPr lang="en-US" sz="2600" dirty="0" err="1">
                <a:latin typeface="Trebuchet MS" pitchFamily="34" charset="0"/>
              </a:rPr>
              <a:t>otras</a:t>
            </a:r>
            <a:r>
              <a:rPr lang="en-US" sz="2600" dirty="0">
                <a:latin typeface="Trebuchet MS" pitchFamily="34" charset="0"/>
              </a:rPr>
              <a:t> </a:t>
            </a:r>
            <a:r>
              <a:rPr lang="en-US" sz="2600" dirty="0" err="1">
                <a:latin typeface="Trebuchet MS" pitchFamily="34" charset="0"/>
              </a:rPr>
              <a:t>partes</a:t>
            </a:r>
            <a:r>
              <a:rPr lang="en-US" sz="2600" dirty="0">
                <a:latin typeface="Trebuchet MS" pitchFamily="34" charset="0"/>
              </a:rPr>
              <a:t> del </a:t>
            </a:r>
            <a:r>
              <a:rPr lang="en-US" sz="2600" dirty="0" err="1">
                <a:latin typeface="Trebuchet MS" pitchFamily="34" charset="0"/>
              </a:rPr>
              <a:t>sistema</a:t>
            </a:r>
            <a:r>
              <a:rPr lang="en-US" sz="2600" dirty="0">
                <a:latin typeface="Trebuchet MS" pitchFamily="34" charset="0"/>
              </a:rPr>
              <a:t> </a:t>
            </a:r>
            <a:r>
              <a:rPr lang="en-US" sz="2600" b="1" dirty="0">
                <a:solidFill>
                  <a:srgbClr val="FF0000"/>
                </a:solidFill>
                <a:latin typeface="Trebuchet MS" pitchFamily="34" charset="0"/>
              </a:rPr>
              <a:t>(RIGIDEZ).</a:t>
            </a:r>
            <a:endParaRPr lang="en-US" sz="2600" dirty="0">
              <a:latin typeface="Trebuchet MS" pitchFamily="34" charset="0"/>
            </a:endParaRPr>
          </a:p>
        </p:txBody>
      </p:sp>
      <p:sp>
        <p:nvSpPr>
          <p:cNvPr id="6" name="3 CuadroTexto"/>
          <p:cNvSpPr txBox="1"/>
          <p:nvPr/>
        </p:nvSpPr>
        <p:spPr>
          <a:xfrm>
            <a:off x="1943736" y="2319454"/>
            <a:ext cx="10248264" cy="89255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itchFamily="34" charset="0"/>
              <a:buChar char="•"/>
            </a:pPr>
            <a:r>
              <a:rPr lang="en-US" sz="2600" dirty="0" err="1">
                <a:latin typeface="Trebuchet MS" pitchFamily="34" charset="0"/>
              </a:rPr>
              <a:t>Cuando</a:t>
            </a:r>
            <a:r>
              <a:rPr lang="en-US" sz="2600" dirty="0">
                <a:latin typeface="Trebuchet MS" pitchFamily="34" charset="0"/>
              </a:rPr>
              <a:t> </a:t>
            </a:r>
            <a:r>
              <a:rPr lang="en-US" sz="2600" dirty="0" err="1">
                <a:latin typeface="Trebuchet MS" pitchFamily="34" charset="0"/>
              </a:rPr>
              <a:t>tú</a:t>
            </a:r>
            <a:r>
              <a:rPr lang="en-US" sz="2600" dirty="0">
                <a:latin typeface="Trebuchet MS" pitchFamily="34" charset="0"/>
              </a:rPr>
              <a:t> </a:t>
            </a:r>
            <a:r>
              <a:rPr lang="en-US" sz="2600" dirty="0" err="1">
                <a:latin typeface="Trebuchet MS" pitchFamily="34" charset="0"/>
              </a:rPr>
              <a:t>haces</a:t>
            </a:r>
            <a:r>
              <a:rPr lang="en-US" sz="2600" dirty="0">
                <a:latin typeface="Trebuchet MS" pitchFamily="34" charset="0"/>
              </a:rPr>
              <a:t> un </a:t>
            </a:r>
            <a:r>
              <a:rPr lang="en-US" sz="2600" dirty="0" err="1">
                <a:latin typeface="Trebuchet MS" pitchFamily="34" charset="0"/>
              </a:rPr>
              <a:t>cambio</a:t>
            </a:r>
            <a:r>
              <a:rPr lang="en-US" sz="2600" dirty="0">
                <a:latin typeface="Trebuchet MS" pitchFamily="34" charset="0"/>
              </a:rPr>
              <a:t>, hay </a:t>
            </a:r>
            <a:r>
              <a:rPr lang="en-US" sz="2600" dirty="0" err="1">
                <a:latin typeface="Trebuchet MS" pitchFamily="34" charset="0"/>
              </a:rPr>
              <a:t>partes</a:t>
            </a:r>
            <a:r>
              <a:rPr lang="en-US" sz="2600" dirty="0">
                <a:latin typeface="Trebuchet MS" pitchFamily="34" charset="0"/>
              </a:rPr>
              <a:t> </a:t>
            </a:r>
            <a:r>
              <a:rPr lang="en-US" sz="2600" dirty="0" err="1">
                <a:latin typeface="Trebuchet MS" pitchFamily="34" charset="0"/>
              </a:rPr>
              <a:t>que</a:t>
            </a:r>
            <a:r>
              <a:rPr lang="en-US" sz="2600" dirty="0">
                <a:latin typeface="Trebuchet MS" pitchFamily="34" charset="0"/>
              </a:rPr>
              <a:t> </a:t>
            </a:r>
            <a:r>
              <a:rPr lang="en-US" sz="2600" dirty="0" err="1">
                <a:latin typeface="Trebuchet MS" pitchFamily="34" charset="0"/>
              </a:rPr>
              <a:t>inesperadamente</a:t>
            </a:r>
            <a:r>
              <a:rPr lang="en-US" sz="2600" dirty="0">
                <a:latin typeface="Trebuchet MS" pitchFamily="34" charset="0"/>
              </a:rPr>
              <a:t> “se </a:t>
            </a:r>
            <a:r>
              <a:rPr lang="en-US" sz="2600" dirty="0" err="1">
                <a:latin typeface="Trebuchet MS" pitchFamily="34" charset="0"/>
              </a:rPr>
              <a:t>rompen</a:t>
            </a:r>
            <a:r>
              <a:rPr lang="en-US" sz="2600" dirty="0">
                <a:latin typeface="Trebuchet MS" pitchFamily="34" charset="0"/>
              </a:rPr>
              <a:t>” </a:t>
            </a:r>
            <a:r>
              <a:rPr lang="en-US" sz="2600" b="1" dirty="0">
                <a:solidFill>
                  <a:srgbClr val="FF0000"/>
                </a:solidFill>
                <a:latin typeface="Trebuchet MS" pitchFamily="34" charset="0"/>
              </a:rPr>
              <a:t>(FRAGILIDAD</a:t>
            </a:r>
            <a:r>
              <a:rPr lang="en-US" sz="2600" dirty="0">
                <a:solidFill>
                  <a:srgbClr val="FF0000"/>
                </a:solidFill>
                <a:latin typeface="Trebuchet MS" pitchFamily="34" charset="0"/>
              </a:rPr>
              <a:t>)</a:t>
            </a:r>
            <a:r>
              <a:rPr lang="en-US" sz="2600" dirty="0">
                <a:latin typeface="Trebuchet MS" pitchFamily="34" charset="0"/>
              </a:rPr>
              <a:t>.</a:t>
            </a:r>
          </a:p>
        </p:txBody>
      </p:sp>
      <p:sp>
        <p:nvSpPr>
          <p:cNvPr id="7" name="3 CuadroTexto"/>
          <p:cNvSpPr txBox="1"/>
          <p:nvPr/>
        </p:nvSpPr>
        <p:spPr>
          <a:xfrm>
            <a:off x="1933574" y="3433616"/>
            <a:ext cx="10258425" cy="89255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285750" indent="-285750">
              <a:buFont typeface="Arial" pitchFamily="34" charset="0"/>
              <a:buChar char="•"/>
            </a:pPr>
            <a:r>
              <a:rPr lang="en-US" sz="2600" dirty="0" err="1">
                <a:latin typeface="Trebuchet MS" pitchFamily="34" charset="0"/>
              </a:rPr>
              <a:t>Resulta</a:t>
            </a:r>
            <a:r>
              <a:rPr lang="en-US" sz="2600" dirty="0">
                <a:latin typeface="Trebuchet MS" pitchFamily="34" charset="0"/>
              </a:rPr>
              <a:t> </a:t>
            </a:r>
            <a:r>
              <a:rPr lang="en-US" sz="2600" dirty="0" err="1">
                <a:latin typeface="Trebuchet MS" pitchFamily="34" charset="0"/>
              </a:rPr>
              <a:t>difícil</a:t>
            </a:r>
            <a:r>
              <a:rPr lang="en-US" sz="2600" dirty="0">
                <a:latin typeface="Trebuchet MS" pitchFamily="34" charset="0"/>
              </a:rPr>
              <a:t> de </a:t>
            </a:r>
            <a:r>
              <a:rPr lang="en-US" sz="2600" dirty="0" err="1">
                <a:latin typeface="Trebuchet MS" pitchFamily="34" charset="0"/>
              </a:rPr>
              <a:t>reutilizar</a:t>
            </a:r>
            <a:r>
              <a:rPr lang="en-US" sz="2600" dirty="0">
                <a:latin typeface="Trebuchet MS" pitchFamily="34" charset="0"/>
              </a:rPr>
              <a:t> en </a:t>
            </a:r>
            <a:r>
              <a:rPr lang="en-US" sz="2600" dirty="0" err="1">
                <a:latin typeface="Trebuchet MS" pitchFamily="34" charset="0"/>
              </a:rPr>
              <a:t>otra</a:t>
            </a:r>
            <a:r>
              <a:rPr lang="en-US" sz="2600" dirty="0">
                <a:latin typeface="Trebuchet MS" pitchFamily="34" charset="0"/>
              </a:rPr>
              <a:t> </a:t>
            </a:r>
            <a:r>
              <a:rPr lang="en-US" sz="2600" dirty="0" err="1">
                <a:latin typeface="Trebuchet MS" pitchFamily="34" charset="0"/>
              </a:rPr>
              <a:t>aplicación</a:t>
            </a:r>
            <a:r>
              <a:rPr lang="en-US" sz="2600" dirty="0">
                <a:latin typeface="Trebuchet MS" pitchFamily="34" charset="0"/>
              </a:rPr>
              <a:t> </a:t>
            </a:r>
            <a:r>
              <a:rPr lang="en-US" sz="2600" dirty="0" err="1">
                <a:latin typeface="Trebuchet MS" pitchFamily="34" charset="0"/>
              </a:rPr>
              <a:t>porque</a:t>
            </a:r>
            <a:r>
              <a:rPr lang="en-US" sz="2600" dirty="0">
                <a:latin typeface="Trebuchet MS" pitchFamily="34" charset="0"/>
              </a:rPr>
              <a:t> no se </a:t>
            </a:r>
            <a:r>
              <a:rPr lang="en-US" sz="2600" dirty="0" err="1">
                <a:latin typeface="Trebuchet MS" pitchFamily="34" charset="0"/>
              </a:rPr>
              <a:t>puede</a:t>
            </a:r>
            <a:r>
              <a:rPr lang="en-US" sz="2600" dirty="0">
                <a:latin typeface="Trebuchet MS" pitchFamily="34" charset="0"/>
              </a:rPr>
              <a:t> </a:t>
            </a:r>
            <a:r>
              <a:rPr lang="en-US" sz="2600" dirty="0" err="1">
                <a:latin typeface="Trebuchet MS" pitchFamily="34" charset="0"/>
              </a:rPr>
              <a:t>soltar</a:t>
            </a:r>
            <a:r>
              <a:rPr lang="en-US" sz="2600" dirty="0">
                <a:latin typeface="Trebuchet MS" pitchFamily="34" charset="0"/>
              </a:rPr>
              <a:t> de la </a:t>
            </a:r>
            <a:r>
              <a:rPr lang="en-US" sz="2600" dirty="0" err="1">
                <a:latin typeface="Trebuchet MS" pitchFamily="34" charset="0"/>
              </a:rPr>
              <a:t>aplicación</a:t>
            </a:r>
            <a:r>
              <a:rPr lang="en-US" sz="2600" dirty="0">
                <a:latin typeface="Trebuchet MS" pitchFamily="34" charset="0"/>
              </a:rPr>
              <a:t> actual. </a:t>
            </a:r>
            <a:r>
              <a:rPr lang="es-ES" sz="2600" b="1" dirty="0">
                <a:solidFill>
                  <a:srgbClr val="FF0000"/>
                </a:solidFill>
                <a:latin typeface="Trebuchet MS" pitchFamily="34" charset="0"/>
              </a:rPr>
              <a:t>(INMOVILIDAD)</a:t>
            </a:r>
            <a:r>
              <a:rPr lang="es-ES" sz="2600" dirty="0">
                <a:latin typeface="Trebuchet MS" pitchFamily="34" charset="0"/>
              </a:rPr>
              <a:t>.</a:t>
            </a:r>
            <a:endParaRPr lang="es-ES" sz="2600" dirty="0">
              <a:solidFill>
                <a:srgbClr val="FF0000"/>
              </a:solidFill>
              <a:latin typeface="Trebuchet MS" pitchFamily="34" charset="0"/>
            </a:endParaRPr>
          </a:p>
        </p:txBody>
      </p:sp>
      <p:sp>
        <p:nvSpPr>
          <p:cNvPr id="8" name="3 CuadroTexto"/>
          <p:cNvSpPr txBox="1"/>
          <p:nvPr/>
        </p:nvSpPr>
        <p:spPr>
          <a:xfrm>
            <a:off x="1933574" y="4594488"/>
            <a:ext cx="10258426" cy="209288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itchFamily="34" charset="0"/>
              <a:buChar char="•"/>
            </a:pPr>
            <a:r>
              <a:rPr lang="es-ES" sz="2600" dirty="0">
                <a:latin typeface="Trebuchet MS" pitchFamily="34" charset="0"/>
              </a:rPr>
              <a:t>A la hora de implementar cambios, siempre existen partes que conservan buenas cualidades del diseño, mientras que existen otras que rompen esas cualidades. Es mejor “ponerle un parche” que realizar el cambio guardando la intención del diseño original. </a:t>
            </a:r>
            <a:r>
              <a:rPr lang="es-ES" sz="2600" dirty="0">
                <a:solidFill>
                  <a:srgbClr val="FF0000"/>
                </a:solidFill>
                <a:latin typeface="Trebuchet MS" pitchFamily="34" charset="0"/>
              </a:rPr>
              <a:t>(</a:t>
            </a:r>
            <a:r>
              <a:rPr lang="es-ES" sz="2600" b="1" dirty="0">
                <a:solidFill>
                  <a:srgbClr val="FF0000"/>
                </a:solidFill>
                <a:latin typeface="Trebuchet MS" pitchFamily="34" charset="0"/>
              </a:rPr>
              <a:t>VISCOSIDAD</a:t>
            </a:r>
            <a:r>
              <a:rPr lang="es-ES" sz="2600" dirty="0">
                <a:solidFill>
                  <a:srgbClr val="FF0000"/>
                </a:solidFill>
                <a:latin typeface="Trebuchet MS" pitchFamily="34" charset="0"/>
              </a:rPr>
              <a:t>).</a:t>
            </a:r>
          </a:p>
        </p:txBody>
      </p:sp>
      <p:pic>
        <p:nvPicPr>
          <p:cNvPr id="9" name="Imagen 8">
            <a:extLst>
              <a:ext uri="{FF2B5EF4-FFF2-40B4-BE49-F238E27FC236}">
                <a16:creationId xmlns:a16="http://schemas.microsoft.com/office/drawing/2014/main" id="{AA868C03-E8E3-44DE-8CB3-8FF7FAD8D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3168352"/>
            <a:ext cx="1943736" cy="3838600"/>
          </a:xfrm>
          <a:prstGeom prst="rect">
            <a:avLst/>
          </a:prstGeom>
        </p:spPr>
      </p:pic>
      <p:pic>
        <p:nvPicPr>
          <p:cNvPr id="11" name="Imagen 10">
            <a:extLst>
              <a:ext uri="{FF2B5EF4-FFF2-40B4-BE49-F238E27FC236}">
                <a16:creationId xmlns:a16="http://schemas.microsoft.com/office/drawing/2014/main" id="{0618F165-E0C3-44A7-8C6B-8ACD919CC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33575" cy="3168352"/>
          </a:xfrm>
          <a:prstGeom prst="rect">
            <a:avLst/>
          </a:prstGeom>
        </p:spPr>
      </p:pic>
    </p:spTree>
    <p:extLst>
      <p:ext uri="{BB962C8B-B14F-4D97-AF65-F5344CB8AC3E}">
        <p14:creationId xmlns:p14="http://schemas.microsoft.com/office/powerpoint/2010/main" val="260602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1+#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ED7112F-8B72-4DEE-88F8-43EB32185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2" y="1988840"/>
            <a:ext cx="4035584" cy="4419972"/>
          </a:xfrm>
          <a:prstGeom prst="rect">
            <a:avLst/>
          </a:prstGeom>
        </p:spPr>
      </p:pic>
      <p:sp>
        <p:nvSpPr>
          <p:cNvPr id="2" name="1 Título"/>
          <p:cNvSpPr>
            <a:spLocks noGrp="1"/>
          </p:cNvSpPr>
          <p:nvPr>
            <p:ph type="title"/>
          </p:nvPr>
        </p:nvSpPr>
        <p:spPr>
          <a:xfrm>
            <a:off x="0" y="116632"/>
            <a:ext cx="11856640" cy="1143000"/>
          </a:xfrm>
        </p:spPr>
        <p:txBody>
          <a:bodyPr>
            <a:noAutofit/>
          </a:bodyPr>
          <a:lstStyle/>
          <a:p>
            <a:r>
              <a:rPr lang="en-US" b="1" dirty="0" err="1">
                <a:solidFill>
                  <a:schemeClr val="bg1"/>
                </a:solidFill>
                <a:latin typeface="Trebuchet MS" pitchFamily="34" charset="0"/>
              </a:rPr>
              <a:t>Técnicas</a:t>
            </a:r>
            <a:r>
              <a:rPr lang="en-US" b="1" dirty="0">
                <a:solidFill>
                  <a:schemeClr val="bg1"/>
                </a:solidFill>
                <a:latin typeface="Trebuchet MS" pitchFamily="34" charset="0"/>
              </a:rPr>
              <a:t> o </a:t>
            </a:r>
            <a:r>
              <a:rPr lang="en-US" b="1" dirty="0" err="1">
                <a:solidFill>
                  <a:schemeClr val="bg1"/>
                </a:solidFill>
                <a:latin typeface="Trebuchet MS" pitchFamily="34" charset="0"/>
              </a:rPr>
              <a:t>principios</a:t>
            </a:r>
            <a:r>
              <a:rPr lang="en-US" b="1" dirty="0">
                <a:solidFill>
                  <a:schemeClr val="bg1"/>
                </a:solidFill>
                <a:latin typeface="Trebuchet MS" pitchFamily="34" charset="0"/>
              </a:rPr>
              <a:t> </a:t>
            </a:r>
            <a:r>
              <a:rPr lang="en-US" b="1" dirty="0" err="1">
                <a:solidFill>
                  <a:schemeClr val="bg1"/>
                </a:solidFill>
                <a:latin typeface="Trebuchet MS" pitchFamily="34" charset="0"/>
              </a:rPr>
              <a:t>generales</a:t>
            </a:r>
            <a:r>
              <a:rPr lang="en-US" b="1" dirty="0">
                <a:solidFill>
                  <a:schemeClr val="bg1"/>
                </a:solidFill>
                <a:latin typeface="Trebuchet MS" pitchFamily="34" charset="0"/>
              </a:rPr>
              <a:t> </a:t>
            </a:r>
            <a:br>
              <a:rPr lang="en-US" b="1" dirty="0">
                <a:solidFill>
                  <a:schemeClr val="bg1"/>
                </a:solidFill>
                <a:latin typeface="Trebuchet MS" pitchFamily="34" charset="0"/>
              </a:rPr>
            </a:br>
            <a:r>
              <a:rPr lang="en-US" b="1" dirty="0">
                <a:solidFill>
                  <a:schemeClr val="bg1"/>
                </a:solidFill>
                <a:latin typeface="Trebuchet MS" pitchFamily="34" charset="0"/>
              </a:rPr>
              <a:t>de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
        <p:nvSpPr>
          <p:cNvPr id="3" name="2 Marcador de contenido"/>
          <p:cNvSpPr txBox="1">
            <a:spLocks/>
          </p:cNvSpPr>
          <p:nvPr/>
        </p:nvSpPr>
        <p:spPr>
          <a:xfrm>
            <a:off x="322144" y="1988840"/>
            <a:ext cx="1175052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1" u="none" strike="noStrike" kern="1200" cap="none" spc="0" normalizeH="0" baseline="0" noProof="0" dirty="0">
                <a:ln>
                  <a:noFill/>
                </a:ln>
                <a:solidFill>
                  <a:schemeClr val="tx1"/>
                </a:solidFill>
                <a:effectLst/>
                <a:uLnTx/>
                <a:uFillTx/>
                <a:latin typeface="Trebuchet MS" pitchFamily="34" charset="0"/>
                <a:ea typeface="+mn-ea"/>
                <a:cs typeface="+mn-cs"/>
              </a:rPr>
              <a:t>A principle is “a basic truth or a general law … that is used as a basis of reasoning or a guide to action</a:t>
            </a:r>
            <a:r>
              <a:rPr kumimoji="0" lang="en-US" sz="2600" b="0" i="0" u="none" strike="noStrike" kern="1200" cap="none" spc="0" normalizeH="0" baseline="0" noProof="0" dirty="0">
                <a:ln>
                  <a:noFill/>
                </a:ln>
                <a:solidFill>
                  <a:schemeClr val="tx1"/>
                </a:solidFill>
                <a:effectLst/>
                <a:uLnTx/>
                <a:uFillTx/>
                <a:latin typeface="Trebuchet MS" pitchFamily="34"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Abstracción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Cohesión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y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Acoplamiento</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Descomposición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y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modularidad</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Encapsulamiento</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Separación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de Interfaces e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implementaciones</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Suficiencia</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completitud</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y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carácter</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primitivo</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 sz="3200" b="0" i="0" u="none" strike="noStrike" kern="1200" cap="none" spc="0" normalizeH="0" baseline="0" noProof="0" dirty="0">
              <a:ln>
                <a:noFill/>
              </a:ln>
              <a:solidFill>
                <a:schemeClr val="tx1"/>
              </a:solidFill>
              <a:effectLst/>
              <a:uLnTx/>
              <a:uFillTx/>
              <a:latin typeface="Trebuchet MS" pitchFamily="34" charset="0"/>
              <a:ea typeface="+mn-ea"/>
              <a:cs typeface="+mn-cs"/>
            </a:endParaRPr>
          </a:p>
        </p:txBody>
      </p:sp>
    </p:spTree>
    <p:extLst>
      <p:ext uri="{BB962C8B-B14F-4D97-AF65-F5344CB8AC3E}">
        <p14:creationId xmlns:p14="http://schemas.microsoft.com/office/powerpoint/2010/main" val="62412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336" y="44624"/>
            <a:ext cx="11737304" cy="1143000"/>
          </a:xfrm>
        </p:spPr>
        <p:txBody>
          <a:bodyPr>
            <a:noAutofit/>
          </a:bodyPr>
          <a:lstStyle/>
          <a:p>
            <a:r>
              <a:rPr lang="en-US" b="1" dirty="0" err="1">
                <a:solidFill>
                  <a:schemeClr val="bg1"/>
                </a:solidFill>
                <a:latin typeface="Trebuchet MS" pitchFamily="34" charset="0"/>
              </a:rPr>
              <a:t>Técnicas</a:t>
            </a:r>
            <a:r>
              <a:rPr lang="en-US" b="1" dirty="0">
                <a:solidFill>
                  <a:schemeClr val="bg1"/>
                </a:solidFill>
                <a:latin typeface="Trebuchet MS" pitchFamily="34" charset="0"/>
              </a:rPr>
              <a:t> o </a:t>
            </a:r>
            <a:r>
              <a:rPr lang="en-US" b="1" dirty="0" err="1">
                <a:solidFill>
                  <a:schemeClr val="bg1"/>
                </a:solidFill>
                <a:latin typeface="Trebuchet MS" pitchFamily="34" charset="0"/>
              </a:rPr>
              <a:t>principios</a:t>
            </a:r>
            <a:r>
              <a:rPr lang="en-US" b="1" dirty="0">
                <a:solidFill>
                  <a:schemeClr val="bg1"/>
                </a:solidFill>
                <a:latin typeface="Trebuchet MS" pitchFamily="34" charset="0"/>
              </a:rPr>
              <a:t> </a:t>
            </a:r>
            <a:r>
              <a:rPr lang="en-US" b="1" dirty="0" err="1">
                <a:solidFill>
                  <a:schemeClr val="bg1"/>
                </a:solidFill>
                <a:latin typeface="Trebuchet MS" pitchFamily="34" charset="0"/>
              </a:rPr>
              <a:t>generales</a:t>
            </a:r>
            <a:r>
              <a:rPr lang="en-US" b="1" dirty="0">
                <a:solidFill>
                  <a:schemeClr val="bg1"/>
                </a:solidFill>
                <a:latin typeface="Trebuchet MS" pitchFamily="34" charset="0"/>
              </a:rPr>
              <a:t> </a:t>
            </a:r>
            <a:br>
              <a:rPr lang="en-US" b="1" dirty="0">
                <a:solidFill>
                  <a:schemeClr val="bg1"/>
                </a:solidFill>
                <a:latin typeface="Trebuchet MS" pitchFamily="34" charset="0"/>
              </a:rPr>
            </a:br>
            <a:r>
              <a:rPr lang="en-US" b="1" dirty="0">
                <a:solidFill>
                  <a:schemeClr val="bg1"/>
                </a:solidFill>
                <a:latin typeface="Trebuchet MS" pitchFamily="34" charset="0"/>
              </a:rPr>
              <a:t>de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
        <p:nvSpPr>
          <p:cNvPr id="3" name="2 Marcador de contenido"/>
          <p:cNvSpPr txBox="1">
            <a:spLocks/>
          </p:cNvSpPr>
          <p:nvPr/>
        </p:nvSpPr>
        <p:spPr>
          <a:xfrm>
            <a:off x="0" y="1988840"/>
            <a:ext cx="12192000" cy="4525963"/>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Abstracción</a:t>
            </a:r>
            <a:r>
              <a:rPr lang="en-US" sz="2800" dirty="0">
                <a:latin typeface="Trebuchet MS" pitchFamily="34" charset="0"/>
              </a:rPr>
              <a:t> </a:t>
            </a:r>
            <a:r>
              <a:rPr lang="en-US" sz="36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ocultar</a:t>
            </a:r>
            <a:r>
              <a:rPr lang="en-US" sz="32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detalles</a:t>
            </a:r>
            <a:endParaRPr kumimoji="0" lang="es-ES" sz="3200" b="1" i="0" u="none" strike="noStrike" kern="1200" cap="none" spc="0" normalizeH="0" baseline="0" noProof="0" dirty="0">
              <a:ln>
                <a:noFill/>
              </a:ln>
              <a:solidFill>
                <a:srgbClr val="FF0000"/>
              </a:solidFill>
              <a:effectLst/>
              <a:uLnTx/>
              <a:uFillTx/>
              <a:latin typeface="Trebuchet MS" pitchFamily="34" charset="0"/>
            </a:endParaRPr>
          </a:p>
          <a:p>
            <a:pPr marL="342900" lvl="0" indent="-342900">
              <a:spcBef>
                <a:spcPct val="20000"/>
              </a:spcBef>
              <a:buFont typeface="Arial" pitchFamily="34" charset="0"/>
              <a:buChar char="•"/>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Cohesión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y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Acoplamiento</a:t>
            </a:r>
            <a:r>
              <a:rPr lang="en-US" sz="2800" dirty="0">
                <a:latin typeface="Trebuchet MS" pitchFamily="34" charset="0"/>
              </a:rPr>
              <a:t> </a:t>
            </a:r>
            <a:r>
              <a:rPr lang="en-US" sz="3600" b="1" dirty="0">
                <a:solidFill>
                  <a:srgbClr val="FF0000"/>
                </a:solidFill>
                <a:latin typeface="Trebuchet MS" pitchFamily="34" charset="0"/>
                <a:sym typeface="Symbol" panose="05050102010706020507" pitchFamily="18" charset="2"/>
              </a:rPr>
              <a:t> </a:t>
            </a:r>
            <a:r>
              <a:rPr lang="en-US" sz="3200" b="1" dirty="0">
                <a:solidFill>
                  <a:srgbClr val="FF0000"/>
                </a:solidFill>
                <a:latin typeface="Trebuchet MS" pitchFamily="34" charset="0"/>
                <a:sym typeface="Symbol" panose="05050102010706020507" pitchFamily="18" charset="2"/>
              </a:rPr>
              <a:t>yin y el </a:t>
            </a:r>
            <a:r>
              <a:rPr lang="en-US" sz="3200" b="1" dirty="0" err="1">
                <a:solidFill>
                  <a:srgbClr val="FF0000"/>
                </a:solidFill>
                <a:latin typeface="Trebuchet MS" pitchFamily="34" charset="0"/>
                <a:sym typeface="Symbol" panose="05050102010706020507" pitchFamily="18" charset="2"/>
              </a:rPr>
              <a:t>yan</a:t>
            </a:r>
            <a:r>
              <a:rPr lang="en-US" sz="3200" b="1" dirty="0">
                <a:solidFill>
                  <a:srgbClr val="FF0000"/>
                </a:solidFill>
                <a:latin typeface="Trebuchet MS" pitchFamily="34" charset="0"/>
                <a:sym typeface="Symbol" panose="05050102010706020507" pitchFamily="18" charset="2"/>
              </a:rPr>
              <a:t> del </a:t>
            </a:r>
            <a:r>
              <a:rPr lang="en-US" sz="3200" b="1" dirty="0" err="1">
                <a:solidFill>
                  <a:srgbClr val="FF0000"/>
                </a:solidFill>
                <a:latin typeface="Trebuchet MS" pitchFamily="34" charset="0"/>
                <a:sym typeface="Symbol" panose="05050102010706020507" pitchFamily="18" charset="2"/>
              </a:rPr>
              <a:t>diseño</a:t>
            </a:r>
            <a:r>
              <a:rPr lang="en-US" sz="3200" b="1" dirty="0">
                <a:solidFill>
                  <a:srgbClr val="FF0000"/>
                </a:solidFill>
                <a:latin typeface="Trebuchet MS" pitchFamily="34" charset="0"/>
                <a:sym typeface="Symbol" panose="05050102010706020507" pitchFamily="18" charset="2"/>
              </a:rPr>
              <a:t> de software</a:t>
            </a:r>
            <a:endParaRPr lang="es-ES" sz="3200" b="1" dirty="0">
              <a:solidFill>
                <a:srgbClr val="FF0000"/>
              </a:solidFill>
              <a:latin typeface="Trebuchet MS" pitchFamily="34" charset="0"/>
            </a:endParaRPr>
          </a:p>
          <a:p>
            <a:pPr marL="342900" lvl="0" indent="-342900">
              <a:spcBef>
                <a:spcPct val="20000"/>
              </a:spcBef>
              <a:buFont typeface="Arial" pitchFamily="34" charset="0"/>
              <a:buChar char="•"/>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Descomposición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y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modularidad</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a:t>
            </a:r>
            <a:r>
              <a:rPr lang="en-US" sz="2800" b="1" dirty="0">
                <a:solidFill>
                  <a:srgbClr val="FF0000"/>
                </a:solidFill>
                <a:latin typeface="Trebuchet MS" pitchFamily="34" charset="0"/>
                <a:sym typeface="Symbol" panose="05050102010706020507" pitchFamily="18" charset="2"/>
              </a:rPr>
              <a:t> </a:t>
            </a:r>
            <a:r>
              <a:rPr lang="en-US" sz="3200" b="1" dirty="0">
                <a:solidFill>
                  <a:srgbClr val="FF0000"/>
                </a:solidFill>
                <a:latin typeface="Trebuchet MS" pitchFamily="34" charset="0"/>
                <a:sym typeface="Symbol" panose="05050102010706020507" pitchFamily="18" charset="2"/>
              </a:rPr>
              <a:t>divide y </a:t>
            </a:r>
            <a:r>
              <a:rPr lang="en-US" sz="3200" b="1" dirty="0" err="1">
                <a:solidFill>
                  <a:srgbClr val="FF0000"/>
                </a:solidFill>
                <a:latin typeface="Trebuchet MS" pitchFamily="34" charset="0"/>
                <a:sym typeface="Symbol" panose="05050102010706020507" pitchFamily="18" charset="2"/>
              </a:rPr>
              <a:t>vencerás</a:t>
            </a:r>
            <a:endParaRPr kumimoji="0" lang="es-ES" sz="3200" b="1" i="0" u="none" strike="noStrike" kern="1200" cap="none" spc="0" normalizeH="0" baseline="0" noProof="0" dirty="0">
              <a:ln>
                <a:noFill/>
              </a:ln>
              <a:solidFill>
                <a:schemeClr val="tx1"/>
              </a:solidFill>
              <a:effectLst/>
              <a:uLnTx/>
              <a:uFillTx/>
              <a:latin typeface="Trebuchet MS" pitchFamily="34" charset="0"/>
            </a:endParaRPr>
          </a:p>
          <a:p>
            <a:pPr marL="342900" lvl="0" indent="-342900">
              <a:spcBef>
                <a:spcPct val="20000"/>
              </a:spcBef>
              <a:buFont typeface="Arial" pitchFamily="34" charset="0"/>
              <a:buChar char="•"/>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Encapsulamiento</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a:t>
            </a:r>
            <a:r>
              <a:rPr lang="en-US" sz="2800" b="1" dirty="0">
                <a:solidFill>
                  <a:srgbClr val="FF0000"/>
                </a:solidFill>
                <a:latin typeface="Trebuchet MS" pitchFamily="34" charset="0"/>
                <a:sym typeface="Symbol" panose="05050102010706020507" pitchFamily="18" charset="2"/>
              </a:rPr>
              <a:t></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a:t>
            </a:r>
            <a:r>
              <a:rPr lang="en-US" sz="3200" b="1" dirty="0">
                <a:solidFill>
                  <a:srgbClr val="FF0000"/>
                </a:solidFill>
                <a:latin typeface="Trebuchet MS" pitchFamily="34" charset="0"/>
              </a:rPr>
              <a:t>Information Hiding</a:t>
            </a:r>
            <a:endPar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lvl="0" indent="-342900">
              <a:spcBef>
                <a:spcPct val="20000"/>
              </a:spcBef>
              <a:buFont typeface="Arial" pitchFamily="34" charset="0"/>
              <a:buChar char="•"/>
              <a:defRPr/>
            </a:pP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Separación</a:t>
            </a:r>
            <a:r>
              <a:rPr kumimoji="0" lang="en-US" sz="2800" b="0" i="0" u="none" strike="noStrike" kern="1200" cap="none" spc="0" normalizeH="0" baseline="0" noProof="0" dirty="0">
                <a:ln>
                  <a:noFill/>
                </a:ln>
                <a:solidFill>
                  <a:schemeClr val="tx1"/>
                </a:solidFill>
                <a:effectLst/>
                <a:uLnTx/>
                <a:uFillTx/>
                <a:latin typeface="Trebuchet MS" pitchFamily="34" charset="0"/>
                <a:ea typeface="+mn-ea"/>
                <a:cs typeface="+mn-cs"/>
              </a:rPr>
              <a:t> de Interfaces e </a:t>
            </a:r>
            <a:r>
              <a:rPr kumimoji="0" lang="en-US" sz="2800" b="0" i="0" u="none" strike="noStrike" kern="1200" cap="none" spc="0" normalizeH="0" baseline="0" noProof="0" dirty="0" err="1">
                <a:ln>
                  <a:noFill/>
                </a:ln>
                <a:solidFill>
                  <a:schemeClr val="tx1"/>
                </a:solidFill>
                <a:effectLst/>
                <a:uLnTx/>
                <a:uFillTx/>
                <a:latin typeface="Trebuchet MS" pitchFamily="34" charset="0"/>
                <a:ea typeface="+mn-ea"/>
                <a:cs typeface="+mn-cs"/>
              </a:rPr>
              <a:t>implementaciones</a:t>
            </a:r>
            <a:r>
              <a:rPr lang="en-US" sz="2800" dirty="0">
                <a:latin typeface="Trebuchet MS" pitchFamily="34" charset="0"/>
              </a:rPr>
              <a:t> </a:t>
            </a:r>
            <a:r>
              <a:rPr lang="en-US" sz="28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puntos</a:t>
            </a:r>
            <a:r>
              <a:rPr lang="en-US" sz="3200" b="1" dirty="0">
                <a:solidFill>
                  <a:srgbClr val="FF0000"/>
                </a:solidFill>
                <a:latin typeface="Trebuchet MS" pitchFamily="34" charset="0"/>
                <a:sym typeface="Symbol" panose="05050102010706020507" pitchFamily="18" charset="2"/>
              </a:rPr>
              <a:t> de </a:t>
            </a:r>
            <a:r>
              <a:rPr lang="en-US" sz="3200" b="1" dirty="0" err="1">
                <a:solidFill>
                  <a:srgbClr val="FF0000"/>
                </a:solidFill>
                <a:latin typeface="Trebuchet MS" pitchFamily="34" charset="0"/>
                <a:sym typeface="Symbol" panose="05050102010706020507" pitchFamily="18" charset="2"/>
              </a:rPr>
              <a:t>variación</a:t>
            </a:r>
            <a:endParaRPr lang="en-US" sz="3200" b="1" dirty="0">
              <a:solidFill>
                <a:srgbClr val="FF0000"/>
              </a:solidFill>
              <a:latin typeface="Trebuchet MS" pitchFamily="34" charset="0"/>
              <a:sym typeface="Symbol" panose="05050102010706020507" pitchFamily="18" charset="2"/>
            </a:endParaRPr>
          </a:p>
          <a:p>
            <a:pPr lvl="0">
              <a:spcBef>
                <a:spcPct val="20000"/>
              </a:spcBef>
              <a:defRPr/>
            </a:pPr>
            <a:r>
              <a:rPr lang="en-US" sz="3200" b="1" dirty="0">
                <a:solidFill>
                  <a:srgbClr val="FF0000"/>
                </a:solidFill>
                <a:latin typeface="Trebuchet MS" pitchFamily="34" charset="0"/>
                <a:sym typeface="Symbol" panose="05050102010706020507" pitchFamily="18" charset="2"/>
              </a:rPr>
              <a:t>									o </a:t>
            </a:r>
            <a:r>
              <a:rPr lang="en-US" sz="3200" b="1" dirty="0" err="1">
                <a:solidFill>
                  <a:srgbClr val="FF0000"/>
                </a:solidFill>
                <a:latin typeface="Trebuchet MS" pitchFamily="34" charset="0"/>
                <a:sym typeface="Symbol" panose="05050102010706020507" pitchFamily="18" charset="2"/>
              </a:rPr>
              <a:t>evolución</a:t>
            </a:r>
            <a:endParaRPr kumimoji="0" lang="es-ES" sz="3200" b="0" i="0" u="none" strike="noStrike" kern="1200" cap="none" spc="0" normalizeH="0" baseline="0" noProof="0" dirty="0">
              <a:ln>
                <a:noFill/>
              </a:ln>
              <a:solidFill>
                <a:schemeClr val="tx1"/>
              </a:solidFill>
              <a:effectLst/>
              <a:uLnTx/>
              <a:uFillTx/>
              <a:latin typeface="Trebuchet MS" pitchFamily="34" charset="0"/>
            </a:endParaRPr>
          </a:p>
          <a:p>
            <a:pPr marL="342900" lvl="0" indent="-342900">
              <a:spcBef>
                <a:spcPct val="20000"/>
              </a:spcBef>
              <a:buFont typeface="Arial" pitchFamily="34" charset="0"/>
              <a:buChar char="•"/>
              <a:defRPr/>
            </a:pPr>
            <a:r>
              <a:rPr kumimoji="0" lang="es-ES" sz="2800" b="0" i="0" u="none" strike="noStrike" kern="1200" cap="none" spc="0" normalizeH="0" baseline="0" noProof="0" dirty="0">
                <a:ln>
                  <a:noFill/>
                </a:ln>
                <a:solidFill>
                  <a:schemeClr val="tx1"/>
                </a:solidFill>
                <a:effectLst/>
                <a:uLnTx/>
                <a:uFillTx/>
                <a:latin typeface="Trebuchet MS" pitchFamily="34" charset="0"/>
                <a:ea typeface="+mn-ea"/>
                <a:cs typeface="+mn-cs"/>
              </a:rPr>
              <a:t>Refactorización </a:t>
            </a:r>
            <a:r>
              <a:rPr lang="en-US" sz="28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proceso</a:t>
            </a:r>
            <a:r>
              <a:rPr lang="en-US" sz="3200" b="1" dirty="0">
                <a:solidFill>
                  <a:srgbClr val="FF0000"/>
                </a:solidFill>
                <a:latin typeface="Trebuchet MS" pitchFamily="34" charset="0"/>
                <a:sym typeface="Symbol" panose="05050102010706020507" pitchFamily="18" charset="2"/>
              </a:rPr>
              <a:t> de </a:t>
            </a:r>
            <a:r>
              <a:rPr lang="en-US" sz="3200" b="1" dirty="0" err="1">
                <a:solidFill>
                  <a:srgbClr val="FF0000"/>
                </a:solidFill>
                <a:latin typeface="Trebuchet MS" pitchFamily="34" charset="0"/>
                <a:sym typeface="Symbol" panose="05050102010706020507" pitchFamily="18" charset="2"/>
              </a:rPr>
              <a:t>cambiar</a:t>
            </a:r>
            <a:r>
              <a:rPr lang="en-US" sz="3200" b="1" dirty="0">
                <a:solidFill>
                  <a:srgbClr val="FF0000"/>
                </a:solidFill>
                <a:latin typeface="Trebuchet MS" pitchFamily="34" charset="0"/>
                <a:sym typeface="Symbol" panose="05050102010706020507" pitchFamily="18" charset="2"/>
              </a:rPr>
              <a:t> un sistema de software</a:t>
            </a:r>
          </a:p>
          <a:p>
            <a:pPr lvl="0">
              <a:spcBef>
                <a:spcPct val="20000"/>
              </a:spcBef>
              <a:defRPr/>
            </a:pPr>
            <a:r>
              <a:rPr lang="en-US" sz="3200" b="1" dirty="0">
                <a:solidFill>
                  <a:srgbClr val="FF0000"/>
                </a:solidFill>
                <a:latin typeface="Trebuchet MS" pitchFamily="34" charset="0"/>
                <a:sym typeface="Symbol" panose="05050102010706020507" pitchFamily="18" charset="2"/>
              </a:rPr>
              <a:t>			    sin </a:t>
            </a:r>
            <a:r>
              <a:rPr lang="en-US" sz="3200" b="1" dirty="0" err="1">
                <a:solidFill>
                  <a:srgbClr val="FF0000"/>
                </a:solidFill>
                <a:latin typeface="Trebuchet MS" pitchFamily="34" charset="0"/>
                <a:sym typeface="Symbol" panose="05050102010706020507" pitchFamily="18" charset="2"/>
              </a:rPr>
              <a:t>alterar</a:t>
            </a:r>
            <a:r>
              <a:rPr lang="en-US" sz="3200" b="1" dirty="0">
                <a:solidFill>
                  <a:srgbClr val="FF0000"/>
                </a:solidFill>
                <a:latin typeface="Trebuchet MS" pitchFamily="34" charset="0"/>
                <a:sym typeface="Symbol" panose="05050102010706020507" pitchFamily="18" charset="2"/>
              </a:rPr>
              <a:t> el </a:t>
            </a:r>
            <a:r>
              <a:rPr lang="en-US" sz="3200" b="1" dirty="0" err="1">
                <a:solidFill>
                  <a:srgbClr val="FF0000"/>
                </a:solidFill>
                <a:latin typeface="Trebuchet MS" pitchFamily="34" charset="0"/>
                <a:sym typeface="Symbol" panose="05050102010706020507" pitchFamily="18" charset="2"/>
              </a:rPr>
              <a:t>diseño</a:t>
            </a:r>
            <a:r>
              <a:rPr lang="en-US" sz="32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mejorando</a:t>
            </a:r>
            <a:r>
              <a:rPr lang="en-US" sz="32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su</a:t>
            </a:r>
            <a:r>
              <a:rPr lang="en-US" sz="32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estructura</a:t>
            </a:r>
            <a:endParaRPr lang="en-US" sz="3200" b="1" dirty="0">
              <a:solidFill>
                <a:srgbClr val="FF0000"/>
              </a:solidFill>
              <a:latin typeface="Trebuchet MS" pitchFamily="34" charset="0"/>
              <a:sym typeface="Symbol" panose="05050102010706020507" pitchFamily="18" charset="2"/>
            </a:endParaRPr>
          </a:p>
          <a:p>
            <a:pPr lvl="0">
              <a:spcBef>
                <a:spcPct val="20000"/>
              </a:spcBef>
              <a:defRPr/>
            </a:pPr>
            <a:r>
              <a:rPr lang="en-US" sz="3200" b="1" dirty="0">
                <a:solidFill>
                  <a:srgbClr val="FF0000"/>
                </a:solidFill>
                <a:latin typeface="Trebuchet MS" pitchFamily="34" charset="0"/>
                <a:sym typeface="Symbol" panose="05050102010706020507" pitchFamily="18" charset="2"/>
              </a:rPr>
              <a:t>			    </a:t>
            </a:r>
            <a:r>
              <a:rPr lang="en-US" sz="3200" b="1" dirty="0" err="1">
                <a:solidFill>
                  <a:srgbClr val="FF0000"/>
                </a:solidFill>
                <a:latin typeface="Trebuchet MS" pitchFamily="34" charset="0"/>
                <a:sym typeface="Symbol" panose="05050102010706020507" pitchFamily="18" charset="2"/>
              </a:rPr>
              <a:t>interna</a:t>
            </a:r>
            <a:endParaRPr kumimoji="0" lang="es-ES" sz="3200" b="0" i="0" u="none" strike="noStrike" kern="1200" cap="none" spc="0" normalizeH="0" baseline="0" noProof="0" dirty="0">
              <a:ln>
                <a:noFill/>
              </a:ln>
              <a:solidFill>
                <a:schemeClr val="tx1"/>
              </a:solidFill>
              <a:effectLst/>
              <a:uLnTx/>
              <a:uFillTx/>
              <a:latin typeface="Trebuchet MS"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 sz="3200" b="0" i="0" u="none" strike="noStrike" kern="1200" cap="none" spc="0" normalizeH="0" baseline="0" noProof="0" dirty="0">
              <a:ln>
                <a:noFill/>
              </a:ln>
              <a:solidFill>
                <a:schemeClr val="tx1"/>
              </a:solidFill>
              <a:effectLst/>
              <a:uLnTx/>
              <a:uFillTx/>
              <a:latin typeface="Trebuchet MS" pitchFamily="34" charset="0"/>
              <a:ea typeface="+mn-ea"/>
              <a:cs typeface="+mn-cs"/>
            </a:endParaRPr>
          </a:p>
        </p:txBody>
      </p:sp>
    </p:spTree>
    <p:extLst>
      <p:ext uri="{BB962C8B-B14F-4D97-AF65-F5344CB8AC3E}">
        <p14:creationId xmlns:p14="http://schemas.microsoft.com/office/powerpoint/2010/main" val="299619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351584" y="4365104"/>
            <a:ext cx="7715304" cy="1752600"/>
          </a:xfrm>
        </p:spPr>
        <p:txBody>
          <a:bodyPr>
            <a:noAutofit/>
          </a:bodyPr>
          <a:lstStyle/>
          <a:p>
            <a:r>
              <a:rPr lang="en-US" sz="4400" b="1" dirty="0" err="1">
                <a:solidFill>
                  <a:schemeClr val="bg1"/>
                </a:solidFill>
                <a:latin typeface="Trebuchet MS" pitchFamily="34" charset="0"/>
              </a:rPr>
              <a:t>Principios</a:t>
            </a:r>
            <a:r>
              <a:rPr lang="en-US" sz="4400" b="1" dirty="0">
                <a:solidFill>
                  <a:schemeClr val="bg1"/>
                </a:solidFill>
                <a:latin typeface="Trebuchet MS" pitchFamily="34" charset="0"/>
              </a:rPr>
              <a:t> de </a:t>
            </a:r>
            <a:r>
              <a:rPr lang="en-US" sz="4400" b="1" dirty="0" err="1">
                <a:solidFill>
                  <a:schemeClr val="bg1"/>
                </a:solidFill>
                <a:latin typeface="Trebuchet MS" pitchFamily="34" charset="0"/>
              </a:rPr>
              <a:t>diseño</a:t>
            </a:r>
            <a:endParaRPr lang="es-ES" sz="4400" b="1" dirty="0">
              <a:solidFill>
                <a:schemeClr val="bg1"/>
              </a:solidFill>
              <a:latin typeface="Trebuchet MS" pitchFamily="34" charset="0"/>
            </a:endParaRPr>
          </a:p>
        </p:txBody>
      </p:sp>
    </p:spTree>
    <p:extLst>
      <p:ext uri="{BB962C8B-B14F-4D97-AF65-F5344CB8AC3E}">
        <p14:creationId xmlns:p14="http://schemas.microsoft.com/office/powerpoint/2010/main" val="3641643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3" y="0"/>
            <a:ext cx="11417829" cy="1143000"/>
          </a:xfrm>
        </p:spPr>
        <p:txBody>
          <a:bodyPr>
            <a:normAutofit fontScale="90000"/>
          </a:bodyPr>
          <a:lstStyle/>
          <a:p>
            <a:r>
              <a:rPr lang="es-ES" b="1" dirty="0">
                <a:solidFill>
                  <a:schemeClr val="bg1"/>
                </a:solidFill>
                <a:latin typeface="Trebuchet MS" pitchFamily="34" charset="0"/>
              </a:rPr>
              <a:t>Principios de diseño </a:t>
            </a:r>
            <a:br>
              <a:rPr lang="es-ES" b="1" dirty="0">
                <a:solidFill>
                  <a:schemeClr val="bg1"/>
                </a:solidFill>
                <a:latin typeface="Trebuchet MS" pitchFamily="34" charset="0"/>
              </a:rPr>
            </a:br>
            <a:r>
              <a:rPr lang="es-ES" sz="3100" b="1" dirty="0">
                <a:solidFill>
                  <a:schemeClr val="bg1"/>
                </a:solidFill>
                <a:latin typeface="Trebuchet MS" pitchFamily="34" charset="0"/>
              </a:rPr>
              <a:t>(Davis 1995, tomado de </a:t>
            </a:r>
            <a:r>
              <a:rPr lang="es-ES" sz="3100" b="1" dirty="0" err="1">
                <a:solidFill>
                  <a:schemeClr val="bg1"/>
                </a:solidFill>
                <a:latin typeface="Trebuchet MS" pitchFamily="34" charset="0"/>
              </a:rPr>
              <a:t>Pressman</a:t>
            </a:r>
            <a:r>
              <a:rPr lang="es-ES" sz="3100"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4 CuadroTexto"/>
          <p:cNvSpPr txBox="1"/>
          <p:nvPr/>
        </p:nvSpPr>
        <p:spPr>
          <a:xfrm>
            <a:off x="131488" y="1772816"/>
            <a:ext cx="11786374" cy="4662815"/>
          </a:xfrm>
          <a:prstGeom prst="rect">
            <a:avLst/>
          </a:prstGeom>
          <a:noFill/>
        </p:spPr>
        <p:txBody>
          <a:bodyPr wrap="square" rtlCol="0">
            <a:spAutoFit/>
          </a:bodyPr>
          <a:lstStyle/>
          <a:p>
            <a:pPr marL="285750" indent="-285750" algn="just">
              <a:spcBef>
                <a:spcPts val="1200"/>
              </a:spcBef>
              <a:spcAft>
                <a:spcPts val="600"/>
              </a:spcAft>
              <a:buFont typeface="Arial" pitchFamily="34" charset="0"/>
              <a:buChar char="•"/>
            </a:pPr>
            <a:r>
              <a:rPr lang="es-ES" sz="3600" dirty="0">
                <a:latin typeface="+mj-lt"/>
              </a:rPr>
              <a:t>El proceso de diseño no deberá utilizar “orejeras” </a:t>
            </a:r>
            <a:r>
              <a:rPr lang="es-ES" sz="3600" b="1" dirty="0">
                <a:latin typeface="+mj-lt"/>
                <a:sym typeface="Symbol"/>
              </a:rPr>
              <a:t></a:t>
            </a:r>
            <a:r>
              <a:rPr lang="es-ES" sz="3600" dirty="0">
                <a:latin typeface="+mj-lt"/>
                <a:sym typeface="Symbol"/>
              </a:rPr>
              <a:t> enfoques alternativos.</a:t>
            </a:r>
          </a:p>
          <a:p>
            <a:pPr marL="285750" indent="-285750" algn="just">
              <a:spcBef>
                <a:spcPts val="1200"/>
              </a:spcBef>
              <a:spcAft>
                <a:spcPts val="600"/>
              </a:spcAft>
              <a:buFont typeface="Arial" pitchFamily="34" charset="0"/>
              <a:buChar char="•"/>
            </a:pPr>
            <a:r>
              <a:rPr lang="es-ES" sz="3600" dirty="0">
                <a:latin typeface="+mj-lt"/>
                <a:sym typeface="Symbol"/>
              </a:rPr>
              <a:t>El diseño debe poder rastrearse hasta el modelo de análisis.</a:t>
            </a:r>
          </a:p>
          <a:p>
            <a:pPr marL="285750" indent="-285750" algn="just">
              <a:spcBef>
                <a:spcPts val="1200"/>
              </a:spcBef>
              <a:spcAft>
                <a:spcPts val="600"/>
              </a:spcAft>
              <a:buFont typeface="Arial" pitchFamily="34" charset="0"/>
              <a:buChar char="•"/>
            </a:pPr>
            <a:r>
              <a:rPr lang="es-ES" sz="3600" dirty="0">
                <a:latin typeface="+mj-lt"/>
                <a:sym typeface="Symbol"/>
              </a:rPr>
              <a:t>El diseño no deberá inventar nada que ya esté inventado </a:t>
            </a:r>
            <a:r>
              <a:rPr lang="es-ES" sz="3600" b="1" dirty="0">
                <a:latin typeface="+mj-lt"/>
                <a:sym typeface="Symbol"/>
              </a:rPr>
              <a:t></a:t>
            </a:r>
            <a:r>
              <a:rPr lang="es-ES" sz="3600" dirty="0">
                <a:latin typeface="+mj-lt"/>
                <a:sym typeface="Symbol"/>
              </a:rPr>
              <a:t> usar patrones de diseño existente y dedicar tiempo a su integración y a lo que representa algo nuevo.</a:t>
            </a:r>
          </a:p>
          <a:p>
            <a:pPr marL="285750" indent="-285750" algn="just">
              <a:spcBef>
                <a:spcPts val="1200"/>
              </a:spcBef>
              <a:spcAft>
                <a:spcPts val="600"/>
              </a:spcAft>
              <a:buFont typeface="Arial" pitchFamily="34" charset="0"/>
              <a:buChar char="•"/>
            </a:pPr>
            <a:r>
              <a:rPr lang="es-ES" sz="3600" dirty="0">
                <a:latin typeface="+mj-lt"/>
                <a:sym typeface="Symbol"/>
              </a:rPr>
              <a:t>El diseño deberá estructurarse para admitir cambios.</a:t>
            </a:r>
          </a:p>
        </p:txBody>
      </p:sp>
    </p:spTree>
    <p:extLst>
      <p:ext uri="{BB962C8B-B14F-4D97-AF65-F5344CB8AC3E}">
        <p14:creationId xmlns:p14="http://schemas.microsoft.com/office/powerpoint/2010/main" val="351082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38055" y="2354356"/>
            <a:ext cx="3221641" cy="2554545"/>
          </a:xfrm>
          <a:prstGeom prst="rect">
            <a:avLst/>
          </a:prstGeom>
          <a:solidFill>
            <a:srgbClr val="FFFF00"/>
          </a:solidFill>
          <a:ln w="9525">
            <a:solidFill>
              <a:schemeClr val="tx1"/>
            </a:solidFill>
            <a:miter lim="800000"/>
            <a:headEnd/>
            <a:tailEnd/>
          </a:ln>
        </p:spPr>
        <p:txBody>
          <a:bodyPr wrap="square">
            <a:spAutoFit/>
          </a:bodyPr>
          <a:lstStyle/>
          <a:p>
            <a:pPr marL="407988" indent="-407988" defTabSz="958850"/>
            <a:r>
              <a:rPr lang="en-US" sz="2000" dirty="0" err="1">
                <a:latin typeface="Arial Narrow" pitchFamily="34" charset="0"/>
              </a:rPr>
              <a:t>Construida</a:t>
            </a:r>
            <a:r>
              <a:rPr lang="en-US" sz="2000" dirty="0">
                <a:latin typeface="Arial Narrow" pitchFamily="34" charset="0"/>
              </a:rPr>
              <a:t> </a:t>
            </a:r>
            <a:r>
              <a:rPr lang="en-US" sz="2000" dirty="0" err="1">
                <a:latin typeface="Arial Narrow" pitchFamily="34" charset="0"/>
              </a:rPr>
              <a:t>eficientemente</a:t>
            </a:r>
            <a:r>
              <a:rPr lang="en-US" sz="2000" dirty="0">
                <a:latin typeface="Arial Narrow" pitchFamily="34" charset="0"/>
              </a:rPr>
              <a:t> y en un </a:t>
            </a:r>
            <a:r>
              <a:rPr lang="en-US" sz="2000" dirty="0" err="1">
                <a:latin typeface="Arial Narrow" pitchFamily="34" charset="0"/>
              </a:rPr>
              <a:t>tiempo</a:t>
            </a:r>
            <a:r>
              <a:rPr lang="en-US" sz="2000" dirty="0">
                <a:latin typeface="Arial Narrow" pitchFamily="34" charset="0"/>
              </a:rPr>
              <a:t> </a:t>
            </a:r>
          </a:p>
          <a:p>
            <a:pPr marL="407988" indent="-407988" defTabSz="958850"/>
            <a:r>
              <a:rPr lang="en-US" sz="2000" dirty="0" err="1">
                <a:latin typeface="Arial Narrow" pitchFamily="34" charset="0"/>
              </a:rPr>
              <a:t>razonable</a:t>
            </a:r>
            <a:r>
              <a:rPr lang="en-US" sz="2000" dirty="0">
                <a:latin typeface="Arial Narrow" pitchFamily="34" charset="0"/>
              </a:rPr>
              <a:t> </a:t>
            </a:r>
            <a:r>
              <a:rPr lang="en-US" sz="2000" dirty="0" err="1">
                <a:latin typeface="Arial Narrow" pitchFamily="34" charset="0"/>
              </a:rPr>
              <a:t>por</a:t>
            </a:r>
            <a:r>
              <a:rPr lang="en-US" sz="2000" dirty="0">
                <a:latin typeface="Arial Narrow" pitchFamily="34" charset="0"/>
              </a:rPr>
              <a:t> un </a:t>
            </a:r>
            <a:r>
              <a:rPr lang="en-US" sz="2000" dirty="0" err="1">
                <a:latin typeface="Arial Narrow" pitchFamily="34" charset="0"/>
              </a:rPr>
              <a:t>equipo</a:t>
            </a:r>
            <a:endParaRPr lang="en-US" sz="2000" dirty="0">
              <a:latin typeface="Arial Narrow" pitchFamily="34" charset="0"/>
            </a:endParaRPr>
          </a:p>
          <a:p>
            <a:pPr marL="407988" indent="-407988" defTabSz="958850"/>
            <a:r>
              <a:rPr lang="en-US" sz="2000" dirty="0" err="1">
                <a:latin typeface="Arial Narrow" pitchFamily="34" charset="0"/>
              </a:rPr>
              <a:t>Requiere</a:t>
            </a:r>
            <a:r>
              <a:rPr lang="en-US" sz="2000" dirty="0">
                <a:latin typeface="Arial Narrow" pitchFamily="34" charset="0"/>
              </a:rPr>
              <a:t>:</a:t>
            </a:r>
          </a:p>
          <a:p>
            <a:pPr marL="407988" indent="-407988" defTabSz="958850"/>
            <a:r>
              <a:rPr lang="en-US" sz="2000" dirty="0">
                <a:latin typeface="Arial Narrow" pitchFamily="34" charset="0"/>
              </a:rPr>
              <a:t>	</a:t>
            </a:r>
            <a:r>
              <a:rPr lang="en-US" sz="2000" dirty="0" err="1">
                <a:latin typeface="Arial Narrow" pitchFamily="34" charset="0"/>
              </a:rPr>
              <a:t>Modelado</a:t>
            </a:r>
            <a:endParaRPr lang="en-US" sz="2000" dirty="0">
              <a:latin typeface="Arial Narrow" pitchFamily="34" charset="0"/>
            </a:endParaRPr>
          </a:p>
          <a:p>
            <a:pPr marL="407988" indent="-407988" defTabSz="958850"/>
            <a:r>
              <a:rPr lang="en-US" sz="2000" dirty="0">
                <a:latin typeface="Arial Narrow" pitchFamily="34" charset="0"/>
              </a:rPr>
              <a:t>	</a:t>
            </a:r>
            <a:r>
              <a:rPr lang="en-US" sz="2000" dirty="0" err="1">
                <a:latin typeface="Arial Narrow" pitchFamily="34" charset="0"/>
              </a:rPr>
              <a:t>Proceso</a:t>
            </a:r>
            <a:r>
              <a:rPr lang="en-US" sz="2000" dirty="0">
                <a:latin typeface="Arial Narrow" pitchFamily="34" charset="0"/>
              </a:rPr>
              <a:t> </a:t>
            </a:r>
            <a:r>
              <a:rPr lang="en-US" sz="2000" dirty="0" err="1">
                <a:latin typeface="Arial Narrow" pitchFamily="34" charset="0"/>
              </a:rPr>
              <a:t>bien</a:t>
            </a:r>
            <a:r>
              <a:rPr lang="en-US" sz="2000" dirty="0">
                <a:latin typeface="Arial Narrow" pitchFamily="34" charset="0"/>
              </a:rPr>
              <a:t> </a:t>
            </a:r>
            <a:r>
              <a:rPr lang="en-US" sz="2000" dirty="0" err="1">
                <a:latin typeface="Arial Narrow" pitchFamily="34" charset="0"/>
              </a:rPr>
              <a:t>definido</a:t>
            </a:r>
            <a:endParaRPr lang="en-US" sz="2000" dirty="0">
              <a:latin typeface="Arial Narrow" pitchFamily="34" charset="0"/>
            </a:endParaRPr>
          </a:p>
          <a:p>
            <a:pPr marL="407988" indent="-407988" defTabSz="958850"/>
            <a:r>
              <a:rPr lang="en-US" sz="2000" dirty="0">
                <a:latin typeface="Arial Narrow" pitchFamily="34" charset="0"/>
              </a:rPr>
              <a:t>	</a:t>
            </a:r>
            <a:r>
              <a:rPr lang="en-US" sz="2000" dirty="0" err="1">
                <a:latin typeface="Arial Narrow" pitchFamily="34" charset="0"/>
              </a:rPr>
              <a:t>Herramientas</a:t>
            </a:r>
            <a:r>
              <a:rPr lang="en-US" sz="2000" dirty="0">
                <a:latin typeface="Arial Narrow" pitchFamily="34" charset="0"/>
              </a:rPr>
              <a:t> </a:t>
            </a:r>
            <a:r>
              <a:rPr lang="en-US" sz="2000" dirty="0" err="1">
                <a:latin typeface="Arial Narrow" pitchFamily="34" charset="0"/>
              </a:rPr>
              <a:t>más</a:t>
            </a:r>
            <a:r>
              <a:rPr lang="en-US" sz="2000" dirty="0">
                <a:latin typeface="Arial Narrow" pitchFamily="34" charset="0"/>
              </a:rPr>
              <a:t> </a:t>
            </a:r>
            <a:r>
              <a:rPr lang="en-US" sz="2000" dirty="0" err="1">
                <a:latin typeface="Arial Narrow" pitchFamily="34" charset="0"/>
              </a:rPr>
              <a:t>sofisticadas</a:t>
            </a:r>
            <a:endParaRPr lang="en-US" sz="2000" dirty="0">
              <a:solidFill>
                <a:schemeClr val="bg2"/>
              </a:solidFill>
              <a:latin typeface="Arial Narrow" pitchFamily="34" charset="0"/>
            </a:endParaRPr>
          </a:p>
        </p:txBody>
      </p:sp>
      <p:sp>
        <p:nvSpPr>
          <p:cNvPr id="5" name="6 Rectángulo"/>
          <p:cNvSpPr/>
          <p:nvPr/>
        </p:nvSpPr>
        <p:spPr>
          <a:xfrm>
            <a:off x="0" y="5600078"/>
            <a:ext cx="12192000" cy="111825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ts val="4000"/>
              </a:lnSpc>
            </a:pPr>
            <a:r>
              <a:rPr lang="es-ES" sz="5400" b="1" spc="50" dirty="0">
                <a:ln w="11430"/>
                <a:solidFill>
                  <a:schemeClr val="bg1"/>
                </a:solidFill>
                <a:effectLst>
                  <a:outerShdw blurRad="76200" dist="50800" dir="5400000" algn="tl" rotWithShape="0">
                    <a:srgbClr val="000000">
                      <a:alpha val="65000"/>
                    </a:srgbClr>
                  </a:outerShdw>
                </a:effectLst>
              </a:rPr>
              <a:t>Esta casa no la puedo construir sin un plano</a:t>
            </a:r>
          </a:p>
        </p:txBody>
      </p:sp>
      <p:sp>
        <p:nvSpPr>
          <p:cNvPr id="2" name="Rectangle 2"/>
          <p:cNvSpPr txBox="1">
            <a:spLocks noChangeArrowheads="1"/>
          </p:cNvSpPr>
          <p:nvPr/>
        </p:nvSpPr>
        <p:spPr>
          <a:xfrm>
            <a:off x="283132" y="0"/>
            <a:ext cx="11213467" cy="1143000"/>
          </a:xfrm>
          <a:prstGeom prst="rect">
            <a:avLst/>
          </a:prstGeom>
        </p:spPr>
        <p:txBody>
          <a:bodyPr/>
          <a:lstStyle/>
          <a:p>
            <a:pPr algn="ctr">
              <a:spcBef>
                <a:spcPct val="0"/>
              </a:spcBef>
              <a:defRPr/>
            </a:pPr>
            <a:r>
              <a:rPr lang="es-ES" sz="6000" b="1" spc="50" dirty="0">
                <a:ln w="11430"/>
                <a:solidFill>
                  <a:schemeClr val="bg1"/>
                </a:solidFill>
                <a:effectLst>
                  <a:outerShdw blurRad="76200" dist="50800" dir="5400000" algn="tl" rotWithShape="0">
                    <a:srgbClr val="000000">
                      <a:alpha val="65000"/>
                    </a:srgbClr>
                  </a:outerShdw>
                </a:effectLst>
                <a:latin typeface="Trebuchet MS" panose="020B0603020202020204" pitchFamily="34" charset="0"/>
              </a:rPr>
              <a:t>Construcción de una casa </a:t>
            </a:r>
            <a:endParaRPr lang="es-ES" sz="4400" b="1" dirty="0">
              <a:solidFill>
                <a:schemeClr val="bg1"/>
              </a:solidFill>
              <a:latin typeface="Trebuchet MS" pitchFamily="34" charset="0"/>
              <a:ea typeface="+mj-ea"/>
              <a:cs typeface="+mj-cs"/>
            </a:endParaRPr>
          </a:p>
        </p:txBody>
      </p:sp>
      <p:pic>
        <p:nvPicPr>
          <p:cNvPr id="7" name="Imagen 6">
            <a:extLst>
              <a:ext uri="{FF2B5EF4-FFF2-40B4-BE49-F238E27FC236}">
                <a16:creationId xmlns:a16="http://schemas.microsoft.com/office/drawing/2014/main" id="{9BEFD3A4-3C0D-45E6-AD9F-7C2421B43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1074388"/>
            <a:ext cx="8904312" cy="45943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3680" y="188640"/>
            <a:ext cx="11357219" cy="1143000"/>
          </a:xfrm>
        </p:spPr>
        <p:txBody>
          <a:bodyPr>
            <a:normAutofit fontScale="90000"/>
          </a:bodyPr>
          <a:lstStyle/>
          <a:p>
            <a:r>
              <a:rPr lang="es-ES" b="1" dirty="0">
                <a:solidFill>
                  <a:schemeClr val="bg1"/>
                </a:solidFill>
                <a:latin typeface="Trebuchet MS" pitchFamily="34" charset="0"/>
              </a:rPr>
              <a:t>Principios de diseño </a:t>
            </a:r>
            <a:br>
              <a:rPr lang="es-ES" b="1" dirty="0">
                <a:solidFill>
                  <a:schemeClr val="bg1"/>
                </a:solidFill>
                <a:latin typeface="Trebuchet MS" pitchFamily="34" charset="0"/>
              </a:rPr>
            </a:br>
            <a:r>
              <a:rPr lang="es-ES" sz="3100" b="1" dirty="0">
                <a:solidFill>
                  <a:schemeClr val="bg1"/>
                </a:solidFill>
                <a:latin typeface="Trebuchet MS" pitchFamily="34" charset="0"/>
              </a:rPr>
              <a:t>(Davis 1995, tomado de </a:t>
            </a:r>
            <a:r>
              <a:rPr lang="es-ES" sz="3100" b="1" dirty="0" err="1">
                <a:solidFill>
                  <a:schemeClr val="bg1"/>
                </a:solidFill>
                <a:latin typeface="Trebuchet MS" pitchFamily="34" charset="0"/>
              </a:rPr>
              <a:t>Pressman</a:t>
            </a:r>
            <a:r>
              <a:rPr lang="es-ES" sz="3100"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4 CuadroTexto"/>
          <p:cNvSpPr txBox="1"/>
          <p:nvPr/>
        </p:nvSpPr>
        <p:spPr>
          <a:xfrm>
            <a:off x="47328" y="1961539"/>
            <a:ext cx="11809924" cy="5663089"/>
          </a:xfrm>
          <a:prstGeom prst="rect">
            <a:avLst/>
          </a:prstGeom>
          <a:noFill/>
        </p:spPr>
        <p:txBody>
          <a:bodyPr wrap="square" rtlCol="0">
            <a:spAutoFit/>
          </a:bodyPr>
          <a:lstStyle/>
          <a:p>
            <a:pPr marL="285750" indent="-285750" algn="just">
              <a:spcBef>
                <a:spcPts val="1200"/>
              </a:spcBef>
              <a:spcAft>
                <a:spcPts val="600"/>
              </a:spcAft>
              <a:buFont typeface="Arial" pitchFamily="34" charset="0"/>
              <a:buChar char="•"/>
            </a:pPr>
            <a:r>
              <a:rPr lang="es-ES" sz="3400" dirty="0">
                <a:latin typeface="Trebuchet MS" pitchFamily="34" charset="0"/>
                <a:sym typeface="Symbol"/>
              </a:rPr>
              <a:t>El diseño deberá minimizar la distancia intelectual entre </a:t>
            </a:r>
            <a:r>
              <a:rPr lang="es-ES" sz="3400" dirty="0">
                <a:solidFill>
                  <a:srgbClr val="C00000"/>
                </a:solidFill>
                <a:latin typeface="Trebuchet MS" pitchFamily="34" charset="0"/>
                <a:sym typeface="Symbol"/>
              </a:rPr>
              <a:t>el software y el problema</a:t>
            </a:r>
            <a:r>
              <a:rPr lang="es-ES" sz="3400" dirty="0">
                <a:latin typeface="Trebuchet MS" pitchFamily="34" charset="0"/>
                <a:sym typeface="Symbol"/>
              </a:rPr>
              <a:t>, como si de la misma vida real se tratara </a:t>
            </a:r>
            <a:r>
              <a:rPr lang="es-ES" sz="3400" b="1" dirty="0">
                <a:latin typeface="Trebuchet MS" pitchFamily="34" charset="0"/>
                <a:sym typeface="Symbol"/>
              </a:rPr>
              <a:t></a:t>
            </a:r>
            <a:r>
              <a:rPr lang="es-ES" sz="3400" dirty="0">
                <a:latin typeface="Trebuchet MS" pitchFamily="34" charset="0"/>
                <a:sym typeface="Symbol"/>
              </a:rPr>
              <a:t> el diseño del software, siempre que se pueda, imita la estructura del dominio del problema.</a:t>
            </a:r>
          </a:p>
          <a:p>
            <a:pPr marL="285750" indent="-285750" algn="just">
              <a:spcBef>
                <a:spcPts val="1200"/>
              </a:spcBef>
              <a:spcAft>
                <a:spcPts val="600"/>
              </a:spcAft>
              <a:buFont typeface="Arial" pitchFamily="34" charset="0"/>
              <a:buChar char="•"/>
            </a:pPr>
            <a:r>
              <a:rPr lang="es-ES" sz="3400" dirty="0">
                <a:latin typeface="Trebuchet MS" pitchFamily="34" charset="0"/>
                <a:sym typeface="Symbol"/>
              </a:rPr>
              <a:t>El diseño deberá estructurarse para degradarse poco a poco, incluso cuando se enfrenta con datos, sucesos o condiciones de operación aberrantes </a:t>
            </a:r>
            <a:r>
              <a:rPr lang="es-ES" sz="3400" b="1" dirty="0">
                <a:latin typeface="Trebuchet MS" pitchFamily="34" charset="0"/>
                <a:sym typeface="Symbol"/>
              </a:rPr>
              <a:t> manejo de excepciones, ante eventos no previstos una salida suave.</a:t>
            </a:r>
          </a:p>
          <a:p>
            <a:pPr marL="285750" indent="-285750" algn="just">
              <a:spcAft>
                <a:spcPts val="600"/>
              </a:spcAft>
            </a:pPr>
            <a:endParaRPr lang="es-ES" sz="3600" dirty="0">
              <a:latin typeface="Trebuchet MS" pitchFamily="34" charset="0"/>
            </a:endParaRPr>
          </a:p>
        </p:txBody>
      </p:sp>
    </p:spTree>
    <p:extLst>
      <p:ext uri="{BB962C8B-B14F-4D97-AF65-F5344CB8AC3E}">
        <p14:creationId xmlns:p14="http://schemas.microsoft.com/office/powerpoint/2010/main" val="140051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3" y="0"/>
            <a:ext cx="11348073" cy="1143000"/>
          </a:xfrm>
        </p:spPr>
        <p:txBody>
          <a:bodyPr>
            <a:normAutofit fontScale="90000"/>
          </a:bodyPr>
          <a:lstStyle/>
          <a:p>
            <a:r>
              <a:rPr lang="es-ES" b="1" dirty="0">
                <a:solidFill>
                  <a:schemeClr val="bg1"/>
                </a:solidFill>
                <a:latin typeface="Trebuchet MS" pitchFamily="34" charset="0"/>
              </a:rPr>
              <a:t>Principios de diseño </a:t>
            </a:r>
            <a:br>
              <a:rPr lang="es-ES" b="1" dirty="0">
                <a:solidFill>
                  <a:schemeClr val="bg1"/>
                </a:solidFill>
                <a:latin typeface="Trebuchet MS" pitchFamily="34" charset="0"/>
              </a:rPr>
            </a:br>
            <a:r>
              <a:rPr lang="es-ES" sz="3100" b="1" dirty="0">
                <a:solidFill>
                  <a:schemeClr val="bg1"/>
                </a:solidFill>
                <a:latin typeface="Trebuchet MS" pitchFamily="34" charset="0"/>
              </a:rPr>
              <a:t>(Davis 1995, tomado de </a:t>
            </a:r>
            <a:r>
              <a:rPr lang="es-ES" sz="3100" b="1" dirty="0" err="1">
                <a:solidFill>
                  <a:schemeClr val="bg1"/>
                </a:solidFill>
                <a:latin typeface="Trebuchet MS" pitchFamily="34" charset="0"/>
              </a:rPr>
              <a:t>Pressman</a:t>
            </a:r>
            <a:r>
              <a:rPr lang="es-ES" sz="3100"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4 CuadroTexto"/>
          <p:cNvSpPr txBox="1"/>
          <p:nvPr/>
        </p:nvSpPr>
        <p:spPr>
          <a:xfrm>
            <a:off x="133740" y="2132856"/>
            <a:ext cx="11714366" cy="4031873"/>
          </a:xfrm>
          <a:prstGeom prst="rect">
            <a:avLst/>
          </a:prstGeom>
          <a:noFill/>
        </p:spPr>
        <p:txBody>
          <a:bodyPr wrap="square" rtlCol="0">
            <a:spAutoFit/>
          </a:bodyPr>
          <a:lstStyle/>
          <a:p>
            <a:pPr marL="285750" indent="-285750" algn="just">
              <a:spcBef>
                <a:spcPts val="1800"/>
              </a:spcBef>
              <a:spcAft>
                <a:spcPts val="600"/>
              </a:spcAft>
              <a:buFont typeface="Arial" pitchFamily="34" charset="0"/>
              <a:buChar char="•"/>
            </a:pPr>
            <a:r>
              <a:rPr lang="es-ES" sz="3600" dirty="0">
                <a:latin typeface="Trebuchet MS" pitchFamily="34" charset="0"/>
                <a:sym typeface="Symbol"/>
              </a:rPr>
              <a:t>El diseño no es escribir código y escribir código no es diseño.</a:t>
            </a:r>
          </a:p>
          <a:p>
            <a:pPr marL="285750" indent="-285750" algn="just">
              <a:spcBef>
                <a:spcPts val="1800"/>
              </a:spcBef>
              <a:spcAft>
                <a:spcPts val="600"/>
              </a:spcAft>
              <a:buFont typeface="Arial" pitchFamily="34" charset="0"/>
              <a:buChar char="•"/>
            </a:pPr>
            <a:r>
              <a:rPr lang="es-ES" sz="3600" dirty="0">
                <a:latin typeface="Trebuchet MS" pitchFamily="34" charset="0"/>
                <a:sym typeface="Symbol"/>
              </a:rPr>
              <a:t>El diseño deberá evaluarse en función de la calidad mientras se </a:t>
            </a:r>
            <a:r>
              <a:rPr lang="es-ES" sz="3600" dirty="0">
                <a:solidFill>
                  <a:srgbClr val="C00000"/>
                </a:solidFill>
                <a:latin typeface="Trebuchet MS" pitchFamily="34" charset="0"/>
                <a:sym typeface="Symbol"/>
              </a:rPr>
              <a:t>va creando, no después de terminarlo</a:t>
            </a:r>
            <a:r>
              <a:rPr lang="es-ES" sz="3600" dirty="0">
                <a:latin typeface="Trebuchet MS" pitchFamily="34" charset="0"/>
                <a:sym typeface="Symbol"/>
              </a:rPr>
              <a:t>.</a:t>
            </a:r>
          </a:p>
          <a:p>
            <a:pPr marL="285750" indent="-285750" algn="just">
              <a:spcBef>
                <a:spcPts val="1800"/>
              </a:spcBef>
              <a:spcAft>
                <a:spcPts val="600"/>
              </a:spcAft>
              <a:buFont typeface="Arial" pitchFamily="34" charset="0"/>
              <a:buChar char="•"/>
            </a:pPr>
            <a:r>
              <a:rPr lang="es-ES" sz="3600" dirty="0">
                <a:latin typeface="Trebuchet MS" pitchFamily="34" charset="0"/>
                <a:sym typeface="Symbol"/>
              </a:rPr>
              <a:t>El diseño deberá revisarse para minimizar los errores conceptuales </a:t>
            </a:r>
            <a:r>
              <a:rPr lang="es-ES" sz="3600" b="1" dirty="0">
                <a:latin typeface="Trebuchet MS" pitchFamily="34" charset="0"/>
                <a:sym typeface="Symbol"/>
              </a:rPr>
              <a:t></a:t>
            </a:r>
            <a:r>
              <a:rPr lang="es-ES" sz="3600" dirty="0">
                <a:latin typeface="Trebuchet MS" pitchFamily="34" charset="0"/>
                <a:sym typeface="Symbol"/>
              </a:rPr>
              <a:t> </a:t>
            </a:r>
            <a:r>
              <a:rPr lang="es-ES" sz="3600" dirty="0">
                <a:solidFill>
                  <a:srgbClr val="C00000"/>
                </a:solidFill>
                <a:latin typeface="Trebuchet MS" pitchFamily="34" charset="0"/>
                <a:sym typeface="Symbol"/>
              </a:rPr>
              <a:t>el bosque y los árboles</a:t>
            </a:r>
            <a:r>
              <a:rPr lang="es-ES" sz="3600" dirty="0">
                <a:latin typeface="Trebuchet MS" pitchFamily="34" charset="0"/>
                <a:sym typeface="Symbol"/>
              </a:rPr>
              <a:t>.</a:t>
            </a:r>
          </a:p>
        </p:txBody>
      </p:sp>
    </p:spTree>
    <p:extLst>
      <p:ext uri="{BB962C8B-B14F-4D97-AF65-F5344CB8AC3E}">
        <p14:creationId xmlns:p14="http://schemas.microsoft.com/office/powerpoint/2010/main" val="8326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0E6B7E5-BDDB-4826-B907-F289B30B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120" y="0"/>
            <a:ext cx="1676400" cy="6768970"/>
          </a:xfrm>
          <a:prstGeom prst="rect">
            <a:avLst/>
          </a:prstGeom>
        </p:spPr>
      </p:pic>
      <p:sp>
        <p:nvSpPr>
          <p:cNvPr id="2" name="1 Título"/>
          <p:cNvSpPr>
            <a:spLocks noGrp="1"/>
          </p:cNvSpPr>
          <p:nvPr>
            <p:ph type="title"/>
          </p:nvPr>
        </p:nvSpPr>
        <p:spPr>
          <a:xfrm>
            <a:off x="500034" y="0"/>
            <a:ext cx="10861760" cy="1143000"/>
          </a:xfrm>
        </p:spPr>
        <p:txBody>
          <a:bodyPr>
            <a:normAutofit fontScale="90000"/>
          </a:bodyPr>
          <a:lstStyle/>
          <a:p>
            <a:r>
              <a:rPr lang="es-ES" b="1" dirty="0">
                <a:solidFill>
                  <a:schemeClr val="bg1"/>
                </a:solidFill>
                <a:latin typeface="Trebuchet MS" pitchFamily="34" charset="0"/>
              </a:rPr>
              <a:t>Principios de diseño </a:t>
            </a:r>
            <a:br>
              <a:rPr lang="es-ES" b="1" dirty="0">
                <a:solidFill>
                  <a:schemeClr val="bg1"/>
                </a:solidFill>
                <a:latin typeface="Trebuchet MS" pitchFamily="34" charset="0"/>
              </a:rPr>
            </a:br>
            <a:r>
              <a:rPr lang="es-ES" sz="3100" b="1" dirty="0">
                <a:solidFill>
                  <a:schemeClr val="bg1"/>
                </a:solidFill>
                <a:latin typeface="Trebuchet MS" pitchFamily="34" charset="0"/>
              </a:rPr>
              <a:t>Buenas prácticas en el diseño</a:t>
            </a:r>
            <a:endParaRPr lang="es-ES" b="1" dirty="0">
              <a:solidFill>
                <a:schemeClr val="bg1"/>
              </a:solidFill>
              <a:latin typeface="Trebuchet MS" pitchFamily="34" charset="0"/>
            </a:endParaRPr>
          </a:p>
        </p:txBody>
      </p:sp>
      <p:sp>
        <p:nvSpPr>
          <p:cNvPr id="3" name="4 CuadroTexto"/>
          <p:cNvSpPr txBox="1"/>
          <p:nvPr/>
        </p:nvSpPr>
        <p:spPr>
          <a:xfrm>
            <a:off x="119336" y="1783794"/>
            <a:ext cx="11881320" cy="4580741"/>
          </a:xfrm>
          <a:prstGeom prst="rect">
            <a:avLst/>
          </a:prstGeom>
          <a:noFill/>
        </p:spPr>
        <p:txBody>
          <a:bodyPr wrap="square" rtlCol="0">
            <a:spAutoFit/>
          </a:bodyPr>
          <a:lstStyle/>
          <a:p>
            <a:pPr marL="285750" indent="-285750" algn="just">
              <a:lnSpc>
                <a:spcPts val="3500"/>
              </a:lnSpc>
              <a:buFont typeface="Arial" pitchFamily="34" charset="0"/>
              <a:buChar char="•"/>
            </a:pPr>
            <a:r>
              <a:rPr lang="es-ES" sz="3200" dirty="0">
                <a:latin typeface="+mj-lt"/>
                <a:sym typeface="Symbol"/>
              </a:rPr>
              <a:t>Encapsular la variabilidad</a:t>
            </a:r>
          </a:p>
          <a:p>
            <a:pPr marL="285750" indent="-285750" algn="just">
              <a:lnSpc>
                <a:spcPts val="3500"/>
              </a:lnSpc>
              <a:buFont typeface="Arial" pitchFamily="34" charset="0"/>
              <a:buChar char="•"/>
            </a:pPr>
            <a:r>
              <a:rPr lang="es-ES" sz="3200" dirty="0">
                <a:latin typeface="+mj-lt"/>
                <a:sym typeface="Symbol"/>
              </a:rPr>
              <a:t>Diseñar hacia las interfaces, no hacia las implementaciones</a:t>
            </a:r>
          </a:p>
          <a:p>
            <a:pPr marL="285750" indent="-285750" algn="just">
              <a:lnSpc>
                <a:spcPts val="3500"/>
              </a:lnSpc>
              <a:buFont typeface="Arial" pitchFamily="34" charset="0"/>
              <a:buChar char="•"/>
            </a:pPr>
            <a:r>
              <a:rPr lang="es-ES" sz="3200" dirty="0">
                <a:latin typeface="+mj-lt"/>
                <a:sym typeface="Symbol"/>
              </a:rPr>
              <a:t>Favorecer la composición antes que la herencia</a:t>
            </a:r>
          </a:p>
          <a:p>
            <a:pPr marL="285750" indent="-285750" algn="just">
              <a:lnSpc>
                <a:spcPts val="3500"/>
              </a:lnSpc>
              <a:buFont typeface="Arial" pitchFamily="34" charset="0"/>
              <a:buChar char="•"/>
            </a:pPr>
            <a:r>
              <a:rPr lang="es-ES" sz="3200" dirty="0">
                <a:latin typeface="+mj-lt"/>
                <a:sym typeface="Symbol"/>
              </a:rPr>
              <a:t>Principio “no hables con extraños” </a:t>
            </a:r>
            <a:r>
              <a:rPr lang="es-ES" sz="3200" b="1" dirty="0">
                <a:latin typeface="+mj-lt"/>
                <a:sym typeface="Symbol"/>
              </a:rPr>
              <a:t> </a:t>
            </a:r>
            <a:r>
              <a:rPr lang="es-ES" sz="3200" dirty="0">
                <a:latin typeface="+mj-lt"/>
                <a:sym typeface="Symbol"/>
              </a:rPr>
              <a:t>Ley de </a:t>
            </a:r>
            <a:r>
              <a:rPr lang="es-ES" sz="3200" dirty="0" err="1">
                <a:latin typeface="+mj-lt"/>
                <a:sym typeface="Symbol"/>
              </a:rPr>
              <a:t>Demeter</a:t>
            </a:r>
            <a:endParaRPr lang="es-ES" sz="3200" dirty="0">
              <a:latin typeface="+mj-lt"/>
              <a:sym typeface="Symbol"/>
            </a:endParaRPr>
          </a:p>
          <a:p>
            <a:pPr marL="285750" indent="-285750" algn="just">
              <a:lnSpc>
                <a:spcPts val="3500"/>
              </a:lnSpc>
              <a:buFont typeface="Arial" pitchFamily="34" charset="0"/>
              <a:buChar char="•"/>
            </a:pPr>
            <a:r>
              <a:rPr lang="es-ES" sz="3200" dirty="0">
                <a:latin typeface="+mj-lt"/>
                <a:sym typeface="Symbol"/>
              </a:rPr>
              <a:t>Principio Hollywood</a:t>
            </a:r>
          </a:p>
          <a:p>
            <a:pPr marL="285750" indent="-285750" algn="just">
              <a:lnSpc>
                <a:spcPts val="3500"/>
              </a:lnSpc>
              <a:buFont typeface="Arial" pitchFamily="34" charset="0"/>
              <a:buChar char="•"/>
            </a:pPr>
            <a:r>
              <a:rPr lang="es-ES" sz="3200" dirty="0">
                <a:latin typeface="+mj-lt"/>
                <a:sym typeface="Symbol"/>
              </a:rPr>
              <a:t>Principio Única responsabilidad </a:t>
            </a:r>
            <a:r>
              <a:rPr lang="es-ES" sz="3200" b="1" dirty="0">
                <a:latin typeface="+mj-lt"/>
                <a:sym typeface="Symbol"/>
              </a:rPr>
              <a:t> </a:t>
            </a:r>
            <a:r>
              <a:rPr lang="es-ES" sz="3200" dirty="0">
                <a:latin typeface="+mj-lt"/>
                <a:sym typeface="Symbol"/>
              </a:rPr>
              <a:t>Single </a:t>
            </a:r>
            <a:r>
              <a:rPr lang="es-ES" sz="3200" dirty="0" err="1">
                <a:latin typeface="+mj-lt"/>
                <a:sym typeface="Symbol"/>
              </a:rPr>
              <a:t>Responsability</a:t>
            </a:r>
            <a:r>
              <a:rPr lang="es-ES" sz="3200" dirty="0">
                <a:latin typeface="+mj-lt"/>
                <a:sym typeface="Symbol"/>
              </a:rPr>
              <a:t> (SRP)</a:t>
            </a:r>
          </a:p>
          <a:p>
            <a:pPr marL="285750" indent="-285750" algn="just">
              <a:lnSpc>
                <a:spcPts val="3500"/>
              </a:lnSpc>
              <a:buFont typeface="Arial" pitchFamily="34" charset="0"/>
              <a:buChar char="•"/>
            </a:pPr>
            <a:r>
              <a:rPr lang="es-ES" sz="3200" dirty="0">
                <a:latin typeface="+mj-lt"/>
                <a:sym typeface="Symbol"/>
              </a:rPr>
              <a:t>Principio “abierto-cerrado” </a:t>
            </a:r>
            <a:r>
              <a:rPr lang="es-ES" sz="3200" b="1" dirty="0">
                <a:latin typeface="+mj-lt"/>
                <a:sym typeface="Symbol"/>
              </a:rPr>
              <a:t> Open-</a:t>
            </a:r>
            <a:r>
              <a:rPr lang="es-ES" sz="3200" b="1" dirty="0" err="1">
                <a:latin typeface="+mj-lt"/>
                <a:sym typeface="Symbol"/>
              </a:rPr>
              <a:t>Close</a:t>
            </a:r>
            <a:endParaRPr lang="es-ES" sz="3200" dirty="0">
              <a:latin typeface="+mj-lt"/>
              <a:sym typeface="Symbol"/>
            </a:endParaRPr>
          </a:p>
          <a:p>
            <a:pPr marL="285750" indent="-285750" algn="just">
              <a:lnSpc>
                <a:spcPts val="3500"/>
              </a:lnSpc>
              <a:buFont typeface="Arial" pitchFamily="34" charset="0"/>
              <a:buChar char="•"/>
            </a:pPr>
            <a:r>
              <a:rPr lang="es-ES" sz="3200" dirty="0">
                <a:latin typeface="+mj-lt"/>
                <a:sym typeface="Symbol"/>
              </a:rPr>
              <a:t>Segregación de interfaces</a:t>
            </a:r>
          </a:p>
          <a:p>
            <a:pPr marL="285750" indent="-285750" algn="just">
              <a:lnSpc>
                <a:spcPts val="3500"/>
              </a:lnSpc>
              <a:buFont typeface="Arial" pitchFamily="34" charset="0"/>
              <a:buChar char="•"/>
            </a:pPr>
            <a:r>
              <a:rPr lang="es-ES" sz="3200" dirty="0">
                <a:latin typeface="+mj-lt"/>
                <a:sym typeface="Symbol"/>
              </a:rPr>
              <a:t>Una y solo una regla </a:t>
            </a:r>
            <a:r>
              <a:rPr lang="es-ES" sz="3200" b="1" dirty="0">
                <a:latin typeface="+mj-lt"/>
                <a:sym typeface="Symbol"/>
              </a:rPr>
              <a:t> Once and </a:t>
            </a:r>
            <a:r>
              <a:rPr lang="es-ES" sz="3200" b="1" dirty="0" err="1">
                <a:latin typeface="+mj-lt"/>
                <a:sym typeface="Symbol"/>
              </a:rPr>
              <a:t>Only</a:t>
            </a:r>
            <a:r>
              <a:rPr lang="es-ES" sz="3200" b="1" dirty="0">
                <a:latin typeface="+mj-lt"/>
                <a:sym typeface="Symbol"/>
              </a:rPr>
              <a:t> once rule</a:t>
            </a:r>
            <a:endParaRPr lang="es-ES" sz="3200" dirty="0">
              <a:latin typeface="+mj-lt"/>
              <a:sym typeface="Symbol"/>
            </a:endParaRPr>
          </a:p>
          <a:p>
            <a:pPr marL="285750" indent="-285750" algn="just">
              <a:lnSpc>
                <a:spcPts val="3500"/>
              </a:lnSpc>
              <a:buFont typeface="Arial" pitchFamily="34" charset="0"/>
              <a:buChar char="•"/>
            </a:pPr>
            <a:r>
              <a:rPr lang="es-ES" sz="3200" dirty="0">
                <a:latin typeface="+mj-lt"/>
                <a:sym typeface="Symbol"/>
              </a:rPr>
              <a:t>Modularidad, cohesión y acoplamiento</a:t>
            </a:r>
          </a:p>
        </p:txBody>
      </p:sp>
      <p:sp>
        <p:nvSpPr>
          <p:cNvPr id="4" name="Pergamino: horizontal 3">
            <a:extLst>
              <a:ext uri="{FF2B5EF4-FFF2-40B4-BE49-F238E27FC236}">
                <a16:creationId xmlns:a16="http://schemas.microsoft.com/office/drawing/2014/main" id="{9C7240C2-1531-48DB-85D4-C1EAC682528D}"/>
              </a:ext>
            </a:extLst>
          </p:cNvPr>
          <p:cNvSpPr/>
          <p:nvPr/>
        </p:nvSpPr>
        <p:spPr>
          <a:xfrm>
            <a:off x="2279576" y="1268760"/>
            <a:ext cx="7704856" cy="4464496"/>
          </a:xfrm>
          <a:prstGeom prst="horizontalScroll">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dirty="0" err="1"/>
              <a:t>Principios</a:t>
            </a:r>
            <a:r>
              <a:rPr lang="en-US" sz="3200" dirty="0"/>
              <a:t> SOLID Robert Martin 1995</a:t>
            </a:r>
          </a:p>
          <a:p>
            <a:pPr algn="ctr"/>
            <a:endParaRPr lang="en-US" sz="2000" dirty="0"/>
          </a:p>
          <a:p>
            <a:r>
              <a:rPr lang="en-US" sz="2800" dirty="0"/>
              <a:t>S: </a:t>
            </a:r>
            <a:r>
              <a:rPr lang="es-ES" sz="2800" i="1" dirty="0"/>
              <a:t>Single </a:t>
            </a:r>
            <a:r>
              <a:rPr lang="es-ES" sz="2800" i="1" dirty="0" err="1"/>
              <a:t>Responsibility</a:t>
            </a:r>
            <a:r>
              <a:rPr lang="es-ES" sz="2800" i="1" dirty="0"/>
              <a:t> </a:t>
            </a:r>
            <a:r>
              <a:rPr lang="es-ES" sz="2800" i="1" dirty="0" err="1"/>
              <a:t>Principle</a:t>
            </a:r>
            <a:endParaRPr lang="es-ES" sz="2800" i="1" dirty="0"/>
          </a:p>
          <a:p>
            <a:r>
              <a:rPr lang="en-US" sz="2800" i="1" dirty="0"/>
              <a:t>O: </a:t>
            </a:r>
            <a:r>
              <a:rPr lang="es-ES" sz="2800" i="1" dirty="0"/>
              <a:t>Open/</a:t>
            </a:r>
            <a:r>
              <a:rPr lang="es-ES" sz="2800" i="1" dirty="0" err="1"/>
              <a:t>Closed</a:t>
            </a:r>
            <a:r>
              <a:rPr lang="es-ES" sz="2800" i="1" dirty="0"/>
              <a:t> </a:t>
            </a:r>
            <a:r>
              <a:rPr lang="es-ES" sz="2800" i="1" dirty="0" err="1"/>
              <a:t>Principle</a:t>
            </a:r>
            <a:endParaRPr lang="en-US" sz="2800" i="1" dirty="0"/>
          </a:p>
          <a:p>
            <a:r>
              <a:rPr lang="en-US" sz="2800" i="1" dirty="0"/>
              <a:t>L: </a:t>
            </a:r>
            <a:r>
              <a:rPr lang="es-ES" sz="2800" i="1" dirty="0" err="1"/>
              <a:t>Liskov</a:t>
            </a:r>
            <a:r>
              <a:rPr lang="es-ES" sz="2800" i="1" dirty="0"/>
              <a:t> </a:t>
            </a:r>
            <a:r>
              <a:rPr lang="es-ES" sz="2800" i="1" dirty="0" err="1"/>
              <a:t>subtitution</a:t>
            </a:r>
            <a:r>
              <a:rPr lang="es-ES" sz="2800" i="1" dirty="0"/>
              <a:t> </a:t>
            </a:r>
            <a:r>
              <a:rPr lang="es-ES" sz="2800" i="1" dirty="0" err="1"/>
              <a:t>principle</a:t>
            </a:r>
            <a:endParaRPr lang="en-US" sz="2800" i="1" dirty="0"/>
          </a:p>
          <a:p>
            <a:r>
              <a:rPr lang="en-US" sz="2800" i="1" dirty="0"/>
              <a:t>I: </a:t>
            </a:r>
            <a:r>
              <a:rPr lang="es-ES" sz="2800" i="1" dirty="0"/>
              <a:t>Interface </a:t>
            </a:r>
            <a:r>
              <a:rPr lang="es-ES" sz="2800" i="1" dirty="0" err="1"/>
              <a:t>Segregation</a:t>
            </a:r>
            <a:r>
              <a:rPr lang="es-ES" sz="2800" i="1" dirty="0"/>
              <a:t> </a:t>
            </a:r>
            <a:r>
              <a:rPr lang="es-ES" sz="2800" i="1" dirty="0" err="1"/>
              <a:t>Principle</a:t>
            </a:r>
            <a:endParaRPr lang="en-US" sz="2800" i="1" dirty="0"/>
          </a:p>
          <a:p>
            <a:r>
              <a:rPr lang="en-US" sz="2800" i="1" dirty="0"/>
              <a:t>D: </a:t>
            </a:r>
            <a:r>
              <a:rPr lang="es-ES" sz="2800" i="1" dirty="0" err="1"/>
              <a:t>Dependency</a:t>
            </a:r>
            <a:r>
              <a:rPr lang="es-ES" sz="2800" i="1" dirty="0"/>
              <a:t> </a:t>
            </a:r>
            <a:r>
              <a:rPr lang="es-ES" sz="2800" i="1" dirty="0" err="1"/>
              <a:t>Inversion</a:t>
            </a:r>
            <a:r>
              <a:rPr lang="es-ES" sz="2800" i="1" dirty="0"/>
              <a:t> </a:t>
            </a:r>
            <a:r>
              <a:rPr lang="es-ES" sz="2800" i="1" dirty="0" err="1"/>
              <a:t>Principle</a:t>
            </a:r>
            <a:endParaRPr lang="en-US" sz="2800" dirty="0"/>
          </a:p>
          <a:p>
            <a:pPr algn="ctr"/>
            <a:endParaRPr lang="es-ES" sz="2000" dirty="0"/>
          </a:p>
        </p:txBody>
      </p:sp>
    </p:spTree>
    <p:extLst>
      <p:ext uri="{BB962C8B-B14F-4D97-AF65-F5344CB8AC3E}">
        <p14:creationId xmlns:p14="http://schemas.microsoft.com/office/powerpoint/2010/main" val="34345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3827" y="188640"/>
            <a:ext cx="11194220" cy="1143000"/>
          </a:xfrm>
        </p:spPr>
        <p:txBody>
          <a:bodyPr>
            <a:normAutofit/>
          </a:bodyPr>
          <a:lstStyle/>
          <a:p>
            <a:r>
              <a:rPr lang="en-US" b="1" dirty="0">
                <a:solidFill>
                  <a:schemeClr val="bg1"/>
                </a:solidFill>
                <a:latin typeface="Trebuchet MS" pitchFamily="34" charset="0"/>
              </a:rPr>
              <a:t>Single Responsibility Principle (SRP)</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91344" y="1916832"/>
            <a:ext cx="12000655" cy="4525963"/>
          </a:xfrm>
        </p:spPr>
        <p:txBody>
          <a:bodyPr>
            <a:noAutofit/>
          </a:bodyPr>
          <a:lstStyle/>
          <a:p>
            <a:pPr algn="just">
              <a:spcBef>
                <a:spcPts val="1200"/>
              </a:spcBef>
            </a:pPr>
            <a:r>
              <a:rPr lang="es-ES" sz="3400" dirty="0">
                <a:latin typeface="Trebuchet MS" pitchFamily="34" charset="0"/>
              </a:rPr>
              <a:t>Una clase o función de una clase deben tener una única razón para cambiar.</a:t>
            </a:r>
          </a:p>
          <a:p>
            <a:pPr algn="just">
              <a:spcBef>
                <a:spcPts val="1200"/>
              </a:spcBef>
            </a:pPr>
            <a:r>
              <a:rPr lang="es-ES" sz="3400" dirty="0">
                <a:latin typeface="Trebuchet MS" pitchFamily="34" charset="0"/>
              </a:rPr>
              <a:t>Cuando tenemos una clase o una función, debemos analizar si existe más de una posible razón que puedan generar cambios a la misma, si es así, puede ser que esta se esté dedicando a más de un tipo de responsabilidad, con lo cual, será más probable que cambie a menudo, y será potencialmente menos reutilizable.</a:t>
            </a:r>
          </a:p>
        </p:txBody>
      </p:sp>
    </p:spTree>
    <p:extLst>
      <p:ext uri="{BB962C8B-B14F-4D97-AF65-F5344CB8AC3E}">
        <p14:creationId xmlns:p14="http://schemas.microsoft.com/office/powerpoint/2010/main" val="22823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30857" y="116632"/>
            <a:ext cx="6320119" cy="1143000"/>
          </a:xfrm>
        </p:spPr>
        <p:txBody>
          <a:bodyPr>
            <a:normAutofit fontScale="90000"/>
          </a:bodyPr>
          <a:lstStyle/>
          <a:p>
            <a:r>
              <a:rPr lang="en-US" b="1" dirty="0">
                <a:solidFill>
                  <a:schemeClr val="bg1"/>
                </a:solidFill>
                <a:latin typeface="Trebuchet MS" pitchFamily="34" charset="0"/>
              </a:rPr>
              <a:t>Single Responsibility Principle (SRP)</a:t>
            </a:r>
            <a:endParaRPr lang="es-ES" b="1" dirty="0">
              <a:solidFill>
                <a:schemeClr val="bg1"/>
              </a:solidFill>
              <a:latin typeface="Trebuchet MS" pitchFamily="34" charset="0"/>
            </a:endParaRPr>
          </a:p>
        </p:txBody>
      </p:sp>
      <p:sp>
        <p:nvSpPr>
          <p:cNvPr id="5" name="Rectángulo: esquinas redondeadas 4">
            <a:extLst>
              <a:ext uri="{FF2B5EF4-FFF2-40B4-BE49-F238E27FC236}">
                <a16:creationId xmlns:a16="http://schemas.microsoft.com/office/drawing/2014/main" id="{8E1EAFE4-4A86-4901-9580-D019D0D7703A}"/>
              </a:ext>
            </a:extLst>
          </p:cNvPr>
          <p:cNvSpPr/>
          <p:nvPr/>
        </p:nvSpPr>
        <p:spPr>
          <a:xfrm>
            <a:off x="223579" y="2036768"/>
            <a:ext cx="5728405" cy="38884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t>class </a:t>
            </a:r>
            <a:r>
              <a:rPr lang="en-US" sz="2400" dirty="0" err="1"/>
              <a:t>Coche</a:t>
            </a:r>
            <a:r>
              <a:rPr lang="en-US" sz="2400" dirty="0"/>
              <a:t> {</a:t>
            </a:r>
          </a:p>
          <a:p>
            <a:r>
              <a:rPr lang="en-US" sz="2400" dirty="0"/>
              <a:t>String </a:t>
            </a:r>
            <a:r>
              <a:rPr lang="en-US" sz="2400" dirty="0" err="1"/>
              <a:t>marca</a:t>
            </a:r>
            <a:r>
              <a:rPr lang="en-US" sz="2400" dirty="0"/>
              <a:t>:</a:t>
            </a:r>
          </a:p>
          <a:p>
            <a:r>
              <a:rPr lang="en-US" sz="2400" dirty="0" err="1"/>
              <a:t>Coche</a:t>
            </a:r>
            <a:r>
              <a:rPr lang="en-US" sz="2400" dirty="0"/>
              <a:t>(String </a:t>
            </a:r>
            <a:r>
              <a:rPr lang="en-US" sz="2400" dirty="0" err="1"/>
              <a:t>marca</a:t>
            </a:r>
            <a:r>
              <a:rPr lang="en-US" sz="2400" dirty="0"/>
              <a:t>){</a:t>
            </a:r>
            <a:r>
              <a:rPr lang="en-US" sz="2400" dirty="0" err="1"/>
              <a:t>this.marca</a:t>
            </a:r>
            <a:r>
              <a:rPr lang="en-US" sz="2400" dirty="0"/>
              <a:t> = </a:t>
            </a:r>
            <a:r>
              <a:rPr lang="en-US" sz="2400" dirty="0" err="1"/>
              <a:t>marca</a:t>
            </a:r>
            <a:r>
              <a:rPr lang="en-US" sz="2400" dirty="0"/>
              <a:t>;</a:t>
            </a:r>
          </a:p>
          <a:p>
            <a:r>
              <a:rPr lang="en-US" sz="2400" dirty="0"/>
              <a:t>String </a:t>
            </a:r>
            <a:r>
              <a:rPr lang="en-US" sz="2400" dirty="0" err="1"/>
              <a:t>getMarcaCoche</a:t>
            </a:r>
            <a:r>
              <a:rPr lang="en-US" sz="2400" dirty="0"/>
              <a:t> () return </a:t>
            </a:r>
            <a:r>
              <a:rPr lang="en-US" sz="2400" dirty="0" err="1"/>
              <a:t>marca</a:t>
            </a:r>
            <a:r>
              <a:rPr lang="en-US" sz="2400" dirty="0"/>
              <a:t>;}</a:t>
            </a:r>
          </a:p>
          <a:p>
            <a:r>
              <a:rPr lang="en-US" sz="2400" b="1" i="1" dirty="0"/>
              <a:t>void </a:t>
            </a:r>
            <a:r>
              <a:rPr lang="en-US" sz="2400" b="1" i="1" dirty="0" err="1"/>
              <a:t>guardaCocheBD</a:t>
            </a:r>
            <a:r>
              <a:rPr lang="en-US" sz="2400" b="1" i="1" dirty="0"/>
              <a:t>(</a:t>
            </a:r>
            <a:r>
              <a:rPr lang="en-US" sz="2400" b="1" i="1" dirty="0" err="1"/>
              <a:t>Coche</a:t>
            </a:r>
            <a:r>
              <a:rPr lang="en-US" sz="2400" b="1" i="1" dirty="0"/>
              <a:t> </a:t>
            </a:r>
            <a:r>
              <a:rPr lang="en-US" sz="2400" b="1" i="1" dirty="0" err="1"/>
              <a:t>coche</a:t>
            </a:r>
            <a:r>
              <a:rPr lang="en-US" sz="2400" b="1" i="1" dirty="0"/>
              <a:t>){….}</a:t>
            </a:r>
          </a:p>
          <a:p>
            <a:r>
              <a:rPr lang="en-US" sz="2400" dirty="0"/>
              <a:t>}</a:t>
            </a:r>
            <a:endParaRPr lang="es-ES" sz="2400" dirty="0"/>
          </a:p>
        </p:txBody>
      </p:sp>
      <p:sp>
        <p:nvSpPr>
          <p:cNvPr id="19" name="Rectángulo: esquinas redondeadas 18">
            <a:extLst>
              <a:ext uri="{FF2B5EF4-FFF2-40B4-BE49-F238E27FC236}">
                <a16:creationId xmlns:a16="http://schemas.microsoft.com/office/drawing/2014/main" id="{BF37E0EB-6E71-4229-8F84-1203D22FDBC0}"/>
              </a:ext>
            </a:extLst>
          </p:cNvPr>
          <p:cNvSpPr/>
          <p:nvPr/>
        </p:nvSpPr>
        <p:spPr>
          <a:xfrm>
            <a:off x="7248128" y="2084183"/>
            <a:ext cx="4514061" cy="388843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dirty="0"/>
              <a:t>class </a:t>
            </a:r>
            <a:r>
              <a:rPr lang="en-US" dirty="0" err="1"/>
              <a:t>Coche</a:t>
            </a:r>
            <a:r>
              <a:rPr lang="en-US" dirty="0"/>
              <a:t> {</a:t>
            </a:r>
          </a:p>
          <a:p>
            <a:r>
              <a:rPr lang="en-US" dirty="0"/>
              <a:t>String </a:t>
            </a:r>
            <a:r>
              <a:rPr lang="en-US" dirty="0" err="1"/>
              <a:t>marca</a:t>
            </a:r>
            <a:r>
              <a:rPr lang="en-US" dirty="0"/>
              <a:t>:</a:t>
            </a:r>
          </a:p>
          <a:p>
            <a:r>
              <a:rPr lang="en-US" dirty="0" err="1"/>
              <a:t>Coche</a:t>
            </a:r>
            <a:r>
              <a:rPr lang="en-US" dirty="0"/>
              <a:t>(String </a:t>
            </a:r>
            <a:r>
              <a:rPr lang="en-US" dirty="0" err="1"/>
              <a:t>marca</a:t>
            </a:r>
            <a:r>
              <a:rPr lang="en-US" dirty="0"/>
              <a:t>){</a:t>
            </a:r>
            <a:r>
              <a:rPr lang="en-US" dirty="0" err="1"/>
              <a:t>this.marca</a:t>
            </a:r>
            <a:r>
              <a:rPr lang="en-US" dirty="0"/>
              <a:t> = </a:t>
            </a:r>
            <a:r>
              <a:rPr lang="en-US" dirty="0" err="1"/>
              <a:t>marca</a:t>
            </a:r>
            <a:r>
              <a:rPr lang="en-US" dirty="0"/>
              <a:t>;</a:t>
            </a:r>
          </a:p>
          <a:p>
            <a:r>
              <a:rPr lang="en-US" dirty="0"/>
              <a:t>String </a:t>
            </a:r>
            <a:r>
              <a:rPr lang="en-US" dirty="0" err="1"/>
              <a:t>getMarcaCoche</a:t>
            </a:r>
            <a:r>
              <a:rPr lang="en-US" dirty="0"/>
              <a:t> () return </a:t>
            </a:r>
            <a:r>
              <a:rPr lang="en-US" dirty="0" err="1"/>
              <a:t>marca</a:t>
            </a:r>
            <a:r>
              <a:rPr lang="en-US" dirty="0"/>
              <a:t>;}</a:t>
            </a:r>
          </a:p>
          <a:p>
            <a:r>
              <a:rPr lang="en-US" dirty="0"/>
              <a:t>}</a:t>
            </a:r>
          </a:p>
          <a:p>
            <a:endParaRPr lang="en-US" dirty="0"/>
          </a:p>
          <a:p>
            <a:r>
              <a:rPr lang="en-US" b="1" dirty="0"/>
              <a:t>class </a:t>
            </a:r>
            <a:r>
              <a:rPr lang="en-US" b="1" dirty="0" err="1"/>
              <a:t>Coche</a:t>
            </a:r>
            <a:r>
              <a:rPr lang="en-US" b="1" dirty="0"/>
              <a:t> DB{</a:t>
            </a:r>
          </a:p>
          <a:p>
            <a:r>
              <a:rPr lang="en-US" b="1" dirty="0"/>
              <a:t>void </a:t>
            </a:r>
            <a:r>
              <a:rPr lang="en-US" b="1" dirty="0" err="1"/>
              <a:t>guardaCocheBD</a:t>
            </a:r>
            <a:r>
              <a:rPr lang="en-US" b="1" dirty="0"/>
              <a:t>(</a:t>
            </a:r>
            <a:r>
              <a:rPr lang="en-US" b="1" dirty="0" err="1"/>
              <a:t>Coche</a:t>
            </a:r>
            <a:r>
              <a:rPr lang="en-US" b="1" dirty="0"/>
              <a:t> </a:t>
            </a:r>
            <a:r>
              <a:rPr lang="en-US" b="1" dirty="0" err="1"/>
              <a:t>coche</a:t>
            </a:r>
            <a:r>
              <a:rPr lang="en-US" b="1" dirty="0"/>
              <a:t>){….}</a:t>
            </a:r>
          </a:p>
          <a:p>
            <a:r>
              <a:rPr lang="en-US" b="1" dirty="0"/>
              <a:t>void </a:t>
            </a:r>
            <a:r>
              <a:rPr lang="en-US" b="1" dirty="0" err="1"/>
              <a:t>eliminarCocheDB</a:t>
            </a:r>
            <a:r>
              <a:rPr lang="en-US" b="1" dirty="0"/>
              <a:t>(</a:t>
            </a:r>
            <a:r>
              <a:rPr lang="en-US" b="1" dirty="0" err="1"/>
              <a:t>Coche</a:t>
            </a:r>
            <a:r>
              <a:rPr lang="en-US" b="1" dirty="0"/>
              <a:t> </a:t>
            </a:r>
            <a:r>
              <a:rPr lang="en-US" b="1" dirty="0" err="1"/>
              <a:t>coche</a:t>
            </a:r>
            <a:r>
              <a:rPr lang="en-US" b="1" dirty="0"/>
              <a:t>){….}</a:t>
            </a:r>
          </a:p>
          <a:p>
            <a:r>
              <a:rPr lang="en-US" b="1" dirty="0"/>
              <a:t>} </a:t>
            </a:r>
            <a:endParaRPr lang="es-ES" b="1" dirty="0"/>
          </a:p>
        </p:txBody>
      </p:sp>
      <p:pic>
        <p:nvPicPr>
          <p:cNvPr id="22" name="Imagen 21">
            <a:extLst>
              <a:ext uri="{FF2B5EF4-FFF2-40B4-BE49-F238E27FC236}">
                <a16:creationId xmlns:a16="http://schemas.microsoft.com/office/drawing/2014/main" id="{97E2FA44-310D-43F6-B69E-8E4785BD3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1548" y="14722"/>
            <a:ext cx="2140452" cy="2046125"/>
          </a:xfrm>
          <a:prstGeom prst="rect">
            <a:avLst/>
          </a:prstGeom>
        </p:spPr>
      </p:pic>
      <p:sp>
        <p:nvSpPr>
          <p:cNvPr id="23" name="1 Título">
            <a:extLst>
              <a:ext uri="{FF2B5EF4-FFF2-40B4-BE49-F238E27FC236}">
                <a16:creationId xmlns:a16="http://schemas.microsoft.com/office/drawing/2014/main" id="{32CA90A1-46D9-4516-B967-897324C2452F}"/>
              </a:ext>
            </a:extLst>
          </p:cNvPr>
          <p:cNvSpPr txBox="1">
            <a:spLocks/>
          </p:cNvSpPr>
          <p:nvPr/>
        </p:nvSpPr>
        <p:spPr>
          <a:xfrm>
            <a:off x="191344" y="103600"/>
            <a:ext cx="2944036"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rebuchet MS" pitchFamily="34" charset="0"/>
              </a:rPr>
              <a:t>Por </a:t>
            </a:r>
            <a:r>
              <a:rPr lang="en-US" b="1" dirty="0" err="1">
                <a:solidFill>
                  <a:schemeClr val="bg1"/>
                </a:solidFill>
                <a:latin typeface="Trebuchet MS" pitchFamily="34" charset="0"/>
              </a:rPr>
              <a:t>qué</a:t>
            </a:r>
            <a:r>
              <a:rPr lang="en-US" b="1" dirty="0">
                <a:solidFill>
                  <a:schemeClr val="bg1"/>
                </a:solidFill>
                <a:latin typeface="Trebuchet MS" pitchFamily="34" charset="0"/>
              </a:rPr>
              <a:t> se viola?</a:t>
            </a:r>
            <a:endParaRPr lang="es-ES" b="1" dirty="0">
              <a:solidFill>
                <a:schemeClr val="bg1"/>
              </a:solidFill>
              <a:latin typeface="Trebuchet MS" pitchFamily="34" charset="0"/>
            </a:endParaRPr>
          </a:p>
        </p:txBody>
      </p:sp>
      <p:sp>
        <p:nvSpPr>
          <p:cNvPr id="7" name="CuadroTexto 6">
            <a:extLst>
              <a:ext uri="{FF2B5EF4-FFF2-40B4-BE49-F238E27FC236}">
                <a16:creationId xmlns:a16="http://schemas.microsoft.com/office/drawing/2014/main" id="{689532CA-7461-4FE1-B088-63A45664D158}"/>
              </a:ext>
            </a:extLst>
          </p:cNvPr>
          <p:cNvSpPr txBox="1"/>
          <p:nvPr/>
        </p:nvSpPr>
        <p:spPr>
          <a:xfrm>
            <a:off x="6168008" y="2420888"/>
            <a:ext cx="864096" cy="3539430"/>
          </a:xfrm>
          <a:prstGeom prst="rect">
            <a:avLst/>
          </a:prstGeom>
          <a:noFill/>
        </p:spPr>
        <p:txBody>
          <a:bodyPr wrap="square" rtlCol="0">
            <a:spAutoFit/>
          </a:bodyPr>
          <a:lstStyle/>
          <a:p>
            <a:pPr algn="ctr"/>
            <a:r>
              <a:rPr lang="en-US" sz="2800" b="1" dirty="0"/>
              <a:t>S</a:t>
            </a:r>
          </a:p>
          <a:p>
            <a:pPr algn="ctr"/>
            <a:r>
              <a:rPr lang="en-US" sz="2800" b="1" dirty="0"/>
              <a:t>O</a:t>
            </a:r>
          </a:p>
          <a:p>
            <a:pPr algn="ctr"/>
            <a:r>
              <a:rPr lang="en-US" sz="2800" b="1" dirty="0"/>
              <a:t>L</a:t>
            </a:r>
          </a:p>
          <a:p>
            <a:pPr algn="ctr"/>
            <a:r>
              <a:rPr lang="en-US" sz="2800" b="1" dirty="0"/>
              <a:t>U</a:t>
            </a:r>
          </a:p>
          <a:p>
            <a:pPr algn="ctr"/>
            <a:r>
              <a:rPr lang="en-US" sz="2800" b="1" dirty="0"/>
              <a:t>C</a:t>
            </a:r>
          </a:p>
          <a:p>
            <a:pPr algn="ctr"/>
            <a:r>
              <a:rPr lang="en-US" sz="2800" b="1" dirty="0"/>
              <a:t>I</a:t>
            </a:r>
          </a:p>
          <a:p>
            <a:pPr algn="ctr"/>
            <a:r>
              <a:rPr lang="en-US" sz="2800" b="1" dirty="0"/>
              <a:t>Ó</a:t>
            </a:r>
          </a:p>
          <a:p>
            <a:pPr algn="ctr"/>
            <a:r>
              <a:rPr lang="en-US" sz="2800" b="1" dirty="0"/>
              <a:t>N</a:t>
            </a:r>
            <a:endParaRPr lang="es-ES" sz="2800" b="1" dirty="0"/>
          </a:p>
        </p:txBody>
      </p:sp>
    </p:spTree>
    <p:extLst>
      <p:ext uri="{BB962C8B-B14F-4D97-AF65-F5344CB8AC3E}">
        <p14:creationId xmlns:p14="http://schemas.microsoft.com/office/powerpoint/2010/main" val="110961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3827" y="188640"/>
            <a:ext cx="11194220" cy="1143000"/>
          </a:xfrm>
        </p:spPr>
        <p:txBody>
          <a:bodyPr>
            <a:normAutofit/>
          </a:bodyPr>
          <a:lstStyle/>
          <a:p>
            <a:r>
              <a:rPr lang="en-US" b="1" dirty="0">
                <a:solidFill>
                  <a:schemeClr val="bg1"/>
                </a:solidFill>
                <a:latin typeface="Trebuchet MS" pitchFamily="34" charset="0"/>
              </a:rPr>
              <a:t>Single Responsibility Principle (SRP)</a:t>
            </a:r>
            <a:endParaRPr lang="es-ES" b="1" dirty="0">
              <a:solidFill>
                <a:schemeClr val="bg1"/>
              </a:solidFill>
              <a:latin typeface="Trebuchet MS" pitchFamily="34" charset="0"/>
            </a:endParaRPr>
          </a:p>
        </p:txBody>
      </p:sp>
      <p:sp>
        <p:nvSpPr>
          <p:cNvPr id="6" name="AutoShape 6"/>
          <p:cNvSpPr>
            <a:spLocks noChangeAspect="1" noChangeArrowheads="1" noTextEdit="1"/>
          </p:cNvSpPr>
          <p:nvPr/>
        </p:nvSpPr>
        <p:spPr bwMode="auto">
          <a:xfrm>
            <a:off x="2865369" y="3438850"/>
            <a:ext cx="3066322" cy="2214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ES"/>
          </a:p>
        </p:txBody>
      </p:sp>
      <p:sp>
        <p:nvSpPr>
          <p:cNvPr id="11" name="19 Rectángulo"/>
          <p:cNvSpPr/>
          <p:nvPr/>
        </p:nvSpPr>
        <p:spPr>
          <a:xfrm>
            <a:off x="257331" y="1444842"/>
            <a:ext cx="3083029" cy="1384995"/>
          </a:xfrm>
          <a:prstGeom prst="rect">
            <a:avLst/>
          </a:prstGeom>
        </p:spPr>
        <p:style>
          <a:lnRef idx="0">
            <a:schemeClr val="accent4"/>
          </a:lnRef>
          <a:fillRef idx="3">
            <a:schemeClr val="accent4"/>
          </a:fillRef>
          <a:effectRef idx="3">
            <a:schemeClr val="accent4"/>
          </a:effectRef>
          <a:fontRef idx="minor">
            <a:schemeClr val="lt1"/>
          </a:fontRef>
        </p:style>
        <p:txBody>
          <a:bodyPr wrap="square" lIns="91440" tIns="45720" rIns="91440" bIns="45720">
            <a:spAutoFit/>
          </a:bodyPr>
          <a:lstStyle/>
          <a:p>
            <a:pPr algn="ctr"/>
            <a:r>
              <a:rPr lang="es-ES" sz="2800" b="1" dirty="0">
                <a:ln w="22225">
                  <a:solidFill>
                    <a:schemeClr val="tx1"/>
                  </a:solidFill>
                  <a:prstDash val="solid"/>
                </a:ln>
                <a:solidFill>
                  <a:schemeClr val="tx1"/>
                </a:solidFill>
                <a:latin typeface="Trebuchet MS" panose="020B0603020202020204" pitchFamily="34" charset="0"/>
              </a:rPr>
              <a:t>Actualización de sus </a:t>
            </a:r>
          </a:p>
          <a:p>
            <a:pPr algn="ctr"/>
            <a:r>
              <a:rPr lang="es-ES" sz="2800" b="1" dirty="0">
                <a:ln w="22225">
                  <a:solidFill>
                    <a:schemeClr val="tx1"/>
                  </a:solidFill>
                  <a:prstDash val="solid"/>
                </a:ln>
                <a:solidFill>
                  <a:schemeClr val="tx1"/>
                </a:solidFill>
                <a:latin typeface="Trebuchet MS" panose="020B0603020202020204" pitchFamily="34" charset="0"/>
              </a:rPr>
              <a:t>datos generales</a:t>
            </a:r>
          </a:p>
        </p:txBody>
      </p:sp>
      <p:sp>
        <p:nvSpPr>
          <p:cNvPr id="12" name="20 Rectángulo"/>
          <p:cNvSpPr/>
          <p:nvPr/>
        </p:nvSpPr>
        <p:spPr>
          <a:xfrm>
            <a:off x="6023992" y="1815624"/>
            <a:ext cx="3038409" cy="707886"/>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r"/>
            <a:r>
              <a:rPr lang="es-ES" sz="4000" b="1" dirty="0">
                <a:ln w="22225">
                  <a:solidFill>
                    <a:schemeClr val="tx1"/>
                  </a:solidFill>
                  <a:prstDash val="solid"/>
                </a:ln>
                <a:solidFill>
                  <a:schemeClr val="tx1"/>
                </a:solidFill>
                <a:latin typeface="Trebuchet MS" panose="020B0603020202020204" pitchFamily="34" charset="0"/>
              </a:rPr>
              <a:t>Evaluación</a:t>
            </a:r>
          </a:p>
        </p:txBody>
      </p:sp>
      <p:sp>
        <p:nvSpPr>
          <p:cNvPr id="13" name="21 Rectángulo"/>
          <p:cNvSpPr/>
          <p:nvPr/>
        </p:nvSpPr>
        <p:spPr>
          <a:xfrm>
            <a:off x="562715" y="5653428"/>
            <a:ext cx="2077247" cy="1077218"/>
          </a:xfrm>
          <a:prstGeom prst="rect">
            <a:avLst/>
          </a:prstGeom>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s-ES" sz="3200" b="1" dirty="0">
                <a:ln w="22225">
                  <a:solidFill>
                    <a:schemeClr val="tx1"/>
                  </a:solidFill>
                  <a:prstDash val="solid"/>
                </a:ln>
                <a:solidFill>
                  <a:schemeClr val="tx1"/>
                </a:solidFill>
                <a:latin typeface="Trebuchet MS" panose="020B0603020202020204" pitchFamily="34" charset="0"/>
              </a:rPr>
              <a:t>Cambio de plaza</a:t>
            </a:r>
          </a:p>
        </p:txBody>
      </p:sp>
      <p:sp>
        <p:nvSpPr>
          <p:cNvPr id="14" name="22 Rectángulo"/>
          <p:cNvSpPr/>
          <p:nvPr/>
        </p:nvSpPr>
        <p:spPr>
          <a:xfrm>
            <a:off x="6023992" y="5633878"/>
            <a:ext cx="2113213"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lIns="91440" tIns="45720" rIns="91440" bIns="45720">
            <a:spAutoFit/>
          </a:bodyPr>
          <a:lstStyle/>
          <a:p>
            <a:pPr algn="r"/>
            <a:r>
              <a:rPr lang="es-ES" sz="3200" b="1" dirty="0">
                <a:ln w="22225">
                  <a:solidFill>
                    <a:schemeClr val="tx1"/>
                  </a:solidFill>
                  <a:prstDash val="solid"/>
                </a:ln>
                <a:solidFill>
                  <a:schemeClr val="tx1"/>
                </a:solidFill>
                <a:latin typeface="Trebuchet MS" panose="020B0603020202020204" pitchFamily="34" charset="0"/>
              </a:rPr>
              <a:t>Asistencia al trabajo</a:t>
            </a:r>
          </a:p>
        </p:txBody>
      </p:sp>
      <p:pic>
        <p:nvPicPr>
          <p:cNvPr id="3" name="Imagen 2"/>
          <p:cNvPicPr>
            <a:picLocks noChangeAspect="1"/>
          </p:cNvPicPr>
          <p:nvPr/>
        </p:nvPicPr>
        <p:blipFill>
          <a:blip r:embed="rId2"/>
          <a:stretch>
            <a:fillRect/>
          </a:stretch>
        </p:blipFill>
        <p:spPr>
          <a:xfrm>
            <a:off x="3305134" y="3380198"/>
            <a:ext cx="2654093" cy="1635662"/>
          </a:xfrm>
          <a:prstGeom prst="rect">
            <a:avLst/>
          </a:prstGeom>
        </p:spPr>
      </p:pic>
      <p:sp>
        <p:nvSpPr>
          <p:cNvPr id="20" name="30 Llamada de flecha a la derecha"/>
          <p:cNvSpPr/>
          <p:nvPr/>
        </p:nvSpPr>
        <p:spPr>
          <a:xfrm>
            <a:off x="2787229" y="3126459"/>
            <a:ext cx="5252987" cy="2143140"/>
          </a:xfrm>
          <a:prstGeom prst="right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3"/>
          <a:stretch>
            <a:fillRect/>
          </a:stretch>
        </p:blipFill>
        <p:spPr>
          <a:xfrm>
            <a:off x="8760296" y="2638878"/>
            <a:ext cx="3154346" cy="3528444"/>
          </a:xfrm>
          <a:prstGeom prst="rect">
            <a:avLst/>
          </a:prstGeom>
        </p:spPr>
      </p:pic>
      <p:sp>
        <p:nvSpPr>
          <p:cNvPr id="15" name="25 Flecha abajo"/>
          <p:cNvSpPr/>
          <p:nvPr/>
        </p:nvSpPr>
        <p:spPr>
          <a:xfrm rot="-7620000">
            <a:off x="2490134" y="4859013"/>
            <a:ext cx="484632" cy="704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26 Flecha abajo"/>
          <p:cNvSpPr/>
          <p:nvPr/>
        </p:nvSpPr>
        <p:spPr>
          <a:xfrm rot="7560000">
            <a:off x="5862893" y="4811444"/>
            <a:ext cx="484632" cy="703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27 Flecha abajo"/>
          <p:cNvSpPr/>
          <p:nvPr/>
        </p:nvSpPr>
        <p:spPr>
          <a:xfrm rot="2520000">
            <a:off x="5816527" y="2533212"/>
            <a:ext cx="577364"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28 Flecha abajo"/>
          <p:cNvSpPr/>
          <p:nvPr/>
        </p:nvSpPr>
        <p:spPr>
          <a:xfrm rot="18720000">
            <a:off x="2726935" y="2759064"/>
            <a:ext cx="484632" cy="1107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4502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5" y="0"/>
            <a:ext cx="11323049" cy="1143000"/>
          </a:xfrm>
        </p:spPr>
        <p:txBody>
          <a:bodyPr/>
          <a:lstStyle/>
          <a:p>
            <a:r>
              <a:rPr lang="en-US" b="1" dirty="0" err="1">
                <a:solidFill>
                  <a:schemeClr val="bg1"/>
                </a:solidFill>
                <a:latin typeface="Trebuchet MS" pitchFamily="34" charset="0"/>
              </a:rPr>
              <a:t>Encapsular</a:t>
            </a:r>
            <a:r>
              <a:rPr lang="en-US" b="1" dirty="0">
                <a:solidFill>
                  <a:schemeClr val="bg1"/>
                </a:solidFill>
                <a:latin typeface="Trebuchet MS" pitchFamily="34" charset="0"/>
              </a:rPr>
              <a:t> la </a:t>
            </a:r>
            <a:r>
              <a:rPr lang="en-US" b="1" dirty="0" err="1">
                <a:solidFill>
                  <a:schemeClr val="bg1"/>
                </a:solidFill>
                <a:latin typeface="Trebuchet MS" pitchFamily="34" charset="0"/>
              </a:rPr>
              <a:t>variabilidad</a:t>
            </a:r>
            <a:endParaRPr lang="es-ES" b="1" dirty="0">
              <a:solidFill>
                <a:schemeClr val="bg1"/>
              </a:solidFill>
              <a:latin typeface="Trebuchet MS" pitchFamily="34" charset="0"/>
            </a:endParaRPr>
          </a:p>
        </p:txBody>
      </p:sp>
      <p:sp>
        <p:nvSpPr>
          <p:cNvPr id="3" name="4 CuadroTexto"/>
          <p:cNvSpPr txBox="1"/>
          <p:nvPr/>
        </p:nvSpPr>
        <p:spPr>
          <a:xfrm>
            <a:off x="227824" y="1700808"/>
            <a:ext cx="11700824" cy="3539430"/>
          </a:xfrm>
          <a:prstGeom prst="rect">
            <a:avLst/>
          </a:prstGeom>
          <a:noFill/>
        </p:spPr>
        <p:txBody>
          <a:bodyPr wrap="square" rtlCol="0">
            <a:spAutoFit/>
          </a:bodyPr>
          <a:lstStyle/>
          <a:p>
            <a:pPr marL="285750" indent="-285750" algn="just">
              <a:buFont typeface="Arial" pitchFamily="34" charset="0"/>
              <a:buChar char="•"/>
            </a:pPr>
            <a:r>
              <a:rPr lang="es-ES" sz="3200" dirty="0">
                <a:latin typeface="Trebuchet MS" pitchFamily="34" charset="0"/>
              </a:rPr>
              <a:t>Al diseñar, se deben reconocer las partes que son variables, de aquellas que no varían, y separarse entre sí.</a:t>
            </a:r>
            <a:endParaRPr lang="en-US" sz="3200" dirty="0">
              <a:latin typeface="Trebuchet MS" pitchFamily="34" charset="0"/>
            </a:endParaRPr>
          </a:p>
          <a:p>
            <a:pPr marL="285750" indent="-285750" algn="just">
              <a:buFont typeface="Arial" pitchFamily="34" charset="0"/>
              <a:buChar char="•"/>
            </a:pPr>
            <a:r>
              <a:rPr lang="es-ES" sz="3200" dirty="0">
                <a:latin typeface="Trebuchet MS" pitchFamily="34" charset="0"/>
              </a:rPr>
              <a:t>Las partes variables deben ser encapsuladas en piezas separadas de modo que las partes que no varían puedan estabilizarse rápidamente.</a:t>
            </a:r>
            <a:endParaRPr lang="en-US" sz="3200" dirty="0">
              <a:latin typeface="Trebuchet MS" pitchFamily="34" charset="0"/>
            </a:endParaRPr>
          </a:p>
          <a:p>
            <a:pPr marL="285750" indent="-285750" algn="just">
              <a:buFont typeface="Arial" pitchFamily="34" charset="0"/>
              <a:buChar char="•"/>
            </a:pPr>
            <a:r>
              <a:rPr lang="es-ES" sz="3200" dirty="0">
                <a:latin typeface="Trebuchet MS" pitchFamily="34" charset="0"/>
              </a:rPr>
              <a:t>Esto favorece también los casos en que las partes variables, pueden incrementarse o cambiarse en el  tiempo.</a:t>
            </a:r>
          </a:p>
        </p:txBody>
      </p:sp>
      <p:graphicFrame>
        <p:nvGraphicFramePr>
          <p:cNvPr id="6" name="Diagrama 5">
            <a:extLst>
              <a:ext uri="{FF2B5EF4-FFF2-40B4-BE49-F238E27FC236}">
                <a16:creationId xmlns:a16="http://schemas.microsoft.com/office/drawing/2014/main" id="{2CE91A5F-F255-4FC6-9778-95FEB746E881}"/>
              </a:ext>
            </a:extLst>
          </p:cNvPr>
          <p:cNvGraphicFramePr/>
          <p:nvPr>
            <p:extLst>
              <p:ext uri="{D42A27DB-BD31-4B8C-83A1-F6EECF244321}">
                <p14:modId xmlns:p14="http://schemas.microsoft.com/office/powerpoint/2010/main" val="2949455226"/>
              </p:ext>
            </p:extLst>
          </p:nvPr>
        </p:nvGraphicFramePr>
        <p:xfrm>
          <a:off x="119336" y="4801487"/>
          <a:ext cx="9289640" cy="2057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xplosión: 14 puntos 6">
            <a:extLst>
              <a:ext uri="{FF2B5EF4-FFF2-40B4-BE49-F238E27FC236}">
                <a16:creationId xmlns:a16="http://schemas.microsoft.com/office/drawing/2014/main" id="{2966FD2F-9537-48CA-8948-8FF58817D6E8}"/>
              </a:ext>
            </a:extLst>
          </p:cNvPr>
          <p:cNvSpPr/>
          <p:nvPr/>
        </p:nvSpPr>
        <p:spPr>
          <a:xfrm>
            <a:off x="9537208" y="4659858"/>
            <a:ext cx="2519672" cy="2198142"/>
          </a:xfrm>
          <a:prstGeom prst="irregularSeal2">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USO DEL ETES</a:t>
            </a:r>
            <a:endParaRPr lang="es-ES" dirty="0"/>
          </a:p>
        </p:txBody>
      </p:sp>
    </p:spTree>
    <p:extLst>
      <p:ext uri="{BB962C8B-B14F-4D97-AF65-F5344CB8AC3E}">
        <p14:creationId xmlns:p14="http://schemas.microsoft.com/office/powerpoint/2010/main" val="237218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Título"/>
          <p:cNvSpPr>
            <a:spLocks noGrp="1"/>
          </p:cNvSpPr>
          <p:nvPr>
            <p:ph type="title"/>
          </p:nvPr>
        </p:nvSpPr>
        <p:spPr>
          <a:xfrm>
            <a:off x="500033" y="0"/>
            <a:ext cx="11513873" cy="1143000"/>
          </a:xfrm>
        </p:spPr>
        <p:txBody>
          <a:bodyPr/>
          <a:lstStyle/>
          <a:p>
            <a:r>
              <a:rPr lang="en-US" b="1" dirty="0">
                <a:solidFill>
                  <a:schemeClr val="bg1"/>
                </a:solidFill>
                <a:latin typeface="Trebuchet MS" pitchFamily="34" charset="0"/>
              </a:rPr>
              <a:t>Principio “Open-Close”</a:t>
            </a:r>
            <a:endParaRPr lang="es-ES" b="1" dirty="0">
              <a:solidFill>
                <a:schemeClr val="bg1"/>
              </a:solidFill>
              <a:latin typeface="Trebuchet MS" pitchFamily="34" charset="0"/>
            </a:endParaRPr>
          </a:p>
        </p:txBody>
      </p:sp>
      <p:sp>
        <p:nvSpPr>
          <p:cNvPr id="3" name="5 Marcador de contenido"/>
          <p:cNvSpPr>
            <a:spLocks noGrp="1"/>
          </p:cNvSpPr>
          <p:nvPr>
            <p:ph idx="1"/>
          </p:nvPr>
        </p:nvSpPr>
        <p:spPr>
          <a:xfrm>
            <a:off x="212270" y="1876365"/>
            <a:ext cx="11801636" cy="3352835"/>
          </a:xfrm>
        </p:spPr>
        <p:txBody>
          <a:bodyPr>
            <a:noAutofit/>
          </a:bodyPr>
          <a:lstStyle/>
          <a:p>
            <a:pPr algn="just">
              <a:spcBef>
                <a:spcPts val="1800"/>
              </a:spcBef>
            </a:pPr>
            <a:r>
              <a:rPr lang="es-ES" sz="3600" dirty="0">
                <a:latin typeface="Trebuchet MS" pitchFamily="34" charset="0"/>
              </a:rPr>
              <a:t>El diseño debe quedar abierto para extensiones y cerrado para modificaciones. </a:t>
            </a:r>
          </a:p>
          <a:p>
            <a:pPr algn="just">
              <a:spcBef>
                <a:spcPts val="1800"/>
              </a:spcBef>
            </a:pPr>
            <a:r>
              <a:rPr lang="es-ES" sz="3600" dirty="0">
                <a:latin typeface="Trebuchet MS" pitchFamily="34" charset="0"/>
              </a:rPr>
              <a:t>Identificar los cambios probables y dejar puntos de extensión necesarios abiertos, mientras deja cerrada la solución para las modificaciones más probables.</a:t>
            </a:r>
          </a:p>
        </p:txBody>
      </p:sp>
      <p:sp>
        <p:nvSpPr>
          <p:cNvPr id="4" name="6 Rectángulo redondeado"/>
          <p:cNvSpPr/>
          <p:nvPr/>
        </p:nvSpPr>
        <p:spPr>
          <a:xfrm>
            <a:off x="212270" y="5301208"/>
            <a:ext cx="11801636" cy="122413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latin typeface="Trebuchet MS" pitchFamily="34" charset="0"/>
              </a:rPr>
              <a:t>FUNDAMENTAL PARA SOLUCIONES REUTILIZABLES Y MANTENIBLES</a:t>
            </a:r>
            <a:endParaRPr lang="es-ES" sz="3200" b="1" dirty="0">
              <a:solidFill>
                <a:schemeClr val="tx1"/>
              </a:solidFill>
              <a:latin typeface="Trebuchet MS" pitchFamily="34" charset="0"/>
            </a:endParaRPr>
          </a:p>
        </p:txBody>
      </p:sp>
    </p:spTree>
    <p:extLst>
      <p:ext uri="{BB962C8B-B14F-4D97-AF65-F5344CB8AC3E}">
        <p14:creationId xmlns:p14="http://schemas.microsoft.com/office/powerpoint/2010/main" val="3402794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Título"/>
          <p:cNvSpPr>
            <a:spLocks noGrp="1"/>
          </p:cNvSpPr>
          <p:nvPr>
            <p:ph type="title"/>
          </p:nvPr>
        </p:nvSpPr>
        <p:spPr>
          <a:xfrm>
            <a:off x="290236" y="-140216"/>
            <a:ext cx="11513873" cy="1143000"/>
          </a:xfrm>
        </p:spPr>
        <p:txBody>
          <a:bodyPr/>
          <a:lstStyle/>
          <a:p>
            <a:r>
              <a:rPr lang="en-US" b="1" dirty="0">
                <a:solidFill>
                  <a:schemeClr val="bg1"/>
                </a:solidFill>
                <a:latin typeface="Trebuchet MS" pitchFamily="34" charset="0"/>
              </a:rPr>
              <a:t>Principio “Open-Close”</a:t>
            </a:r>
            <a:endParaRPr lang="es-ES" b="1" dirty="0">
              <a:solidFill>
                <a:schemeClr val="bg1"/>
              </a:solidFill>
              <a:latin typeface="Trebuchet MS" pitchFamily="34" charset="0"/>
            </a:endParaRPr>
          </a:p>
        </p:txBody>
      </p:sp>
      <p:pic>
        <p:nvPicPr>
          <p:cNvPr id="4" name="Imagen 3">
            <a:extLst>
              <a:ext uri="{FF2B5EF4-FFF2-40B4-BE49-F238E27FC236}">
                <a16:creationId xmlns:a16="http://schemas.microsoft.com/office/drawing/2014/main" id="{EE5CE28C-C51A-4B54-9DAE-0C28FD1FE1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178456"/>
            <a:ext cx="4536504" cy="2808312"/>
          </a:xfrm>
          <a:prstGeom prst="rect">
            <a:avLst/>
          </a:prstGeom>
          <a:noFill/>
          <a:ln>
            <a:noFill/>
          </a:ln>
        </p:spPr>
      </p:pic>
      <p:pic>
        <p:nvPicPr>
          <p:cNvPr id="5" name="Imagen 4">
            <a:extLst>
              <a:ext uri="{FF2B5EF4-FFF2-40B4-BE49-F238E27FC236}">
                <a16:creationId xmlns:a16="http://schemas.microsoft.com/office/drawing/2014/main" id="{BDB9B3E3-0CA5-44B8-8B2E-FBFE76E28E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63952" y="1002784"/>
            <a:ext cx="6528048" cy="4320480"/>
          </a:xfrm>
          <a:prstGeom prst="rect">
            <a:avLst/>
          </a:prstGeom>
          <a:noFill/>
          <a:ln>
            <a:noFill/>
          </a:ln>
        </p:spPr>
      </p:pic>
      <p:sp>
        <p:nvSpPr>
          <p:cNvPr id="3" name="Bocadillo: rectángulo 2">
            <a:extLst>
              <a:ext uri="{FF2B5EF4-FFF2-40B4-BE49-F238E27FC236}">
                <a16:creationId xmlns:a16="http://schemas.microsoft.com/office/drawing/2014/main" id="{E9C867C5-0277-4BDF-8E37-8B0CAD7A181E}"/>
              </a:ext>
            </a:extLst>
          </p:cNvPr>
          <p:cNvSpPr/>
          <p:nvPr/>
        </p:nvSpPr>
        <p:spPr>
          <a:xfrm>
            <a:off x="0" y="4126984"/>
            <a:ext cx="3888432" cy="1656184"/>
          </a:xfrm>
          <a:prstGeom prst="wedgeRectCallout">
            <a:avLst>
              <a:gd name="adj1" fmla="val 56769"/>
              <a:gd name="adj2" fmla="val 78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b="1" dirty="0">
                <a:solidFill>
                  <a:schemeClr val="bg1"/>
                </a:solidFill>
              </a:rPr>
              <a:t>Si quisiéramos iterar a través de una lista de coches e imprimir sus marcas por pantalla.</a:t>
            </a:r>
          </a:p>
        </p:txBody>
      </p:sp>
      <p:pic>
        <p:nvPicPr>
          <p:cNvPr id="8" name="Imagen 7">
            <a:extLst>
              <a:ext uri="{FF2B5EF4-FFF2-40B4-BE49-F238E27FC236}">
                <a16:creationId xmlns:a16="http://schemas.microsoft.com/office/drawing/2014/main" id="{F6CA4998-0153-4A3F-9E5A-9A1C733A3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344" y="4526240"/>
            <a:ext cx="1765608" cy="2331760"/>
          </a:xfrm>
          <a:prstGeom prst="rect">
            <a:avLst/>
          </a:prstGeom>
        </p:spPr>
      </p:pic>
      <p:pic>
        <p:nvPicPr>
          <p:cNvPr id="9" name="Imagen 8">
            <a:extLst>
              <a:ext uri="{FF2B5EF4-FFF2-40B4-BE49-F238E27FC236}">
                <a16:creationId xmlns:a16="http://schemas.microsoft.com/office/drawing/2014/main" id="{E215D1E1-C228-4F5F-B428-94EC7423C9E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312024" y="5323265"/>
            <a:ext cx="5461213" cy="1504038"/>
          </a:xfrm>
          <a:prstGeom prst="rect">
            <a:avLst/>
          </a:prstGeom>
          <a:noFill/>
          <a:ln>
            <a:noFill/>
          </a:ln>
        </p:spPr>
      </p:pic>
    </p:spTree>
    <p:extLst>
      <p:ext uri="{BB962C8B-B14F-4D97-AF65-F5344CB8AC3E}">
        <p14:creationId xmlns:p14="http://schemas.microsoft.com/office/powerpoint/2010/main" val="28504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3EB3864D-B9C8-4EFB-82EC-E3791008E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650" y="5420446"/>
            <a:ext cx="1080120" cy="1426466"/>
          </a:xfrm>
          <a:prstGeom prst="rect">
            <a:avLst/>
          </a:prstGeom>
        </p:spPr>
      </p:pic>
      <p:sp>
        <p:nvSpPr>
          <p:cNvPr id="2" name="4 Título"/>
          <p:cNvSpPr>
            <a:spLocks noGrp="1"/>
          </p:cNvSpPr>
          <p:nvPr>
            <p:ph type="title"/>
          </p:nvPr>
        </p:nvSpPr>
        <p:spPr>
          <a:xfrm>
            <a:off x="400971" y="193204"/>
            <a:ext cx="4581628" cy="1143000"/>
          </a:xfrm>
        </p:spPr>
        <p:txBody>
          <a:bodyPr>
            <a:normAutofit fontScale="90000"/>
          </a:bodyPr>
          <a:lstStyle/>
          <a:p>
            <a:r>
              <a:rPr lang="en-US" b="1" dirty="0">
                <a:solidFill>
                  <a:schemeClr val="bg1"/>
                </a:solidFill>
                <a:latin typeface="Trebuchet MS" pitchFamily="34" charset="0"/>
              </a:rPr>
              <a:t>Principio “Open-Close”</a:t>
            </a:r>
            <a:endParaRPr lang="es-ES" b="1" dirty="0">
              <a:solidFill>
                <a:schemeClr val="bg1"/>
              </a:solidFill>
              <a:latin typeface="Trebuchet MS" pitchFamily="34" charset="0"/>
            </a:endParaRPr>
          </a:p>
        </p:txBody>
      </p:sp>
      <p:pic>
        <p:nvPicPr>
          <p:cNvPr id="10" name="Imagen 9">
            <a:extLst>
              <a:ext uri="{FF2B5EF4-FFF2-40B4-BE49-F238E27FC236}">
                <a16:creationId xmlns:a16="http://schemas.microsoft.com/office/drawing/2014/main" id="{11374D07-04BF-4E7B-9E09-9D3E1D1970B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336" y="1314500"/>
            <a:ext cx="5398770" cy="3168352"/>
          </a:xfrm>
          <a:prstGeom prst="rect">
            <a:avLst/>
          </a:prstGeom>
          <a:noFill/>
          <a:ln>
            <a:noFill/>
          </a:ln>
        </p:spPr>
      </p:pic>
      <p:pic>
        <p:nvPicPr>
          <p:cNvPr id="12" name="Imagen 11">
            <a:extLst>
              <a:ext uri="{FF2B5EF4-FFF2-40B4-BE49-F238E27FC236}">
                <a16:creationId xmlns:a16="http://schemas.microsoft.com/office/drawing/2014/main" id="{E1714786-4289-45C1-8309-D22F7778651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418554" y="764704"/>
            <a:ext cx="6782534" cy="6093296"/>
          </a:xfrm>
          <a:prstGeom prst="rect">
            <a:avLst/>
          </a:prstGeom>
          <a:noFill/>
          <a:ln>
            <a:noFill/>
          </a:ln>
        </p:spPr>
      </p:pic>
      <p:sp>
        <p:nvSpPr>
          <p:cNvPr id="6" name="Rectángulo: esquinas redondeadas 5">
            <a:extLst>
              <a:ext uri="{FF2B5EF4-FFF2-40B4-BE49-F238E27FC236}">
                <a16:creationId xmlns:a16="http://schemas.microsoft.com/office/drawing/2014/main" id="{A65A092A-B85F-4BE3-9FF7-3BA45B1F412D}"/>
              </a:ext>
            </a:extLst>
          </p:cNvPr>
          <p:cNvSpPr/>
          <p:nvPr/>
        </p:nvSpPr>
        <p:spPr>
          <a:xfrm>
            <a:off x="7123896" y="193204"/>
            <a:ext cx="4320480" cy="5760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000" dirty="0" err="1"/>
              <a:t>Solución</a:t>
            </a:r>
            <a:endParaRPr lang="es-ES" sz="4000" dirty="0"/>
          </a:p>
        </p:txBody>
      </p:sp>
      <p:sp>
        <p:nvSpPr>
          <p:cNvPr id="7" name="CuadroTexto 6">
            <a:extLst>
              <a:ext uri="{FF2B5EF4-FFF2-40B4-BE49-F238E27FC236}">
                <a16:creationId xmlns:a16="http://schemas.microsoft.com/office/drawing/2014/main" id="{191B12F6-44F6-4C47-A4FA-7392DAE88175}"/>
              </a:ext>
            </a:extLst>
          </p:cNvPr>
          <p:cNvSpPr txBox="1"/>
          <p:nvPr/>
        </p:nvSpPr>
        <p:spPr>
          <a:xfrm>
            <a:off x="119336" y="4680818"/>
            <a:ext cx="4581628"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Si </a:t>
            </a:r>
            <a:r>
              <a:rPr lang="en-US" dirty="0" err="1"/>
              <a:t>tuvieramos</a:t>
            </a:r>
            <a:r>
              <a:rPr lang="en-US" dirty="0"/>
              <a:t> que </a:t>
            </a:r>
            <a:r>
              <a:rPr lang="en-US" dirty="0" err="1"/>
              <a:t>analizar</a:t>
            </a:r>
            <a:r>
              <a:rPr lang="en-US" dirty="0"/>
              <a:t> </a:t>
            </a:r>
            <a:r>
              <a:rPr lang="en-US" dirty="0" err="1"/>
              <a:t>todos</a:t>
            </a:r>
            <a:r>
              <a:rPr lang="en-US" dirty="0"/>
              <a:t> </a:t>
            </a:r>
            <a:r>
              <a:rPr lang="en-US" dirty="0" err="1"/>
              <a:t>los</a:t>
            </a:r>
            <a:r>
              <a:rPr lang="en-US" dirty="0"/>
              <a:t> </a:t>
            </a:r>
            <a:r>
              <a:rPr lang="en-US" dirty="0" err="1"/>
              <a:t>tipos</a:t>
            </a:r>
            <a:r>
              <a:rPr lang="en-US" dirty="0"/>
              <a:t> de </a:t>
            </a:r>
            <a:r>
              <a:rPr lang="en-US" dirty="0" err="1"/>
              <a:t>coche</a:t>
            </a:r>
            <a:r>
              <a:rPr lang="en-US" dirty="0"/>
              <a:t>, para </a:t>
            </a:r>
            <a:r>
              <a:rPr lang="en-US" dirty="0" err="1"/>
              <a:t>conocer</a:t>
            </a:r>
            <a:r>
              <a:rPr lang="en-US" dirty="0"/>
              <a:t> </a:t>
            </a:r>
            <a:r>
              <a:rPr lang="en-US" dirty="0" err="1"/>
              <a:t>su</a:t>
            </a:r>
            <a:r>
              <a:rPr lang="en-US" dirty="0"/>
              <a:t> </a:t>
            </a:r>
            <a:r>
              <a:rPr lang="en-US" dirty="0" err="1"/>
              <a:t>precio</a:t>
            </a:r>
            <a:r>
              <a:rPr lang="en-US" dirty="0"/>
              <a:t>, </a:t>
            </a:r>
            <a:r>
              <a:rPr lang="es-ES" dirty="0"/>
              <a:t>¿cuántas modificaciones tendríamos que hacer? </a:t>
            </a:r>
          </a:p>
        </p:txBody>
      </p:sp>
    </p:spTree>
    <p:extLst>
      <p:ext uri="{BB962C8B-B14F-4D97-AF65-F5344CB8AC3E}">
        <p14:creationId xmlns:p14="http://schemas.microsoft.com/office/powerpoint/2010/main" val="232931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7151731" y="332656"/>
            <a:ext cx="5040560" cy="525658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b="1" dirty="0">
                <a:latin typeface="Trebuchet MS" pitchFamily="34" charset="0"/>
              </a:rPr>
              <a:t>REGLA DORADA DE LAS RELACIONES PERSONALES EXITOSAS</a:t>
            </a:r>
          </a:p>
          <a:p>
            <a:pPr marL="0" indent="0" algn="ctr">
              <a:buNone/>
            </a:pPr>
            <a:endParaRPr lang="en-US" b="1" dirty="0">
              <a:latin typeface="Trebuchet MS" pitchFamily="34" charset="0"/>
            </a:endParaRPr>
          </a:p>
          <a:p>
            <a:pPr marL="0" indent="0" algn="ctr">
              <a:buNone/>
            </a:pPr>
            <a:endParaRPr lang="en-US" b="1" dirty="0">
              <a:latin typeface="Trebuchet MS" pitchFamily="34" charset="0"/>
            </a:endParaRPr>
          </a:p>
          <a:p>
            <a:pPr marL="0" indent="0" algn="ctr">
              <a:buNone/>
            </a:pPr>
            <a:endParaRPr lang="es-ES" b="1" dirty="0">
              <a:latin typeface="Trebuchet MS" pitchFamily="34" charset="0"/>
            </a:endParaRPr>
          </a:p>
          <a:p>
            <a:pPr marL="0" indent="0" algn="ctr">
              <a:buNone/>
            </a:pPr>
            <a:r>
              <a:rPr lang="es-ES" sz="3600" dirty="0">
                <a:latin typeface="Trebuchet MS" pitchFamily="34" charset="0"/>
              </a:rPr>
              <a:t>“De la forma que quieras ser tratado, así trata a los demás”</a:t>
            </a:r>
          </a:p>
          <a:p>
            <a:pPr algn="ctr"/>
            <a:endParaRPr lang="es-ES" sz="3600" dirty="0">
              <a:latin typeface="Trebuchet MS" pitchFamily="34" charset="0"/>
            </a:endParaRPr>
          </a:p>
          <a:p>
            <a:pPr algn="ctr"/>
            <a:endParaRPr lang="es-ES" dirty="0">
              <a:latin typeface="Trebuchet MS"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 y="0"/>
            <a:ext cx="6958465" cy="6858001"/>
          </a:xfrm>
          <a:prstGeom prst="rect">
            <a:avLst/>
          </a:prstGeom>
        </p:spPr>
      </p:pic>
    </p:spTree>
    <p:extLst>
      <p:ext uri="{BB962C8B-B14F-4D97-AF65-F5344CB8AC3E}">
        <p14:creationId xmlns:p14="http://schemas.microsoft.com/office/powerpoint/2010/main" val="3991387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9608" y="2204864"/>
            <a:ext cx="11881320" cy="4392488"/>
          </a:xfrm>
        </p:spPr>
        <p:txBody>
          <a:bodyPr>
            <a:normAutofit/>
          </a:bodyPr>
          <a:lstStyle/>
          <a:p>
            <a:pPr>
              <a:spcBef>
                <a:spcPts val="1800"/>
              </a:spcBef>
            </a:pPr>
            <a:r>
              <a:rPr lang="es-ES" dirty="0">
                <a:latin typeface="Trebuchet MS" pitchFamily="34" charset="0"/>
              </a:rPr>
              <a:t>Este principio reconoce la separación de la interfaz abstracta de su implementación concreta.</a:t>
            </a:r>
          </a:p>
          <a:p>
            <a:pPr>
              <a:spcBef>
                <a:spcPts val="1800"/>
              </a:spcBef>
            </a:pPr>
            <a:r>
              <a:rPr lang="es-ES" dirty="0">
                <a:latin typeface="Trebuchet MS" pitchFamily="34" charset="0"/>
              </a:rPr>
              <a:t>Parte de  la observación de que mientras las interfaces tienden a permanecer estables, las implementaciones pueden variar mucho, aparecer nuevas, modificarse formas existentes para ganar en una cualidad u otra como puede ser consumo de memoria o tiempo de respuesta.</a:t>
            </a:r>
          </a:p>
        </p:txBody>
      </p:sp>
      <p:sp>
        <p:nvSpPr>
          <p:cNvPr id="7" name="1 Título"/>
          <p:cNvSpPr>
            <a:spLocks noGrp="1"/>
          </p:cNvSpPr>
          <p:nvPr>
            <p:ph type="title"/>
          </p:nvPr>
        </p:nvSpPr>
        <p:spPr>
          <a:xfrm>
            <a:off x="0" y="44624"/>
            <a:ext cx="12072664" cy="1143000"/>
          </a:xfrm>
        </p:spPr>
        <p:txBody>
          <a:bodyPr>
            <a:noAutofit/>
          </a:bodyPr>
          <a:lstStyle/>
          <a:p>
            <a:r>
              <a:rPr lang="en-US" b="1" dirty="0" err="1">
                <a:solidFill>
                  <a:schemeClr val="bg1"/>
                </a:solidFill>
                <a:latin typeface="Trebuchet MS" pitchFamily="34" charset="0"/>
              </a:rPr>
              <a:t>Diseñar</a:t>
            </a:r>
            <a:r>
              <a:rPr lang="en-US" b="1" dirty="0">
                <a:solidFill>
                  <a:schemeClr val="bg1"/>
                </a:solidFill>
                <a:latin typeface="Trebuchet MS" pitchFamily="34" charset="0"/>
              </a:rPr>
              <a:t> </a:t>
            </a:r>
            <a:r>
              <a:rPr lang="en-US" b="1" dirty="0" err="1">
                <a:solidFill>
                  <a:schemeClr val="bg1"/>
                </a:solidFill>
                <a:latin typeface="Trebuchet MS" pitchFamily="34" charset="0"/>
              </a:rPr>
              <a:t>hacia</a:t>
            </a:r>
            <a:r>
              <a:rPr lang="en-US" b="1" dirty="0">
                <a:solidFill>
                  <a:schemeClr val="bg1"/>
                </a:solidFill>
                <a:latin typeface="Trebuchet MS" pitchFamily="34" charset="0"/>
              </a:rPr>
              <a:t> </a:t>
            </a:r>
            <a:r>
              <a:rPr lang="en-US" b="1" dirty="0" err="1">
                <a:solidFill>
                  <a:schemeClr val="bg1"/>
                </a:solidFill>
                <a:latin typeface="Trebuchet MS" pitchFamily="34" charset="0"/>
              </a:rPr>
              <a:t>las</a:t>
            </a:r>
            <a:r>
              <a:rPr lang="en-US" b="1" dirty="0">
                <a:solidFill>
                  <a:schemeClr val="bg1"/>
                </a:solidFill>
                <a:latin typeface="Trebuchet MS" pitchFamily="34" charset="0"/>
              </a:rPr>
              <a:t> interfaces, no </a:t>
            </a:r>
            <a:r>
              <a:rPr lang="en-US" b="1" dirty="0" err="1">
                <a:solidFill>
                  <a:schemeClr val="bg1"/>
                </a:solidFill>
                <a:latin typeface="Trebuchet MS" pitchFamily="34" charset="0"/>
              </a:rPr>
              <a:t>hacia</a:t>
            </a:r>
            <a:r>
              <a:rPr lang="en-US" b="1" dirty="0">
                <a:solidFill>
                  <a:schemeClr val="bg1"/>
                </a:solidFill>
                <a:latin typeface="Trebuchet MS" pitchFamily="34" charset="0"/>
              </a:rPr>
              <a:t> </a:t>
            </a:r>
            <a:r>
              <a:rPr lang="en-US" b="1" dirty="0" err="1">
                <a:solidFill>
                  <a:schemeClr val="bg1"/>
                </a:solidFill>
                <a:latin typeface="Trebuchet MS" pitchFamily="34" charset="0"/>
              </a:rPr>
              <a:t>las</a:t>
            </a:r>
            <a:r>
              <a:rPr lang="en-US" b="1" dirty="0">
                <a:solidFill>
                  <a:schemeClr val="bg1"/>
                </a:solidFill>
                <a:latin typeface="Trebuchet MS" pitchFamily="34" charset="0"/>
              </a:rPr>
              <a:t> </a:t>
            </a:r>
            <a:r>
              <a:rPr lang="en-US" b="1" dirty="0" err="1">
                <a:solidFill>
                  <a:schemeClr val="bg1"/>
                </a:solidFill>
                <a:latin typeface="Trebuchet MS" pitchFamily="34" charset="0"/>
              </a:rPr>
              <a:t>implementaciones</a:t>
            </a:r>
            <a:endParaRPr lang="es-ES" b="1" dirty="0">
              <a:solidFill>
                <a:schemeClr val="bg1"/>
              </a:solidFill>
              <a:latin typeface="Trebuchet MS" pitchFamily="34" charset="0"/>
            </a:endParaRPr>
          </a:p>
        </p:txBody>
      </p:sp>
    </p:spTree>
    <p:extLst>
      <p:ext uri="{BB962C8B-B14F-4D97-AF65-F5344CB8AC3E}">
        <p14:creationId xmlns:p14="http://schemas.microsoft.com/office/powerpoint/2010/main" val="1113323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344" y="107650"/>
            <a:ext cx="11740688" cy="1143000"/>
          </a:xfrm>
        </p:spPr>
        <p:txBody>
          <a:bodyPr>
            <a:noAutofit/>
          </a:bodyPr>
          <a:lstStyle/>
          <a:p>
            <a:r>
              <a:rPr lang="en-US" b="1" dirty="0" err="1">
                <a:solidFill>
                  <a:schemeClr val="bg1"/>
                </a:solidFill>
                <a:latin typeface="Trebuchet MS" pitchFamily="34" charset="0"/>
              </a:rPr>
              <a:t>Diseñar</a:t>
            </a:r>
            <a:r>
              <a:rPr lang="en-US" b="1" dirty="0">
                <a:solidFill>
                  <a:schemeClr val="bg1"/>
                </a:solidFill>
                <a:latin typeface="Trebuchet MS" pitchFamily="34" charset="0"/>
              </a:rPr>
              <a:t> </a:t>
            </a:r>
            <a:r>
              <a:rPr lang="en-US" b="1" dirty="0" err="1">
                <a:solidFill>
                  <a:schemeClr val="bg1"/>
                </a:solidFill>
                <a:latin typeface="Trebuchet MS" pitchFamily="34" charset="0"/>
              </a:rPr>
              <a:t>hacia</a:t>
            </a:r>
            <a:r>
              <a:rPr lang="en-US" b="1" dirty="0">
                <a:solidFill>
                  <a:schemeClr val="bg1"/>
                </a:solidFill>
                <a:latin typeface="Trebuchet MS" pitchFamily="34" charset="0"/>
              </a:rPr>
              <a:t> </a:t>
            </a:r>
            <a:r>
              <a:rPr lang="en-US" b="1" dirty="0" err="1">
                <a:solidFill>
                  <a:schemeClr val="bg1"/>
                </a:solidFill>
                <a:latin typeface="Trebuchet MS" pitchFamily="34" charset="0"/>
              </a:rPr>
              <a:t>las</a:t>
            </a:r>
            <a:r>
              <a:rPr lang="en-US" b="1" dirty="0">
                <a:solidFill>
                  <a:schemeClr val="bg1"/>
                </a:solidFill>
                <a:latin typeface="Trebuchet MS" pitchFamily="34" charset="0"/>
              </a:rPr>
              <a:t> interfaces, no </a:t>
            </a:r>
            <a:r>
              <a:rPr lang="en-US" b="1" dirty="0" err="1">
                <a:solidFill>
                  <a:schemeClr val="bg1"/>
                </a:solidFill>
                <a:latin typeface="Trebuchet MS" pitchFamily="34" charset="0"/>
              </a:rPr>
              <a:t>hacia</a:t>
            </a:r>
            <a:r>
              <a:rPr lang="en-US" b="1" dirty="0">
                <a:solidFill>
                  <a:schemeClr val="bg1"/>
                </a:solidFill>
                <a:latin typeface="Trebuchet MS" pitchFamily="34" charset="0"/>
              </a:rPr>
              <a:t> </a:t>
            </a:r>
            <a:r>
              <a:rPr lang="en-US" b="1" dirty="0" err="1">
                <a:solidFill>
                  <a:schemeClr val="bg1"/>
                </a:solidFill>
                <a:latin typeface="Trebuchet MS" pitchFamily="34" charset="0"/>
              </a:rPr>
              <a:t>las</a:t>
            </a:r>
            <a:r>
              <a:rPr lang="en-US" b="1" dirty="0">
                <a:solidFill>
                  <a:schemeClr val="bg1"/>
                </a:solidFill>
                <a:latin typeface="Trebuchet MS" pitchFamily="34" charset="0"/>
              </a:rPr>
              <a:t> </a:t>
            </a:r>
            <a:r>
              <a:rPr lang="en-US" b="1" dirty="0" err="1">
                <a:solidFill>
                  <a:schemeClr val="bg1"/>
                </a:solidFill>
                <a:latin typeface="Trebuchet MS" pitchFamily="34" charset="0"/>
              </a:rPr>
              <a:t>implementaciones</a:t>
            </a:r>
            <a:endParaRPr lang="es-ES" b="1" dirty="0">
              <a:solidFill>
                <a:schemeClr val="bg1"/>
              </a:solidFill>
              <a:latin typeface="Trebuchet MS" pitchFamily="34" charset="0"/>
            </a:endParaRPr>
          </a:p>
        </p:txBody>
      </p:sp>
      <p:pic>
        <p:nvPicPr>
          <p:cNvPr id="3" name="Picture 3"/>
          <p:cNvPicPr>
            <a:picLocks noChangeAspect="1" noChangeArrowheads="1"/>
          </p:cNvPicPr>
          <p:nvPr/>
        </p:nvPicPr>
        <p:blipFill>
          <a:blip r:embed="rId2"/>
          <a:srcRect/>
          <a:stretch>
            <a:fillRect/>
          </a:stretch>
        </p:blipFill>
        <p:spPr bwMode="auto">
          <a:xfrm>
            <a:off x="5447928" y="5979933"/>
            <a:ext cx="6484104" cy="833443"/>
          </a:xfrm>
          <a:prstGeom prst="rect">
            <a:avLst/>
          </a:prstGeom>
          <a:noFill/>
          <a:ln w="9525">
            <a:noFill/>
            <a:miter lim="800000"/>
            <a:headEnd/>
            <a:tailEnd/>
          </a:ln>
          <a:effectLst/>
        </p:spPr>
      </p:pic>
      <p:pic>
        <p:nvPicPr>
          <p:cNvPr id="4" name="Picture 4"/>
          <p:cNvPicPr>
            <a:picLocks noChangeAspect="1" noChangeArrowheads="1"/>
          </p:cNvPicPr>
          <p:nvPr/>
        </p:nvPicPr>
        <p:blipFill>
          <a:blip r:embed="rId3"/>
          <a:srcRect/>
          <a:stretch>
            <a:fillRect/>
          </a:stretch>
        </p:blipFill>
        <p:spPr bwMode="auto">
          <a:xfrm>
            <a:off x="57956" y="2042738"/>
            <a:ext cx="12086716" cy="3834534"/>
          </a:xfrm>
          <a:prstGeom prst="rect">
            <a:avLst/>
          </a:prstGeom>
          <a:noFill/>
          <a:ln w="9525">
            <a:noFill/>
            <a:miter lim="800000"/>
            <a:headEnd/>
            <a:tailEnd/>
          </a:ln>
          <a:effectLst/>
        </p:spPr>
      </p:pic>
      <p:sp>
        <p:nvSpPr>
          <p:cNvPr id="5" name="10 Llamada de flecha hacia abajo"/>
          <p:cNvSpPr/>
          <p:nvPr/>
        </p:nvSpPr>
        <p:spPr>
          <a:xfrm>
            <a:off x="6023992" y="5509980"/>
            <a:ext cx="1080120" cy="511308"/>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0200C6B8-80B8-44B7-B874-EB14A7B8C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448" y="2492896"/>
            <a:ext cx="2043464" cy="1889574"/>
          </a:xfrm>
          <a:prstGeom prst="rect">
            <a:avLst/>
          </a:prstGeom>
        </p:spPr>
      </p:pic>
    </p:spTree>
    <p:extLst>
      <p:ext uri="{BB962C8B-B14F-4D97-AF65-F5344CB8AC3E}">
        <p14:creationId xmlns:p14="http://schemas.microsoft.com/office/powerpoint/2010/main" val="1421959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2"/>
          </p:nvPr>
        </p:nvSpPr>
        <p:spPr>
          <a:xfrm>
            <a:off x="6553200" y="6356350"/>
            <a:ext cx="2133600" cy="365125"/>
          </a:xfrm>
        </p:spPr>
        <p:txBody>
          <a:bodyPr/>
          <a:lstStyle/>
          <a:p>
            <a:fld id="{C49667D5-D144-4499-A268-F06F3977965B}" type="slidenum">
              <a:rPr lang="es-ES" smtClean="0"/>
              <a:pPr/>
              <a:t>32</a:t>
            </a:fld>
            <a:endParaRPr lang="es-ES"/>
          </a:p>
        </p:txBody>
      </p:sp>
      <p:grpSp>
        <p:nvGrpSpPr>
          <p:cNvPr id="3" name="Group 4"/>
          <p:cNvGrpSpPr>
            <a:grpSpLocks noChangeAspect="1"/>
          </p:cNvGrpSpPr>
          <p:nvPr/>
        </p:nvGrpSpPr>
        <p:grpSpPr bwMode="auto">
          <a:xfrm>
            <a:off x="4857519" y="1700808"/>
            <a:ext cx="7251467" cy="5112568"/>
            <a:chOff x="0" y="722"/>
            <a:chExt cx="5472" cy="2977"/>
          </a:xfrm>
        </p:grpSpPr>
        <p:sp>
          <p:nvSpPr>
            <p:cNvPr id="4" name="AutoShape 3"/>
            <p:cNvSpPr>
              <a:spLocks noChangeAspect="1" noChangeArrowheads="1" noTextEdit="1"/>
            </p:cNvSpPr>
            <p:nvPr/>
          </p:nvSpPr>
          <p:spPr bwMode="auto">
            <a:xfrm>
              <a:off x="0" y="722"/>
              <a:ext cx="5472" cy="2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Oval 12"/>
            <p:cNvSpPr>
              <a:spLocks noChangeArrowheads="1"/>
            </p:cNvSpPr>
            <p:nvPr/>
          </p:nvSpPr>
          <p:spPr bwMode="auto">
            <a:xfrm>
              <a:off x="3195" y="1824"/>
              <a:ext cx="146" cy="146"/>
            </a:xfrm>
            <a:prstGeom prst="ellipse">
              <a:avLst/>
            </a:prstGeom>
            <a:solidFill>
              <a:srgbClr val="FFFFCC"/>
            </a:solidFill>
            <a:ln w="0">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angle 13"/>
            <p:cNvSpPr>
              <a:spLocks noChangeArrowheads="1"/>
            </p:cNvSpPr>
            <p:nvPr/>
          </p:nvSpPr>
          <p:spPr bwMode="auto">
            <a:xfrm>
              <a:off x="2664" y="2057"/>
              <a:ext cx="846"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err="1">
                  <a:ln>
                    <a:noFill/>
                  </a:ln>
                  <a:solidFill>
                    <a:srgbClr val="000000"/>
                  </a:solidFill>
                  <a:effectLst/>
                  <a:latin typeface="Arial" pitchFamily="34" charset="0"/>
                  <a:cs typeface="Arial" pitchFamily="34" charset="0"/>
                </a:rPr>
                <a:t>I_CalculoPrecio</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 name="Line 14"/>
            <p:cNvSpPr>
              <a:spLocks noChangeShapeType="1"/>
            </p:cNvSpPr>
            <p:nvPr/>
          </p:nvSpPr>
          <p:spPr bwMode="auto">
            <a:xfrm>
              <a:off x="2304" y="2289"/>
              <a:ext cx="1587" cy="1"/>
            </a:xfrm>
            <a:prstGeom prst="line">
              <a:avLst/>
            </a:prstGeom>
            <a:noFill/>
            <a:ln w="0">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Line 15"/>
            <p:cNvSpPr>
              <a:spLocks noChangeShapeType="1"/>
            </p:cNvSpPr>
            <p:nvPr/>
          </p:nvSpPr>
          <p:spPr bwMode="auto">
            <a:xfrm>
              <a:off x="2304" y="2358"/>
              <a:ext cx="1587" cy="1"/>
            </a:xfrm>
            <a:prstGeom prst="line">
              <a:avLst/>
            </a:prstGeom>
            <a:noFill/>
            <a:ln w="0">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9" name="Picture 16"/>
            <p:cNvPicPr>
              <a:picLocks noChangeAspect="1" noChangeArrowheads="1"/>
            </p:cNvPicPr>
            <p:nvPr/>
          </p:nvPicPr>
          <p:blipFill>
            <a:blip r:embed="rId2"/>
            <a:srcRect/>
            <a:stretch>
              <a:fillRect/>
            </a:stretch>
          </p:blipFill>
          <p:spPr bwMode="auto">
            <a:xfrm>
              <a:off x="2339" y="2444"/>
              <a:ext cx="138" cy="121"/>
            </a:xfrm>
            <a:prstGeom prst="rect">
              <a:avLst/>
            </a:prstGeom>
            <a:noFill/>
            <a:ln w="9525">
              <a:noFill/>
              <a:miter lim="800000"/>
              <a:headEnd/>
              <a:tailEnd/>
            </a:ln>
          </p:spPr>
        </p:pic>
        <p:pic>
          <p:nvPicPr>
            <p:cNvPr id="10" name="Picture 17"/>
            <p:cNvPicPr>
              <a:picLocks noChangeAspect="1" noChangeArrowheads="1"/>
            </p:cNvPicPr>
            <p:nvPr/>
          </p:nvPicPr>
          <p:blipFill>
            <a:blip r:embed="rId3"/>
            <a:srcRect/>
            <a:stretch>
              <a:fillRect/>
            </a:stretch>
          </p:blipFill>
          <p:spPr bwMode="auto">
            <a:xfrm>
              <a:off x="2339" y="2444"/>
              <a:ext cx="138" cy="121"/>
            </a:xfrm>
            <a:prstGeom prst="rect">
              <a:avLst/>
            </a:prstGeom>
            <a:noFill/>
            <a:ln w="9525">
              <a:noFill/>
              <a:miter lim="800000"/>
              <a:headEnd/>
              <a:tailEnd/>
            </a:ln>
          </p:spPr>
        </p:pic>
        <p:pic>
          <p:nvPicPr>
            <p:cNvPr id="11" name="Picture 18"/>
            <p:cNvPicPr>
              <a:picLocks noChangeAspect="1" noChangeArrowheads="1"/>
            </p:cNvPicPr>
            <p:nvPr/>
          </p:nvPicPr>
          <p:blipFill>
            <a:blip r:embed="rId2"/>
            <a:srcRect/>
            <a:stretch>
              <a:fillRect/>
            </a:stretch>
          </p:blipFill>
          <p:spPr bwMode="auto">
            <a:xfrm>
              <a:off x="2339" y="2444"/>
              <a:ext cx="138" cy="121"/>
            </a:xfrm>
            <a:prstGeom prst="rect">
              <a:avLst/>
            </a:prstGeom>
            <a:noFill/>
            <a:ln w="9525">
              <a:noFill/>
              <a:miter lim="800000"/>
              <a:headEnd/>
              <a:tailEnd/>
            </a:ln>
          </p:spPr>
        </p:pic>
        <p:sp>
          <p:nvSpPr>
            <p:cNvPr id="12" name="Rectangle 19"/>
            <p:cNvSpPr>
              <a:spLocks noChangeArrowheads="1"/>
            </p:cNvSpPr>
            <p:nvPr/>
          </p:nvSpPr>
          <p:spPr bwMode="auto">
            <a:xfrm>
              <a:off x="2477" y="2431"/>
              <a:ext cx="1322"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sz="1400" b="1" dirty="0" err="1">
                  <a:solidFill>
                    <a:srgbClr val="000000"/>
                  </a:solidFill>
                  <a:latin typeface="Arial" pitchFamily="34" charset="0"/>
                  <a:cs typeface="Arial" pitchFamily="34" charset="0"/>
                </a:rPr>
                <a:t>CalcularPrecioQueso</a:t>
              </a:r>
              <a:r>
                <a:rPr lang="es-ES" sz="1400" b="1" dirty="0">
                  <a:solidFill>
                    <a:srgbClr val="000000"/>
                  </a:solidFill>
                  <a:latin typeface="Arial" pitchFamily="34" charset="0"/>
                  <a:cs typeface="Arial" pitchFamily="34" charset="0"/>
                </a:rPr>
                <a:t>()</a:t>
              </a:r>
              <a:r>
                <a:rPr kumimoji="0" lang="es-ES" sz="1400" b="1" i="0" u="none" strike="noStrike" cap="none" normalizeH="0" baseline="0" dirty="0">
                  <a:ln>
                    <a:noFill/>
                  </a:ln>
                  <a:solidFill>
                    <a:srgbClr val="000000"/>
                  </a:solidFill>
                  <a:effectLst/>
                  <a:latin typeface="Arial" pitchFamily="34"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20"/>
            <p:cNvSpPr>
              <a:spLocks noChangeArrowheads="1"/>
            </p:cNvSpPr>
            <p:nvPr/>
          </p:nvSpPr>
          <p:spPr bwMode="auto">
            <a:xfrm>
              <a:off x="2295" y="843"/>
              <a:ext cx="2205" cy="430"/>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 dirty="0"/>
            </a:p>
          </p:txBody>
        </p:sp>
        <p:sp>
          <p:nvSpPr>
            <p:cNvPr id="14" name="Rectangle 21"/>
            <p:cNvSpPr>
              <a:spLocks noChangeArrowheads="1"/>
            </p:cNvSpPr>
            <p:nvPr/>
          </p:nvSpPr>
          <p:spPr bwMode="auto">
            <a:xfrm>
              <a:off x="2434" y="1015"/>
              <a:ext cx="1872"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s-ES" sz="1400" b="1" dirty="0">
                  <a:solidFill>
                    <a:srgbClr val="000000"/>
                  </a:solidFill>
                  <a:latin typeface="Arial" pitchFamily="34" charset="0"/>
                  <a:cs typeface="Arial" pitchFamily="34" charset="0"/>
                </a:rPr>
                <a:t>Sistema de Facturación de Quesos</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22"/>
            <p:cNvSpPr>
              <a:spLocks noChangeArrowheads="1"/>
            </p:cNvSpPr>
            <p:nvPr/>
          </p:nvSpPr>
          <p:spPr bwMode="auto">
            <a:xfrm>
              <a:off x="2960" y="877"/>
              <a:ext cx="1010" cy="1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0000"/>
                  </a:solidFill>
                  <a:effectLst/>
                  <a:latin typeface="Arial" pitchFamily="34" charset="0"/>
                  <a:cs typeface="Arial" pitchFamily="34" charset="0"/>
                </a:rPr>
                <a:t>&lt;&lt;componente&gt;&gt;</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6" name="Line 24"/>
            <p:cNvSpPr>
              <a:spLocks noChangeShapeType="1"/>
            </p:cNvSpPr>
            <p:nvPr/>
          </p:nvSpPr>
          <p:spPr bwMode="auto">
            <a:xfrm flipV="1">
              <a:off x="3277" y="1273"/>
              <a:ext cx="29" cy="529"/>
            </a:xfrm>
            <a:prstGeom prst="line">
              <a:avLst/>
            </a:prstGeom>
            <a:noFill/>
            <a:ln w="0">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Rectangle 32"/>
            <p:cNvSpPr>
              <a:spLocks noChangeArrowheads="1"/>
            </p:cNvSpPr>
            <p:nvPr/>
          </p:nvSpPr>
          <p:spPr bwMode="auto">
            <a:xfrm>
              <a:off x="2430" y="3242"/>
              <a:ext cx="2475" cy="456"/>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es-ES"/>
            </a:p>
          </p:txBody>
        </p:sp>
        <p:sp>
          <p:nvSpPr>
            <p:cNvPr id="18" name="Rectangle 33"/>
            <p:cNvSpPr>
              <a:spLocks noChangeArrowheads="1"/>
            </p:cNvSpPr>
            <p:nvPr/>
          </p:nvSpPr>
          <p:spPr bwMode="auto">
            <a:xfrm>
              <a:off x="2610" y="3389"/>
              <a:ext cx="2162" cy="3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s-ES" sz="1400" b="1" dirty="0">
                  <a:solidFill>
                    <a:srgbClr val="000000"/>
                  </a:solidFill>
                  <a:latin typeface="Arial" pitchFamily="34" charset="0"/>
                  <a:cs typeface="Arial" pitchFamily="34" charset="0"/>
                </a:rPr>
                <a:t>Sistema de Comercialización de Quesos</a:t>
              </a:r>
              <a:endParaRPr lang="es-E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34"/>
            <p:cNvSpPr>
              <a:spLocks noChangeArrowheads="1"/>
            </p:cNvSpPr>
            <p:nvPr/>
          </p:nvSpPr>
          <p:spPr bwMode="auto">
            <a:xfrm>
              <a:off x="3271" y="3251"/>
              <a:ext cx="1010" cy="1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0000"/>
                  </a:solidFill>
                  <a:effectLst/>
                  <a:latin typeface="Arial" pitchFamily="34" charset="0"/>
                  <a:cs typeface="Arial" pitchFamily="34" charset="0"/>
                </a:rPr>
                <a:t>&lt;&lt;componente&gt;&gt;</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20" name="Line 35"/>
            <p:cNvSpPr>
              <a:spLocks noChangeShapeType="1"/>
            </p:cNvSpPr>
            <p:nvPr/>
          </p:nvSpPr>
          <p:spPr bwMode="auto">
            <a:xfrm flipH="1" flipV="1">
              <a:off x="3392" y="2573"/>
              <a:ext cx="478" cy="669"/>
            </a:xfrm>
            <a:prstGeom prst="line">
              <a:avLst/>
            </a:prstGeom>
            <a:noFill/>
            <a:ln w="0">
              <a:solidFill>
                <a:srgbClr val="990033"/>
              </a:solidFill>
              <a:prstDash val="sysDash"/>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Line 36"/>
            <p:cNvSpPr>
              <a:spLocks noChangeShapeType="1"/>
            </p:cNvSpPr>
            <p:nvPr/>
          </p:nvSpPr>
          <p:spPr bwMode="auto">
            <a:xfrm>
              <a:off x="3392" y="2573"/>
              <a:ext cx="86" cy="60"/>
            </a:xfrm>
            <a:prstGeom prst="line">
              <a:avLst/>
            </a:prstGeom>
            <a:noFill/>
            <a:ln w="0">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Line 37"/>
            <p:cNvSpPr>
              <a:spLocks noChangeShapeType="1"/>
            </p:cNvSpPr>
            <p:nvPr/>
          </p:nvSpPr>
          <p:spPr bwMode="auto">
            <a:xfrm>
              <a:off x="3392" y="2573"/>
              <a:ext cx="26" cy="103"/>
            </a:xfrm>
            <a:prstGeom prst="line">
              <a:avLst/>
            </a:prstGeom>
            <a:noFill/>
            <a:ln w="0">
              <a:solidFill>
                <a:srgbClr val="990033"/>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4" name="Picture 41"/>
          <p:cNvPicPr>
            <a:picLocks noChangeAspect="1" noChangeArrowheads="1"/>
          </p:cNvPicPr>
          <p:nvPr/>
        </p:nvPicPr>
        <p:blipFill>
          <a:blip r:embed="rId4"/>
          <a:srcRect/>
          <a:stretch>
            <a:fillRect/>
          </a:stretch>
        </p:blipFill>
        <p:spPr bwMode="auto">
          <a:xfrm>
            <a:off x="1857082" y="2879520"/>
            <a:ext cx="1314669" cy="970047"/>
          </a:xfrm>
          <a:prstGeom prst="rect">
            <a:avLst/>
          </a:prstGeom>
          <a:noFill/>
          <a:ln w="9525">
            <a:noFill/>
            <a:miter lim="800000"/>
            <a:headEnd/>
            <a:tailEnd/>
          </a:ln>
          <a:effectLst/>
        </p:spPr>
      </p:pic>
      <p:pic>
        <p:nvPicPr>
          <p:cNvPr id="26" name="Picture 43"/>
          <p:cNvPicPr>
            <a:picLocks noChangeAspect="1" noChangeArrowheads="1"/>
          </p:cNvPicPr>
          <p:nvPr/>
        </p:nvPicPr>
        <p:blipFill>
          <a:blip r:embed="rId5"/>
          <a:srcRect/>
          <a:stretch>
            <a:fillRect/>
          </a:stretch>
        </p:blipFill>
        <p:spPr bwMode="auto">
          <a:xfrm>
            <a:off x="561558" y="2789115"/>
            <a:ext cx="1046630" cy="970047"/>
          </a:xfrm>
          <a:prstGeom prst="rect">
            <a:avLst/>
          </a:prstGeom>
          <a:noFill/>
          <a:ln w="9525">
            <a:noFill/>
            <a:miter lim="800000"/>
            <a:headEnd/>
            <a:tailEnd/>
          </a:ln>
          <a:effectLst/>
        </p:spPr>
      </p:pic>
      <p:pic>
        <p:nvPicPr>
          <p:cNvPr id="27" name="Picture 44"/>
          <p:cNvPicPr>
            <a:picLocks noChangeAspect="1" noChangeArrowheads="1"/>
          </p:cNvPicPr>
          <p:nvPr/>
        </p:nvPicPr>
        <p:blipFill>
          <a:blip r:embed="rId6"/>
          <a:srcRect/>
          <a:stretch>
            <a:fillRect/>
          </a:stretch>
        </p:blipFill>
        <p:spPr bwMode="auto">
          <a:xfrm>
            <a:off x="518493" y="2174779"/>
            <a:ext cx="5306515" cy="314009"/>
          </a:xfrm>
          <a:prstGeom prst="rect">
            <a:avLst/>
          </a:prstGeom>
          <a:noFill/>
          <a:ln w="9525">
            <a:noFill/>
            <a:miter lim="800000"/>
            <a:headEnd/>
            <a:tailEnd/>
          </a:ln>
          <a:effectLst/>
        </p:spPr>
      </p:pic>
      <p:pic>
        <p:nvPicPr>
          <p:cNvPr id="28" name="Picture 45"/>
          <p:cNvPicPr>
            <a:picLocks noChangeAspect="1" noChangeArrowheads="1"/>
          </p:cNvPicPr>
          <p:nvPr/>
        </p:nvPicPr>
        <p:blipFill>
          <a:blip r:embed="rId7"/>
          <a:srcRect/>
          <a:stretch>
            <a:fillRect/>
          </a:stretch>
        </p:blipFill>
        <p:spPr bwMode="auto">
          <a:xfrm>
            <a:off x="648915" y="4319983"/>
            <a:ext cx="5306513" cy="714065"/>
          </a:xfrm>
          <a:prstGeom prst="rect">
            <a:avLst/>
          </a:prstGeom>
          <a:noFill/>
          <a:ln w="9525">
            <a:noFill/>
            <a:miter lim="800000"/>
            <a:headEnd/>
            <a:tailEnd/>
          </a:ln>
          <a:effectLst/>
        </p:spPr>
      </p:pic>
      <p:sp>
        <p:nvSpPr>
          <p:cNvPr id="29" name="1 Título"/>
          <p:cNvSpPr>
            <a:spLocks noGrp="1"/>
          </p:cNvSpPr>
          <p:nvPr>
            <p:ph type="title"/>
          </p:nvPr>
        </p:nvSpPr>
        <p:spPr>
          <a:xfrm>
            <a:off x="119336" y="199448"/>
            <a:ext cx="12025336" cy="1143000"/>
          </a:xfrm>
        </p:spPr>
        <p:txBody>
          <a:bodyPr>
            <a:normAutofit fontScale="90000"/>
          </a:bodyPr>
          <a:lstStyle/>
          <a:p>
            <a:r>
              <a:rPr lang="en-US" b="1" dirty="0" err="1">
                <a:solidFill>
                  <a:schemeClr val="bg1"/>
                </a:solidFill>
                <a:latin typeface="Trebuchet MS" pitchFamily="34" charset="0"/>
              </a:rPr>
              <a:t>Diseñar</a:t>
            </a:r>
            <a:r>
              <a:rPr lang="en-US" b="1" dirty="0">
                <a:solidFill>
                  <a:schemeClr val="bg1"/>
                </a:solidFill>
                <a:latin typeface="Trebuchet MS" pitchFamily="34" charset="0"/>
              </a:rPr>
              <a:t> </a:t>
            </a:r>
            <a:r>
              <a:rPr lang="en-US" b="1" dirty="0" err="1">
                <a:solidFill>
                  <a:schemeClr val="bg1"/>
                </a:solidFill>
                <a:latin typeface="Trebuchet MS" pitchFamily="34" charset="0"/>
              </a:rPr>
              <a:t>hacia</a:t>
            </a:r>
            <a:r>
              <a:rPr lang="en-US" b="1" dirty="0">
                <a:solidFill>
                  <a:schemeClr val="bg1"/>
                </a:solidFill>
                <a:latin typeface="Trebuchet MS" pitchFamily="34" charset="0"/>
              </a:rPr>
              <a:t> </a:t>
            </a:r>
            <a:r>
              <a:rPr lang="en-US" b="1" dirty="0" err="1">
                <a:solidFill>
                  <a:schemeClr val="bg1"/>
                </a:solidFill>
                <a:latin typeface="Trebuchet MS" pitchFamily="34" charset="0"/>
              </a:rPr>
              <a:t>las</a:t>
            </a:r>
            <a:r>
              <a:rPr lang="en-US" b="1" dirty="0">
                <a:solidFill>
                  <a:schemeClr val="bg1"/>
                </a:solidFill>
                <a:latin typeface="Trebuchet MS" pitchFamily="34" charset="0"/>
              </a:rPr>
              <a:t> interfaces, no </a:t>
            </a:r>
            <a:r>
              <a:rPr lang="en-US" b="1" dirty="0" err="1">
                <a:solidFill>
                  <a:schemeClr val="bg1"/>
                </a:solidFill>
                <a:latin typeface="Trebuchet MS" pitchFamily="34" charset="0"/>
              </a:rPr>
              <a:t>hacia</a:t>
            </a:r>
            <a:r>
              <a:rPr lang="en-US" b="1" dirty="0">
                <a:solidFill>
                  <a:schemeClr val="bg1"/>
                </a:solidFill>
                <a:latin typeface="Trebuchet MS" pitchFamily="34" charset="0"/>
              </a:rPr>
              <a:t> </a:t>
            </a:r>
            <a:r>
              <a:rPr lang="en-US" b="1" dirty="0" err="1">
                <a:solidFill>
                  <a:schemeClr val="bg1"/>
                </a:solidFill>
                <a:latin typeface="Trebuchet MS" pitchFamily="34" charset="0"/>
              </a:rPr>
              <a:t>las</a:t>
            </a:r>
            <a:r>
              <a:rPr lang="en-US" b="1" dirty="0">
                <a:solidFill>
                  <a:schemeClr val="bg1"/>
                </a:solidFill>
                <a:latin typeface="Trebuchet MS" pitchFamily="34" charset="0"/>
              </a:rPr>
              <a:t> </a:t>
            </a:r>
            <a:r>
              <a:rPr lang="en-US" b="1" dirty="0" err="1">
                <a:solidFill>
                  <a:schemeClr val="bg1"/>
                </a:solidFill>
                <a:latin typeface="Trebuchet MS" pitchFamily="34" charset="0"/>
              </a:rPr>
              <a:t>implementaciones</a:t>
            </a:r>
            <a:endParaRPr lang="es-ES" b="1" dirty="0">
              <a:solidFill>
                <a:schemeClr val="bg1"/>
              </a:solidFill>
              <a:latin typeface="Trebuchet MS" pitchFamily="34" charset="0"/>
            </a:endParaRPr>
          </a:p>
        </p:txBody>
      </p:sp>
      <p:pic>
        <p:nvPicPr>
          <p:cNvPr id="25" name="Picture 42"/>
          <p:cNvPicPr>
            <a:picLocks noChangeAspect="1" noChangeArrowheads="1"/>
          </p:cNvPicPr>
          <p:nvPr/>
        </p:nvPicPr>
        <p:blipFill>
          <a:blip r:embed="rId8"/>
          <a:srcRect/>
          <a:stretch>
            <a:fillRect/>
          </a:stretch>
        </p:blipFill>
        <p:spPr bwMode="auto">
          <a:xfrm>
            <a:off x="3293956" y="2789115"/>
            <a:ext cx="995575" cy="970047"/>
          </a:xfrm>
          <a:prstGeom prst="rect">
            <a:avLst/>
          </a:prstGeom>
          <a:noFill/>
          <a:ln w="9525">
            <a:noFill/>
            <a:miter lim="800000"/>
            <a:headEnd/>
            <a:tailEnd/>
          </a:ln>
          <a:effectLst/>
        </p:spPr>
      </p:pic>
    </p:spTree>
    <p:extLst>
      <p:ext uri="{BB962C8B-B14F-4D97-AF65-F5344CB8AC3E}">
        <p14:creationId xmlns:p14="http://schemas.microsoft.com/office/powerpoint/2010/main" val="4109293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414"/>
            <a:ext cx="10927024" cy="1143000"/>
          </a:xfrm>
        </p:spPr>
        <p:txBody>
          <a:bodyPr/>
          <a:lstStyle/>
          <a:p>
            <a:r>
              <a:rPr lang="en-US" b="1" dirty="0" err="1">
                <a:solidFill>
                  <a:schemeClr val="bg1"/>
                </a:solidFill>
                <a:latin typeface="Trebuchet MS" pitchFamily="34" charset="0"/>
              </a:rPr>
              <a:t>Segregación</a:t>
            </a:r>
            <a:r>
              <a:rPr lang="en-US" b="1" dirty="0">
                <a:solidFill>
                  <a:schemeClr val="bg1"/>
                </a:solidFill>
                <a:latin typeface="Trebuchet MS" pitchFamily="34" charset="0"/>
              </a:rPr>
              <a:t> de Interfaces</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19336" y="1844824"/>
            <a:ext cx="12072664" cy="3888432"/>
          </a:xfrm>
        </p:spPr>
        <p:txBody>
          <a:bodyPr>
            <a:noAutofit/>
          </a:bodyPr>
          <a:lstStyle/>
          <a:p>
            <a:pPr>
              <a:spcBef>
                <a:spcPts val="600"/>
              </a:spcBef>
            </a:pPr>
            <a:r>
              <a:rPr lang="es-ES" dirty="0">
                <a:latin typeface="Trebuchet MS" pitchFamily="34" charset="0"/>
              </a:rPr>
              <a:t>Principio de subdivisión de Interfaces: Los clientes no deberían depender de interfaces que no emplean. </a:t>
            </a:r>
          </a:p>
          <a:p>
            <a:pPr>
              <a:spcBef>
                <a:spcPts val="600"/>
              </a:spcBef>
            </a:pPr>
            <a:r>
              <a:rPr lang="es-ES" dirty="0">
                <a:latin typeface="Trebuchet MS" pitchFamily="34" charset="0"/>
              </a:rPr>
              <a:t>Las interfaces deberían ser tan pequeñas como sea posible, de modo que mantengan la cohesión de las funciones que declaran. </a:t>
            </a:r>
          </a:p>
          <a:p>
            <a:pPr>
              <a:spcBef>
                <a:spcPts val="600"/>
              </a:spcBef>
            </a:pPr>
            <a:r>
              <a:rPr lang="es-ES" dirty="0">
                <a:latin typeface="Trebuchet MS" pitchFamily="34" charset="0"/>
              </a:rPr>
              <a:t>Si una misma interfaz es empleada por más de un tipo de cliente, y cada uno tiene sus necesidades separadas, posiblemente la solución será dividir esta interfaz “gruesa” en dos para hacer cada una de las nuevas interfaces ajustada a las necesidades de su cliente.</a:t>
            </a:r>
          </a:p>
        </p:txBody>
      </p:sp>
    </p:spTree>
    <p:extLst>
      <p:ext uri="{BB962C8B-B14F-4D97-AF65-F5344CB8AC3E}">
        <p14:creationId xmlns:p14="http://schemas.microsoft.com/office/powerpoint/2010/main" val="64161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8B1C930-7954-42BB-989B-FA1400B54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620" y="4399891"/>
            <a:ext cx="2140452" cy="2046125"/>
          </a:xfrm>
          <a:prstGeom prst="rect">
            <a:avLst/>
          </a:prstGeom>
        </p:spPr>
      </p:pic>
      <p:sp>
        <p:nvSpPr>
          <p:cNvPr id="2" name="1 Título"/>
          <p:cNvSpPr>
            <a:spLocks noGrp="1"/>
          </p:cNvSpPr>
          <p:nvPr>
            <p:ph type="title"/>
          </p:nvPr>
        </p:nvSpPr>
        <p:spPr>
          <a:xfrm>
            <a:off x="93299" y="-36200"/>
            <a:ext cx="7304447" cy="1143000"/>
          </a:xfrm>
        </p:spPr>
        <p:txBody>
          <a:bodyPr/>
          <a:lstStyle/>
          <a:p>
            <a:r>
              <a:rPr lang="en-US" b="1" dirty="0" err="1">
                <a:solidFill>
                  <a:schemeClr val="bg1"/>
                </a:solidFill>
                <a:latin typeface="Trebuchet MS" pitchFamily="34" charset="0"/>
              </a:rPr>
              <a:t>Segregación</a:t>
            </a:r>
            <a:r>
              <a:rPr lang="en-US" b="1" dirty="0">
                <a:solidFill>
                  <a:schemeClr val="bg1"/>
                </a:solidFill>
                <a:latin typeface="Trebuchet MS" pitchFamily="34" charset="0"/>
              </a:rPr>
              <a:t> de Interfaces</a:t>
            </a:r>
            <a:endParaRPr lang="es-ES" b="1" dirty="0">
              <a:solidFill>
                <a:schemeClr val="bg1"/>
              </a:solidFill>
              <a:latin typeface="Trebuchet MS" pitchFamily="34" charset="0"/>
            </a:endParaRPr>
          </a:p>
        </p:txBody>
      </p:sp>
      <p:pic>
        <p:nvPicPr>
          <p:cNvPr id="6" name="Imagen 5">
            <a:extLst>
              <a:ext uri="{FF2B5EF4-FFF2-40B4-BE49-F238E27FC236}">
                <a16:creationId xmlns:a16="http://schemas.microsoft.com/office/drawing/2014/main" id="{0C610E71-6213-4E5B-85DD-9C6E9F5EEB7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44072" y="836712"/>
            <a:ext cx="5447928" cy="6019800"/>
          </a:xfrm>
          <a:prstGeom prst="rect">
            <a:avLst/>
          </a:prstGeom>
          <a:noFill/>
          <a:ln>
            <a:noFill/>
          </a:ln>
        </p:spPr>
      </p:pic>
      <p:sp>
        <p:nvSpPr>
          <p:cNvPr id="3" name="Rectángulo 2">
            <a:extLst>
              <a:ext uri="{FF2B5EF4-FFF2-40B4-BE49-F238E27FC236}">
                <a16:creationId xmlns:a16="http://schemas.microsoft.com/office/drawing/2014/main" id="{0A52437C-9DB0-4539-80BC-402936B4A6F0}"/>
              </a:ext>
            </a:extLst>
          </p:cNvPr>
          <p:cNvSpPr/>
          <p:nvPr/>
        </p:nvSpPr>
        <p:spPr>
          <a:xfrm>
            <a:off x="407368" y="2060848"/>
            <a:ext cx="6096000" cy="138499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r>
              <a:rPr lang="es-ES" sz="2800" dirty="0"/>
              <a:t>Imaginemos que queremos definir las clases necesarias para albergar algunos tipos de aves. </a:t>
            </a:r>
          </a:p>
        </p:txBody>
      </p:sp>
      <p:sp>
        <p:nvSpPr>
          <p:cNvPr id="4" name="Bocadillo: rectángulo 3">
            <a:extLst>
              <a:ext uri="{FF2B5EF4-FFF2-40B4-BE49-F238E27FC236}">
                <a16:creationId xmlns:a16="http://schemas.microsoft.com/office/drawing/2014/main" id="{6039C6CD-297E-4722-9104-F5F2AE11881B}"/>
              </a:ext>
            </a:extLst>
          </p:cNvPr>
          <p:cNvSpPr/>
          <p:nvPr/>
        </p:nvSpPr>
        <p:spPr>
          <a:xfrm>
            <a:off x="410936" y="4099520"/>
            <a:ext cx="3528392" cy="1944216"/>
          </a:xfrm>
          <a:prstGeom prst="wedgeRectCallout">
            <a:avLst>
              <a:gd name="adj1" fmla="val 83693"/>
              <a:gd name="adj2" fmla="val 3741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2400" dirty="0">
                <a:solidFill>
                  <a:schemeClr val="bg1"/>
                </a:solidFill>
              </a:rPr>
              <a:t>Pero ahora imaginemos que queremos añadir a los pingüinos. Estos son aves, pero además tienen la habilidad de nadar.</a:t>
            </a:r>
          </a:p>
        </p:txBody>
      </p:sp>
    </p:spTree>
    <p:extLst>
      <p:ext uri="{BB962C8B-B14F-4D97-AF65-F5344CB8AC3E}">
        <p14:creationId xmlns:p14="http://schemas.microsoft.com/office/powerpoint/2010/main" val="11427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3299" y="-36200"/>
            <a:ext cx="7304447" cy="1143000"/>
          </a:xfrm>
        </p:spPr>
        <p:txBody>
          <a:bodyPr/>
          <a:lstStyle/>
          <a:p>
            <a:r>
              <a:rPr lang="en-US" b="1" dirty="0" err="1">
                <a:solidFill>
                  <a:schemeClr val="bg1"/>
                </a:solidFill>
                <a:latin typeface="Trebuchet MS" pitchFamily="34" charset="0"/>
              </a:rPr>
              <a:t>Segregación</a:t>
            </a:r>
            <a:r>
              <a:rPr lang="en-US" b="1" dirty="0">
                <a:solidFill>
                  <a:schemeClr val="bg1"/>
                </a:solidFill>
                <a:latin typeface="Trebuchet MS" pitchFamily="34" charset="0"/>
              </a:rPr>
              <a:t> de Interfaces</a:t>
            </a:r>
            <a:endParaRPr lang="es-ES" b="1" dirty="0">
              <a:solidFill>
                <a:schemeClr val="bg1"/>
              </a:solidFill>
              <a:latin typeface="Trebuchet MS" pitchFamily="34" charset="0"/>
            </a:endParaRPr>
          </a:p>
        </p:txBody>
      </p:sp>
      <p:pic>
        <p:nvPicPr>
          <p:cNvPr id="7" name="Imagen 6">
            <a:extLst>
              <a:ext uri="{FF2B5EF4-FFF2-40B4-BE49-F238E27FC236}">
                <a16:creationId xmlns:a16="http://schemas.microsoft.com/office/drawing/2014/main" id="{32196CAA-553C-4BD6-99AD-CE4564309B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106800"/>
            <a:ext cx="5303912" cy="5806439"/>
          </a:xfrm>
          <a:prstGeom prst="rect">
            <a:avLst/>
          </a:prstGeom>
          <a:noFill/>
          <a:ln>
            <a:noFill/>
          </a:ln>
        </p:spPr>
      </p:pic>
      <p:pic>
        <p:nvPicPr>
          <p:cNvPr id="8" name="Imagen 7">
            <a:extLst>
              <a:ext uri="{FF2B5EF4-FFF2-40B4-BE49-F238E27FC236}">
                <a16:creationId xmlns:a16="http://schemas.microsoft.com/office/drawing/2014/main" id="{322DB7B9-4399-4280-A38B-A4A22306718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79977" y="1064053"/>
            <a:ext cx="6312024" cy="5827399"/>
          </a:xfrm>
          <a:prstGeom prst="rect">
            <a:avLst/>
          </a:prstGeom>
          <a:noFill/>
          <a:ln>
            <a:noFill/>
          </a:ln>
        </p:spPr>
      </p:pic>
      <p:sp>
        <p:nvSpPr>
          <p:cNvPr id="9" name="Rectángulo: esquinas redondeadas 8">
            <a:extLst>
              <a:ext uri="{FF2B5EF4-FFF2-40B4-BE49-F238E27FC236}">
                <a16:creationId xmlns:a16="http://schemas.microsoft.com/office/drawing/2014/main" id="{307EB67E-E9FE-49BA-B72C-56F8817511C6}"/>
              </a:ext>
            </a:extLst>
          </p:cNvPr>
          <p:cNvSpPr/>
          <p:nvPr/>
        </p:nvSpPr>
        <p:spPr>
          <a:xfrm>
            <a:off x="7855831" y="488484"/>
            <a:ext cx="4320480" cy="5760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4000" dirty="0" err="1"/>
              <a:t>Solución</a:t>
            </a:r>
            <a:endParaRPr lang="es-ES" sz="4000" dirty="0"/>
          </a:p>
        </p:txBody>
      </p:sp>
      <p:sp>
        <p:nvSpPr>
          <p:cNvPr id="10" name="Rectángulo 9">
            <a:extLst>
              <a:ext uri="{FF2B5EF4-FFF2-40B4-BE49-F238E27FC236}">
                <a16:creationId xmlns:a16="http://schemas.microsoft.com/office/drawing/2014/main" id="{9C9D0E42-62ED-41C1-877A-BC2509F4A315}"/>
              </a:ext>
            </a:extLst>
          </p:cNvPr>
          <p:cNvSpPr/>
          <p:nvPr/>
        </p:nvSpPr>
        <p:spPr>
          <a:xfrm>
            <a:off x="551384" y="3717032"/>
            <a:ext cx="244827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776993D2-E6C1-45A9-9743-0C68224F59A4}"/>
              </a:ext>
            </a:extLst>
          </p:cNvPr>
          <p:cNvSpPr/>
          <p:nvPr/>
        </p:nvSpPr>
        <p:spPr>
          <a:xfrm>
            <a:off x="551384" y="4734879"/>
            <a:ext cx="244827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48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414"/>
            <a:ext cx="10927024" cy="1143000"/>
          </a:xfrm>
        </p:spPr>
        <p:txBody>
          <a:bodyPr/>
          <a:lstStyle/>
          <a:p>
            <a:r>
              <a:rPr lang="en-US" b="1" dirty="0" err="1">
                <a:solidFill>
                  <a:schemeClr val="bg1"/>
                </a:solidFill>
                <a:latin typeface="Trebuchet MS" pitchFamily="34" charset="0"/>
              </a:rPr>
              <a:t>Segregación</a:t>
            </a:r>
            <a:r>
              <a:rPr lang="en-US" b="1" dirty="0">
                <a:solidFill>
                  <a:schemeClr val="bg1"/>
                </a:solidFill>
                <a:latin typeface="Trebuchet MS" pitchFamily="34" charset="0"/>
              </a:rPr>
              <a:t> de Interfaces</a:t>
            </a:r>
            <a:endParaRPr lang="es-ES" b="1" dirty="0">
              <a:solidFill>
                <a:schemeClr val="bg1"/>
              </a:solidFill>
              <a:latin typeface="Trebuchet MS" pitchFamily="34" charset="0"/>
            </a:endParaRPr>
          </a:p>
        </p:txBody>
      </p:sp>
      <p:pic>
        <p:nvPicPr>
          <p:cNvPr id="7" name="Imagen 6"/>
          <p:cNvPicPr>
            <a:picLocks noChangeAspect="1"/>
          </p:cNvPicPr>
          <p:nvPr/>
        </p:nvPicPr>
        <p:blipFill>
          <a:blip r:embed="rId2"/>
          <a:stretch>
            <a:fillRect/>
          </a:stretch>
        </p:blipFill>
        <p:spPr>
          <a:xfrm>
            <a:off x="0" y="1988840"/>
            <a:ext cx="12192000" cy="4752528"/>
          </a:xfrm>
          <a:prstGeom prst="rect">
            <a:avLst/>
          </a:prstGeom>
        </p:spPr>
      </p:pic>
    </p:spTree>
    <p:extLst>
      <p:ext uri="{BB962C8B-B14F-4D97-AF65-F5344CB8AC3E}">
        <p14:creationId xmlns:p14="http://schemas.microsoft.com/office/powerpoint/2010/main" val="1386693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414"/>
            <a:ext cx="10927024" cy="1143000"/>
          </a:xfrm>
        </p:spPr>
        <p:txBody>
          <a:bodyPr/>
          <a:lstStyle/>
          <a:p>
            <a:r>
              <a:rPr lang="en-US" b="1" dirty="0" err="1">
                <a:solidFill>
                  <a:schemeClr val="bg1"/>
                </a:solidFill>
                <a:latin typeface="Trebuchet MS" pitchFamily="34" charset="0"/>
              </a:rPr>
              <a:t>Segregación</a:t>
            </a:r>
            <a:r>
              <a:rPr lang="en-US" b="1" dirty="0">
                <a:solidFill>
                  <a:schemeClr val="bg1"/>
                </a:solidFill>
                <a:latin typeface="Trebuchet MS" pitchFamily="34" charset="0"/>
              </a:rPr>
              <a:t> de Interfaces</a:t>
            </a:r>
            <a:endParaRPr lang="es-ES" b="1" dirty="0">
              <a:solidFill>
                <a:schemeClr val="bg1"/>
              </a:solidFill>
              <a:latin typeface="Trebuchet MS" pitchFamily="34" charset="0"/>
            </a:endParaRPr>
          </a:p>
        </p:txBody>
      </p:sp>
      <p:grpSp>
        <p:nvGrpSpPr>
          <p:cNvPr id="13" name="Grupo 12"/>
          <p:cNvGrpSpPr/>
          <p:nvPr/>
        </p:nvGrpSpPr>
        <p:grpSpPr>
          <a:xfrm>
            <a:off x="0" y="1214414"/>
            <a:ext cx="12192000" cy="5555226"/>
            <a:chOff x="767408" y="1772816"/>
            <a:chExt cx="8136904" cy="4996824"/>
          </a:xfrm>
        </p:grpSpPr>
        <p:pic>
          <p:nvPicPr>
            <p:cNvPr id="6" name="Imagen 5"/>
            <p:cNvPicPr>
              <a:picLocks noChangeAspect="1"/>
            </p:cNvPicPr>
            <p:nvPr/>
          </p:nvPicPr>
          <p:blipFill>
            <a:blip r:embed="rId2"/>
            <a:stretch>
              <a:fillRect/>
            </a:stretch>
          </p:blipFill>
          <p:spPr>
            <a:xfrm>
              <a:off x="767408" y="1772816"/>
              <a:ext cx="8136904" cy="4996824"/>
            </a:xfrm>
            <a:prstGeom prst="rect">
              <a:avLst/>
            </a:prstGeom>
          </p:spPr>
        </p:pic>
        <p:cxnSp>
          <p:nvCxnSpPr>
            <p:cNvPr id="8" name="Conector recto de flecha 7"/>
            <p:cNvCxnSpPr/>
            <p:nvPr/>
          </p:nvCxnSpPr>
          <p:spPr>
            <a:xfrm flipH="1" flipV="1">
              <a:off x="3935760" y="2852936"/>
              <a:ext cx="1656184" cy="1584176"/>
            </a:xfrm>
            <a:prstGeom prst="straightConnector1">
              <a:avLst/>
            </a:prstGeom>
            <a:ln>
              <a:solidFill>
                <a:srgbClr val="00206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flipH="1" flipV="1">
              <a:off x="3503712" y="2852936"/>
              <a:ext cx="2088232" cy="2592288"/>
            </a:xfrm>
            <a:prstGeom prst="straightConnector1">
              <a:avLst/>
            </a:prstGeom>
            <a:ln>
              <a:solidFill>
                <a:srgbClr val="002060"/>
              </a:solidFill>
              <a:prstDash val="lg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499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1 Título"/>
          <p:cNvSpPr>
            <a:spLocks noGrp="1"/>
          </p:cNvSpPr>
          <p:nvPr>
            <p:ph type="title"/>
          </p:nvPr>
        </p:nvSpPr>
        <p:spPr>
          <a:xfrm>
            <a:off x="865618" y="148842"/>
            <a:ext cx="10670976" cy="1143000"/>
          </a:xfrm>
        </p:spPr>
        <p:txBody>
          <a:bodyPr>
            <a:noAutofit/>
          </a:bodyPr>
          <a:lstStyle/>
          <a:p>
            <a:r>
              <a:rPr lang="es-ES" b="1" dirty="0">
                <a:solidFill>
                  <a:schemeClr val="bg1"/>
                </a:solidFill>
                <a:latin typeface="Trebuchet MS" pitchFamily="34" charset="0"/>
              </a:rPr>
              <a:t>Favorecer la composición antes que la herencia</a:t>
            </a:r>
          </a:p>
        </p:txBody>
      </p:sp>
      <p:sp>
        <p:nvSpPr>
          <p:cNvPr id="3" name="Rectángulo 2"/>
          <p:cNvSpPr/>
          <p:nvPr/>
        </p:nvSpPr>
        <p:spPr>
          <a:xfrm>
            <a:off x="191344" y="1892731"/>
            <a:ext cx="2730492" cy="923330"/>
          </a:xfrm>
          <a:prstGeom prst="rect">
            <a:avLst/>
          </a:prstGeom>
          <a:noFill/>
        </p:spPr>
        <p:txBody>
          <a:bodyPr wrap="none" lIns="91440" tIns="45720" rIns="91440" bIns="45720">
            <a:spAutoFit/>
          </a:bodyPr>
          <a:lstStyle/>
          <a:p>
            <a:pPr algn="ctr"/>
            <a:r>
              <a:rPr lang="es-ES" sz="5400" b="1" cap="none" spc="0" dirty="0">
                <a:ln w="22225">
                  <a:solidFill>
                    <a:schemeClr val="tx1"/>
                  </a:solidFill>
                  <a:prstDash val="solid"/>
                </a:ln>
                <a:solidFill>
                  <a:srgbClr val="FF0000"/>
                </a:solidFill>
                <a:effectLst/>
              </a:rPr>
              <a:t>Herencia</a:t>
            </a:r>
          </a:p>
        </p:txBody>
      </p:sp>
      <p:sp>
        <p:nvSpPr>
          <p:cNvPr id="4" name="CuadroTexto 3"/>
          <p:cNvSpPr txBox="1"/>
          <p:nvPr/>
        </p:nvSpPr>
        <p:spPr>
          <a:xfrm>
            <a:off x="2921836" y="1628800"/>
            <a:ext cx="6558540" cy="2062103"/>
          </a:xfrm>
          <a:prstGeom prst="rect">
            <a:avLst/>
          </a:prstGeom>
          <a:noFill/>
        </p:spPr>
        <p:txBody>
          <a:bodyPr wrap="square" rtlCol="0">
            <a:spAutoFit/>
          </a:bodyPr>
          <a:lstStyle/>
          <a:p>
            <a:pPr marL="176213" indent="-176213">
              <a:buFont typeface="Arial" panose="020B0604020202020204" pitchFamily="34" charset="0"/>
              <a:buChar char="•"/>
            </a:pPr>
            <a:r>
              <a:rPr lang="es-ES" sz="3200" dirty="0">
                <a:latin typeface="Trebuchet MS" panose="020B0603020202020204" pitchFamily="34" charset="0"/>
              </a:rPr>
              <a:t>Adicionar nuevos atributos</a:t>
            </a:r>
          </a:p>
          <a:p>
            <a:pPr marL="176213" indent="-176213">
              <a:buFont typeface="Arial" panose="020B0604020202020204" pitchFamily="34" charset="0"/>
              <a:buChar char="•"/>
            </a:pPr>
            <a:r>
              <a:rPr lang="es-ES" sz="3200" dirty="0">
                <a:latin typeface="Trebuchet MS" panose="020B0603020202020204" pitchFamily="34" charset="0"/>
              </a:rPr>
              <a:t>Adicionar nuevo comportamiento</a:t>
            </a:r>
          </a:p>
          <a:p>
            <a:pPr marL="176213" indent="-176213">
              <a:buFont typeface="Arial" panose="020B0604020202020204" pitchFamily="34" charset="0"/>
              <a:buChar char="•"/>
            </a:pPr>
            <a:r>
              <a:rPr lang="es-ES" sz="3200" dirty="0">
                <a:latin typeface="Trebuchet MS" panose="020B0603020202020204" pitchFamily="34" charset="0"/>
              </a:rPr>
              <a:t>Modificar el comportamiento de una clase existente</a:t>
            </a:r>
            <a:endParaRPr lang="en-US" sz="3200" dirty="0">
              <a:latin typeface="Trebuchet MS" panose="020B0603020202020204" pitchFamily="34" charset="0"/>
            </a:endParaRPr>
          </a:p>
        </p:txBody>
      </p:sp>
      <p:grpSp>
        <p:nvGrpSpPr>
          <p:cNvPr id="7" name="Grupo 6"/>
          <p:cNvGrpSpPr/>
          <p:nvPr/>
        </p:nvGrpSpPr>
        <p:grpSpPr>
          <a:xfrm>
            <a:off x="2921836" y="2708920"/>
            <a:ext cx="9270164" cy="981983"/>
            <a:chOff x="2921836" y="2708920"/>
            <a:chExt cx="9270164" cy="981983"/>
          </a:xfrm>
        </p:grpSpPr>
        <p:sp>
          <p:nvSpPr>
            <p:cNvPr id="5" name="Llamada rectangular 4"/>
            <p:cNvSpPr/>
            <p:nvPr/>
          </p:nvSpPr>
          <p:spPr>
            <a:xfrm>
              <a:off x="2921836" y="2708920"/>
              <a:ext cx="6198500" cy="981983"/>
            </a:xfrm>
            <a:prstGeom prst="wedgeRectCallout">
              <a:avLst>
                <a:gd name="adj1" fmla="val 56047"/>
                <a:gd name="adj2" fmla="val -1808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a:t>
              </a:r>
              <a:endParaRPr lang="en-US" dirty="0"/>
            </a:p>
          </p:txBody>
        </p:sp>
        <p:sp>
          <p:nvSpPr>
            <p:cNvPr id="6" name="CuadroTexto 5"/>
            <p:cNvSpPr txBox="1"/>
            <p:nvPr/>
          </p:nvSpPr>
          <p:spPr>
            <a:xfrm>
              <a:off x="9480376" y="2830578"/>
              <a:ext cx="2711624" cy="830997"/>
            </a:xfrm>
            <a:prstGeom prst="rect">
              <a:avLst/>
            </a:prstGeom>
            <a:noFill/>
          </p:spPr>
          <p:txBody>
            <a:bodyPr wrap="square" rtlCol="0">
              <a:spAutoFit/>
            </a:bodyPr>
            <a:lstStyle/>
            <a:p>
              <a:r>
                <a:rPr lang="es-ES" sz="2400" b="1" dirty="0">
                  <a:solidFill>
                    <a:srgbClr val="FF0000"/>
                  </a:solidFill>
                  <a:latin typeface="Trebuchet MS" panose="020B0603020202020204" pitchFamily="34" charset="0"/>
                </a:rPr>
                <a:t>ENCAPSULAR LA VARIABILIDAD</a:t>
              </a:r>
              <a:endParaRPr lang="en-US" sz="2400" b="1" dirty="0">
                <a:solidFill>
                  <a:srgbClr val="FF0000"/>
                </a:solidFill>
                <a:latin typeface="Trebuchet MS" panose="020B0603020202020204" pitchFamily="34" charset="0"/>
              </a:endParaRPr>
            </a:p>
          </p:txBody>
        </p:sp>
      </p:grpSp>
      <p:sp>
        <p:nvSpPr>
          <p:cNvPr id="8" name="CuadroTexto 7"/>
          <p:cNvSpPr txBox="1"/>
          <p:nvPr/>
        </p:nvSpPr>
        <p:spPr>
          <a:xfrm>
            <a:off x="191344" y="4167733"/>
            <a:ext cx="11809312" cy="2677656"/>
          </a:xfrm>
          <a:prstGeom prst="rect">
            <a:avLst/>
          </a:prstGeom>
          <a:noFill/>
        </p:spPr>
        <p:txBody>
          <a:bodyPr wrap="square" rtlCol="0">
            <a:spAutoFit/>
          </a:bodyPr>
          <a:lstStyle/>
          <a:p>
            <a:r>
              <a:rPr lang="es-ES" sz="2800" b="1" dirty="0">
                <a:latin typeface="Trebuchet MS" panose="020B0603020202020204" pitchFamily="34" charset="0"/>
              </a:rPr>
              <a:t>PROBLEMAS:</a:t>
            </a:r>
          </a:p>
          <a:p>
            <a:pPr marL="285750" indent="-285750">
              <a:buFont typeface="Arial" panose="020B0604020202020204" pitchFamily="34" charset="0"/>
              <a:buChar char="•"/>
            </a:pPr>
            <a:r>
              <a:rPr lang="es-ES" sz="2800" dirty="0">
                <a:latin typeface="Trebuchet MS" panose="020B0603020202020204" pitchFamily="34" charset="0"/>
              </a:rPr>
              <a:t>Explosión de combinaciones en las herencias.</a:t>
            </a:r>
          </a:p>
          <a:p>
            <a:pPr marL="285750" indent="-285750">
              <a:buFont typeface="Arial" panose="020B0604020202020204" pitchFamily="34" charset="0"/>
              <a:buChar char="•"/>
            </a:pPr>
            <a:r>
              <a:rPr lang="es-ES" sz="2800" dirty="0">
                <a:latin typeface="Trebuchet MS" panose="020B0603020202020204" pitchFamily="34" charset="0"/>
              </a:rPr>
              <a:t>Grandes jerarquías de herencia que resultan difíciles de comprender y dar mantenimiento.</a:t>
            </a:r>
          </a:p>
          <a:p>
            <a:pPr marL="285750" indent="-285750">
              <a:buFont typeface="Arial" panose="020B0604020202020204" pitchFamily="34" charset="0"/>
              <a:buChar char="•"/>
            </a:pPr>
            <a:r>
              <a:rPr lang="es-ES" sz="2800" dirty="0">
                <a:latin typeface="Trebuchet MS" panose="020B0603020202020204" pitchFamily="34" charset="0"/>
              </a:rPr>
              <a:t>Casos en los que se requiere emplear comportamiento de más de una clase, lo cual resulta imposible en varios lenguajes de programación</a:t>
            </a:r>
            <a:endParaRPr lang="en-US" sz="2800" dirty="0">
              <a:latin typeface="Trebuchet MS" panose="020B0603020202020204" pitchFamily="34" charset="0"/>
            </a:endParaRPr>
          </a:p>
        </p:txBody>
      </p:sp>
    </p:spTree>
    <p:extLst>
      <p:ext uri="{BB962C8B-B14F-4D97-AF65-F5344CB8AC3E}">
        <p14:creationId xmlns:p14="http://schemas.microsoft.com/office/powerpoint/2010/main" val="328413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1 Título"/>
          <p:cNvSpPr>
            <a:spLocks noGrp="1"/>
          </p:cNvSpPr>
          <p:nvPr>
            <p:ph type="title"/>
          </p:nvPr>
        </p:nvSpPr>
        <p:spPr>
          <a:xfrm>
            <a:off x="619940" y="197768"/>
            <a:ext cx="10670976" cy="1143000"/>
          </a:xfrm>
        </p:spPr>
        <p:txBody>
          <a:bodyPr>
            <a:noAutofit/>
          </a:bodyPr>
          <a:lstStyle/>
          <a:p>
            <a:r>
              <a:rPr lang="es-ES" b="1" dirty="0">
                <a:solidFill>
                  <a:schemeClr val="bg1"/>
                </a:solidFill>
                <a:latin typeface="Trebuchet MS" pitchFamily="34" charset="0"/>
              </a:rPr>
              <a:t>Favorecer la composición antes que la herencia</a:t>
            </a:r>
          </a:p>
        </p:txBody>
      </p:sp>
      <p:grpSp>
        <p:nvGrpSpPr>
          <p:cNvPr id="15" name="Grupo 14"/>
          <p:cNvGrpSpPr/>
          <p:nvPr/>
        </p:nvGrpSpPr>
        <p:grpSpPr>
          <a:xfrm>
            <a:off x="126128" y="1750576"/>
            <a:ext cx="11802520" cy="2254488"/>
            <a:chOff x="266700" y="1772816"/>
            <a:chExt cx="11658600" cy="2051471"/>
          </a:xfrm>
        </p:grpSpPr>
        <p:pic>
          <p:nvPicPr>
            <p:cNvPr id="13" name="Imagen 12"/>
            <p:cNvPicPr>
              <a:picLocks noChangeAspect="1"/>
            </p:cNvPicPr>
            <p:nvPr/>
          </p:nvPicPr>
          <p:blipFill>
            <a:blip r:embed="rId3"/>
            <a:stretch>
              <a:fillRect/>
            </a:stretch>
          </p:blipFill>
          <p:spPr>
            <a:xfrm>
              <a:off x="3287688" y="1772816"/>
              <a:ext cx="4829175" cy="1400175"/>
            </a:xfrm>
            <a:prstGeom prst="rect">
              <a:avLst/>
            </a:prstGeom>
          </p:spPr>
        </p:pic>
        <p:pic>
          <p:nvPicPr>
            <p:cNvPr id="14" name="Imagen 13"/>
            <p:cNvPicPr>
              <a:picLocks noChangeAspect="1"/>
            </p:cNvPicPr>
            <p:nvPr/>
          </p:nvPicPr>
          <p:blipFill>
            <a:blip r:embed="rId4"/>
            <a:stretch>
              <a:fillRect/>
            </a:stretch>
          </p:blipFill>
          <p:spPr>
            <a:xfrm>
              <a:off x="266700" y="3033712"/>
              <a:ext cx="11658600" cy="790575"/>
            </a:xfrm>
            <a:prstGeom prst="rect">
              <a:avLst/>
            </a:prstGeom>
          </p:spPr>
        </p:pic>
      </p:grpSp>
      <p:pic>
        <p:nvPicPr>
          <p:cNvPr id="16" name="Imagen 15"/>
          <p:cNvPicPr>
            <a:picLocks noChangeAspect="1"/>
          </p:cNvPicPr>
          <p:nvPr/>
        </p:nvPicPr>
        <p:blipFill>
          <a:blip r:embed="rId5"/>
          <a:stretch>
            <a:fillRect/>
          </a:stretch>
        </p:blipFill>
        <p:spPr>
          <a:xfrm>
            <a:off x="1220026" y="4293096"/>
            <a:ext cx="9484486" cy="2477048"/>
          </a:xfrm>
          <a:prstGeom prst="rect">
            <a:avLst/>
          </a:prstGeom>
        </p:spPr>
      </p:pic>
    </p:spTree>
    <p:extLst>
      <p:ext uri="{BB962C8B-B14F-4D97-AF65-F5344CB8AC3E}">
        <p14:creationId xmlns:p14="http://schemas.microsoft.com/office/powerpoint/2010/main" val="118195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CuadroTexto"/>
          <p:cNvSpPr txBox="1"/>
          <p:nvPr/>
        </p:nvSpPr>
        <p:spPr>
          <a:xfrm>
            <a:off x="479376" y="2276872"/>
            <a:ext cx="11212590" cy="4401205"/>
          </a:xfrm>
          <a:prstGeom prst="rect">
            <a:avLst/>
          </a:prstGeom>
          <a:noFill/>
        </p:spPr>
        <p:txBody>
          <a:bodyPr wrap="square" rtlCol="0">
            <a:spAutoFit/>
          </a:bodyPr>
          <a:lstStyle/>
          <a:p>
            <a:pPr algn="just"/>
            <a:r>
              <a:rPr lang="en-US" sz="4000" b="1" dirty="0">
                <a:latin typeface="Trebuchet MS" pitchFamily="34" charset="0"/>
              </a:rPr>
              <a:t>“El </a:t>
            </a:r>
            <a:r>
              <a:rPr lang="en-US" sz="4000" b="1" dirty="0" err="1">
                <a:latin typeface="Trebuchet MS" pitchFamily="34" charset="0"/>
              </a:rPr>
              <a:t>comienzo</a:t>
            </a:r>
            <a:r>
              <a:rPr lang="en-US" sz="4000" b="1" dirty="0">
                <a:latin typeface="Trebuchet MS" pitchFamily="34" charset="0"/>
              </a:rPr>
              <a:t> de la </a:t>
            </a:r>
            <a:r>
              <a:rPr lang="en-US" sz="4000" b="1" dirty="0" err="1">
                <a:latin typeface="Trebuchet MS" pitchFamily="34" charset="0"/>
              </a:rPr>
              <a:t>sabiduría</a:t>
            </a:r>
            <a:r>
              <a:rPr lang="en-US" sz="4000" b="1" dirty="0">
                <a:latin typeface="Trebuchet MS" pitchFamily="34" charset="0"/>
              </a:rPr>
              <a:t> de un </a:t>
            </a:r>
            <a:r>
              <a:rPr lang="en-US" sz="4000" b="1" dirty="0" err="1">
                <a:latin typeface="Trebuchet MS" pitchFamily="34" charset="0"/>
              </a:rPr>
              <a:t>programador</a:t>
            </a:r>
            <a:r>
              <a:rPr lang="en-US" sz="4000" b="1" dirty="0">
                <a:latin typeface="Trebuchet MS" pitchFamily="34" charset="0"/>
              </a:rPr>
              <a:t> de </a:t>
            </a:r>
            <a:r>
              <a:rPr lang="en-US" sz="4000" b="1" dirty="0" err="1">
                <a:latin typeface="Trebuchet MS" pitchFamily="34" charset="0"/>
              </a:rPr>
              <a:t>computadoras</a:t>
            </a:r>
            <a:r>
              <a:rPr lang="en-US" sz="4000" b="1" dirty="0">
                <a:latin typeface="Trebuchet MS" pitchFamily="34" charset="0"/>
              </a:rPr>
              <a:t> </a:t>
            </a:r>
            <a:r>
              <a:rPr lang="en-US" sz="4000" b="1" dirty="0" err="1">
                <a:latin typeface="Trebuchet MS" pitchFamily="34" charset="0"/>
              </a:rPr>
              <a:t>está</a:t>
            </a:r>
            <a:r>
              <a:rPr lang="en-US" sz="4000" b="1" dirty="0">
                <a:latin typeface="Trebuchet MS" pitchFamily="34" charset="0"/>
              </a:rPr>
              <a:t> en </a:t>
            </a:r>
            <a:r>
              <a:rPr lang="en-US" sz="4000" b="1" dirty="0" err="1">
                <a:latin typeface="Trebuchet MS" pitchFamily="34" charset="0"/>
              </a:rPr>
              <a:t>reconocer</a:t>
            </a:r>
            <a:r>
              <a:rPr lang="en-US" sz="4000" b="1" dirty="0">
                <a:latin typeface="Trebuchet MS" pitchFamily="34" charset="0"/>
              </a:rPr>
              <a:t> la </a:t>
            </a:r>
            <a:r>
              <a:rPr lang="en-US" sz="4000" b="1" dirty="0" err="1">
                <a:latin typeface="Trebuchet MS" pitchFamily="34" charset="0"/>
              </a:rPr>
              <a:t>diferencia</a:t>
            </a:r>
            <a:r>
              <a:rPr lang="en-US" sz="4000" b="1" dirty="0">
                <a:latin typeface="Trebuchet MS" pitchFamily="34" charset="0"/>
              </a:rPr>
              <a:t> entre </a:t>
            </a:r>
            <a:r>
              <a:rPr lang="en-US" sz="4000" b="1" dirty="0" err="1">
                <a:latin typeface="Trebuchet MS" pitchFamily="34" charset="0"/>
              </a:rPr>
              <a:t>obtener</a:t>
            </a:r>
            <a:r>
              <a:rPr lang="en-US" sz="4000" b="1" dirty="0">
                <a:latin typeface="Trebuchet MS" pitchFamily="34" charset="0"/>
              </a:rPr>
              <a:t> un </a:t>
            </a:r>
            <a:r>
              <a:rPr lang="en-US" sz="4000" b="1" dirty="0" err="1">
                <a:latin typeface="Trebuchet MS" pitchFamily="34" charset="0"/>
              </a:rPr>
              <a:t>programa</a:t>
            </a:r>
            <a:r>
              <a:rPr lang="en-US" sz="4000" b="1" dirty="0">
                <a:latin typeface="Trebuchet MS" pitchFamily="34" charset="0"/>
              </a:rPr>
              <a:t> </a:t>
            </a:r>
            <a:r>
              <a:rPr lang="en-US" sz="4000" b="1" dirty="0" err="1">
                <a:latin typeface="Trebuchet MS" pitchFamily="34" charset="0"/>
              </a:rPr>
              <a:t>que</a:t>
            </a:r>
            <a:r>
              <a:rPr lang="en-US" sz="4000" b="1" dirty="0">
                <a:latin typeface="Trebuchet MS" pitchFamily="34" charset="0"/>
              </a:rPr>
              <a:t> </a:t>
            </a:r>
            <a:r>
              <a:rPr lang="en-US" sz="4000" b="1" dirty="0" err="1">
                <a:latin typeface="Trebuchet MS" pitchFamily="34" charset="0"/>
              </a:rPr>
              <a:t>funcione</a:t>
            </a:r>
            <a:r>
              <a:rPr lang="en-US" sz="4000" b="1" dirty="0">
                <a:latin typeface="Trebuchet MS" pitchFamily="34" charset="0"/>
              </a:rPr>
              <a:t> y </a:t>
            </a:r>
            <a:r>
              <a:rPr lang="en-US" sz="4000" b="1" dirty="0" err="1">
                <a:latin typeface="Trebuchet MS" pitchFamily="34" charset="0"/>
              </a:rPr>
              <a:t>obtener</a:t>
            </a:r>
            <a:r>
              <a:rPr lang="en-US" sz="4000" b="1" dirty="0">
                <a:latin typeface="Trebuchet MS" pitchFamily="34" charset="0"/>
              </a:rPr>
              <a:t> </a:t>
            </a:r>
            <a:r>
              <a:rPr lang="en-US" sz="4000" b="1" dirty="0" err="1">
                <a:latin typeface="Trebuchet MS" pitchFamily="34" charset="0"/>
              </a:rPr>
              <a:t>uno</a:t>
            </a:r>
            <a:r>
              <a:rPr lang="en-US" sz="4000" b="1" dirty="0">
                <a:latin typeface="Trebuchet MS" pitchFamily="34" charset="0"/>
              </a:rPr>
              <a:t> </a:t>
            </a:r>
            <a:r>
              <a:rPr lang="en-US" sz="4000" b="1" dirty="0" err="1">
                <a:latin typeface="Trebuchet MS" pitchFamily="34" charset="0"/>
              </a:rPr>
              <a:t>que</a:t>
            </a:r>
            <a:r>
              <a:rPr lang="en-US" sz="4000" b="1" dirty="0">
                <a:latin typeface="Trebuchet MS" pitchFamily="34" charset="0"/>
              </a:rPr>
              <a:t> </a:t>
            </a:r>
            <a:r>
              <a:rPr lang="en-US" sz="4000" b="1" dirty="0" err="1">
                <a:latin typeface="Trebuchet MS" pitchFamily="34" charset="0"/>
              </a:rPr>
              <a:t>funcione</a:t>
            </a:r>
            <a:r>
              <a:rPr lang="en-US" sz="4000" b="1" dirty="0">
                <a:latin typeface="Trebuchet MS" pitchFamily="34" charset="0"/>
              </a:rPr>
              <a:t> </a:t>
            </a:r>
            <a:r>
              <a:rPr lang="en-US" sz="4000" b="1" dirty="0" err="1">
                <a:latin typeface="Trebuchet MS" pitchFamily="34" charset="0"/>
              </a:rPr>
              <a:t>correctamente</a:t>
            </a:r>
            <a:r>
              <a:rPr lang="en-US" sz="4000" b="1" dirty="0">
                <a:latin typeface="Trebuchet MS" pitchFamily="34" charset="0"/>
              </a:rPr>
              <a:t>”</a:t>
            </a:r>
          </a:p>
          <a:p>
            <a:pPr algn="r"/>
            <a:endParaRPr lang="en-US" sz="4000" dirty="0">
              <a:latin typeface="Trebuchet MS" pitchFamily="34" charset="0"/>
            </a:endParaRPr>
          </a:p>
          <a:p>
            <a:pPr algn="r"/>
            <a:r>
              <a:rPr lang="en-US" sz="4000" dirty="0">
                <a:latin typeface="Trebuchet MS" pitchFamily="34" charset="0"/>
              </a:rPr>
              <a:t>M.A. Jackson (1975)</a:t>
            </a:r>
            <a:endParaRPr lang="es-ES" sz="4000" dirty="0">
              <a:latin typeface="Trebuchet MS" pitchFamily="34" charset="0"/>
            </a:endParaRPr>
          </a:p>
        </p:txBody>
      </p:sp>
    </p:spTree>
    <p:extLst>
      <p:ext uri="{BB962C8B-B14F-4D97-AF65-F5344CB8AC3E}">
        <p14:creationId xmlns:p14="http://schemas.microsoft.com/office/powerpoint/2010/main" val="3748624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077" y="116632"/>
            <a:ext cx="12072664" cy="1143000"/>
          </a:xfrm>
        </p:spPr>
        <p:txBody>
          <a:bodyPr>
            <a:noAutofit/>
          </a:bodyPr>
          <a:lstStyle/>
          <a:p>
            <a:r>
              <a:rPr lang="en-US" sz="3600" b="1" dirty="0">
                <a:solidFill>
                  <a:schemeClr val="bg1"/>
                </a:solidFill>
                <a:latin typeface="Trebuchet MS" pitchFamily="34" charset="0"/>
              </a:rPr>
              <a:t>Principio “No </a:t>
            </a:r>
            <a:r>
              <a:rPr lang="en-US" sz="3600" b="1" dirty="0" err="1">
                <a:solidFill>
                  <a:schemeClr val="bg1"/>
                </a:solidFill>
                <a:latin typeface="Trebuchet MS" pitchFamily="34" charset="0"/>
              </a:rPr>
              <a:t>hables</a:t>
            </a:r>
            <a:r>
              <a:rPr lang="en-US" sz="3600" b="1" dirty="0">
                <a:solidFill>
                  <a:schemeClr val="bg1"/>
                </a:solidFill>
                <a:latin typeface="Trebuchet MS" pitchFamily="34" charset="0"/>
              </a:rPr>
              <a:t> con </a:t>
            </a:r>
            <a:r>
              <a:rPr lang="en-US" sz="3600" b="1" dirty="0" err="1">
                <a:solidFill>
                  <a:schemeClr val="bg1"/>
                </a:solidFill>
                <a:latin typeface="Trebuchet MS" pitchFamily="34" charset="0"/>
              </a:rPr>
              <a:t>extraños</a:t>
            </a:r>
            <a:r>
              <a:rPr lang="en-US" sz="3600" b="1" dirty="0">
                <a:solidFill>
                  <a:schemeClr val="bg1"/>
                </a:solidFill>
                <a:latin typeface="Trebuchet MS" pitchFamily="34" charset="0"/>
              </a:rPr>
              <a:t>” </a:t>
            </a:r>
            <a:r>
              <a:rPr lang="en-US" sz="3600" b="1" i="1" dirty="0">
                <a:solidFill>
                  <a:schemeClr val="bg1"/>
                </a:solidFill>
                <a:latin typeface="Trebuchet MS" pitchFamily="34" charset="0"/>
              </a:rPr>
              <a:t>(Ley de Demeter) </a:t>
            </a:r>
            <a:br>
              <a:rPr lang="en-US" sz="3600" b="1" i="1" dirty="0">
                <a:solidFill>
                  <a:schemeClr val="bg1"/>
                </a:solidFill>
                <a:latin typeface="Trebuchet MS" pitchFamily="34" charset="0"/>
              </a:rPr>
            </a:br>
            <a:r>
              <a:rPr lang="en-US" sz="3600" b="1" i="1" dirty="0">
                <a:solidFill>
                  <a:schemeClr val="bg1"/>
                </a:solidFill>
                <a:latin typeface="Trebuchet MS" pitchFamily="34" charset="0"/>
              </a:rPr>
              <a:t>(</a:t>
            </a:r>
            <a:r>
              <a:rPr lang="en-US" sz="3600" b="1" i="1" dirty="0" err="1">
                <a:solidFill>
                  <a:schemeClr val="bg1"/>
                </a:solidFill>
                <a:latin typeface="Trebuchet MS" pitchFamily="34" charset="0"/>
              </a:rPr>
              <a:t>Programación</a:t>
            </a:r>
            <a:r>
              <a:rPr lang="en-US" sz="3600" b="1" i="1" dirty="0">
                <a:solidFill>
                  <a:schemeClr val="bg1"/>
                </a:solidFill>
                <a:latin typeface="Trebuchet MS" pitchFamily="34" charset="0"/>
              </a:rPr>
              <a:t> </a:t>
            </a:r>
            <a:r>
              <a:rPr lang="en-US" sz="3600" b="1" i="1" dirty="0" err="1">
                <a:solidFill>
                  <a:schemeClr val="bg1"/>
                </a:solidFill>
                <a:latin typeface="Trebuchet MS" pitchFamily="34" charset="0"/>
              </a:rPr>
              <a:t>tímida-Shyprogramming</a:t>
            </a:r>
            <a:r>
              <a:rPr lang="en-US" sz="3600" b="1" i="1" dirty="0">
                <a:solidFill>
                  <a:schemeClr val="bg1"/>
                </a:solidFill>
                <a:latin typeface="Trebuchet MS" pitchFamily="34" charset="0"/>
              </a:rPr>
              <a:t>)</a:t>
            </a:r>
            <a:endParaRPr lang="es-ES" sz="3600" b="1" i="1" dirty="0">
              <a:solidFill>
                <a:schemeClr val="bg1"/>
              </a:solidFill>
              <a:latin typeface="Trebuchet MS" pitchFamily="34" charset="0"/>
            </a:endParaRPr>
          </a:p>
        </p:txBody>
      </p:sp>
      <p:sp>
        <p:nvSpPr>
          <p:cNvPr id="3" name="2 Marcador de contenido"/>
          <p:cNvSpPr>
            <a:spLocks noGrp="1"/>
          </p:cNvSpPr>
          <p:nvPr>
            <p:ph idx="1"/>
          </p:nvPr>
        </p:nvSpPr>
        <p:spPr>
          <a:xfrm>
            <a:off x="357158" y="1956888"/>
            <a:ext cx="6170890" cy="2336207"/>
          </a:xfrm>
        </p:spPr>
        <p:txBody>
          <a:bodyPr/>
          <a:lstStyle/>
          <a:p>
            <a:pPr marL="0" indent="0">
              <a:buNone/>
            </a:pPr>
            <a:r>
              <a:rPr lang="es-ES" dirty="0">
                <a:latin typeface="Trebuchet MS" pitchFamily="34" charset="0"/>
              </a:rPr>
              <a:t>Las piezas de código no deben revelar sus particularidades, y no deben interactuar con demasiadas otras “piezas”.</a:t>
            </a:r>
          </a:p>
        </p:txBody>
      </p:sp>
      <p:sp>
        <p:nvSpPr>
          <p:cNvPr id="4" name="5 Llamada rectangular redondeada"/>
          <p:cNvSpPr/>
          <p:nvPr/>
        </p:nvSpPr>
        <p:spPr>
          <a:xfrm>
            <a:off x="7104112" y="2187784"/>
            <a:ext cx="3672408" cy="1728192"/>
          </a:xfrm>
          <a:prstGeom prst="wedgeRoundRectCallout">
            <a:avLst>
              <a:gd name="adj1" fmla="val -93777"/>
              <a:gd name="adj2" fmla="val 33273"/>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sz="2800" dirty="0">
                <a:latin typeface="Trebuchet MS" pitchFamily="34" charset="0"/>
              </a:rPr>
              <a:t>clases, subsistemas, módulos o cualquier otra  agrupación</a:t>
            </a:r>
          </a:p>
        </p:txBody>
      </p:sp>
      <p:sp>
        <p:nvSpPr>
          <p:cNvPr id="5" name="2 Marcador de contenido"/>
          <p:cNvSpPr txBox="1">
            <a:spLocks/>
          </p:cNvSpPr>
          <p:nvPr/>
        </p:nvSpPr>
        <p:spPr>
          <a:xfrm>
            <a:off x="143634" y="4553745"/>
            <a:ext cx="12076122" cy="1827583"/>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800" dirty="0">
                <a:latin typeface="Trebuchet MS" pitchFamily="34" charset="0"/>
              </a:rPr>
              <a:t>Dividir el código en “células” (clases, módulos, subsistemas) dependiendo de la complejidad, y mantener  al mínimo posible las interacciones entre estas subdivisiones, de modo que si una de ellas requiere ser sustituida o reparada, el número de afectaciones se mantenga bajo.</a:t>
            </a:r>
          </a:p>
        </p:txBody>
      </p:sp>
    </p:spTree>
    <p:extLst>
      <p:ext uri="{BB962C8B-B14F-4D97-AF65-F5344CB8AC3E}">
        <p14:creationId xmlns:p14="http://schemas.microsoft.com/office/powerpoint/2010/main" val="1423023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11327432" cy="1143000"/>
          </a:xfrm>
        </p:spPr>
        <p:txBody>
          <a:bodyPr>
            <a:normAutofit fontScale="90000"/>
          </a:bodyPr>
          <a:lstStyle/>
          <a:p>
            <a:r>
              <a:rPr lang="en-US" b="1" dirty="0">
                <a:solidFill>
                  <a:schemeClr val="bg1"/>
                </a:solidFill>
                <a:latin typeface="Trebuchet MS" pitchFamily="34" charset="0"/>
              </a:rPr>
              <a:t>Principio “No </a:t>
            </a:r>
            <a:r>
              <a:rPr lang="en-US" b="1" dirty="0" err="1">
                <a:solidFill>
                  <a:schemeClr val="bg1"/>
                </a:solidFill>
                <a:latin typeface="Trebuchet MS" pitchFamily="34" charset="0"/>
              </a:rPr>
              <a:t>hables</a:t>
            </a:r>
            <a:r>
              <a:rPr lang="en-US" b="1" dirty="0">
                <a:solidFill>
                  <a:schemeClr val="bg1"/>
                </a:solidFill>
                <a:latin typeface="Trebuchet MS" pitchFamily="34" charset="0"/>
              </a:rPr>
              <a:t> con </a:t>
            </a:r>
            <a:r>
              <a:rPr lang="en-US" b="1" dirty="0" err="1">
                <a:solidFill>
                  <a:schemeClr val="bg1"/>
                </a:solidFill>
                <a:latin typeface="Trebuchet MS" pitchFamily="34" charset="0"/>
              </a:rPr>
              <a:t>extraños</a:t>
            </a:r>
            <a:r>
              <a:rPr lang="en-US" b="1" dirty="0">
                <a:solidFill>
                  <a:schemeClr val="bg1"/>
                </a:solidFill>
                <a:latin typeface="Trebuchet MS" pitchFamily="34" charset="0"/>
              </a:rPr>
              <a:t>”</a:t>
            </a:r>
            <a:br>
              <a:rPr lang="en-US" b="1" dirty="0">
                <a:solidFill>
                  <a:schemeClr val="bg1"/>
                </a:solidFill>
                <a:latin typeface="Trebuchet MS" pitchFamily="34" charset="0"/>
              </a:rPr>
            </a:br>
            <a:r>
              <a:rPr lang="en-US" sz="4000" b="1" i="1" dirty="0">
                <a:solidFill>
                  <a:schemeClr val="bg1"/>
                </a:solidFill>
                <a:latin typeface="Trebuchet MS" pitchFamily="34" charset="0"/>
              </a:rPr>
              <a:t>(Ley de Demeter) </a:t>
            </a:r>
            <a:br>
              <a:rPr lang="en-US" sz="4000" b="1" i="1" dirty="0">
                <a:solidFill>
                  <a:schemeClr val="bg1"/>
                </a:solidFill>
                <a:latin typeface="Trebuchet MS" pitchFamily="34" charset="0"/>
              </a:rPr>
            </a:br>
            <a:endParaRPr lang="es-ES" sz="4000" b="1" i="1" dirty="0">
              <a:solidFill>
                <a:schemeClr val="bg1"/>
              </a:solidFill>
              <a:latin typeface="Trebuchet MS" pitchFamily="34" charset="0"/>
            </a:endParaRPr>
          </a:p>
        </p:txBody>
      </p:sp>
      <p:grpSp>
        <p:nvGrpSpPr>
          <p:cNvPr id="8" name="Grupo 7"/>
          <p:cNvGrpSpPr/>
          <p:nvPr/>
        </p:nvGrpSpPr>
        <p:grpSpPr>
          <a:xfrm>
            <a:off x="457200" y="2276872"/>
            <a:ext cx="11679441" cy="3678932"/>
            <a:chOff x="457200" y="2276872"/>
            <a:chExt cx="11679441" cy="3678932"/>
          </a:xfrm>
        </p:grpSpPr>
        <p:pic>
          <p:nvPicPr>
            <p:cNvPr id="6" name="Imagen 5"/>
            <p:cNvPicPr>
              <a:picLocks noChangeAspect="1"/>
            </p:cNvPicPr>
            <p:nvPr/>
          </p:nvPicPr>
          <p:blipFill>
            <a:blip r:embed="rId2"/>
            <a:stretch>
              <a:fillRect/>
            </a:stretch>
          </p:blipFill>
          <p:spPr>
            <a:xfrm>
              <a:off x="8096016" y="2276872"/>
              <a:ext cx="4040625" cy="3678932"/>
            </a:xfrm>
            <a:prstGeom prst="rect">
              <a:avLst/>
            </a:prstGeom>
          </p:spPr>
        </p:pic>
        <p:sp>
          <p:nvSpPr>
            <p:cNvPr id="7" name="2 Marcador de contenido"/>
            <p:cNvSpPr txBox="1">
              <a:spLocks/>
            </p:cNvSpPr>
            <p:nvPr/>
          </p:nvSpPr>
          <p:spPr>
            <a:xfrm>
              <a:off x="457200" y="2712182"/>
              <a:ext cx="7457465" cy="309634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b="1" dirty="0">
                  <a:latin typeface="Trebuchet MS" pitchFamily="34" charset="0"/>
                </a:rPr>
                <a:t>Los miembros de una célula no conocían a los miembros de las restantes, de esta manera si una célula era capturada, el peligro de que las restantes fueran expuestas era menor.</a:t>
              </a:r>
            </a:p>
          </p:txBody>
        </p:sp>
      </p:grpSp>
    </p:spTree>
    <p:extLst>
      <p:ext uri="{BB962C8B-B14F-4D97-AF65-F5344CB8AC3E}">
        <p14:creationId xmlns:p14="http://schemas.microsoft.com/office/powerpoint/2010/main" val="1297734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3792"/>
            <a:ext cx="11327432" cy="1143000"/>
          </a:xfrm>
        </p:spPr>
        <p:txBody>
          <a:bodyPr>
            <a:normAutofit fontScale="90000"/>
          </a:bodyPr>
          <a:lstStyle/>
          <a:p>
            <a:r>
              <a:rPr lang="en-US" b="1" dirty="0">
                <a:solidFill>
                  <a:schemeClr val="bg1"/>
                </a:solidFill>
                <a:latin typeface="Trebuchet MS" pitchFamily="34" charset="0"/>
              </a:rPr>
              <a:t>Principio “No </a:t>
            </a:r>
            <a:r>
              <a:rPr lang="en-US" b="1" dirty="0" err="1">
                <a:solidFill>
                  <a:schemeClr val="bg1"/>
                </a:solidFill>
                <a:latin typeface="Trebuchet MS" pitchFamily="34" charset="0"/>
              </a:rPr>
              <a:t>hables</a:t>
            </a:r>
            <a:r>
              <a:rPr lang="en-US" b="1" dirty="0">
                <a:solidFill>
                  <a:schemeClr val="bg1"/>
                </a:solidFill>
                <a:latin typeface="Trebuchet MS" pitchFamily="34" charset="0"/>
              </a:rPr>
              <a:t> con </a:t>
            </a:r>
            <a:r>
              <a:rPr lang="en-US" b="1" dirty="0" err="1">
                <a:solidFill>
                  <a:schemeClr val="bg1"/>
                </a:solidFill>
                <a:latin typeface="Trebuchet MS" pitchFamily="34" charset="0"/>
              </a:rPr>
              <a:t>extraños</a:t>
            </a:r>
            <a:r>
              <a:rPr lang="en-US" b="1" dirty="0">
                <a:solidFill>
                  <a:schemeClr val="bg1"/>
                </a:solidFill>
                <a:latin typeface="Trebuchet MS" pitchFamily="34" charset="0"/>
              </a:rPr>
              <a:t>”</a:t>
            </a:r>
            <a:br>
              <a:rPr lang="en-US" b="1" dirty="0">
                <a:solidFill>
                  <a:schemeClr val="bg1"/>
                </a:solidFill>
                <a:latin typeface="Trebuchet MS" pitchFamily="34" charset="0"/>
              </a:rPr>
            </a:br>
            <a:r>
              <a:rPr lang="en-US" sz="4000" b="1" i="1" dirty="0">
                <a:solidFill>
                  <a:schemeClr val="bg1"/>
                </a:solidFill>
                <a:latin typeface="Trebuchet MS" pitchFamily="34" charset="0"/>
              </a:rPr>
              <a:t>(Ley de Demeter) </a:t>
            </a:r>
            <a:br>
              <a:rPr lang="en-US" sz="4000" b="1" i="1" dirty="0">
                <a:solidFill>
                  <a:schemeClr val="bg1"/>
                </a:solidFill>
                <a:latin typeface="Trebuchet MS" pitchFamily="34" charset="0"/>
              </a:rPr>
            </a:br>
            <a:endParaRPr lang="es-ES" sz="4000" b="1" i="1" dirty="0">
              <a:solidFill>
                <a:schemeClr val="bg1"/>
              </a:solidFill>
              <a:latin typeface="Trebuchet MS" pitchFamily="34" charset="0"/>
            </a:endParaRPr>
          </a:p>
        </p:txBody>
      </p:sp>
      <p:sp>
        <p:nvSpPr>
          <p:cNvPr id="8" name="4 CuadroTexto"/>
          <p:cNvSpPr txBox="1"/>
          <p:nvPr/>
        </p:nvSpPr>
        <p:spPr>
          <a:xfrm>
            <a:off x="246348" y="2164651"/>
            <a:ext cx="11749136" cy="4708981"/>
          </a:xfrm>
          <a:prstGeom prst="rect">
            <a:avLst/>
          </a:prstGeom>
          <a:noFill/>
        </p:spPr>
        <p:txBody>
          <a:bodyPr wrap="square" rtlCol="0">
            <a:spAutoFit/>
          </a:bodyPr>
          <a:lstStyle/>
          <a:p>
            <a:r>
              <a:rPr lang="es-ES" sz="2800" b="1" dirty="0">
                <a:latin typeface="Trebuchet MS" pitchFamily="34" charset="0"/>
              </a:rPr>
              <a:t>Ley de </a:t>
            </a:r>
            <a:r>
              <a:rPr lang="es-ES" sz="2800" b="1" dirty="0" err="1">
                <a:latin typeface="Trebuchet MS" pitchFamily="34" charset="0"/>
              </a:rPr>
              <a:t>Demeter</a:t>
            </a:r>
            <a:r>
              <a:rPr lang="es-ES" sz="2800" b="1" dirty="0">
                <a:solidFill>
                  <a:srgbClr val="FFFF00"/>
                </a:solidFill>
                <a:latin typeface="Trebuchet MS" pitchFamily="34" charset="0"/>
              </a:rPr>
              <a:t>.</a:t>
            </a:r>
            <a:r>
              <a:rPr lang="es-ES" sz="2800" dirty="0">
                <a:latin typeface="Trebuchet MS" pitchFamily="34" charset="0"/>
              </a:rPr>
              <a:t>- Las operaciones de una clase, solamente deberían efectuar llamadas a objetos que cumplan una de las 4 características siguientes:</a:t>
            </a:r>
          </a:p>
          <a:p>
            <a:pPr marL="914400" lvl="1" indent="-457200">
              <a:buFont typeface="+mj-lt"/>
              <a:buAutoNum type="arabicPeriod"/>
            </a:pPr>
            <a:r>
              <a:rPr lang="es-ES" sz="2800" b="1" dirty="0">
                <a:solidFill>
                  <a:srgbClr val="FF0000"/>
                </a:solidFill>
                <a:latin typeface="Trebuchet MS" pitchFamily="34" charset="0"/>
              </a:rPr>
              <a:t>A  sí mismos.</a:t>
            </a:r>
          </a:p>
          <a:p>
            <a:pPr marL="914400" lvl="1" indent="-457200">
              <a:buFont typeface="+mj-lt"/>
              <a:buAutoNum type="arabicPeriod"/>
            </a:pPr>
            <a:r>
              <a:rPr lang="es-ES" sz="2800" b="1" dirty="0">
                <a:solidFill>
                  <a:srgbClr val="FF0000"/>
                </a:solidFill>
                <a:latin typeface="Trebuchet MS" pitchFamily="34" charset="0"/>
              </a:rPr>
              <a:t>A objetos pasados como argumento.</a:t>
            </a:r>
          </a:p>
          <a:p>
            <a:pPr marL="914400" lvl="1" indent="-457200">
              <a:buFont typeface="+mj-lt"/>
              <a:buAutoNum type="arabicPeriod"/>
            </a:pPr>
            <a:r>
              <a:rPr lang="es-ES" sz="2800" b="1" dirty="0">
                <a:solidFill>
                  <a:srgbClr val="FF0000"/>
                </a:solidFill>
                <a:latin typeface="Trebuchet MS" pitchFamily="34" charset="0"/>
              </a:rPr>
              <a:t>A objetos creados por ella.</a:t>
            </a:r>
          </a:p>
          <a:p>
            <a:pPr marL="914400" lvl="1" indent="-457200">
              <a:buFont typeface="+mj-lt"/>
              <a:buAutoNum type="arabicPeriod"/>
            </a:pPr>
            <a:r>
              <a:rPr lang="es-ES" sz="2800" b="1" dirty="0">
                <a:solidFill>
                  <a:srgbClr val="FF0000"/>
                </a:solidFill>
                <a:latin typeface="Trebuchet MS" pitchFamily="34" charset="0"/>
              </a:rPr>
              <a:t>A objetos con los cuales tiene relaciones directas.</a:t>
            </a:r>
          </a:p>
          <a:p>
            <a:endParaRPr lang="es-ES" sz="2400" b="1" dirty="0">
              <a:latin typeface="Trebuchet MS" pitchFamily="34" charset="0"/>
            </a:endParaRPr>
          </a:p>
          <a:p>
            <a:r>
              <a:rPr lang="es-ES" sz="2800" b="1" dirty="0">
                <a:latin typeface="Trebuchet MS" pitchFamily="34" charset="0"/>
              </a:rPr>
              <a:t>Diseñar componentes tímidos (</a:t>
            </a:r>
            <a:r>
              <a:rPr lang="es-ES" sz="2800" b="1" dirty="0" err="1">
                <a:latin typeface="Trebuchet MS" pitchFamily="34" charset="0"/>
              </a:rPr>
              <a:t>shy</a:t>
            </a:r>
            <a:r>
              <a:rPr lang="es-ES" sz="2800" b="1" dirty="0">
                <a:latin typeface="Trebuchet MS" pitchFamily="34" charset="0"/>
              </a:rPr>
              <a:t>), que respetan la Ley de </a:t>
            </a:r>
            <a:r>
              <a:rPr lang="es-ES" sz="2800" b="1" dirty="0" err="1">
                <a:latin typeface="Trebuchet MS" pitchFamily="34" charset="0"/>
              </a:rPr>
              <a:t>Demeter</a:t>
            </a:r>
            <a:r>
              <a:rPr lang="es-ES" sz="2800" dirty="0">
                <a:latin typeface="Trebuchet MS" pitchFamily="34" charset="0"/>
              </a:rPr>
              <a:t>, ayuda a obtener bajo acoplamiento. </a:t>
            </a:r>
          </a:p>
          <a:p>
            <a:endParaRPr lang="es-ES" sz="2400" dirty="0">
              <a:latin typeface="Trebuchet MS" pitchFamily="34" charset="0"/>
            </a:endParaRPr>
          </a:p>
        </p:txBody>
      </p:sp>
    </p:spTree>
    <p:extLst>
      <p:ext uri="{BB962C8B-B14F-4D97-AF65-F5344CB8AC3E}">
        <p14:creationId xmlns:p14="http://schemas.microsoft.com/office/powerpoint/2010/main" val="1777166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3" y="0"/>
            <a:ext cx="10813103" cy="1143000"/>
          </a:xfrm>
        </p:spPr>
        <p:txBody>
          <a:bodyPr/>
          <a:lstStyle/>
          <a:p>
            <a:r>
              <a:rPr lang="en-US" b="1" dirty="0">
                <a:solidFill>
                  <a:schemeClr val="bg1"/>
                </a:solidFill>
                <a:latin typeface="Trebuchet MS" pitchFamily="34" charset="0"/>
              </a:rPr>
              <a:t>Principio Hollywood</a:t>
            </a:r>
            <a:endParaRPr lang="es-ES" b="1" dirty="0">
              <a:solidFill>
                <a:schemeClr val="bg1"/>
              </a:solidFill>
              <a:latin typeface="Trebuchet MS" pitchFamily="34" charset="0"/>
            </a:endParaRPr>
          </a:p>
        </p:txBody>
      </p:sp>
      <p:sp>
        <p:nvSpPr>
          <p:cNvPr id="3" name="4 CuadroTexto"/>
          <p:cNvSpPr txBox="1"/>
          <p:nvPr/>
        </p:nvSpPr>
        <p:spPr>
          <a:xfrm>
            <a:off x="490185" y="1844824"/>
            <a:ext cx="11361488" cy="646331"/>
          </a:xfrm>
          <a:prstGeom prst="rect">
            <a:avLst/>
          </a:prstGeom>
          <a:noFill/>
        </p:spPr>
        <p:txBody>
          <a:bodyPr wrap="square" rtlCol="0">
            <a:spAutoFit/>
          </a:bodyPr>
          <a:lstStyle/>
          <a:p>
            <a:r>
              <a:rPr lang="en-US" sz="3600" b="1" dirty="0">
                <a:latin typeface="Trebuchet MS" pitchFamily="34" charset="0"/>
              </a:rPr>
              <a:t>“No </a:t>
            </a:r>
            <a:r>
              <a:rPr lang="en-US" sz="3600" b="1" dirty="0" err="1">
                <a:latin typeface="Trebuchet MS" pitchFamily="34" charset="0"/>
              </a:rPr>
              <a:t>nos</a:t>
            </a:r>
            <a:r>
              <a:rPr lang="en-US" sz="3600" b="1" dirty="0">
                <a:latin typeface="Trebuchet MS" pitchFamily="34" charset="0"/>
              </a:rPr>
              <a:t> </a:t>
            </a:r>
            <a:r>
              <a:rPr lang="en-US" sz="3600" b="1" dirty="0" err="1">
                <a:latin typeface="Trebuchet MS" pitchFamily="34" charset="0"/>
              </a:rPr>
              <a:t>llames</a:t>
            </a:r>
            <a:r>
              <a:rPr lang="en-US" sz="3600" b="1" dirty="0">
                <a:latin typeface="Trebuchet MS" pitchFamily="34" charset="0"/>
              </a:rPr>
              <a:t>, </a:t>
            </a:r>
            <a:r>
              <a:rPr lang="en-US" sz="3600" b="1" dirty="0" err="1">
                <a:latin typeface="Trebuchet MS" pitchFamily="34" charset="0"/>
              </a:rPr>
              <a:t>nosotros</a:t>
            </a:r>
            <a:r>
              <a:rPr lang="en-US" sz="3600" b="1" dirty="0">
                <a:latin typeface="Trebuchet MS" pitchFamily="34" charset="0"/>
              </a:rPr>
              <a:t> </a:t>
            </a:r>
            <a:r>
              <a:rPr lang="en-US" sz="3600" b="1" dirty="0" err="1">
                <a:latin typeface="Trebuchet MS" pitchFamily="34" charset="0"/>
              </a:rPr>
              <a:t>te</a:t>
            </a:r>
            <a:r>
              <a:rPr lang="en-US" sz="3600" b="1" dirty="0">
                <a:latin typeface="Trebuchet MS" pitchFamily="34" charset="0"/>
              </a:rPr>
              <a:t> </a:t>
            </a:r>
            <a:r>
              <a:rPr lang="en-US" sz="3600" b="1" dirty="0" err="1">
                <a:latin typeface="Trebuchet MS" pitchFamily="34" charset="0"/>
              </a:rPr>
              <a:t>llamaremos</a:t>
            </a:r>
            <a:r>
              <a:rPr lang="en-US" sz="3600" b="1" dirty="0">
                <a:latin typeface="Trebuchet MS" pitchFamily="34" charset="0"/>
              </a:rPr>
              <a:t>”</a:t>
            </a:r>
            <a:endParaRPr lang="es-ES" sz="3600" dirty="0">
              <a:latin typeface="Trebuchet MS" pitchFamily="34" charset="0"/>
            </a:endParaRPr>
          </a:p>
        </p:txBody>
      </p:sp>
      <p:sp>
        <p:nvSpPr>
          <p:cNvPr id="4" name="5 CuadroTexto"/>
          <p:cNvSpPr txBox="1"/>
          <p:nvPr/>
        </p:nvSpPr>
        <p:spPr>
          <a:xfrm>
            <a:off x="119288" y="2852936"/>
            <a:ext cx="11953376" cy="3693319"/>
          </a:xfrm>
          <a:prstGeom prst="rect">
            <a:avLst/>
          </a:prstGeom>
          <a:noFill/>
        </p:spPr>
        <p:txBody>
          <a:bodyPr wrap="square" rtlCol="0">
            <a:spAutoFit/>
          </a:bodyPr>
          <a:lstStyle/>
          <a:p>
            <a:pPr marL="457200" indent="-457200" algn="just">
              <a:spcBef>
                <a:spcPts val="1200"/>
              </a:spcBef>
              <a:buFont typeface="Arial" pitchFamily="34" charset="0"/>
              <a:buChar char="•"/>
            </a:pPr>
            <a:r>
              <a:rPr lang="es-ES" sz="3200" dirty="0">
                <a:latin typeface="Trebuchet MS" pitchFamily="34" charset="0"/>
              </a:rPr>
              <a:t>Al diseñar </a:t>
            </a:r>
            <a:r>
              <a:rPr lang="es-ES" sz="3200" b="1" dirty="0">
                <a:solidFill>
                  <a:srgbClr val="FF0000"/>
                </a:solidFill>
                <a:latin typeface="Trebuchet MS" pitchFamily="34" charset="0"/>
              </a:rPr>
              <a:t>piezas de alto nivel </a:t>
            </a:r>
            <a:r>
              <a:rPr lang="es-ES" sz="3200" dirty="0">
                <a:latin typeface="Trebuchet MS" pitchFamily="34" charset="0"/>
              </a:rPr>
              <a:t>que interactuarán con </a:t>
            </a:r>
            <a:r>
              <a:rPr lang="es-ES" sz="3200" b="1" dirty="0">
                <a:solidFill>
                  <a:srgbClr val="FF0000"/>
                </a:solidFill>
                <a:latin typeface="Trebuchet MS" pitchFamily="34" charset="0"/>
              </a:rPr>
              <a:t>piezas de más bajo nivel</a:t>
            </a:r>
            <a:r>
              <a:rPr lang="es-ES" sz="3200" dirty="0">
                <a:latin typeface="Trebuchet MS" pitchFamily="34" charset="0"/>
              </a:rPr>
              <a:t>, se debe evitar las llamadas de estas últimas a las primeras, las piezas de más alto nivel deben mantenerse como coordinadoras, y no viceversa. </a:t>
            </a:r>
          </a:p>
          <a:p>
            <a:pPr marL="457200" indent="-457200" algn="just">
              <a:spcBef>
                <a:spcPts val="1200"/>
              </a:spcBef>
              <a:buFont typeface="Arial" pitchFamily="34" charset="0"/>
              <a:buChar char="•"/>
            </a:pPr>
            <a:r>
              <a:rPr lang="es-ES" sz="3200" dirty="0">
                <a:latin typeface="Trebuchet MS" pitchFamily="34" charset="0"/>
              </a:rPr>
              <a:t>La programación de una aplicación en la que se adicionan </a:t>
            </a:r>
            <a:r>
              <a:rPr lang="es-ES" sz="3200" b="1" dirty="0" err="1">
                <a:solidFill>
                  <a:srgbClr val="FF0000"/>
                </a:solidFill>
                <a:latin typeface="Trebuchet MS" pitchFamily="34" charset="0"/>
              </a:rPr>
              <a:t>plugins</a:t>
            </a:r>
            <a:r>
              <a:rPr lang="es-ES" sz="3200" dirty="0">
                <a:latin typeface="Trebuchet MS" pitchFamily="34" charset="0"/>
              </a:rPr>
              <a:t> debe seguir ese principio, el </a:t>
            </a:r>
            <a:r>
              <a:rPr lang="es-ES" sz="3200" dirty="0" err="1">
                <a:latin typeface="Trebuchet MS" pitchFamily="34" charset="0"/>
              </a:rPr>
              <a:t>plugin</a:t>
            </a:r>
            <a:r>
              <a:rPr lang="es-ES" sz="3200" dirty="0">
                <a:latin typeface="Trebuchet MS" pitchFamily="34" charset="0"/>
              </a:rPr>
              <a:t> no debe interactuar con su contenedor, sino al revés. </a:t>
            </a:r>
          </a:p>
        </p:txBody>
      </p:sp>
    </p:spTree>
    <p:extLst>
      <p:ext uri="{BB962C8B-B14F-4D97-AF65-F5344CB8AC3E}">
        <p14:creationId xmlns:p14="http://schemas.microsoft.com/office/powerpoint/2010/main" val="294184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srcRect/>
          <a:stretch>
            <a:fillRect/>
          </a:stretch>
        </p:blipFill>
        <p:spPr bwMode="auto">
          <a:xfrm>
            <a:off x="8086467" y="2258423"/>
            <a:ext cx="3254693" cy="4080510"/>
          </a:xfrm>
          <a:prstGeom prst="rect">
            <a:avLst/>
          </a:prstGeom>
          <a:noFill/>
          <a:ln w="9525">
            <a:noFill/>
            <a:miter lim="800000"/>
            <a:headEnd/>
            <a:tailEnd/>
          </a:ln>
          <a:effectLst/>
        </p:spPr>
      </p:pic>
      <p:sp>
        <p:nvSpPr>
          <p:cNvPr id="5" name="6 CuadroTexto"/>
          <p:cNvSpPr txBox="1"/>
          <p:nvPr/>
        </p:nvSpPr>
        <p:spPr>
          <a:xfrm>
            <a:off x="1055440" y="1772816"/>
            <a:ext cx="9217024" cy="646331"/>
          </a:xfrm>
          <a:prstGeom prst="rect">
            <a:avLst/>
          </a:prstGeom>
          <a:noFill/>
        </p:spPr>
        <p:txBody>
          <a:bodyPr wrap="square" rtlCol="0">
            <a:spAutoFit/>
          </a:bodyPr>
          <a:lstStyle/>
          <a:p>
            <a:r>
              <a:rPr lang="en-US" sz="3600" b="1" dirty="0">
                <a:latin typeface="Trebuchet MS" pitchFamily="34" charset="0"/>
              </a:rPr>
              <a:t>“No </a:t>
            </a:r>
            <a:r>
              <a:rPr lang="en-US" sz="3600" b="1" dirty="0" err="1">
                <a:latin typeface="Trebuchet MS" pitchFamily="34" charset="0"/>
              </a:rPr>
              <a:t>nos</a:t>
            </a:r>
            <a:r>
              <a:rPr lang="en-US" sz="3600" b="1" dirty="0">
                <a:latin typeface="Trebuchet MS" pitchFamily="34" charset="0"/>
              </a:rPr>
              <a:t> </a:t>
            </a:r>
            <a:r>
              <a:rPr lang="en-US" sz="3600" b="1" dirty="0" err="1">
                <a:latin typeface="Trebuchet MS" pitchFamily="34" charset="0"/>
              </a:rPr>
              <a:t>llames</a:t>
            </a:r>
            <a:r>
              <a:rPr lang="en-US" sz="3600" b="1" dirty="0">
                <a:latin typeface="Trebuchet MS" pitchFamily="34" charset="0"/>
              </a:rPr>
              <a:t>, </a:t>
            </a:r>
            <a:r>
              <a:rPr lang="en-US" sz="3600" b="1" dirty="0" err="1">
                <a:latin typeface="Trebuchet MS" pitchFamily="34" charset="0"/>
              </a:rPr>
              <a:t>nosotros</a:t>
            </a:r>
            <a:r>
              <a:rPr lang="en-US" sz="3600" b="1" dirty="0">
                <a:latin typeface="Trebuchet MS" pitchFamily="34" charset="0"/>
              </a:rPr>
              <a:t> </a:t>
            </a:r>
            <a:r>
              <a:rPr lang="en-US" sz="3600" b="1" dirty="0" err="1">
                <a:latin typeface="Trebuchet MS" pitchFamily="34" charset="0"/>
              </a:rPr>
              <a:t>te</a:t>
            </a:r>
            <a:r>
              <a:rPr lang="en-US" sz="3600" b="1" dirty="0">
                <a:latin typeface="Trebuchet MS" pitchFamily="34" charset="0"/>
              </a:rPr>
              <a:t> </a:t>
            </a:r>
            <a:r>
              <a:rPr lang="en-US" sz="3600" b="1" dirty="0" err="1">
                <a:latin typeface="Trebuchet MS" pitchFamily="34" charset="0"/>
              </a:rPr>
              <a:t>llamaremos</a:t>
            </a:r>
            <a:r>
              <a:rPr lang="en-US" sz="3600" b="1" dirty="0">
                <a:latin typeface="Trebuchet MS" pitchFamily="34" charset="0"/>
              </a:rPr>
              <a:t>”</a:t>
            </a:r>
            <a:endParaRPr lang="es-ES" sz="3600" dirty="0">
              <a:latin typeface="Trebuchet MS" pitchFamily="34" charset="0"/>
            </a:endParaRPr>
          </a:p>
        </p:txBody>
      </p:sp>
      <p:sp>
        <p:nvSpPr>
          <p:cNvPr id="6" name="1 Título"/>
          <p:cNvSpPr>
            <a:spLocks noGrp="1"/>
          </p:cNvSpPr>
          <p:nvPr>
            <p:ph type="title"/>
          </p:nvPr>
        </p:nvSpPr>
        <p:spPr>
          <a:xfrm>
            <a:off x="500033" y="0"/>
            <a:ext cx="10813103" cy="1143000"/>
          </a:xfrm>
        </p:spPr>
        <p:txBody>
          <a:bodyPr/>
          <a:lstStyle/>
          <a:p>
            <a:r>
              <a:rPr lang="en-US" b="1" dirty="0">
                <a:solidFill>
                  <a:schemeClr val="bg1"/>
                </a:solidFill>
                <a:latin typeface="Trebuchet MS" pitchFamily="34" charset="0"/>
              </a:rPr>
              <a:t>Principio Hollywood</a:t>
            </a:r>
            <a:endParaRPr lang="es-ES" b="1" dirty="0">
              <a:solidFill>
                <a:schemeClr val="bg1"/>
              </a:solidFill>
              <a:latin typeface="Trebuchet MS" pitchFamily="34" charset="0"/>
            </a:endParaRPr>
          </a:p>
        </p:txBody>
      </p:sp>
      <p:pic>
        <p:nvPicPr>
          <p:cNvPr id="2" name="Imagen 1"/>
          <p:cNvPicPr>
            <a:picLocks noChangeAspect="1"/>
          </p:cNvPicPr>
          <p:nvPr/>
        </p:nvPicPr>
        <p:blipFill>
          <a:blip r:embed="rId3"/>
          <a:stretch>
            <a:fillRect/>
          </a:stretch>
        </p:blipFill>
        <p:spPr>
          <a:xfrm>
            <a:off x="263352" y="3717032"/>
            <a:ext cx="7462647" cy="1368152"/>
          </a:xfrm>
          <a:prstGeom prst="rect">
            <a:avLst/>
          </a:prstGeom>
        </p:spPr>
      </p:pic>
    </p:spTree>
    <p:extLst>
      <p:ext uri="{BB962C8B-B14F-4D97-AF65-F5344CB8AC3E}">
        <p14:creationId xmlns:p14="http://schemas.microsoft.com/office/powerpoint/2010/main" val="612539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11327432" cy="1143000"/>
          </a:xfrm>
        </p:spPr>
        <p:txBody>
          <a:bodyPr>
            <a:normAutofit fontScale="90000"/>
          </a:bodyPr>
          <a:lstStyle/>
          <a:p>
            <a:r>
              <a:rPr lang="en-US" b="1" dirty="0">
                <a:solidFill>
                  <a:schemeClr val="bg1"/>
                </a:solidFill>
                <a:latin typeface="Trebuchet MS" pitchFamily="34" charset="0"/>
              </a:rPr>
              <a:t>Once and Only Once Rule</a:t>
            </a:r>
            <a:br>
              <a:rPr lang="en-US" b="1" dirty="0">
                <a:solidFill>
                  <a:schemeClr val="bg1"/>
                </a:solidFill>
                <a:latin typeface="Trebuchet MS" pitchFamily="34" charset="0"/>
              </a:rPr>
            </a:br>
            <a:r>
              <a:rPr lang="en-US" b="1" dirty="0">
                <a:solidFill>
                  <a:schemeClr val="bg1"/>
                </a:solidFill>
                <a:latin typeface="Trebuchet MS" pitchFamily="34" charset="0"/>
              </a:rPr>
              <a:t>“una y solo una </a:t>
            </a:r>
            <a:r>
              <a:rPr lang="en-US" b="1" dirty="0" err="1">
                <a:solidFill>
                  <a:schemeClr val="bg1"/>
                </a:solidFill>
                <a:latin typeface="Trebuchet MS" pitchFamily="34" charset="0"/>
              </a:rPr>
              <a:t>regla</a:t>
            </a:r>
            <a:r>
              <a:rPr lang="en-US"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91344" y="2060848"/>
            <a:ext cx="11881320" cy="3429387"/>
          </a:xfrm>
        </p:spPr>
        <p:txBody>
          <a:bodyPr/>
          <a:lstStyle/>
          <a:p>
            <a:pPr algn="just">
              <a:spcBef>
                <a:spcPts val="1800"/>
              </a:spcBef>
            </a:pPr>
            <a:r>
              <a:rPr lang="es-ES" dirty="0">
                <a:latin typeface="Trebuchet MS" pitchFamily="34" charset="0"/>
              </a:rPr>
              <a:t>Este principio establece la no repetición de una misma responsabilidad en más de una clase o módulo. </a:t>
            </a:r>
          </a:p>
          <a:p>
            <a:pPr algn="just">
              <a:spcBef>
                <a:spcPts val="1800"/>
              </a:spcBef>
            </a:pPr>
            <a:r>
              <a:rPr lang="es-ES" dirty="0">
                <a:latin typeface="Trebuchet MS" pitchFamily="34" charset="0"/>
              </a:rPr>
              <a:t>En la medida en que una función es repetida en un mayor número de lugares, a la hora de modificar esa función, se pueden quedar varias de las piezas afectadas sin actualizar el cambio.</a:t>
            </a:r>
          </a:p>
        </p:txBody>
      </p:sp>
    </p:spTree>
    <p:extLst>
      <p:ext uri="{BB962C8B-B14F-4D97-AF65-F5344CB8AC3E}">
        <p14:creationId xmlns:p14="http://schemas.microsoft.com/office/powerpoint/2010/main" val="513058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11327432" cy="1143000"/>
          </a:xfrm>
        </p:spPr>
        <p:txBody>
          <a:bodyPr>
            <a:normAutofit fontScale="90000"/>
          </a:bodyPr>
          <a:lstStyle/>
          <a:p>
            <a:r>
              <a:rPr lang="en-US" b="1">
                <a:solidFill>
                  <a:schemeClr val="bg1"/>
                </a:solidFill>
                <a:latin typeface="Trebuchet MS" pitchFamily="34" charset="0"/>
              </a:rPr>
              <a:t>Once and Only Once Rule</a:t>
            </a:r>
            <a:br>
              <a:rPr lang="en-US" b="1">
                <a:solidFill>
                  <a:schemeClr val="bg1"/>
                </a:solidFill>
                <a:latin typeface="Trebuchet MS" pitchFamily="34" charset="0"/>
              </a:rPr>
            </a:br>
            <a:r>
              <a:rPr lang="en-US" b="1">
                <a:solidFill>
                  <a:schemeClr val="bg1"/>
                </a:solidFill>
                <a:latin typeface="Trebuchet MS" pitchFamily="34" charset="0"/>
              </a:rPr>
              <a:t>“una y solo una regla”</a:t>
            </a:r>
            <a:endParaRPr lang="es-ES" b="1" dirty="0">
              <a:solidFill>
                <a:schemeClr val="bg1"/>
              </a:solidFill>
              <a:latin typeface="Trebuchet MS" pitchFamily="34" charset="0"/>
            </a:endParaRPr>
          </a:p>
        </p:txBody>
      </p:sp>
      <p:pic>
        <p:nvPicPr>
          <p:cNvPr id="7" name="Imagen 6"/>
          <p:cNvPicPr>
            <a:picLocks noChangeAspect="1"/>
          </p:cNvPicPr>
          <p:nvPr/>
        </p:nvPicPr>
        <p:blipFill>
          <a:blip r:embed="rId3"/>
          <a:stretch>
            <a:fillRect/>
          </a:stretch>
        </p:blipFill>
        <p:spPr>
          <a:xfrm>
            <a:off x="119336" y="1916832"/>
            <a:ext cx="6811110" cy="2304256"/>
          </a:xfrm>
          <a:prstGeom prst="rect">
            <a:avLst/>
          </a:prstGeom>
        </p:spPr>
      </p:pic>
      <p:grpSp>
        <p:nvGrpSpPr>
          <p:cNvPr id="11" name="Grupo 10"/>
          <p:cNvGrpSpPr/>
          <p:nvPr/>
        </p:nvGrpSpPr>
        <p:grpSpPr>
          <a:xfrm>
            <a:off x="4727848" y="2492896"/>
            <a:ext cx="7200800" cy="4483637"/>
            <a:chOff x="4799856" y="2429238"/>
            <a:chExt cx="7200800" cy="4483637"/>
          </a:xfrm>
        </p:grpSpPr>
        <p:pic>
          <p:nvPicPr>
            <p:cNvPr id="9" name="Imagen 8"/>
            <p:cNvPicPr>
              <a:picLocks noChangeAspect="1"/>
            </p:cNvPicPr>
            <p:nvPr/>
          </p:nvPicPr>
          <p:blipFill>
            <a:blip r:embed="rId4"/>
            <a:stretch>
              <a:fillRect/>
            </a:stretch>
          </p:blipFill>
          <p:spPr>
            <a:xfrm>
              <a:off x="4799856" y="4483048"/>
              <a:ext cx="7200800" cy="2429827"/>
            </a:xfrm>
            <a:prstGeom prst="rect">
              <a:avLst/>
            </a:prstGeom>
          </p:spPr>
        </p:pic>
        <p:sp>
          <p:nvSpPr>
            <p:cNvPr id="10" name="Flecha curvada hacia abajo 9"/>
            <p:cNvSpPr/>
            <p:nvPr/>
          </p:nvSpPr>
          <p:spPr>
            <a:xfrm rot="1730497">
              <a:off x="7109106" y="2429238"/>
              <a:ext cx="3587941" cy="922753"/>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Rectángulo: esquinas redondeadas 2">
            <a:extLst>
              <a:ext uri="{FF2B5EF4-FFF2-40B4-BE49-F238E27FC236}">
                <a16:creationId xmlns:a16="http://schemas.microsoft.com/office/drawing/2014/main" id="{D61E8E23-1601-40A9-9DE3-77E1D359E4D3}"/>
              </a:ext>
            </a:extLst>
          </p:cNvPr>
          <p:cNvSpPr/>
          <p:nvPr/>
        </p:nvSpPr>
        <p:spPr>
          <a:xfrm>
            <a:off x="0" y="2852936"/>
            <a:ext cx="184752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F73E345E-F119-44D5-8BC6-0D08503AA9BD}"/>
              </a:ext>
            </a:extLst>
          </p:cNvPr>
          <p:cNvSpPr/>
          <p:nvPr/>
        </p:nvSpPr>
        <p:spPr>
          <a:xfrm>
            <a:off x="3503712" y="3429000"/>
            <a:ext cx="3546070"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6B68BE-3937-4252-82B9-DEB6FF89D239}"/>
              </a:ext>
            </a:extLst>
          </p:cNvPr>
          <p:cNvSpPr/>
          <p:nvPr/>
        </p:nvSpPr>
        <p:spPr>
          <a:xfrm>
            <a:off x="8544272" y="6093296"/>
            <a:ext cx="2304256" cy="21602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9056CF75-6326-4B61-AB64-1EF34F0164E5}"/>
              </a:ext>
            </a:extLst>
          </p:cNvPr>
          <p:cNvSpPr/>
          <p:nvPr/>
        </p:nvSpPr>
        <p:spPr>
          <a:xfrm>
            <a:off x="4511824" y="5481936"/>
            <a:ext cx="2304256" cy="39533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552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988840"/>
            <a:ext cx="9578329" cy="23762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Modularidad</a:t>
            </a: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 </a:t>
            </a: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Cohesión</a:t>
            </a: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 </a:t>
            </a: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Acoplamiento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Tree>
    <p:extLst>
      <p:ext uri="{BB962C8B-B14F-4D97-AF65-F5344CB8AC3E}">
        <p14:creationId xmlns:p14="http://schemas.microsoft.com/office/powerpoint/2010/main" val="1503535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747" y="31192"/>
            <a:ext cx="11281182" cy="1143000"/>
          </a:xfrm>
        </p:spPr>
        <p:txBody>
          <a:bodyPr>
            <a:normAutofit/>
          </a:bodyPr>
          <a:lstStyle/>
          <a:p>
            <a:r>
              <a:rPr lang="en-US" b="1" dirty="0" err="1">
                <a:solidFill>
                  <a:schemeClr val="bg1"/>
                </a:solidFill>
                <a:latin typeface="Trebuchet MS" pitchFamily="34" charset="0"/>
              </a:rPr>
              <a:t>Modularidad</a:t>
            </a:r>
            <a:endParaRPr lang="es-ES" b="1" dirty="0">
              <a:solidFill>
                <a:schemeClr val="bg1"/>
              </a:solidFill>
              <a:latin typeface="Trebuchet MS"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0275" y="4085717"/>
            <a:ext cx="3215680" cy="2813069"/>
          </a:xfrm>
          <a:prstGeom prst="rect">
            <a:avLst/>
          </a:prstGeom>
        </p:spPr>
      </p:pic>
      <p:sp>
        <p:nvSpPr>
          <p:cNvPr id="4" name="5 CuadroTexto"/>
          <p:cNvSpPr txBox="1"/>
          <p:nvPr/>
        </p:nvSpPr>
        <p:spPr>
          <a:xfrm>
            <a:off x="191344" y="1815782"/>
            <a:ext cx="11478870" cy="4493538"/>
          </a:xfrm>
          <a:prstGeom prst="rect">
            <a:avLst/>
          </a:prstGeom>
          <a:noFill/>
        </p:spPr>
        <p:txBody>
          <a:bodyPr wrap="square" rtlCol="0">
            <a:spAutoFit/>
          </a:bodyPr>
          <a:lstStyle/>
          <a:p>
            <a:pPr marL="457200" indent="-457200">
              <a:spcBef>
                <a:spcPts val="1800"/>
              </a:spcBef>
              <a:buFont typeface="Arial" pitchFamily="34" charset="0"/>
              <a:buChar char="•"/>
            </a:pPr>
            <a:r>
              <a:rPr lang="en-US" sz="3200" dirty="0" err="1">
                <a:latin typeface="Trebuchet MS" pitchFamily="34" charset="0"/>
              </a:rPr>
              <a:t>Modularidad</a:t>
            </a:r>
            <a:r>
              <a:rPr lang="en-US" sz="3200" dirty="0">
                <a:latin typeface="Trebuchet MS" pitchFamily="34" charset="0"/>
              </a:rPr>
              <a:t> </a:t>
            </a:r>
            <a:r>
              <a:rPr lang="en-US" sz="3200" dirty="0" err="1">
                <a:latin typeface="Trebuchet MS" pitchFamily="34" charset="0"/>
              </a:rPr>
              <a:t>es</a:t>
            </a:r>
            <a:r>
              <a:rPr lang="en-US" sz="3200" dirty="0">
                <a:latin typeface="Trebuchet MS" pitchFamily="34" charset="0"/>
              </a:rPr>
              <a:t> la </a:t>
            </a:r>
            <a:r>
              <a:rPr lang="en-US" sz="3200" dirty="0" err="1">
                <a:latin typeface="Trebuchet MS" pitchFamily="34" charset="0"/>
              </a:rPr>
              <a:t>partición</a:t>
            </a:r>
            <a:r>
              <a:rPr lang="en-US" sz="3200" dirty="0">
                <a:latin typeface="Trebuchet MS" pitchFamily="34" charset="0"/>
              </a:rPr>
              <a:t> </a:t>
            </a:r>
            <a:r>
              <a:rPr lang="en-US" sz="3200" dirty="0" err="1">
                <a:latin typeface="Trebuchet MS" pitchFamily="34" charset="0"/>
              </a:rPr>
              <a:t>lógica</a:t>
            </a:r>
            <a:r>
              <a:rPr lang="en-US" sz="3200" dirty="0">
                <a:latin typeface="Trebuchet MS" pitchFamily="34" charset="0"/>
              </a:rPr>
              <a:t> del </a:t>
            </a:r>
            <a:r>
              <a:rPr lang="en-US" sz="3200" dirty="0" err="1">
                <a:latin typeface="Trebuchet MS" pitchFamily="34" charset="0"/>
              </a:rPr>
              <a:t>diseño</a:t>
            </a:r>
            <a:r>
              <a:rPr lang="en-US" sz="3200" dirty="0">
                <a:latin typeface="Trebuchet MS" pitchFamily="34" charset="0"/>
              </a:rPr>
              <a:t> de software que </a:t>
            </a:r>
            <a:r>
              <a:rPr lang="en-US" sz="3200" dirty="0" err="1">
                <a:latin typeface="Trebuchet MS" pitchFamily="34" charset="0"/>
              </a:rPr>
              <a:t>permite</a:t>
            </a:r>
            <a:r>
              <a:rPr lang="en-US" sz="3200" dirty="0">
                <a:latin typeface="Trebuchet MS" pitchFamily="34" charset="0"/>
              </a:rPr>
              <a:t> al software </a:t>
            </a:r>
            <a:r>
              <a:rPr lang="en-US" sz="3200" dirty="0" err="1">
                <a:latin typeface="Trebuchet MS" pitchFamily="34" charset="0"/>
              </a:rPr>
              <a:t>complejo</a:t>
            </a:r>
            <a:r>
              <a:rPr lang="en-US" sz="3200" dirty="0">
                <a:latin typeface="Trebuchet MS" pitchFamily="34" charset="0"/>
              </a:rPr>
              <a:t> </a:t>
            </a:r>
            <a:r>
              <a:rPr lang="en-US" sz="3200" dirty="0" err="1">
                <a:latin typeface="Trebuchet MS" pitchFamily="34" charset="0"/>
              </a:rPr>
              <a:t>ser</a:t>
            </a:r>
            <a:r>
              <a:rPr lang="en-US" sz="3200" dirty="0">
                <a:latin typeface="Trebuchet MS" pitchFamily="34" charset="0"/>
              </a:rPr>
              <a:t> </a:t>
            </a:r>
            <a:r>
              <a:rPr lang="en-US" sz="3200" dirty="0" err="1">
                <a:latin typeface="Trebuchet MS" pitchFamily="34" charset="0"/>
              </a:rPr>
              <a:t>manejable</a:t>
            </a:r>
            <a:r>
              <a:rPr lang="en-US" sz="3200" dirty="0">
                <a:latin typeface="Trebuchet MS" pitchFamily="34" charset="0"/>
              </a:rPr>
              <a:t> para </a:t>
            </a:r>
            <a:r>
              <a:rPr lang="en-US" sz="3200" dirty="0" err="1">
                <a:latin typeface="Trebuchet MS" pitchFamily="34" charset="0"/>
              </a:rPr>
              <a:t>propósitos</a:t>
            </a:r>
            <a:r>
              <a:rPr lang="en-US" sz="3200" dirty="0">
                <a:latin typeface="Trebuchet MS" pitchFamily="34" charset="0"/>
              </a:rPr>
              <a:t> de </a:t>
            </a:r>
            <a:r>
              <a:rPr lang="en-US" sz="3200" dirty="0" err="1">
                <a:latin typeface="Trebuchet MS" pitchFamily="34" charset="0"/>
              </a:rPr>
              <a:t>implementación</a:t>
            </a:r>
            <a:r>
              <a:rPr lang="en-US" sz="3200" dirty="0">
                <a:latin typeface="Trebuchet MS" pitchFamily="34" charset="0"/>
              </a:rPr>
              <a:t> y </a:t>
            </a:r>
            <a:r>
              <a:rPr lang="en-US" sz="3200" dirty="0" err="1">
                <a:latin typeface="Trebuchet MS" pitchFamily="34" charset="0"/>
              </a:rPr>
              <a:t>mantenimiento</a:t>
            </a:r>
            <a:r>
              <a:rPr lang="en-US" sz="3200" dirty="0">
                <a:latin typeface="Trebuchet MS" pitchFamily="34" charset="0"/>
              </a:rPr>
              <a:t>.</a:t>
            </a:r>
          </a:p>
          <a:p>
            <a:pPr marL="457200" indent="-457200">
              <a:spcBef>
                <a:spcPts val="1800"/>
              </a:spcBef>
              <a:spcAft>
                <a:spcPts val="1800"/>
              </a:spcAft>
              <a:buFont typeface="Arial" pitchFamily="34" charset="0"/>
              <a:buChar char="•"/>
            </a:pPr>
            <a:r>
              <a:rPr lang="en-US" sz="3200" dirty="0" err="1">
                <a:latin typeface="Trebuchet MS" pitchFamily="34" charset="0"/>
              </a:rPr>
              <a:t>Es</a:t>
            </a:r>
            <a:r>
              <a:rPr lang="en-US" sz="3200" dirty="0">
                <a:latin typeface="Trebuchet MS" pitchFamily="34" charset="0"/>
              </a:rPr>
              <a:t> el </a:t>
            </a:r>
            <a:r>
              <a:rPr lang="en-US" sz="3200" dirty="0" err="1">
                <a:latin typeface="Trebuchet MS" pitchFamily="34" charset="0"/>
              </a:rPr>
              <a:t>atributo</a:t>
            </a:r>
            <a:r>
              <a:rPr lang="en-US" sz="3200" dirty="0">
                <a:latin typeface="Trebuchet MS" pitchFamily="34" charset="0"/>
              </a:rPr>
              <a:t> individual del software que </a:t>
            </a:r>
            <a:r>
              <a:rPr lang="en-US" sz="3200" dirty="0" err="1">
                <a:latin typeface="Trebuchet MS" pitchFamily="34" charset="0"/>
              </a:rPr>
              <a:t>permite</a:t>
            </a:r>
            <a:r>
              <a:rPr lang="en-US" sz="3200" dirty="0">
                <a:latin typeface="Trebuchet MS" pitchFamily="34" charset="0"/>
              </a:rPr>
              <a:t> a un </a:t>
            </a:r>
            <a:r>
              <a:rPr lang="en-US" sz="3200" dirty="0" err="1">
                <a:latin typeface="Trebuchet MS" pitchFamily="34" charset="0"/>
              </a:rPr>
              <a:t>programa</a:t>
            </a:r>
            <a:r>
              <a:rPr lang="en-US" sz="3200" dirty="0">
                <a:latin typeface="Trebuchet MS" pitchFamily="34" charset="0"/>
              </a:rPr>
              <a:t> </a:t>
            </a:r>
            <a:r>
              <a:rPr lang="en-US" sz="3200" dirty="0" err="1">
                <a:latin typeface="Trebuchet MS" pitchFamily="34" charset="0"/>
              </a:rPr>
              <a:t>ser</a:t>
            </a:r>
            <a:r>
              <a:rPr lang="en-US" sz="3200" dirty="0">
                <a:latin typeface="Trebuchet MS" pitchFamily="34" charset="0"/>
              </a:rPr>
              <a:t> </a:t>
            </a:r>
            <a:r>
              <a:rPr lang="en-US" sz="3200" dirty="0" err="1">
                <a:latin typeface="Trebuchet MS" pitchFamily="34" charset="0"/>
              </a:rPr>
              <a:t>intelectualmente</a:t>
            </a:r>
            <a:r>
              <a:rPr lang="en-US" sz="3200" dirty="0">
                <a:latin typeface="Trebuchet MS" pitchFamily="34" charset="0"/>
              </a:rPr>
              <a:t> </a:t>
            </a:r>
            <a:r>
              <a:rPr lang="en-US" sz="3200" dirty="0" err="1">
                <a:latin typeface="Trebuchet MS" pitchFamily="34" charset="0"/>
              </a:rPr>
              <a:t>manejable</a:t>
            </a:r>
            <a:r>
              <a:rPr lang="en-US" sz="3200" dirty="0">
                <a:latin typeface="Trebuchet MS" pitchFamily="34" charset="0"/>
              </a:rPr>
              <a:t> [Myers, 1978].</a:t>
            </a:r>
          </a:p>
          <a:p>
            <a:pPr marL="457200" indent="-457200">
              <a:buFont typeface="Arial" pitchFamily="34" charset="0"/>
              <a:buChar char="•"/>
            </a:pPr>
            <a:r>
              <a:rPr lang="en-US" sz="3200" dirty="0" err="1">
                <a:latin typeface="Trebuchet MS" pitchFamily="34" charset="0"/>
              </a:rPr>
              <a:t>Es</a:t>
            </a:r>
            <a:r>
              <a:rPr lang="en-US" sz="3200" dirty="0">
                <a:latin typeface="Trebuchet MS" pitchFamily="34" charset="0"/>
              </a:rPr>
              <a:t> la </a:t>
            </a:r>
            <a:r>
              <a:rPr lang="en-US" sz="3200" dirty="0" err="1">
                <a:latin typeface="Trebuchet MS" pitchFamily="34" charset="0"/>
              </a:rPr>
              <a:t>propiedad</a:t>
            </a:r>
            <a:r>
              <a:rPr lang="en-US" sz="3200" dirty="0">
                <a:latin typeface="Trebuchet MS" pitchFamily="34" charset="0"/>
              </a:rPr>
              <a:t> </a:t>
            </a:r>
            <a:r>
              <a:rPr lang="en-US" sz="3200" dirty="0" err="1">
                <a:latin typeface="Trebuchet MS" pitchFamily="34" charset="0"/>
              </a:rPr>
              <a:t>que</a:t>
            </a:r>
            <a:r>
              <a:rPr lang="en-US" sz="3200" dirty="0">
                <a:latin typeface="Trebuchet MS" pitchFamily="34" charset="0"/>
              </a:rPr>
              <a:t> </a:t>
            </a:r>
            <a:r>
              <a:rPr lang="en-US" sz="3200" dirty="0" err="1">
                <a:latin typeface="Trebuchet MS" pitchFamily="34" charset="0"/>
              </a:rPr>
              <a:t>tiene</a:t>
            </a:r>
            <a:r>
              <a:rPr lang="en-US" sz="3200" dirty="0">
                <a:latin typeface="Trebuchet MS" pitchFamily="34" charset="0"/>
              </a:rPr>
              <a:t> un </a:t>
            </a:r>
            <a:r>
              <a:rPr lang="en-US" sz="3200" dirty="0" err="1">
                <a:latin typeface="Trebuchet MS" pitchFamily="34" charset="0"/>
              </a:rPr>
              <a:t>sistema</a:t>
            </a:r>
            <a:r>
              <a:rPr lang="en-US" sz="3200" dirty="0">
                <a:latin typeface="Trebuchet MS" pitchFamily="34" charset="0"/>
              </a:rPr>
              <a:t> </a:t>
            </a:r>
            <a:r>
              <a:rPr lang="en-US" sz="3200" dirty="0" err="1">
                <a:latin typeface="Trebuchet MS" pitchFamily="34" charset="0"/>
              </a:rPr>
              <a:t>que</a:t>
            </a:r>
            <a:r>
              <a:rPr lang="en-US" sz="3200" dirty="0">
                <a:latin typeface="Trebuchet MS" pitchFamily="34" charset="0"/>
              </a:rPr>
              <a:t> ha </a:t>
            </a:r>
          </a:p>
          <a:p>
            <a:r>
              <a:rPr lang="en-US" sz="3200" dirty="0">
                <a:latin typeface="Trebuchet MS" pitchFamily="34" charset="0"/>
              </a:rPr>
              <a:t>    </a:t>
            </a:r>
            <a:r>
              <a:rPr lang="en-US" sz="3200" dirty="0" err="1">
                <a:latin typeface="Trebuchet MS" pitchFamily="34" charset="0"/>
              </a:rPr>
              <a:t>sido</a:t>
            </a:r>
            <a:r>
              <a:rPr lang="en-US" sz="3200" dirty="0">
                <a:latin typeface="Trebuchet MS" pitchFamily="34" charset="0"/>
              </a:rPr>
              <a:t> </a:t>
            </a:r>
            <a:r>
              <a:rPr lang="en-US" sz="3200" dirty="0" err="1">
                <a:latin typeface="Trebuchet MS" pitchFamily="34" charset="0"/>
              </a:rPr>
              <a:t>descompuesto</a:t>
            </a:r>
            <a:r>
              <a:rPr lang="en-US" sz="3200" dirty="0">
                <a:latin typeface="Trebuchet MS" pitchFamily="34" charset="0"/>
              </a:rPr>
              <a:t> en un </a:t>
            </a:r>
            <a:r>
              <a:rPr lang="en-US" sz="3200" dirty="0" err="1">
                <a:latin typeface="Trebuchet MS" pitchFamily="34" charset="0"/>
              </a:rPr>
              <a:t>conjunto</a:t>
            </a:r>
            <a:r>
              <a:rPr lang="en-US" sz="3200" dirty="0">
                <a:latin typeface="Trebuchet MS" pitchFamily="34" charset="0"/>
              </a:rPr>
              <a:t> de </a:t>
            </a:r>
            <a:r>
              <a:rPr lang="en-US" sz="3200" dirty="0" err="1">
                <a:latin typeface="Trebuchet MS" pitchFamily="34" charset="0"/>
              </a:rPr>
              <a:t>módulos</a:t>
            </a:r>
            <a:r>
              <a:rPr lang="en-US" sz="3200" dirty="0">
                <a:latin typeface="Trebuchet MS" pitchFamily="34" charset="0"/>
              </a:rPr>
              <a:t> </a:t>
            </a:r>
          </a:p>
          <a:p>
            <a:r>
              <a:rPr lang="en-US" sz="3200" dirty="0">
                <a:latin typeface="Trebuchet MS" pitchFamily="34" charset="0"/>
              </a:rPr>
              <a:t>    </a:t>
            </a:r>
            <a:r>
              <a:rPr lang="en-US" sz="3200" dirty="0" err="1">
                <a:latin typeface="Trebuchet MS" pitchFamily="34" charset="0"/>
              </a:rPr>
              <a:t>cohesivos</a:t>
            </a:r>
            <a:r>
              <a:rPr lang="en-US" sz="3200" dirty="0">
                <a:latin typeface="Trebuchet MS" pitchFamily="34" charset="0"/>
              </a:rPr>
              <a:t> y </a:t>
            </a:r>
            <a:r>
              <a:rPr lang="en-US" sz="3200" dirty="0" err="1">
                <a:latin typeface="Trebuchet MS" pitchFamily="34" charset="0"/>
              </a:rPr>
              <a:t>débilmente</a:t>
            </a:r>
            <a:r>
              <a:rPr lang="en-US" sz="3200" dirty="0">
                <a:latin typeface="Trebuchet MS" pitchFamily="34" charset="0"/>
              </a:rPr>
              <a:t> </a:t>
            </a:r>
            <a:r>
              <a:rPr lang="en-US" sz="3200" dirty="0" err="1">
                <a:latin typeface="Trebuchet MS" pitchFamily="34" charset="0"/>
              </a:rPr>
              <a:t>acoplados</a:t>
            </a:r>
            <a:r>
              <a:rPr lang="en-US" sz="3200" dirty="0">
                <a:latin typeface="Trebuchet MS" pitchFamily="34" charset="0"/>
              </a:rPr>
              <a:t> [</a:t>
            </a:r>
            <a:r>
              <a:rPr lang="en-US" sz="3200" dirty="0" err="1">
                <a:latin typeface="Trebuchet MS" pitchFamily="34" charset="0"/>
              </a:rPr>
              <a:t>Booch</a:t>
            </a:r>
            <a:r>
              <a:rPr lang="en-US" sz="3200" dirty="0">
                <a:latin typeface="Trebuchet MS" pitchFamily="34" charset="0"/>
              </a:rPr>
              <a:t>, 1994]. </a:t>
            </a:r>
            <a:endParaRPr lang="es-ES" sz="3200" dirty="0">
              <a:latin typeface="Trebuchet MS" pitchFamily="34" charset="0"/>
            </a:endParaRPr>
          </a:p>
        </p:txBody>
      </p:sp>
    </p:spTree>
    <p:extLst>
      <p:ext uri="{BB962C8B-B14F-4D97-AF65-F5344CB8AC3E}">
        <p14:creationId xmlns:p14="http://schemas.microsoft.com/office/powerpoint/2010/main" val="418103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12192000" cy="1143000"/>
          </a:xfrm>
        </p:spPr>
        <p:txBody>
          <a:bodyPr>
            <a:normAutofit/>
          </a:bodyPr>
          <a:lstStyle/>
          <a:p>
            <a:r>
              <a:rPr lang="es-ES" b="1" dirty="0">
                <a:solidFill>
                  <a:schemeClr val="bg1"/>
                </a:solidFill>
                <a:latin typeface="Trebuchet MS" pitchFamily="34" charset="0"/>
              </a:rPr>
              <a:t>Argumento para modularidad </a:t>
            </a:r>
            <a:r>
              <a:rPr lang="es-ES" sz="2700" b="1" dirty="0">
                <a:solidFill>
                  <a:schemeClr val="bg1"/>
                </a:solidFill>
                <a:latin typeface="Trebuchet MS" pitchFamily="34" charset="0"/>
              </a:rPr>
              <a:t>(</a:t>
            </a:r>
            <a:r>
              <a:rPr lang="es-ES" sz="2700" b="1" dirty="0" err="1">
                <a:solidFill>
                  <a:schemeClr val="bg1"/>
                </a:solidFill>
                <a:latin typeface="Trebuchet MS" pitchFamily="34" charset="0"/>
              </a:rPr>
              <a:t>Pressman</a:t>
            </a:r>
            <a:r>
              <a:rPr lang="es-ES" sz="2700"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4 CuadroTexto"/>
          <p:cNvSpPr txBox="1"/>
          <p:nvPr/>
        </p:nvSpPr>
        <p:spPr>
          <a:xfrm>
            <a:off x="371364" y="1652602"/>
            <a:ext cx="11449272" cy="5016758"/>
          </a:xfrm>
          <a:prstGeom prst="rect">
            <a:avLst/>
          </a:prstGeom>
          <a:noFill/>
        </p:spPr>
        <p:txBody>
          <a:bodyPr wrap="square" rtlCol="0">
            <a:spAutoFit/>
          </a:bodyPr>
          <a:lstStyle/>
          <a:p>
            <a:r>
              <a:rPr lang="es-ES" sz="3200" dirty="0">
                <a:latin typeface="Trebuchet MS" pitchFamily="34" charset="0"/>
              </a:rPr>
              <a:t>Sean:</a:t>
            </a:r>
          </a:p>
          <a:p>
            <a:r>
              <a:rPr lang="es-ES" sz="3200" dirty="0">
                <a:latin typeface="Trebuchet MS" pitchFamily="34" charset="0"/>
              </a:rPr>
              <a:t>  C(x)- </a:t>
            </a:r>
            <a:r>
              <a:rPr lang="es-ES" sz="2000" dirty="0">
                <a:latin typeface="Trebuchet MS" pitchFamily="34" charset="0"/>
              </a:rPr>
              <a:t>función que define la complejidad percibida de un problema x</a:t>
            </a:r>
          </a:p>
          <a:p>
            <a:pPr marL="1066800" indent="-1066800"/>
            <a:r>
              <a:rPr lang="es-ES" sz="3200" dirty="0">
                <a:latin typeface="Trebuchet MS" pitchFamily="34" charset="0"/>
              </a:rPr>
              <a:t>  E(x)- </a:t>
            </a:r>
            <a:r>
              <a:rPr lang="es-ES" sz="2000" dirty="0">
                <a:latin typeface="Trebuchet MS" pitchFamily="34" charset="0"/>
              </a:rPr>
              <a:t>función que define el esfuerzo que se requiere para resolver un problema x</a:t>
            </a:r>
          </a:p>
          <a:p>
            <a:pPr marL="1066800" indent="-1066800"/>
            <a:endParaRPr lang="es-ES" sz="3200" dirty="0">
              <a:latin typeface="Trebuchet MS" pitchFamily="34" charset="0"/>
            </a:endParaRPr>
          </a:p>
          <a:p>
            <a:pPr marL="1066800" indent="-1066800"/>
            <a:r>
              <a:rPr lang="es-ES" sz="3200" dirty="0">
                <a:latin typeface="Trebuchet MS" pitchFamily="34" charset="0"/>
              </a:rPr>
              <a:t>Para dos problemas p1 y p2 </a:t>
            </a:r>
          </a:p>
          <a:p>
            <a:pPr marL="1066800" indent="-1066800"/>
            <a:r>
              <a:rPr lang="es-ES" sz="3200" dirty="0">
                <a:latin typeface="Trebuchet MS" pitchFamily="34" charset="0"/>
              </a:rPr>
              <a:t>  si C(p1) </a:t>
            </a:r>
            <a:r>
              <a:rPr lang="es-ES" sz="3200" dirty="0">
                <a:latin typeface="Trebuchet MS" pitchFamily="34" charset="0"/>
                <a:sym typeface="Symbol"/>
              </a:rPr>
              <a:t> C(p2)  E(p1)  E(p2)</a:t>
            </a:r>
          </a:p>
          <a:p>
            <a:pPr marL="1066800" indent="-1066800"/>
            <a:r>
              <a:rPr lang="es-ES" sz="3200" dirty="0">
                <a:latin typeface="Trebuchet MS" pitchFamily="34" charset="0"/>
                <a:sym typeface="Symbol"/>
              </a:rPr>
              <a:t>  se ha demostrado con la experiencia práctica:</a:t>
            </a:r>
          </a:p>
          <a:p>
            <a:pPr marL="1066800" indent="-1066800"/>
            <a:r>
              <a:rPr lang="es-ES" sz="3200" dirty="0">
                <a:latin typeface="Trebuchet MS" pitchFamily="34" charset="0"/>
                <a:sym typeface="Symbol"/>
              </a:rPr>
              <a:t>	C(p1+p2)   C(p1) + C(p2)</a:t>
            </a:r>
          </a:p>
          <a:p>
            <a:pPr marL="1066800" indent="-1066800"/>
            <a:r>
              <a:rPr lang="es-ES" sz="3200" dirty="0">
                <a:latin typeface="Trebuchet MS" pitchFamily="34" charset="0"/>
                <a:sym typeface="Symbol"/>
              </a:rPr>
              <a:t>E(p1+p2)   E(p1) + E(p2)</a:t>
            </a:r>
            <a:endParaRPr lang="es-ES" sz="3200" dirty="0">
              <a:latin typeface="Trebuchet MS" pitchFamily="34" charset="0"/>
            </a:endParaRPr>
          </a:p>
          <a:p>
            <a:endParaRPr lang="es-ES" sz="3200" dirty="0">
              <a:latin typeface="Trebuchet MS" pitchFamily="34" charset="0"/>
            </a:endParaRPr>
          </a:p>
        </p:txBody>
      </p:sp>
      <p:sp>
        <p:nvSpPr>
          <p:cNvPr id="4" name="5 Rectángulo"/>
          <p:cNvSpPr/>
          <p:nvPr/>
        </p:nvSpPr>
        <p:spPr>
          <a:xfrm>
            <a:off x="2423592" y="5926638"/>
            <a:ext cx="704834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Divide y vencerás</a:t>
            </a:r>
          </a:p>
        </p:txBody>
      </p:sp>
    </p:spTree>
    <p:extLst>
      <p:ext uri="{BB962C8B-B14F-4D97-AF65-F5344CB8AC3E}">
        <p14:creationId xmlns:p14="http://schemas.microsoft.com/office/powerpoint/2010/main" val="321198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344" y="116632"/>
            <a:ext cx="11809312" cy="1143000"/>
          </a:xfrm>
        </p:spPr>
        <p:txBody>
          <a:bodyPr/>
          <a:lstStyle/>
          <a:p>
            <a:r>
              <a:rPr lang="en-US" b="1" dirty="0" err="1">
                <a:solidFill>
                  <a:schemeClr val="bg1"/>
                </a:solidFill>
                <a:latin typeface="Trebuchet MS" pitchFamily="34" charset="0"/>
              </a:rPr>
              <a:t>Objetivos</a:t>
            </a:r>
            <a:r>
              <a:rPr lang="en-US" b="1" dirty="0">
                <a:solidFill>
                  <a:schemeClr val="bg1"/>
                </a:solidFill>
                <a:latin typeface="Trebuchet MS" pitchFamily="34" charset="0"/>
              </a:rPr>
              <a:t> de la </a:t>
            </a:r>
            <a:r>
              <a:rPr lang="en-US" b="1" dirty="0" err="1">
                <a:solidFill>
                  <a:schemeClr val="bg1"/>
                </a:solidFill>
                <a:latin typeface="Trebuchet MS" pitchFamily="34" charset="0"/>
              </a:rPr>
              <a:t>clase</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91344" y="2132856"/>
            <a:ext cx="11809312" cy="4525963"/>
          </a:xfrm>
        </p:spPr>
        <p:txBody>
          <a:bodyPr>
            <a:normAutofit/>
          </a:bodyPr>
          <a:lstStyle/>
          <a:p>
            <a:pPr lvl="0" algn="just"/>
            <a:r>
              <a:rPr lang="es-ES" sz="3000" dirty="0">
                <a:latin typeface="Trebuchet MS" pitchFamily="34" charset="0"/>
              </a:rPr>
              <a:t>Conozcan algunos indicios que evidencias deficiencias en el diseño de sistemas.</a:t>
            </a:r>
          </a:p>
          <a:p>
            <a:pPr marL="0" lvl="0" indent="0" algn="just">
              <a:buNone/>
            </a:pPr>
            <a:endParaRPr lang="es-ES" sz="3000" dirty="0">
              <a:latin typeface="Trebuchet MS" pitchFamily="34" charset="0"/>
            </a:endParaRPr>
          </a:p>
          <a:p>
            <a:pPr algn="just"/>
            <a:r>
              <a:rPr lang="es-ES" sz="3000" dirty="0">
                <a:latin typeface="Trebuchet MS" pitchFamily="34" charset="0"/>
              </a:rPr>
              <a:t>Conozcan ciertos principios fundamentales para el diseño de sistemas que pueden ser empleados como bases para el razonamiento y guía para la acción durante las actividades de diseño.</a:t>
            </a:r>
          </a:p>
          <a:p>
            <a:pPr lvl="0" algn="just"/>
            <a:endParaRPr lang="es-ES" dirty="0">
              <a:latin typeface="Trebuchet MS" pitchFamily="34" charset="0"/>
            </a:endParaRPr>
          </a:p>
          <a:p>
            <a:pPr algn="just"/>
            <a:endParaRPr lang="es-ES" dirty="0">
              <a:latin typeface="Trebuchet MS" pitchFamily="34" charset="0"/>
            </a:endParaRPr>
          </a:p>
        </p:txBody>
      </p:sp>
    </p:spTree>
    <p:extLst>
      <p:ext uri="{BB962C8B-B14F-4D97-AF65-F5344CB8AC3E}">
        <p14:creationId xmlns:p14="http://schemas.microsoft.com/office/powerpoint/2010/main" val="231182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35360" y="1916832"/>
            <a:ext cx="11593288" cy="4525963"/>
          </a:xfrm>
        </p:spPr>
        <p:txBody>
          <a:bodyPr>
            <a:noAutofit/>
          </a:bodyPr>
          <a:lstStyle/>
          <a:p>
            <a:pPr algn="just">
              <a:spcBef>
                <a:spcPts val="1200"/>
              </a:spcBef>
            </a:pPr>
            <a:r>
              <a:rPr lang="en-US" sz="3600" dirty="0">
                <a:latin typeface="Trebuchet MS" pitchFamily="34" charset="0"/>
              </a:rPr>
              <a:t>Un </a:t>
            </a:r>
            <a:r>
              <a:rPr lang="en-US" sz="3600" dirty="0" err="1">
                <a:latin typeface="Trebuchet MS" pitchFamily="34" charset="0"/>
              </a:rPr>
              <a:t>módulo</a:t>
            </a:r>
            <a:r>
              <a:rPr lang="en-US" sz="3600" dirty="0">
                <a:latin typeface="Trebuchet MS" pitchFamily="34" charset="0"/>
              </a:rPr>
              <a:t> </a:t>
            </a:r>
            <a:r>
              <a:rPr lang="en-US" sz="3600" dirty="0" err="1">
                <a:latin typeface="Trebuchet MS" pitchFamily="34" charset="0"/>
              </a:rPr>
              <a:t>es</a:t>
            </a:r>
            <a:r>
              <a:rPr lang="en-US" sz="3600" dirty="0">
                <a:latin typeface="Trebuchet MS" pitchFamily="34" charset="0"/>
              </a:rPr>
              <a:t> </a:t>
            </a:r>
            <a:r>
              <a:rPr lang="en-US" sz="3600" dirty="0" err="1">
                <a:latin typeface="Trebuchet MS" pitchFamily="34" charset="0"/>
              </a:rPr>
              <a:t>cualquier</a:t>
            </a:r>
            <a:r>
              <a:rPr lang="en-US" sz="3600" dirty="0">
                <a:latin typeface="Trebuchet MS" pitchFamily="34" charset="0"/>
              </a:rPr>
              <a:t> parte o </a:t>
            </a:r>
            <a:r>
              <a:rPr lang="en-US" sz="3600" dirty="0" err="1">
                <a:latin typeface="Trebuchet MS" pitchFamily="34" charset="0"/>
              </a:rPr>
              <a:t>subsistema</a:t>
            </a:r>
            <a:r>
              <a:rPr lang="en-US" sz="3600" dirty="0">
                <a:latin typeface="Trebuchet MS" pitchFamily="34" charset="0"/>
              </a:rPr>
              <a:t> de un </a:t>
            </a:r>
            <a:r>
              <a:rPr lang="en-US" sz="3600" dirty="0" err="1">
                <a:latin typeface="Trebuchet MS" pitchFamily="34" charset="0"/>
              </a:rPr>
              <a:t>sistema</a:t>
            </a:r>
            <a:r>
              <a:rPr lang="en-US" sz="3600" dirty="0">
                <a:latin typeface="Trebuchet MS" pitchFamily="34" charset="0"/>
              </a:rPr>
              <a:t> mayor.</a:t>
            </a:r>
          </a:p>
          <a:p>
            <a:pPr lvl="1" algn="just">
              <a:spcBef>
                <a:spcPts val="1200"/>
              </a:spcBef>
            </a:pPr>
            <a:r>
              <a:rPr lang="en-US" sz="3200" dirty="0" err="1">
                <a:latin typeface="Trebuchet MS" pitchFamily="34" charset="0"/>
              </a:rPr>
              <a:t>Componente</a:t>
            </a:r>
            <a:r>
              <a:rPr lang="en-US" sz="3200" dirty="0">
                <a:latin typeface="Trebuchet MS" pitchFamily="34" charset="0"/>
              </a:rPr>
              <a:t> </a:t>
            </a:r>
            <a:r>
              <a:rPr lang="en-US" sz="3200" dirty="0" err="1">
                <a:latin typeface="Trebuchet MS" pitchFamily="34" charset="0"/>
              </a:rPr>
              <a:t>bien</a:t>
            </a:r>
            <a:r>
              <a:rPr lang="en-US" sz="3200" dirty="0">
                <a:latin typeface="Trebuchet MS" pitchFamily="34" charset="0"/>
              </a:rPr>
              <a:t> </a:t>
            </a:r>
            <a:r>
              <a:rPr lang="en-US" sz="3200" dirty="0" err="1">
                <a:latin typeface="Trebuchet MS" pitchFamily="34" charset="0"/>
              </a:rPr>
              <a:t>definido</a:t>
            </a:r>
            <a:r>
              <a:rPr lang="en-US" sz="3200" dirty="0">
                <a:latin typeface="Trebuchet MS" pitchFamily="34" charset="0"/>
              </a:rPr>
              <a:t> de un </a:t>
            </a:r>
            <a:r>
              <a:rPr lang="en-US" sz="3200" dirty="0" err="1">
                <a:latin typeface="Trebuchet MS" pitchFamily="34" charset="0"/>
              </a:rPr>
              <a:t>sistema</a:t>
            </a:r>
            <a:r>
              <a:rPr lang="en-US" sz="3200" dirty="0">
                <a:latin typeface="Trebuchet MS" pitchFamily="34" charset="0"/>
              </a:rPr>
              <a:t>.</a:t>
            </a:r>
          </a:p>
          <a:p>
            <a:pPr lvl="1" algn="just">
              <a:spcBef>
                <a:spcPts val="1200"/>
              </a:spcBef>
            </a:pPr>
            <a:r>
              <a:rPr lang="en-US" sz="3200" dirty="0" err="1">
                <a:latin typeface="Trebuchet MS" pitchFamily="34" charset="0"/>
              </a:rPr>
              <a:t>Autónomo</a:t>
            </a:r>
            <a:r>
              <a:rPr lang="en-US" sz="3200" dirty="0">
                <a:latin typeface="Trebuchet MS" pitchFamily="34" charset="0"/>
              </a:rPr>
              <a:t>, auto-</a:t>
            </a:r>
            <a:r>
              <a:rPr lang="en-US" sz="3200" dirty="0" err="1">
                <a:latin typeface="Trebuchet MS" pitchFamily="34" charset="0"/>
              </a:rPr>
              <a:t>contenido</a:t>
            </a:r>
            <a:r>
              <a:rPr lang="en-US" sz="3200" dirty="0">
                <a:latin typeface="Trebuchet MS" pitchFamily="34" charset="0"/>
              </a:rPr>
              <a:t>, </a:t>
            </a:r>
            <a:r>
              <a:rPr lang="en-US" sz="3200" dirty="0" err="1">
                <a:latin typeface="Trebuchet MS" pitchFamily="34" charset="0"/>
              </a:rPr>
              <a:t>cohesión</a:t>
            </a:r>
            <a:r>
              <a:rPr lang="en-US" sz="3200" dirty="0">
                <a:latin typeface="Trebuchet MS" pitchFamily="34" charset="0"/>
              </a:rPr>
              <a:t> </a:t>
            </a:r>
            <a:r>
              <a:rPr lang="en-US" sz="3200" dirty="0" err="1">
                <a:latin typeface="Trebuchet MS" pitchFamily="34" charset="0"/>
              </a:rPr>
              <a:t>lógica</a:t>
            </a:r>
            <a:r>
              <a:rPr lang="en-US" sz="3200" dirty="0">
                <a:latin typeface="Trebuchet MS" pitchFamily="34" charset="0"/>
              </a:rPr>
              <a:t>.</a:t>
            </a:r>
          </a:p>
          <a:p>
            <a:pPr algn="just">
              <a:spcBef>
                <a:spcPts val="1200"/>
              </a:spcBef>
            </a:pPr>
            <a:r>
              <a:rPr lang="en-US" sz="3600" dirty="0">
                <a:latin typeface="Trebuchet MS" pitchFamily="34" charset="0"/>
              </a:rPr>
              <a:t>Un sistema </a:t>
            </a:r>
            <a:r>
              <a:rPr lang="en-US" sz="3600" dirty="0" err="1">
                <a:latin typeface="Trebuchet MS" pitchFamily="34" charset="0"/>
              </a:rPr>
              <a:t>es</a:t>
            </a:r>
            <a:r>
              <a:rPr lang="en-US" sz="3600" dirty="0">
                <a:latin typeface="Trebuchet MS" pitchFamily="34" charset="0"/>
              </a:rPr>
              <a:t> modular </a:t>
            </a:r>
            <a:r>
              <a:rPr lang="en-US" sz="3600" dirty="0" err="1">
                <a:latin typeface="Trebuchet MS" pitchFamily="34" charset="0"/>
              </a:rPr>
              <a:t>si</a:t>
            </a:r>
            <a:r>
              <a:rPr lang="en-US" sz="3600" dirty="0">
                <a:latin typeface="Trebuchet MS" pitchFamily="34" charset="0"/>
              </a:rPr>
              <a:t> </a:t>
            </a:r>
            <a:r>
              <a:rPr lang="en-US" sz="3600" dirty="0" err="1">
                <a:latin typeface="Trebuchet MS" pitchFamily="34" charset="0"/>
              </a:rPr>
              <a:t>está</a:t>
            </a:r>
            <a:r>
              <a:rPr lang="en-US" sz="3600" dirty="0">
                <a:latin typeface="Trebuchet MS" pitchFamily="34" charset="0"/>
              </a:rPr>
              <a:t> </a:t>
            </a:r>
            <a:r>
              <a:rPr lang="en-US" sz="3600" dirty="0" err="1">
                <a:latin typeface="Trebuchet MS" pitchFamily="34" charset="0"/>
              </a:rPr>
              <a:t>compuesto</a:t>
            </a:r>
            <a:r>
              <a:rPr lang="en-US" sz="3600" dirty="0">
                <a:latin typeface="Trebuchet MS" pitchFamily="34" charset="0"/>
              </a:rPr>
              <a:t> de </a:t>
            </a:r>
            <a:r>
              <a:rPr lang="en-US" sz="3600" dirty="0" err="1">
                <a:latin typeface="Trebuchet MS" pitchFamily="34" charset="0"/>
              </a:rPr>
              <a:t>módulos</a:t>
            </a:r>
            <a:r>
              <a:rPr lang="en-US" sz="3600" dirty="0">
                <a:latin typeface="Trebuchet MS" pitchFamily="34" charset="0"/>
              </a:rPr>
              <a:t> </a:t>
            </a:r>
            <a:r>
              <a:rPr lang="en-US" sz="3600" dirty="0" err="1">
                <a:latin typeface="Trebuchet MS" pitchFamily="34" charset="0"/>
              </a:rPr>
              <a:t>bien</a:t>
            </a:r>
            <a:r>
              <a:rPr lang="en-US" sz="3600" dirty="0">
                <a:latin typeface="Trebuchet MS" pitchFamily="34" charset="0"/>
              </a:rPr>
              <a:t> </a:t>
            </a:r>
            <a:r>
              <a:rPr lang="en-US" sz="3600" dirty="0" err="1">
                <a:latin typeface="Trebuchet MS" pitchFamily="34" charset="0"/>
              </a:rPr>
              <a:t>definidos</a:t>
            </a:r>
            <a:r>
              <a:rPr lang="en-US" sz="3600" dirty="0">
                <a:latin typeface="Trebuchet MS" pitchFamily="34" charset="0"/>
              </a:rPr>
              <a:t>, </a:t>
            </a:r>
            <a:r>
              <a:rPr lang="en-US" sz="3600" dirty="0" err="1">
                <a:latin typeface="Trebuchet MS" pitchFamily="34" charset="0"/>
              </a:rPr>
              <a:t>conceptualmente</a:t>
            </a:r>
            <a:r>
              <a:rPr lang="en-US" sz="3600" dirty="0">
                <a:latin typeface="Trebuchet MS" pitchFamily="34" charset="0"/>
              </a:rPr>
              <a:t> simples e </a:t>
            </a:r>
            <a:r>
              <a:rPr lang="en-US" sz="3600" dirty="0" err="1">
                <a:latin typeface="Trebuchet MS" pitchFamily="34" charset="0"/>
              </a:rPr>
              <a:t>independientes</a:t>
            </a:r>
            <a:r>
              <a:rPr lang="en-US" sz="3600" dirty="0">
                <a:latin typeface="Trebuchet MS" pitchFamily="34" charset="0"/>
              </a:rPr>
              <a:t>, que </a:t>
            </a:r>
            <a:r>
              <a:rPr lang="en-US" sz="3600" dirty="0" err="1">
                <a:latin typeface="Trebuchet MS" pitchFamily="34" charset="0"/>
              </a:rPr>
              <a:t>interactúan</a:t>
            </a:r>
            <a:r>
              <a:rPr lang="en-US" sz="3600" dirty="0">
                <a:latin typeface="Trebuchet MS" pitchFamily="34" charset="0"/>
              </a:rPr>
              <a:t> a </a:t>
            </a:r>
            <a:r>
              <a:rPr lang="en-US" sz="3600" dirty="0" err="1">
                <a:latin typeface="Trebuchet MS" pitchFamily="34" charset="0"/>
              </a:rPr>
              <a:t>través</a:t>
            </a:r>
            <a:r>
              <a:rPr lang="en-US" sz="3600" dirty="0">
                <a:latin typeface="Trebuchet MS" pitchFamily="34" charset="0"/>
              </a:rPr>
              <a:t> de interfaces </a:t>
            </a:r>
            <a:r>
              <a:rPr lang="en-US" sz="3600" dirty="0" err="1">
                <a:latin typeface="Trebuchet MS" pitchFamily="34" charset="0"/>
              </a:rPr>
              <a:t>bien</a:t>
            </a:r>
            <a:r>
              <a:rPr lang="en-US" sz="3600" dirty="0">
                <a:latin typeface="Trebuchet MS" pitchFamily="34" charset="0"/>
              </a:rPr>
              <a:t> </a:t>
            </a:r>
            <a:r>
              <a:rPr lang="en-US" sz="3600" dirty="0" err="1">
                <a:latin typeface="Trebuchet MS" pitchFamily="34" charset="0"/>
              </a:rPr>
              <a:t>definidas</a:t>
            </a:r>
            <a:r>
              <a:rPr lang="en-US" sz="3600" dirty="0">
                <a:latin typeface="Trebuchet MS" pitchFamily="34" charset="0"/>
              </a:rPr>
              <a:t>.</a:t>
            </a:r>
            <a:endParaRPr lang="es-ES" sz="3600" dirty="0">
              <a:latin typeface="Trebuchet MS" pitchFamily="34" charset="0"/>
            </a:endParaRPr>
          </a:p>
        </p:txBody>
      </p:sp>
      <p:sp>
        <p:nvSpPr>
          <p:cNvPr id="5" name="1 Título"/>
          <p:cNvSpPr>
            <a:spLocks noGrp="1"/>
          </p:cNvSpPr>
          <p:nvPr>
            <p:ph type="title"/>
          </p:nvPr>
        </p:nvSpPr>
        <p:spPr>
          <a:xfrm>
            <a:off x="612747" y="31192"/>
            <a:ext cx="11281182" cy="1143000"/>
          </a:xfrm>
        </p:spPr>
        <p:txBody>
          <a:bodyPr>
            <a:normAutofit/>
          </a:bodyPr>
          <a:lstStyle/>
          <a:p>
            <a:r>
              <a:rPr lang="en-US" b="1" dirty="0" err="1">
                <a:solidFill>
                  <a:schemeClr val="bg1"/>
                </a:solidFill>
                <a:latin typeface="Trebuchet MS" pitchFamily="34" charset="0"/>
              </a:rPr>
              <a:t>Modularidad</a:t>
            </a:r>
            <a:endParaRPr lang="es-ES" b="1" dirty="0">
              <a:solidFill>
                <a:schemeClr val="bg1"/>
              </a:solidFill>
              <a:latin typeface="Trebuchet MS" pitchFamily="34" charset="0"/>
            </a:endParaRPr>
          </a:p>
        </p:txBody>
      </p:sp>
    </p:spTree>
    <p:extLst>
      <p:ext uri="{BB962C8B-B14F-4D97-AF65-F5344CB8AC3E}">
        <p14:creationId xmlns:p14="http://schemas.microsoft.com/office/powerpoint/2010/main" val="1242420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612747" y="31192"/>
            <a:ext cx="11281182" cy="1143000"/>
          </a:xfrm>
        </p:spPr>
        <p:txBody>
          <a:bodyPr>
            <a:normAutofit/>
          </a:bodyPr>
          <a:lstStyle/>
          <a:p>
            <a:r>
              <a:rPr lang="en-US" b="1" dirty="0" err="1">
                <a:solidFill>
                  <a:schemeClr val="bg1"/>
                </a:solidFill>
                <a:latin typeface="Trebuchet MS" pitchFamily="34" charset="0"/>
              </a:rPr>
              <a:t>Modularidad</a:t>
            </a:r>
            <a:endParaRPr lang="es-ES" b="1" dirty="0">
              <a:solidFill>
                <a:schemeClr val="bg1"/>
              </a:solidFill>
              <a:latin typeface="Trebuchet MS" pitchFamily="34" charset="0"/>
            </a:endParaRPr>
          </a:p>
        </p:txBody>
      </p:sp>
      <p:sp>
        <p:nvSpPr>
          <p:cNvPr id="6" name="2 Marcador de contenido"/>
          <p:cNvSpPr>
            <a:spLocks noGrp="1"/>
          </p:cNvSpPr>
          <p:nvPr>
            <p:ph idx="1"/>
          </p:nvPr>
        </p:nvSpPr>
        <p:spPr>
          <a:xfrm>
            <a:off x="457200" y="1988840"/>
            <a:ext cx="11436729" cy="4525963"/>
          </a:xfrm>
        </p:spPr>
        <p:txBody>
          <a:bodyPr>
            <a:normAutofit/>
          </a:bodyPr>
          <a:lstStyle/>
          <a:p>
            <a:pPr algn="just">
              <a:spcBef>
                <a:spcPts val="1200"/>
              </a:spcBef>
            </a:pPr>
            <a:r>
              <a:rPr lang="en-US" dirty="0">
                <a:latin typeface="Trebuchet MS" pitchFamily="34" charset="0"/>
              </a:rPr>
              <a:t>Los </a:t>
            </a:r>
            <a:r>
              <a:rPr lang="en-US" dirty="0" err="1">
                <a:latin typeface="Trebuchet MS" pitchFamily="34" charset="0"/>
              </a:rPr>
              <a:t>sistemas</a:t>
            </a:r>
            <a:r>
              <a:rPr lang="en-US" dirty="0">
                <a:latin typeface="Trebuchet MS" pitchFamily="34" charset="0"/>
              </a:rPr>
              <a:t> </a:t>
            </a:r>
            <a:r>
              <a:rPr lang="en-US" dirty="0" err="1">
                <a:latin typeface="Trebuchet MS" pitchFamily="34" charset="0"/>
              </a:rPr>
              <a:t>modulares</a:t>
            </a:r>
            <a:r>
              <a:rPr lang="en-US" dirty="0">
                <a:latin typeface="Trebuchet MS" pitchFamily="34" charset="0"/>
              </a:rPr>
              <a:t> son </a:t>
            </a:r>
            <a:r>
              <a:rPr lang="en-US" dirty="0" err="1">
                <a:latin typeface="Trebuchet MS" pitchFamily="34" charset="0"/>
              </a:rPr>
              <a:t>deseables</a:t>
            </a:r>
            <a:r>
              <a:rPr lang="en-US" dirty="0">
                <a:latin typeface="Trebuchet MS" pitchFamily="34" charset="0"/>
              </a:rPr>
              <a:t> </a:t>
            </a:r>
            <a:r>
              <a:rPr lang="en-US" dirty="0" err="1">
                <a:latin typeface="Trebuchet MS" pitchFamily="34" charset="0"/>
              </a:rPr>
              <a:t>por</a:t>
            </a:r>
            <a:r>
              <a:rPr lang="en-US" dirty="0">
                <a:latin typeface="Trebuchet MS" pitchFamily="34" charset="0"/>
              </a:rPr>
              <a:t> </a:t>
            </a:r>
            <a:r>
              <a:rPr lang="en-US" dirty="0" err="1">
                <a:latin typeface="Trebuchet MS" pitchFamily="34" charset="0"/>
              </a:rPr>
              <a:t>las</a:t>
            </a:r>
            <a:r>
              <a:rPr lang="en-US" dirty="0">
                <a:latin typeface="Trebuchet MS" pitchFamily="34" charset="0"/>
              </a:rPr>
              <a:t> </a:t>
            </a:r>
            <a:r>
              <a:rPr lang="en-US" dirty="0" err="1">
                <a:latin typeface="Trebuchet MS" pitchFamily="34" charset="0"/>
              </a:rPr>
              <a:t>siguientes</a:t>
            </a:r>
            <a:r>
              <a:rPr lang="en-US" dirty="0">
                <a:latin typeface="Trebuchet MS" pitchFamily="34" charset="0"/>
              </a:rPr>
              <a:t> </a:t>
            </a:r>
            <a:r>
              <a:rPr lang="en-US" dirty="0" err="1">
                <a:latin typeface="Trebuchet MS" pitchFamily="34" charset="0"/>
              </a:rPr>
              <a:t>razones</a:t>
            </a:r>
            <a:r>
              <a:rPr lang="en-US" dirty="0">
                <a:latin typeface="Trebuchet MS" pitchFamily="34" charset="0"/>
              </a:rPr>
              <a:t>:</a:t>
            </a:r>
          </a:p>
          <a:p>
            <a:pPr marL="893763" lvl="1" indent="-436563" algn="just">
              <a:spcBef>
                <a:spcPts val="1200"/>
              </a:spcBef>
            </a:pPr>
            <a:r>
              <a:rPr lang="en-US" dirty="0">
                <a:latin typeface="Trebuchet MS" pitchFamily="34" charset="0"/>
              </a:rPr>
              <a:t>Son </a:t>
            </a:r>
            <a:r>
              <a:rPr lang="en-US" dirty="0" err="1">
                <a:latin typeface="Trebuchet MS" pitchFamily="34" charset="0"/>
              </a:rPr>
              <a:t>fáciles</a:t>
            </a:r>
            <a:r>
              <a:rPr lang="en-US" dirty="0">
                <a:latin typeface="Trebuchet MS" pitchFamily="34" charset="0"/>
              </a:rPr>
              <a:t> de </a:t>
            </a:r>
            <a:r>
              <a:rPr lang="en-US" dirty="0" err="1">
                <a:latin typeface="Trebuchet MS" pitchFamily="34" charset="0"/>
              </a:rPr>
              <a:t>entender</a:t>
            </a:r>
            <a:r>
              <a:rPr lang="en-US" dirty="0">
                <a:latin typeface="Trebuchet MS" pitchFamily="34" charset="0"/>
              </a:rPr>
              <a:t> y </a:t>
            </a:r>
            <a:r>
              <a:rPr lang="en-US" dirty="0" err="1">
                <a:latin typeface="Trebuchet MS" pitchFamily="34" charset="0"/>
              </a:rPr>
              <a:t>explicar</a:t>
            </a:r>
            <a:r>
              <a:rPr lang="en-US" dirty="0">
                <a:latin typeface="Trebuchet MS" pitchFamily="34" charset="0"/>
              </a:rPr>
              <a:t> </a:t>
            </a:r>
            <a:r>
              <a:rPr lang="en-US" dirty="0" err="1">
                <a:latin typeface="Trebuchet MS" pitchFamily="34" charset="0"/>
              </a:rPr>
              <a:t>porque</a:t>
            </a:r>
            <a:r>
              <a:rPr lang="en-US" dirty="0">
                <a:latin typeface="Trebuchet MS" pitchFamily="34" charset="0"/>
              </a:rPr>
              <a:t> se </a:t>
            </a:r>
            <a:r>
              <a:rPr lang="en-US" dirty="0" err="1">
                <a:latin typeface="Trebuchet MS" pitchFamily="34" charset="0"/>
              </a:rPr>
              <a:t>puede</a:t>
            </a:r>
            <a:r>
              <a:rPr lang="en-US" dirty="0">
                <a:latin typeface="Trebuchet MS" pitchFamily="34" charset="0"/>
              </a:rPr>
              <a:t> </a:t>
            </a:r>
            <a:r>
              <a:rPr lang="en-US" dirty="0" err="1">
                <a:latin typeface="Trebuchet MS" pitchFamily="34" charset="0"/>
              </a:rPr>
              <a:t>estudiar</a:t>
            </a:r>
            <a:r>
              <a:rPr lang="en-US" dirty="0">
                <a:latin typeface="Trebuchet MS" pitchFamily="34" charset="0"/>
              </a:rPr>
              <a:t> </a:t>
            </a:r>
            <a:r>
              <a:rPr lang="en-US" dirty="0" err="1">
                <a:latin typeface="Trebuchet MS" pitchFamily="34" charset="0"/>
              </a:rPr>
              <a:t>cada</a:t>
            </a:r>
            <a:r>
              <a:rPr lang="en-US" dirty="0">
                <a:latin typeface="Trebuchet MS" pitchFamily="34" charset="0"/>
              </a:rPr>
              <a:t> </a:t>
            </a:r>
            <a:r>
              <a:rPr lang="en-US" dirty="0" err="1">
                <a:latin typeface="Trebuchet MS" pitchFamily="34" charset="0"/>
              </a:rPr>
              <a:t>módulo</a:t>
            </a:r>
            <a:r>
              <a:rPr lang="en-US" dirty="0">
                <a:latin typeface="Trebuchet MS" pitchFamily="34" charset="0"/>
              </a:rPr>
              <a:t> </a:t>
            </a:r>
            <a:r>
              <a:rPr lang="en-US" dirty="0" err="1">
                <a:latin typeface="Trebuchet MS" pitchFamily="34" charset="0"/>
              </a:rPr>
              <a:t>por</a:t>
            </a:r>
            <a:r>
              <a:rPr lang="en-US" dirty="0">
                <a:latin typeface="Trebuchet MS" pitchFamily="34" charset="0"/>
              </a:rPr>
              <a:t> </a:t>
            </a:r>
            <a:r>
              <a:rPr lang="en-US" dirty="0" err="1">
                <a:latin typeface="Trebuchet MS" pitchFamily="34" charset="0"/>
              </a:rPr>
              <a:t>separado</a:t>
            </a:r>
            <a:r>
              <a:rPr lang="en-US" dirty="0">
                <a:latin typeface="Trebuchet MS" pitchFamily="34" charset="0"/>
              </a:rPr>
              <a:t> y </a:t>
            </a:r>
            <a:r>
              <a:rPr lang="en-US" dirty="0" err="1">
                <a:latin typeface="Trebuchet MS" pitchFamily="34" charset="0"/>
              </a:rPr>
              <a:t>tienen</a:t>
            </a:r>
            <a:r>
              <a:rPr lang="en-US" dirty="0">
                <a:latin typeface="Trebuchet MS" pitchFamily="34" charset="0"/>
              </a:rPr>
              <a:t> </a:t>
            </a:r>
            <a:r>
              <a:rPr lang="en-US" dirty="0" err="1">
                <a:latin typeface="Trebuchet MS" pitchFamily="34" charset="0"/>
              </a:rPr>
              <a:t>bien</a:t>
            </a:r>
            <a:r>
              <a:rPr lang="en-US" dirty="0">
                <a:latin typeface="Trebuchet MS" pitchFamily="34" charset="0"/>
              </a:rPr>
              <a:t> </a:t>
            </a:r>
            <a:r>
              <a:rPr lang="en-US" dirty="0" err="1">
                <a:latin typeface="Trebuchet MS" pitchFamily="34" charset="0"/>
              </a:rPr>
              <a:t>definidas</a:t>
            </a:r>
            <a:r>
              <a:rPr lang="en-US" dirty="0">
                <a:latin typeface="Trebuchet MS" pitchFamily="34" charset="0"/>
              </a:rPr>
              <a:t> </a:t>
            </a:r>
            <a:r>
              <a:rPr lang="en-US" dirty="0" err="1">
                <a:latin typeface="Trebuchet MS" pitchFamily="34" charset="0"/>
              </a:rPr>
              <a:t>las</a:t>
            </a:r>
            <a:r>
              <a:rPr lang="en-US" dirty="0">
                <a:latin typeface="Trebuchet MS" pitchFamily="34" charset="0"/>
              </a:rPr>
              <a:t> </a:t>
            </a:r>
            <a:r>
              <a:rPr lang="en-US" dirty="0" err="1">
                <a:latin typeface="Trebuchet MS" pitchFamily="34" charset="0"/>
              </a:rPr>
              <a:t>interdependencias</a:t>
            </a:r>
            <a:r>
              <a:rPr lang="en-US" dirty="0">
                <a:latin typeface="Trebuchet MS" pitchFamily="34" charset="0"/>
              </a:rPr>
              <a:t>.</a:t>
            </a:r>
          </a:p>
          <a:p>
            <a:pPr marL="893763" lvl="1" indent="-436563" algn="just">
              <a:spcBef>
                <a:spcPts val="1200"/>
              </a:spcBef>
            </a:pPr>
            <a:r>
              <a:rPr lang="en-US" dirty="0" err="1">
                <a:latin typeface="Trebuchet MS" pitchFamily="34" charset="0"/>
              </a:rPr>
              <a:t>Más</a:t>
            </a:r>
            <a:r>
              <a:rPr lang="en-US" dirty="0">
                <a:latin typeface="Trebuchet MS" pitchFamily="34" charset="0"/>
              </a:rPr>
              <a:t> </a:t>
            </a:r>
            <a:r>
              <a:rPr lang="en-US" dirty="0" err="1">
                <a:latin typeface="Trebuchet MS" pitchFamily="34" charset="0"/>
              </a:rPr>
              <a:t>fáciles</a:t>
            </a:r>
            <a:r>
              <a:rPr lang="en-US" dirty="0">
                <a:latin typeface="Trebuchet MS" pitchFamily="34" charset="0"/>
              </a:rPr>
              <a:t> de </a:t>
            </a:r>
            <a:r>
              <a:rPr lang="en-US" dirty="0" err="1">
                <a:latin typeface="Trebuchet MS" pitchFamily="34" charset="0"/>
              </a:rPr>
              <a:t>documentar</a:t>
            </a:r>
            <a:r>
              <a:rPr lang="en-US" dirty="0">
                <a:latin typeface="Trebuchet MS" pitchFamily="34" charset="0"/>
              </a:rPr>
              <a:t>.</a:t>
            </a:r>
          </a:p>
          <a:p>
            <a:pPr marL="893763" lvl="1" indent="-436563" algn="just">
              <a:spcBef>
                <a:spcPts val="1200"/>
              </a:spcBef>
            </a:pPr>
            <a:r>
              <a:rPr lang="en-US" dirty="0" err="1">
                <a:latin typeface="Trebuchet MS" pitchFamily="34" charset="0"/>
              </a:rPr>
              <a:t>Más</a:t>
            </a:r>
            <a:r>
              <a:rPr lang="en-US" dirty="0">
                <a:latin typeface="Trebuchet MS" pitchFamily="34" charset="0"/>
              </a:rPr>
              <a:t> </a:t>
            </a:r>
            <a:r>
              <a:rPr lang="en-US" dirty="0" err="1">
                <a:latin typeface="Trebuchet MS" pitchFamily="34" charset="0"/>
              </a:rPr>
              <a:t>fáciles</a:t>
            </a:r>
            <a:r>
              <a:rPr lang="en-US" dirty="0">
                <a:latin typeface="Trebuchet MS" pitchFamily="34" charset="0"/>
              </a:rPr>
              <a:t> de </a:t>
            </a:r>
            <a:r>
              <a:rPr lang="en-US" dirty="0" err="1">
                <a:latin typeface="Trebuchet MS" pitchFamily="34" charset="0"/>
              </a:rPr>
              <a:t>programar</a:t>
            </a:r>
            <a:r>
              <a:rPr lang="en-US" dirty="0">
                <a:latin typeface="Trebuchet MS" pitchFamily="34" charset="0"/>
              </a:rPr>
              <a:t> </a:t>
            </a:r>
            <a:r>
              <a:rPr lang="en-US" dirty="0" err="1">
                <a:latin typeface="Trebuchet MS" pitchFamily="34" charset="0"/>
              </a:rPr>
              <a:t>por</a:t>
            </a:r>
            <a:r>
              <a:rPr lang="en-US" dirty="0">
                <a:latin typeface="Trebuchet MS" pitchFamily="34" charset="0"/>
              </a:rPr>
              <a:t> </a:t>
            </a:r>
            <a:r>
              <a:rPr lang="en-US" dirty="0" err="1">
                <a:latin typeface="Trebuchet MS" pitchFamily="34" charset="0"/>
              </a:rPr>
              <a:t>grupos</a:t>
            </a:r>
            <a:r>
              <a:rPr lang="en-US" dirty="0">
                <a:latin typeface="Trebuchet MS" pitchFamily="34" charset="0"/>
              </a:rPr>
              <a:t> </a:t>
            </a:r>
            <a:r>
              <a:rPr lang="en-US" dirty="0" err="1">
                <a:latin typeface="Trebuchet MS" pitchFamily="34" charset="0"/>
              </a:rPr>
              <a:t>independientes</a:t>
            </a:r>
            <a:r>
              <a:rPr lang="en-US" dirty="0">
                <a:latin typeface="Trebuchet MS" pitchFamily="34" charset="0"/>
              </a:rPr>
              <a:t>.</a:t>
            </a:r>
          </a:p>
          <a:p>
            <a:pPr marL="893763" lvl="1" indent="-436563" algn="just">
              <a:spcBef>
                <a:spcPts val="1200"/>
              </a:spcBef>
            </a:pPr>
            <a:r>
              <a:rPr lang="en-US" dirty="0" err="1">
                <a:latin typeface="Trebuchet MS" pitchFamily="34" charset="0"/>
              </a:rPr>
              <a:t>Más</a:t>
            </a:r>
            <a:r>
              <a:rPr lang="en-US" dirty="0">
                <a:latin typeface="Trebuchet MS" pitchFamily="34" charset="0"/>
              </a:rPr>
              <a:t> </a:t>
            </a:r>
            <a:r>
              <a:rPr lang="en-US" dirty="0" err="1">
                <a:latin typeface="Trebuchet MS" pitchFamily="34" charset="0"/>
              </a:rPr>
              <a:t>fáciles</a:t>
            </a:r>
            <a:r>
              <a:rPr lang="en-US" dirty="0">
                <a:latin typeface="Trebuchet MS" pitchFamily="34" charset="0"/>
              </a:rPr>
              <a:t> de </a:t>
            </a:r>
            <a:r>
              <a:rPr lang="en-US" dirty="0" err="1">
                <a:latin typeface="Trebuchet MS" pitchFamily="34" charset="0"/>
              </a:rPr>
              <a:t>mantener</a:t>
            </a:r>
            <a:r>
              <a:rPr lang="en-US" dirty="0">
                <a:latin typeface="Trebuchet MS" pitchFamily="34" charset="0"/>
              </a:rPr>
              <a:t>.</a:t>
            </a:r>
            <a:endParaRPr lang="es-ES" dirty="0">
              <a:latin typeface="Trebuchet MS" pitchFamily="34" charset="0"/>
            </a:endParaRPr>
          </a:p>
        </p:txBody>
      </p:sp>
    </p:spTree>
    <p:extLst>
      <p:ext uri="{BB962C8B-B14F-4D97-AF65-F5344CB8AC3E}">
        <p14:creationId xmlns:p14="http://schemas.microsoft.com/office/powerpoint/2010/main" val="180056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1 Título"/>
          <p:cNvSpPr>
            <a:spLocks noGrp="1"/>
          </p:cNvSpPr>
          <p:nvPr>
            <p:ph type="title"/>
          </p:nvPr>
        </p:nvSpPr>
        <p:spPr>
          <a:xfrm>
            <a:off x="612747" y="31192"/>
            <a:ext cx="11281182" cy="1143000"/>
          </a:xfrm>
        </p:spPr>
        <p:txBody>
          <a:bodyPr>
            <a:normAutofit/>
          </a:bodyPr>
          <a:lstStyle/>
          <a:p>
            <a:r>
              <a:rPr lang="en-US" b="1" dirty="0" err="1">
                <a:latin typeface="Trebuchet MS" pitchFamily="34" charset="0"/>
              </a:rPr>
              <a:t>Modularidad</a:t>
            </a:r>
            <a:endParaRPr lang="es-ES" b="1" dirty="0">
              <a:latin typeface="Trebuchet MS" pitchFamily="34" charset="0"/>
            </a:endParaRPr>
          </a:p>
        </p:txBody>
      </p:sp>
      <p:sp>
        <p:nvSpPr>
          <p:cNvPr id="8" name="4 CuadroTexto"/>
          <p:cNvSpPr txBox="1"/>
          <p:nvPr/>
        </p:nvSpPr>
        <p:spPr>
          <a:xfrm>
            <a:off x="9223968" y="6093296"/>
            <a:ext cx="2682209" cy="523220"/>
          </a:xfrm>
          <a:prstGeom prst="rect">
            <a:avLst/>
          </a:prstGeom>
          <a:noFill/>
        </p:spPr>
        <p:txBody>
          <a:bodyPr wrap="none" rtlCol="0">
            <a:spAutoFit/>
          </a:bodyPr>
          <a:lstStyle/>
          <a:p>
            <a:r>
              <a:rPr lang="en-US" sz="2800" dirty="0"/>
              <a:t>[Pressman, 2010</a:t>
            </a:r>
            <a:r>
              <a:rPr lang="en-US" dirty="0"/>
              <a:t>]</a:t>
            </a:r>
            <a:endParaRPr lang="es-ES" dirty="0"/>
          </a:p>
        </p:txBody>
      </p:sp>
      <p:pic>
        <p:nvPicPr>
          <p:cNvPr id="2" name="Imagen 1"/>
          <p:cNvPicPr>
            <a:picLocks noChangeAspect="1"/>
          </p:cNvPicPr>
          <p:nvPr/>
        </p:nvPicPr>
        <p:blipFill>
          <a:blip r:embed="rId2"/>
          <a:stretch>
            <a:fillRect/>
          </a:stretch>
        </p:blipFill>
        <p:spPr>
          <a:xfrm>
            <a:off x="1055440" y="1821549"/>
            <a:ext cx="7488832" cy="4916910"/>
          </a:xfrm>
          <a:prstGeom prst="rect">
            <a:avLst/>
          </a:prstGeom>
        </p:spPr>
      </p:pic>
    </p:spTree>
    <p:extLst>
      <p:ext uri="{BB962C8B-B14F-4D97-AF65-F5344CB8AC3E}">
        <p14:creationId xmlns:p14="http://schemas.microsoft.com/office/powerpoint/2010/main" val="1075791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1 Título"/>
          <p:cNvSpPr>
            <a:spLocks noGrp="1"/>
          </p:cNvSpPr>
          <p:nvPr>
            <p:ph type="title"/>
          </p:nvPr>
        </p:nvSpPr>
        <p:spPr>
          <a:xfrm>
            <a:off x="612747" y="31192"/>
            <a:ext cx="11281182" cy="1143000"/>
          </a:xfrm>
        </p:spPr>
        <p:txBody>
          <a:bodyPr>
            <a:normAutofit/>
          </a:bodyPr>
          <a:lstStyle/>
          <a:p>
            <a:r>
              <a:rPr lang="en-US" b="1" dirty="0" err="1">
                <a:solidFill>
                  <a:schemeClr val="bg1"/>
                </a:solidFill>
                <a:latin typeface="Trebuchet MS" pitchFamily="34" charset="0"/>
              </a:rPr>
              <a:t>Modularidad</a:t>
            </a:r>
            <a:endParaRPr lang="es-ES" b="1" dirty="0">
              <a:solidFill>
                <a:schemeClr val="bg1"/>
              </a:solidFill>
              <a:latin typeface="Trebuchet MS" pitchFamily="34" charset="0"/>
            </a:endParaRPr>
          </a:p>
        </p:txBody>
      </p:sp>
      <p:sp>
        <p:nvSpPr>
          <p:cNvPr id="6" name="2 Marcador de contenido"/>
          <p:cNvSpPr>
            <a:spLocks noGrp="1"/>
          </p:cNvSpPr>
          <p:nvPr>
            <p:ph idx="1"/>
          </p:nvPr>
        </p:nvSpPr>
        <p:spPr>
          <a:xfrm>
            <a:off x="500034" y="1628800"/>
            <a:ext cx="11393895" cy="4767246"/>
          </a:xfrm>
        </p:spPr>
        <p:txBody>
          <a:bodyPr>
            <a:noAutofit/>
          </a:bodyPr>
          <a:lstStyle/>
          <a:p>
            <a:pPr>
              <a:spcBef>
                <a:spcPts val="1200"/>
              </a:spcBef>
              <a:spcAft>
                <a:spcPts val="600"/>
              </a:spcAft>
            </a:pPr>
            <a:r>
              <a:rPr lang="en-US" sz="3600" dirty="0" err="1">
                <a:latin typeface="Trebuchet MS" pitchFamily="34" charset="0"/>
              </a:rPr>
              <a:t>Reglas</a:t>
            </a:r>
            <a:r>
              <a:rPr lang="en-US" sz="3600" dirty="0">
                <a:latin typeface="Trebuchet MS" pitchFamily="34" charset="0"/>
              </a:rPr>
              <a:t> de </a:t>
            </a:r>
            <a:r>
              <a:rPr lang="en-US" sz="3600" dirty="0" err="1">
                <a:latin typeface="Trebuchet MS" pitchFamily="34" charset="0"/>
              </a:rPr>
              <a:t>evaluación</a:t>
            </a:r>
            <a:r>
              <a:rPr lang="en-US" sz="3600" dirty="0">
                <a:latin typeface="Trebuchet MS" pitchFamily="34" charset="0"/>
              </a:rPr>
              <a:t> de </a:t>
            </a:r>
            <a:r>
              <a:rPr lang="en-US" sz="3600" dirty="0" err="1">
                <a:latin typeface="Trebuchet MS" pitchFamily="34" charset="0"/>
              </a:rPr>
              <a:t>modularidad</a:t>
            </a:r>
            <a:r>
              <a:rPr lang="en-US" sz="3600" dirty="0">
                <a:latin typeface="Trebuchet MS" pitchFamily="34" charset="0"/>
              </a:rPr>
              <a:t>:</a:t>
            </a:r>
          </a:p>
          <a:p>
            <a:pPr lvl="1">
              <a:spcBef>
                <a:spcPts val="1200"/>
              </a:spcBef>
              <a:spcAft>
                <a:spcPts val="600"/>
              </a:spcAft>
            </a:pPr>
            <a:r>
              <a:rPr lang="en-US" sz="3200" dirty="0" err="1">
                <a:latin typeface="Trebuchet MS" pitchFamily="34" charset="0"/>
              </a:rPr>
              <a:t>Correspondencia</a:t>
            </a:r>
            <a:r>
              <a:rPr lang="en-US" sz="3200" dirty="0">
                <a:latin typeface="Trebuchet MS" pitchFamily="34" charset="0"/>
              </a:rPr>
              <a:t> </a:t>
            </a:r>
            <a:r>
              <a:rPr lang="en-US" sz="3200" dirty="0" err="1">
                <a:latin typeface="Trebuchet MS" pitchFamily="34" charset="0"/>
              </a:rPr>
              <a:t>directa</a:t>
            </a:r>
            <a:r>
              <a:rPr lang="en-US" sz="3200" dirty="0">
                <a:latin typeface="Trebuchet MS" pitchFamily="34" charset="0"/>
              </a:rPr>
              <a:t> entre </a:t>
            </a:r>
            <a:r>
              <a:rPr lang="en-US" sz="3200" dirty="0" err="1">
                <a:latin typeface="Trebuchet MS" pitchFamily="34" charset="0"/>
              </a:rPr>
              <a:t>estructura</a:t>
            </a:r>
            <a:r>
              <a:rPr lang="en-US" sz="3200" dirty="0">
                <a:latin typeface="Trebuchet MS" pitchFamily="34" charset="0"/>
              </a:rPr>
              <a:t> de la </a:t>
            </a:r>
            <a:r>
              <a:rPr lang="en-US" sz="3200" dirty="0" err="1">
                <a:latin typeface="Trebuchet MS" pitchFamily="34" charset="0"/>
              </a:rPr>
              <a:t>solución</a:t>
            </a:r>
            <a:r>
              <a:rPr lang="en-US" sz="3200" dirty="0">
                <a:latin typeface="Trebuchet MS" pitchFamily="34" charset="0"/>
              </a:rPr>
              <a:t> y la </a:t>
            </a:r>
            <a:r>
              <a:rPr lang="en-US" sz="3200" dirty="0" err="1">
                <a:latin typeface="Trebuchet MS" pitchFamily="34" charset="0"/>
              </a:rPr>
              <a:t>estructura</a:t>
            </a:r>
            <a:r>
              <a:rPr lang="en-US" sz="3200" dirty="0">
                <a:latin typeface="Trebuchet MS" pitchFamily="34" charset="0"/>
              </a:rPr>
              <a:t> del </a:t>
            </a:r>
            <a:r>
              <a:rPr lang="en-US" sz="3200" dirty="0" err="1">
                <a:latin typeface="Trebuchet MS" pitchFamily="34" charset="0"/>
              </a:rPr>
              <a:t>dominio</a:t>
            </a:r>
            <a:r>
              <a:rPr lang="en-US" sz="3200" dirty="0">
                <a:latin typeface="Trebuchet MS" pitchFamily="34" charset="0"/>
              </a:rPr>
              <a:t> del </a:t>
            </a:r>
            <a:r>
              <a:rPr lang="en-US" sz="3200" dirty="0" err="1">
                <a:latin typeface="Trebuchet MS" pitchFamily="34" charset="0"/>
              </a:rPr>
              <a:t>problema</a:t>
            </a:r>
            <a:r>
              <a:rPr lang="en-US" sz="3200" dirty="0">
                <a:latin typeface="Trebuchet MS" pitchFamily="34" charset="0"/>
              </a:rPr>
              <a:t> </a:t>
            </a:r>
            <a:r>
              <a:rPr lang="en-US" sz="3200" dirty="0" err="1">
                <a:latin typeface="Trebuchet MS" pitchFamily="34" charset="0"/>
              </a:rPr>
              <a:t>modelado</a:t>
            </a:r>
            <a:r>
              <a:rPr lang="en-US" sz="3200" dirty="0">
                <a:latin typeface="Trebuchet MS" pitchFamily="34" charset="0"/>
              </a:rPr>
              <a:t>.</a:t>
            </a:r>
          </a:p>
          <a:p>
            <a:pPr lvl="1">
              <a:spcBef>
                <a:spcPts val="1200"/>
              </a:spcBef>
              <a:spcAft>
                <a:spcPts val="600"/>
              </a:spcAft>
            </a:pPr>
            <a:r>
              <a:rPr lang="en-US" sz="3200" dirty="0" err="1">
                <a:latin typeface="Trebuchet MS" pitchFamily="34" charset="0"/>
              </a:rPr>
              <a:t>Pocas</a:t>
            </a:r>
            <a:r>
              <a:rPr lang="en-US" sz="3200" dirty="0">
                <a:latin typeface="Trebuchet MS" pitchFamily="34" charset="0"/>
              </a:rPr>
              <a:t> interfaces, </a:t>
            </a:r>
            <a:r>
              <a:rPr lang="en-US" sz="3200" dirty="0" err="1">
                <a:latin typeface="Trebuchet MS" pitchFamily="34" charset="0"/>
              </a:rPr>
              <a:t>cada</a:t>
            </a:r>
            <a:r>
              <a:rPr lang="en-US" sz="3200" dirty="0">
                <a:latin typeface="Trebuchet MS" pitchFamily="34" charset="0"/>
              </a:rPr>
              <a:t> </a:t>
            </a:r>
            <a:r>
              <a:rPr lang="en-US" sz="3200" dirty="0" err="1">
                <a:latin typeface="Trebuchet MS" pitchFamily="34" charset="0"/>
              </a:rPr>
              <a:t>componente</a:t>
            </a:r>
            <a:r>
              <a:rPr lang="en-US" sz="3200" dirty="0">
                <a:latin typeface="Trebuchet MS" pitchFamily="34" charset="0"/>
              </a:rPr>
              <a:t> </a:t>
            </a:r>
            <a:r>
              <a:rPr lang="en-US" sz="3200" dirty="0" err="1">
                <a:latin typeface="Trebuchet MS" pitchFamily="34" charset="0"/>
              </a:rPr>
              <a:t>debe</a:t>
            </a:r>
            <a:r>
              <a:rPr lang="en-US" sz="3200" dirty="0">
                <a:latin typeface="Trebuchet MS" pitchFamily="34" charset="0"/>
              </a:rPr>
              <a:t> </a:t>
            </a:r>
            <a:r>
              <a:rPr lang="en-US" sz="3200" dirty="0" err="1">
                <a:latin typeface="Trebuchet MS" pitchFamily="34" charset="0"/>
              </a:rPr>
              <a:t>comunicarse</a:t>
            </a:r>
            <a:r>
              <a:rPr lang="en-US" sz="3200" dirty="0">
                <a:latin typeface="Trebuchet MS" pitchFamily="34" charset="0"/>
              </a:rPr>
              <a:t> con el </a:t>
            </a:r>
            <a:r>
              <a:rPr lang="en-US" sz="3200" dirty="0" err="1">
                <a:latin typeface="Trebuchet MS" pitchFamily="34" charset="0"/>
              </a:rPr>
              <a:t>menor</a:t>
            </a:r>
            <a:r>
              <a:rPr lang="en-US" sz="3200" dirty="0">
                <a:latin typeface="Trebuchet MS" pitchFamily="34" charset="0"/>
              </a:rPr>
              <a:t> </a:t>
            </a:r>
            <a:r>
              <a:rPr lang="en-US" sz="3200" dirty="0" err="1">
                <a:latin typeface="Trebuchet MS" pitchFamily="34" charset="0"/>
              </a:rPr>
              <a:t>número</a:t>
            </a:r>
            <a:r>
              <a:rPr lang="en-US" sz="3200" dirty="0">
                <a:latin typeface="Trebuchet MS" pitchFamily="34" charset="0"/>
              </a:rPr>
              <a:t> </a:t>
            </a:r>
            <a:r>
              <a:rPr lang="en-US" sz="3200" dirty="0" err="1">
                <a:latin typeface="Trebuchet MS" pitchFamily="34" charset="0"/>
              </a:rPr>
              <a:t>posible</a:t>
            </a:r>
            <a:r>
              <a:rPr lang="en-US" sz="3200" dirty="0">
                <a:latin typeface="Trebuchet MS" pitchFamily="34" charset="0"/>
              </a:rPr>
              <a:t> de </a:t>
            </a:r>
            <a:r>
              <a:rPr lang="en-US" sz="3200" dirty="0" err="1">
                <a:latin typeface="Trebuchet MS" pitchFamily="34" charset="0"/>
              </a:rPr>
              <a:t>componentes</a:t>
            </a:r>
            <a:r>
              <a:rPr lang="en-US" sz="3200" dirty="0">
                <a:latin typeface="Trebuchet MS" pitchFamily="34" charset="0"/>
              </a:rPr>
              <a:t>.</a:t>
            </a:r>
          </a:p>
          <a:p>
            <a:pPr lvl="1">
              <a:spcBef>
                <a:spcPts val="1200"/>
              </a:spcBef>
              <a:spcAft>
                <a:spcPts val="600"/>
              </a:spcAft>
            </a:pPr>
            <a:r>
              <a:rPr lang="en-US" sz="3200" dirty="0">
                <a:latin typeface="Trebuchet MS" pitchFamily="34" charset="0"/>
              </a:rPr>
              <a:t>Interfaces </a:t>
            </a:r>
            <a:r>
              <a:rPr lang="en-US" sz="3200" dirty="0" err="1">
                <a:latin typeface="Trebuchet MS" pitchFamily="34" charset="0"/>
              </a:rPr>
              <a:t>pequeñas</a:t>
            </a:r>
            <a:r>
              <a:rPr lang="en-US" sz="3200" dirty="0">
                <a:latin typeface="Trebuchet MS" pitchFamily="34" charset="0"/>
              </a:rPr>
              <a:t>.</a:t>
            </a:r>
          </a:p>
          <a:p>
            <a:pPr lvl="1">
              <a:spcBef>
                <a:spcPts val="1200"/>
              </a:spcBef>
              <a:spcAft>
                <a:spcPts val="600"/>
              </a:spcAft>
            </a:pPr>
            <a:r>
              <a:rPr lang="en-US" sz="3200" dirty="0">
                <a:latin typeface="Trebuchet MS" pitchFamily="34" charset="0"/>
              </a:rPr>
              <a:t>Interfaces </a:t>
            </a:r>
            <a:r>
              <a:rPr lang="en-US" sz="3200" dirty="0" err="1">
                <a:latin typeface="Trebuchet MS" pitchFamily="34" charset="0"/>
              </a:rPr>
              <a:t>claras</a:t>
            </a:r>
            <a:r>
              <a:rPr lang="en-US" sz="3200" dirty="0">
                <a:latin typeface="Trebuchet MS" pitchFamily="34" charset="0"/>
              </a:rPr>
              <a:t>.</a:t>
            </a:r>
          </a:p>
          <a:p>
            <a:pPr lvl="1">
              <a:spcBef>
                <a:spcPts val="1200"/>
              </a:spcBef>
              <a:spcAft>
                <a:spcPts val="600"/>
              </a:spcAft>
            </a:pPr>
            <a:r>
              <a:rPr lang="en-US" sz="3200" dirty="0" err="1">
                <a:latin typeface="Trebuchet MS" pitchFamily="34" charset="0"/>
              </a:rPr>
              <a:t>Ocultación</a:t>
            </a:r>
            <a:r>
              <a:rPr lang="en-US" sz="3200" dirty="0">
                <a:latin typeface="Trebuchet MS" pitchFamily="34" charset="0"/>
              </a:rPr>
              <a:t> de </a:t>
            </a:r>
            <a:r>
              <a:rPr lang="en-US" sz="3200" dirty="0" err="1">
                <a:latin typeface="Trebuchet MS" pitchFamily="34" charset="0"/>
              </a:rPr>
              <a:t>información</a:t>
            </a:r>
            <a:r>
              <a:rPr lang="en-US" sz="3200" dirty="0">
                <a:latin typeface="Trebuchet MS" pitchFamily="34" charset="0"/>
              </a:rPr>
              <a:t>.</a:t>
            </a:r>
            <a:endParaRPr lang="es-ES" sz="3200" dirty="0">
              <a:latin typeface="Trebuchet MS" pitchFamily="34" charset="0"/>
            </a:endParaRPr>
          </a:p>
        </p:txBody>
      </p:sp>
    </p:spTree>
    <p:extLst>
      <p:ext uri="{BB962C8B-B14F-4D97-AF65-F5344CB8AC3E}">
        <p14:creationId xmlns:p14="http://schemas.microsoft.com/office/powerpoint/2010/main" val="2466038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3758" y="-24224"/>
            <a:ext cx="11753580" cy="1143000"/>
          </a:xfrm>
        </p:spPr>
        <p:txBody>
          <a:bodyPr/>
          <a:lstStyle/>
          <a:p>
            <a:r>
              <a:rPr lang="en-US" b="1" dirty="0" err="1">
                <a:solidFill>
                  <a:schemeClr val="bg1"/>
                </a:solidFill>
                <a:latin typeface="Trebuchet MS" pitchFamily="34" charset="0"/>
              </a:rPr>
              <a:t>Modularidad</a:t>
            </a:r>
            <a:r>
              <a:rPr lang="en-US" b="1" dirty="0">
                <a:solidFill>
                  <a:schemeClr val="bg1"/>
                </a:solidFill>
                <a:latin typeface="Trebuchet MS" pitchFamily="34" charset="0"/>
              </a:rPr>
              <a:t> - </a:t>
            </a:r>
            <a:r>
              <a:rPr lang="en-US" b="1" dirty="0" err="1">
                <a:solidFill>
                  <a:schemeClr val="bg1"/>
                </a:solidFill>
                <a:latin typeface="Trebuchet MS" pitchFamily="34" charset="0"/>
              </a:rPr>
              <a:t>Cohesión</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273758" y="1558890"/>
            <a:ext cx="11753580" cy="4525963"/>
          </a:xfrm>
        </p:spPr>
        <p:txBody>
          <a:bodyPr>
            <a:noAutofit/>
          </a:bodyPr>
          <a:lstStyle/>
          <a:p>
            <a:pPr algn="just"/>
            <a:r>
              <a:rPr lang="en-US" sz="2800" dirty="0">
                <a:latin typeface="Trebuchet MS" pitchFamily="34" charset="0"/>
              </a:rPr>
              <a:t>La </a:t>
            </a:r>
            <a:r>
              <a:rPr lang="en-US" sz="2800" dirty="0" err="1">
                <a:latin typeface="Trebuchet MS" pitchFamily="34" charset="0"/>
              </a:rPr>
              <a:t>cohesión</a:t>
            </a:r>
            <a:r>
              <a:rPr lang="en-US" sz="2800" dirty="0">
                <a:latin typeface="Trebuchet MS" pitchFamily="34" charset="0"/>
              </a:rPr>
              <a:t> </a:t>
            </a:r>
            <a:r>
              <a:rPr lang="en-US" sz="2800" dirty="0" err="1">
                <a:latin typeface="Trebuchet MS" pitchFamily="34" charset="0"/>
              </a:rPr>
              <a:t>es</a:t>
            </a:r>
            <a:r>
              <a:rPr lang="en-US" sz="2800" dirty="0">
                <a:latin typeface="Trebuchet MS" pitchFamily="34" charset="0"/>
              </a:rPr>
              <a:t> la </a:t>
            </a:r>
            <a:r>
              <a:rPr lang="en-US" sz="2800" dirty="0" err="1">
                <a:latin typeface="Trebuchet MS" pitchFamily="34" charset="0"/>
              </a:rPr>
              <a:t>medida</a:t>
            </a:r>
            <a:r>
              <a:rPr lang="en-US" sz="2800" dirty="0">
                <a:latin typeface="Trebuchet MS" pitchFamily="34" charset="0"/>
              </a:rPr>
              <a:t> de la </a:t>
            </a:r>
            <a:r>
              <a:rPr lang="en-US" sz="2800" dirty="0" err="1">
                <a:latin typeface="Trebuchet MS" pitchFamily="34" charset="0"/>
              </a:rPr>
              <a:t>relación</a:t>
            </a:r>
            <a:r>
              <a:rPr lang="en-US" sz="2800" dirty="0">
                <a:latin typeface="Trebuchet MS" pitchFamily="34" charset="0"/>
              </a:rPr>
              <a:t> </a:t>
            </a:r>
            <a:r>
              <a:rPr lang="en-US" sz="2800" dirty="0" err="1">
                <a:latin typeface="Trebuchet MS" pitchFamily="34" charset="0"/>
              </a:rPr>
              <a:t>funcional</a:t>
            </a:r>
            <a:r>
              <a:rPr lang="en-US" sz="2800" dirty="0">
                <a:latin typeface="Trebuchet MS" pitchFamily="34" charset="0"/>
              </a:rPr>
              <a:t> de los </a:t>
            </a:r>
            <a:r>
              <a:rPr lang="en-US" sz="2800" dirty="0" err="1">
                <a:latin typeface="Trebuchet MS" pitchFamily="34" charset="0"/>
              </a:rPr>
              <a:t>elementos</a:t>
            </a:r>
            <a:r>
              <a:rPr lang="en-US" sz="2800" dirty="0">
                <a:latin typeface="Trebuchet MS" pitchFamily="34" charset="0"/>
              </a:rPr>
              <a:t> de un </a:t>
            </a:r>
            <a:r>
              <a:rPr lang="en-US" sz="2800" dirty="0" err="1">
                <a:latin typeface="Trebuchet MS" pitchFamily="34" charset="0"/>
              </a:rPr>
              <a:t>módulo</a:t>
            </a:r>
            <a:r>
              <a:rPr lang="en-US" sz="2800" dirty="0">
                <a:latin typeface="Trebuchet MS" pitchFamily="34" charset="0"/>
              </a:rPr>
              <a:t>. </a:t>
            </a:r>
          </a:p>
          <a:p>
            <a:pPr algn="just"/>
            <a:r>
              <a:rPr lang="en-US" sz="2800" dirty="0" err="1">
                <a:latin typeface="Trebuchet MS" pitchFamily="34" charset="0"/>
              </a:rPr>
              <a:t>Organizacion</a:t>
            </a:r>
            <a:r>
              <a:rPr lang="en-US" sz="2800" dirty="0">
                <a:latin typeface="Trebuchet MS" pitchFamily="34" charset="0"/>
              </a:rPr>
              <a:t> de los </a:t>
            </a:r>
            <a:r>
              <a:rPr lang="en-US" sz="2800" dirty="0" err="1">
                <a:latin typeface="Trebuchet MS" pitchFamily="34" charset="0"/>
              </a:rPr>
              <a:t>elementos</a:t>
            </a:r>
            <a:r>
              <a:rPr lang="en-US" sz="2800" dirty="0">
                <a:latin typeface="Trebuchet MS" pitchFamily="34" charset="0"/>
              </a:rPr>
              <a:t> de forma </a:t>
            </a:r>
            <a:r>
              <a:rPr lang="en-US" sz="2800" dirty="0" err="1">
                <a:latin typeface="Trebuchet MS" pitchFamily="34" charset="0"/>
              </a:rPr>
              <a:t>que</a:t>
            </a:r>
            <a:r>
              <a:rPr lang="en-US" sz="2800" dirty="0">
                <a:latin typeface="Trebuchet MS" pitchFamily="34" charset="0"/>
              </a:rPr>
              <a:t> los </a:t>
            </a:r>
            <a:r>
              <a:rPr lang="en-US" sz="2800" dirty="0" err="1">
                <a:latin typeface="Trebuchet MS" pitchFamily="34" charset="0"/>
              </a:rPr>
              <a:t>que</a:t>
            </a:r>
            <a:r>
              <a:rPr lang="en-US" sz="2800" dirty="0">
                <a:latin typeface="Trebuchet MS" pitchFamily="34" charset="0"/>
              </a:rPr>
              <a:t> </a:t>
            </a:r>
            <a:r>
              <a:rPr lang="en-US" sz="2800" dirty="0" err="1">
                <a:latin typeface="Trebuchet MS" pitchFamily="34" charset="0"/>
              </a:rPr>
              <a:t>tengan</a:t>
            </a:r>
            <a:r>
              <a:rPr lang="en-US" sz="2800" dirty="0">
                <a:latin typeface="Trebuchet MS" pitchFamily="34" charset="0"/>
              </a:rPr>
              <a:t> mayor </a:t>
            </a:r>
            <a:r>
              <a:rPr lang="en-US" sz="2800" dirty="0" err="1">
                <a:latin typeface="Trebuchet MS" pitchFamily="34" charset="0"/>
              </a:rPr>
              <a:t>relación</a:t>
            </a:r>
            <a:r>
              <a:rPr lang="en-US" sz="2800" dirty="0">
                <a:latin typeface="Trebuchet MS" pitchFamily="34" charset="0"/>
              </a:rPr>
              <a:t> </a:t>
            </a:r>
            <a:r>
              <a:rPr lang="en-US" sz="2800" dirty="0" err="1">
                <a:latin typeface="Trebuchet MS" pitchFamily="34" charset="0"/>
              </a:rPr>
              <a:t>para</a:t>
            </a:r>
            <a:r>
              <a:rPr lang="en-US" sz="2800" dirty="0">
                <a:latin typeface="Trebuchet MS" pitchFamily="34" charset="0"/>
              </a:rPr>
              <a:t> </a:t>
            </a:r>
            <a:r>
              <a:rPr lang="en-US" sz="2800" dirty="0" err="1">
                <a:latin typeface="Trebuchet MS" pitchFamily="34" charset="0"/>
              </a:rPr>
              <a:t>realizar</a:t>
            </a:r>
            <a:r>
              <a:rPr lang="en-US" sz="2800" dirty="0">
                <a:latin typeface="Trebuchet MS" pitchFamily="34" charset="0"/>
              </a:rPr>
              <a:t> </a:t>
            </a:r>
            <a:r>
              <a:rPr lang="en-US" sz="2800" dirty="0" err="1">
                <a:latin typeface="Trebuchet MS" pitchFamily="34" charset="0"/>
              </a:rPr>
              <a:t>una</a:t>
            </a:r>
            <a:r>
              <a:rPr lang="en-US" sz="2800" dirty="0">
                <a:latin typeface="Trebuchet MS" pitchFamily="34" charset="0"/>
              </a:rPr>
              <a:t> </a:t>
            </a:r>
            <a:r>
              <a:rPr lang="en-US" sz="2800" dirty="0" err="1">
                <a:latin typeface="Trebuchet MS" pitchFamily="34" charset="0"/>
              </a:rPr>
              <a:t>tarea</a:t>
            </a:r>
            <a:r>
              <a:rPr lang="en-US" sz="2800" dirty="0">
                <a:latin typeface="Trebuchet MS" pitchFamily="34" charset="0"/>
              </a:rPr>
              <a:t>, </a:t>
            </a:r>
            <a:r>
              <a:rPr lang="en-US" sz="2800" dirty="0" err="1">
                <a:latin typeface="Trebuchet MS" pitchFamily="34" charset="0"/>
              </a:rPr>
              <a:t>pertenezcan</a:t>
            </a:r>
            <a:r>
              <a:rPr lang="en-US" sz="2800" dirty="0">
                <a:latin typeface="Trebuchet MS" pitchFamily="34" charset="0"/>
              </a:rPr>
              <a:t> al </a:t>
            </a:r>
            <a:r>
              <a:rPr lang="en-US" sz="2800" dirty="0" err="1">
                <a:latin typeface="Trebuchet MS" pitchFamily="34" charset="0"/>
              </a:rPr>
              <a:t>mismo</a:t>
            </a:r>
            <a:r>
              <a:rPr lang="en-US" sz="2800" dirty="0">
                <a:latin typeface="Trebuchet MS" pitchFamily="34" charset="0"/>
              </a:rPr>
              <a:t> </a:t>
            </a:r>
            <a:r>
              <a:rPr lang="en-US" sz="2800" dirty="0" err="1">
                <a:latin typeface="Trebuchet MS" pitchFamily="34" charset="0"/>
              </a:rPr>
              <a:t>módulo</a:t>
            </a:r>
            <a:r>
              <a:rPr lang="en-US" sz="2800" dirty="0">
                <a:latin typeface="Trebuchet MS" pitchFamily="34" charset="0"/>
              </a:rPr>
              <a:t> y los </a:t>
            </a:r>
            <a:r>
              <a:rPr lang="en-US" sz="2800" dirty="0" err="1">
                <a:latin typeface="Trebuchet MS" pitchFamily="34" charset="0"/>
              </a:rPr>
              <a:t>elementos</a:t>
            </a:r>
            <a:r>
              <a:rPr lang="en-US" sz="2800" dirty="0">
                <a:latin typeface="Trebuchet MS" pitchFamily="34" charset="0"/>
              </a:rPr>
              <a:t> no </a:t>
            </a:r>
            <a:r>
              <a:rPr lang="en-US" sz="2800" dirty="0" err="1">
                <a:latin typeface="Trebuchet MS" pitchFamily="34" charset="0"/>
              </a:rPr>
              <a:t>relacionados</a:t>
            </a:r>
            <a:r>
              <a:rPr lang="en-US" sz="2800" dirty="0">
                <a:latin typeface="Trebuchet MS" pitchFamily="34" charset="0"/>
              </a:rPr>
              <a:t> se </a:t>
            </a:r>
            <a:r>
              <a:rPr lang="en-US" sz="2800" dirty="0" err="1">
                <a:latin typeface="Trebuchet MS" pitchFamily="34" charset="0"/>
              </a:rPr>
              <a:t>encuentren</a:t>
            </a:r>
            <a:r>
              <a:rPr lang="en-US" sz="2800" dirty="0">
                <a:latin typeface="Trebuchet MS" pitchFamily="34" charset="0"/>
              </a:rPr>
              <a:t> en </a:t>
            </a:r>
            <a:r>
              <a:rPr lang="en-US" sz="2800" dirty="0" err="1">
                <a:latin typeface="Trebuchet MS" pitchFamily="34" charset="0"/>
              </a:rPr>
              <a:t>módulos</a:t>
            </a:r>
            <a:r>
              <a:rPr lang="en-US" sz="2800" dirty="0">
                <a:latin typeface="Trebuchet MS" pitchFamily="34" charset="0"/>
              </a:rPr>
              <a:t> </a:t>
            </a:r>
            <a:r>
              <a:rPr lang="en-US" sz="2800" dirty="0" err="1">
                <a:latin typeface="Trebuchet MS" pitchFamily="34" charset="0"/>
              </a:rPr>
              <a:t>separados</a:t>
            </a:r>
            <a:r>
              <a:rPr lang="en-US" sz="2800" dirty="0">
                <a:latin typeface="Trebuchet MS" pitchFamily="34" charset="0"/>
              </a:rPr>
              <a:t>.</a:t>
            </a:r>
          </a:p>
          <a:p>
            <a:pPr algn="just"/>
            <a:r>
              <a:rPr lang="en-US" sz="2800" dirty="0">
                <a:latin typeface="Trebuchet MS" pitchFamily="34" charset="0"/>
              </a:rPr>
              <a:t>Un </a:t>
            </a:r>
            <a:r>
              <a:rPr lang="en-US" sz="2800" dirty="0" err="1">
                <a:latin typeface="Trebuchet MS" pitchFamily="34" charset="0"/>
              </a:rPr>
              <a:t>subsistema</a:t>
            </a:r>
            <a:r>
              <a:rPr lang="en-US" sz="2800" dirty="0">
                <a:latin typeface="Trebuchet MS" pitchFamily="34" charset="0"/>
              </a:rPr>
              <a:t> o </a:t>
            </a:r>
            <a:r>
              <a:rPr lang="en-US" sz="2800" dirty="0" err="1">
                <a:latin typeface="Trebuchet MS" pitchFamily="34" charset="0"/>
              </a:rPr>
              <a:t>módulo</a:t>
            </a:r>
            <a:r>
              <a:rPr lang="en-US" sz="2800" dirty="0">
                <a:latin typeface="Trebuchet MS" pitchFamily="34" charset="0"/>
              </a:rPr>
              <a:t> </a:t>
            </a:r>
            <a:r>
              <a:rPr lang="en-US" sz="2800" dirty="0" err="1">
                <a:latin typeface="Trebuchet MS" pitchFamily="34" charset="0"/>
              </a:rPr>
              <a:t>tiene</a:t>
            </a:r>
            <a:r>
              <a:rPr lang="en-US" sz="2800" dirty="0">
                <a:latin typeface="Trebuchet MS" pitchFamily="34" charset="0"/>
              </a:rPr>
              <a:t> un alto </a:t>
            </a:r>
            <a:r>
              <a:rPr lang="en-US" sz="2800" dirty="0" err="1">
                <a:latin typeface="Trebuchet MS" pitchFamily="34" charset="0"/>
              </a:rPr>
              <a:t>grado</a:t>
            </a:r>
            <a:r>
              <a:rPr lang="en-US" sz="2800" dirty="0">
                <a:latin typeface="Trebuchet MS" pitchFamily="34" charset="0"/>
              </a:rPr>
              <a:t> de </a:t>
            </a:r>
            <a:r>
              <a:rPr lang="en-US" sz="2800" dirty="0" err="1">
                <a:latin typeface="Trebuchet MS" pitchFamily="34" charset="0"/>
              </a:rPr>
              <a:t>cohesión</a:t>
            </a:r>
            <a:r>
              <a:rPr lang="en-US" sz="2800" dirty="0">
                <a:latin typeface="Trebuchet MS" pitchFamily="34" charset="0"/>
              </a:rPr>
              <a:t> </a:t>
            </a:r>
            <a:r>
              <a:rPr lang="en-US" sz="2800" dirty="0" err="1">
                <a:latin typeface="Trebuchet MS" pitchFamily="34" charset="0"/>
              </a:rPr>
              <a:t>si</a:t>
            </a:r>
            <a:r>
              <a:rPr lang="en-US" sz="2800" dirty="0">
                <a:latin typeface="Trebuchet MS" pitchFamily="34" charset="0"/>
              </a:rPr>
              <a:t> </a:t>
            </a:r>
            <a:r>
              <a:rPr lang="en-US" sz="2800" dirty="0" err="1">
                <a:latin typeface="Trebuchet MS" pitchFamily="34" charset="0"/>
              </a:rPr>
              <a:t>mantiene</a:t>
            </a:r>
            <a:r>
              <a:rPr lang="en-US" sz="2800" dirty="0">
                <a:latin typeface="Trebuchet MS" pitchFamily="34" charset="0"/>
              </a:rPr>
              <a:t> </a:t>
            </a:r>
            <a:r>
              <a:rPr lang="en-US" sz="2800" dirty="0" err="1">
                <a:latin typeface="Trebuchet MS" pitchFamily="34" charset="0"/>
              </a:rPr>
              <a:t>unidas</a:t>
            </a:r>
            <a:r>
              <a:rPr lang="en-US" sz="2800" dirty="0">
                <a:latin typeface="Trebuchet MS" pitchFamily="34" charset="0"/>
              </a:rPr>
              <a:t> </a:t>
            </a:r>
            <a:r>
              <a:rPr lang="en-US" sz="2800" dirty="0" err="1">
                <a:latin typeface="Trebuchet MS" pitchFamily="34" charset="0"/>
              </a:rPr>
              <a:t>cosas</a:t>
            </a:r>
            <a:r>
              <a:rPr lang="en-US" sz="2800" dirty="0">
                <a:latin typeface="Trebuchet MS" pitchFamily="34" charset="0"/>
              </a:rPr>
              <a:t> </a:t>
            </a:r>
            <a:r>
              <a:rPr lang="en-US" sz="2800" dirty="0" err="1">
                <a:latin typeface="Trebuchet MS" pitchFamily="34" charset="0"/>
              </a:rPr>
              <a:t>que</a:t>
            </a:r>
            <a:r>
              <a:rPr lang="en-US" sz="2800" dirty="0">
                <a:latin typeface="Trebuchet MS" pitchFamily="34" charset="0"/>
              </a:rPr>
              <a:t> </a:t>
            </a:r>
            <a:r>
              <a:rPr lang="en-US" sz="2800" dirty="0" err="1">
                <a:latin typeface="Trebuchet MS" pitchFamily="34" charset="0"/>
              </a:rPr>
              <a:t>están</a:t>
            </a:r>
            <a:r>
              <a:rPr lang="en-US" sz="2800" dirty="0">
                <a:latin typeface="Trebuchet MS" pitchFamily="34" charset="0"/>
              </a:rPr>
              <a:t> </a:t>
            </a:r>
            <a:r>
              <a:rPr lang="en-US" sz="2800" dirty="0" err="1">
                <a:latin typeface="Trebuchet MS" pitchFamily="34" charset="0"/>
              </a:rPr>
              <a:t>relacionadas</a:t>
            </a:r>
            <a:r>
              <a:rPr lang="en-US" sz="2800" dirty="0">
                <a:latin typeface="Trebuchet MS" pitchFamily="34" charset="0"/>
              </a:rPr>
              <a:t> entre </a:t>
            </a:r>
            <a:r>
              <a:rPr lang="en-US" sz="2800" dirty="0" err="1">
                <a:latin typeface="Trebuchet MS" pitchFamily="34" charset="0"/>
              </a:rPr>
              <a:t>ellas</a:t>
            </a:r>
            <a:r>
              <a:rPr lang="en-US" sz="2800" dirty="0">
                <a:latin typeface="Trebuchet MS" pitchFamily="34" charset="0"/>
              </a:rPr>
              <a:t>, y </a:t>
            </a:r>
            <a:r>
              <a:rPr lang="en-US" sz="2800" dirty="0" err="1">
                <a:latin typeface="Trebuchet MS" pitchFamily="34" charset="0"/>
              </a:rPr>
              <a:t>mantiene</a:t>
            </a:r>
            <a:r>
              <a:rPr lang="en-US" sz="2800" dirty="0">
                <a:latin typeface="Trebuchet MS" pitchFamily="34" charset="0"/>
              </a:rPr>
              <a:t> </a:t>
            </a:r>
            <a:r>
              <a:rPr lang="en-US" sz="2800" dirty="0" err="1">
                <a:latin typeface="Trebuchet MS" pitchFamily="34" charset="0"/>
              </a:rPr>
              <a:t>fuera</a:t>
            </a:r>
            <a:r>
              <a:rPr lang="en-US" sz="2800" dirty="0">
                <a:latin typeface="Trebuchet MS" pitchFamily="34" charset="0"/>
              </a:rPr>
              <a:t> al </a:t>
            </a:r>
            <a:r>
              <a:rPr lang="en-US" sz="2800" dirty="0" err="1">
                <a:latin typeface="Trebuchet MS" pitchFamily="34" charset="0"/>
              </a:rPr>
              <a:t>resto</a:t>
            </a:r>
            <a:r>
              <a:rPr lang="en-US" sz="2800" dirty="0">
                <a:latin typeface="Trebuchet MS" pitchFamily="34" charset="0"/>
              </a:rPr>
              <a:t>. </a:t>
            </a:r>
            <a:endParaRPr lang="es-ES" sz="2800" dirty="0">
              <a:latin typeface="Trebuchet MS" pitchFamily="34" charset="0"/>
            </a:endParaRPr>
          </a:p>
        </p:txBody>
      </p:sp>
      <p:sp>
        <p:nvSpPr>
          <p:cNvPr id="4" name="3 Marcador de pie de página"/>
          <p:cNvSpPr>
            <a:spLocks noGrp="1"/>
          </p:cNvSpPr>
          <p:nvPr>
            <p:ph type="ftr" sz="quarter" idx="11"/>
          </p:nvPr>
        </p:nvSpPr>
        <p:spPr>
          <a:xfrm>
            <a:off x="3397958" y="6332126"/>
            <a:ext cx="3721967" cy="365125"/>
          </a:xfrm>
        </p:spPr>
        <p:txBody>
          <a:bodyPr/>
          <a:lstStyle/>
          <a:p>
            <a:r>
              <a:rPr lang="es-ES"/>
              <a:t>Conf.3. Principios de Diseño.</a:t>
            </a:r>
          </a:p>
        </p:txBody>
      </p:sp>
      <p:sp>
        <p:nvSpPr>
          <p:cNvPr id="5" name="5 Rectángulo redondeado"/>
          <p:cNvSpPr/>
          <p:nvPr/>
        </p:nvSpPr>
        <p:spPr>
          <a:xfrm>
            <a:off x="931450" y="5334754"/>
            <a:ext cx="10438196" cy="150019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latin typeface="Trebuchet MS" pitchFamily="34" charset="0"/>
              </a:rPr>
              <a:t>La </a:t>
            </a:r>
            <a:r>
              <a:rPr lang="en-US" sz="3200" b="1" dirty="0" err="1">
                <a:solidFill>
                  <a:schemeClr val="tx1"/>
                </a:solidFill>
                <a:latin typeface="Trebuchet MS" pitchFamily="34" charset="0"/>
              </a:rPr>
              <a:t>cohesión</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es</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una</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indicación</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cualitativa</a:t>
            </a:r>
            <a:r>
              <a:rPr lang="en-US" sz="3200" b="1" dirty="0">
                <a:solidFill>
                  <a:schemeClr val="tx1"/>
                </a:solidFill>
                <a:latin typeface="Trebuchet MS" pitchFamily="34" charset="0"/>
              </a:rPr>
              <a:t> del </a:t>
            </a:r>
            <a:r>
              <a:rPr lang="en-US" sz="3200" b="1" dirty="0" err="1">
                <a:solidFill>
                  <a:schemeClr val="tx1"/>
                </a:solidFill>
                <a:latin typeface="Trebuchet MS" pitchFamily="34" charset="0"/>
              </a:rPr>
              <a:t>grado</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que</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tiene</a:t>
            </a:r>
            <a:r>
              <a:rPr lang="en-US" sz="3200" b="1" dirty="0">
                <a:solidFill>
                  <a:schemeClr val="tx1"/>
                </a:solidFill>
                <a:latin typeface="Trebuchet MS" pitchFamily="34" charset="0"/>
              </a:rPr>
              <a:t> un </a:t>
            </a:r>
            <a:r>
              <a:rPr lang="en-US" sz="3200" b="1" dirty="0" err="1">
                <a:solidFill>
                  <a:schemeClr val="tx1"/>
                </a:solidFill>
                <a:latin typeface="Trebuchet MS" pitchFamily="34" charset="0"/>
              </a:rPr>
              <a:t>módulo</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para</a:t>
            </a:r>
            <a:r>
              <a:rPr lang="en-US" sz="3200" b="1" dirty="0">
                <a:solidFill>
                  <a:schemeClr val="tx1"/>
                </a:solidFill>
                <a:latin typeface="Trebuchet MS" pitchFamily="34" charset="0"/>
              </a:rPr>
              <a:t> </a:t>
            </a:r>
            <a:r>
              <a:rPr lang="en-US" sz="3200" b="1" dirty="0" err="1">
                <a:solidFill>
                  <a:schemeClr val="tx1"/>
                </a:solidFill>
                <a:latin typeface="Trebuchet MS" pitchFamily="34" charset="0"/>
              </a:rPr>
              <a:t>centrase</a:t>
            </a:r>
            <a:r>
              <a:rPr lang="en-US" sz="3200" b="1" dirty="0">
                <a:solidFill>
                  <a:schemeClr val="tx1"/>
                </a:solidFill>
                <a:latin typeface="Trebuchet MS" pitchFamily="34" charset="0"/>
              </a:rPr>
              <a:t> en </a:t>
            </a:r>
            <a:r>
              <a:rPr lang="en-US" sz="3200" b="1" dirty="0" err="1">
                <a:solidFill>
                  <a:schemeClr val="tx1"/>
                </a:solidFill>
                <a:latin typeface="Trebuchet MS" pitchFamily="34" charset="0"/>
              </a:rPr>
              <a:t>una</a:t>
            </a:r>
            <a:r>
              <a:rPr lang="en-US" sz="3200" b="1" dirty="0">
                <a:solidFill>
                  <a:schemeClr val="tx1"/>
                </a:solidFill>
                <a:latin typeface="Trebuchet MS" pitchFamily="34" charset="0"/>
              </a:rPr>
              <a:t> sola </a:t>
            </a:r>
            <a:r>
              <a:rPr lang="en-US" sz="3200" b="1" dirty="0" err="1">
                <a:solidFill>
                  <a:schemeClr val="tx1"/>
                </a:solidFill>
                <a:latin typeface="Trebuchet MS" pitchFamily="34" charset="0"/>
              </a:rPr>
              <a:t>cosa</a:t>
            </a:r>
            <a:endParaRPr lang="es-ES" sz="3200" b="1" dirty="0">
              <a:solidFill>
                <a:schemeClr val="tx1"/>
              </a:solidFill>
              <a:latin typeface="Trebuchet MS" pitchFamily="34" charset="0"/>
            </a:endParaRPr>
          </a:p>
        </p:txBody>
      </p:sp>
    </p:spTree>
    <p:extLst>
      <p:ext uri="{BB962C8B-B14F-4D97-AF65-F5344CB8AC3E}">
        <p14:creationId xmlns:p14="http://schemas.microsoft.com/office/powerpoint/2010/main" val="939448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5" y="0"/>
            <a:ext cx="11393387" cy="1143000"/>
          </a:xfrm>
        </p:spPr>
        <p:txBody>
          <a:bodyPr/>
          <a:lstStyle/>
          <a:p>
            <a:r>
              <a:rPr lang="en-US" sz="4800" b="1" dirty="0" err="1">
                <a:solidFill>
                  <a:schemeClr val="bg1"/>
                </a:solidFill>
                <a:latin typeface="Trebuchet MS" pitchFamily="34" charset="0"/>
              </a:rPr>
              <a:t>Modularidad</a:t>
            </a:r>
            <a:r>
              <a:rPr lang="en-US" sz="4800" b="1" dirty="0">
                <a:solidFill>
                  <a:schemeClr val="bg1"/>
                </a:solidFill>
                <a:latin typeface="Trebuchet MS" pitchFamily="34" charset="0"/>
              </a:rPr>
              <a:t> - </a:t>
            </a:r>
            <a:r>
              <a:rPr lang="en-US" sz="4800" b="1" dirty="0" err="1">
                <a:solidFill>
                  <a:schemeClr val="bg1"/>
                </a:solidFill>
                <a:latin typeface="Trebuchet MS" pitchFamily="34" charset="0"/>
              </a:rPr>
              <a:t>Acoplamiento</a:t>
            </a:r>
            <a:endParaRPr lang="es-ES" sz="4800" b="1" dirty="0">
              <a:solidFill>
                <a:schemeClr val="bg1"/>
              </a:solidFill>
              <a:latin typeface="Trebuchet MS"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0296" y="2348880"/>
            <a:ext cx="3240360" cy="3240360"/>
          </a:xfrm>
          <a:prstGeom prst="rect">
            <a:avLst/>
          </a:prstGeom>
        </p:spPr>
      </p:pic>
      <p:sp>
        <p:nvSpPr>
          <p:cNvPr id="3" name="2 Marcador de contenido"/>
          <p:cNvSpPr>
            <a:spLocks noGrp="1"/>
          </p:cNvSpPr>
          <p:nvPr>
            <p:ph idx="1"/>
          </p:nvPr>
        </p:nvSpPr>
        <p:spPr>
          <a:xfrm>
            <a:off x="217354" y="1844824"/>
            <a:ext cx="11974645" cy="3960440"/>
          </a:xfrm>
        </p:spPr>
        <p:txBody>
          <a:bodyPr>
            <a:noAutofit/>
          </a:bodyPr>
          <a:lstStyle/>
          <a:p>
            <a:pPr algn="just">
              <a:spcBef>
                <a:spcPts val="1200"/>
              </a:spcBef>
              <a:spcAft>
                <a:spcPts val="1200"/>
              </a:spcAft>
            </a:pPr>
            <a:r>
              <a:rPr lang="en-US" dirty="0">
                <a:latin typeface="Trebuchet MS" pitchFamily="34" charset="0"/>
              </a:rPr>
              <a:t>El </a:t>
            </a:r>
            <a:r>
              <a:rPr lang="en-US" dirty="0" err="1">
                <a:latin typeface="Trebuchet MS" pitchFamily="34" charset="0"/>
              </a:rPr>
              <a:t>acoplamiento</a:t>
            </a:r>
            <a:r>
              <a:rPr lang="en-US" dirty="0">
                <a:latin typeface="Trebuchet MS" pitchFamily="34" charset="0"/>
              </a:rPr>
              <a:t> </a:t>
            </a:r>
            <a:r>
              <a:rPr lang="en-US" dirty="0" err="1">
                <a:latin typeface="Trebuchet MS" pitchFamily="34" charset="0"/>
              </a:rPr>
              <a:t>es</a:t>
            </a:r>
            <a:r>
              <a:rPr lang="en-US" dirty="0">
                <a:latin typeface="Trebuchet MS" pitchFamily="34" charset="0"/>
              </a:rPr>
              <a:t> </a:t>
            </a:r>
            <a:r>
              <a:rPr lang="en-US" dirty="0" err="1">
                <a:latin typeface="Trebuchet MS" pitchFamily="34" charset="0"/>
              </a:rPr>
              <a:t>una</a:t>
            </a:r>
            <a:r>
              <a:rPr lang="en-US" dirty="0">
                <a:latin typeface="Trebuchet MS" pitchFamily="34" charset="0"/>
              </a:rPr>
              <a:t> </a:t>
            </a:r>
            <a:r>
              <a:rPr lang="en-US" dirty="0" err="1">
                <a:latin typeface="Trebuchet MS" pitchFamily="34" charset="0"/>
              </a:rPr>
              <a:t>medida</a:t>
            </a:r>
            <a:r>
              <a:rPr lang="en-US" dirty="0">
                <a:latin typeface="Trebuchet MS" pitchFamily="34" charset="0"/>
              </a:rPr>
              <a:t> de la </a:t>
            </a:r>
            <a:r>
              <a:rPr lang="en-US" dirty="0" err="1">
                <a:latin typeface="Trebuchet MS" pitchFamily="34" charset="0"/>
              </a:rPr>
              <a:t>interconexión</a:t>
            </a:r>
            <a:r>
              <a:rPr lang="en-US" dirty="0">
                <a:latin typeface="Trebuchet MS" pitchFamily="34" charset="0"/>
              </a:rPr>
              <a:t> entre los </a:t>
            </a:r>
            <a:r>
              <a:rPr lang="en-US" dirty="0" err="1">
                <a:latin typeface="Trebuchet MS" pitchFamily="34" charset="0"/>
              </a:rPr>
              <a:t>módulos</a:t>
            </a:r>
            <a:r>
              <a:rPr lang="en-US" dirty="0">
                <a:latin typeface="Trebuchet MS" pitchFamily="34" charset="0"/>
              </a:rPr>
              <a:t> de </a:t>
            </a:r>
            <a:r>
              <a:rPr lang="en-US" dirty="0" err="1">
                <a:latin typeface="Trebuchet MS" pitchFamily="34" charset="0"/>
              </a:rPr>
              <a:t>una</a:t>
            </a:r>
            <a:r>
              <a:rPr lang="en-US" dirty="0">
                <a:latin typeface="Trebuchet MS" pitchFamily="34" charset="0"/>
              </a:rPr>
              <a:t> </a:t>
            </a:r>
            <a:r>
              <a:rPr lang="en-US" dirty="0" err="1">
                <a:latin typeface="Trebuchet MS" pitchFamily="34" charset="0"/>
              </a:rPr>
              <a:t>estructura</a:t>
            </a:r>
            <a:r>
              <a:rPr lang="en-US" dirty="0">
                <a:latin typeface="Trebuchet MS" pitchFamily="34" charset="0"/>
              </a:rPr>
              <a:t> de software.</a:t>
            </a:r>
          </a:p>
          <a:p>
            <a:pPr algn="just">
              <a:spcBef>
                <a:spcPts val="0"/>
              </a:spcBef>
            </a:pPr>
            <a:r>
              <a:rPr lang="en-US" dirty="0">
                <a:latin typeface="Trebuchet MS" pitchFamily="34" charset="0"/>
              </a:rPr>
              <a:t>El </a:t>
            </a:r>
            <a:r>
              <a:rPr lang="en-US" dirty="0" err="1">
                <a:latin typeface="Trebuchet MS" pitchFamily="34" charset="0"/>
              </a:rPr>
              <a:t>acoplamiento</a:t>
            </a:r>
            <a:r>
              <a:rPr lang="en-US" dirty="0">
                <a:latin typeface="Trebuchet MS" pitchFamily="34" charset="0"/>
              </a:rPr>
              <a:t> </a:t>
            </a:r>
            <a:r>
              <a:rPr lang="en-US" dirty="0" err="1">
                <a:latin typeface="Trebuchet MS" pitchFamily="34" charset="0"/>
              </a:rPr>
              <a:t>depende</a:t>
            </a:r>
            <a:r>
              <a:rPr lang="en-US" dirty="0">
                <a:latin typeface="Trebuchet MS" pitchFamily="34" charset="0"/>
              </a:rPr>
              <a:t> de la </a:t>
            </a:r>
          </a:p>
          <a:p>
            <a:pPr marL="0" indent="0" algn="just">
              <a:spcBef>
                <a:spcPts val="0"/>
              </a:spcBef>
              <a:buNone/>
            </a:pPr>
            <a:r>
              <a:rPr lang="en-US" dirty="0">
                <a:latin typeface="Trebuchet MS" pitchFamily="34" charset="0"/>
              </a:rPr>
              <a:t>   </a:t>
            </a:r>
            <a:r>
              <a:rPr lang="en-US" dirty="0" err="1">
                <a:latin typeface="Trebuchet MS" pitchFamily="34" charset="0"/>
              </a:rPr>
              <a:t>complejidad</a:t>
            </a:r>
            <a:r>
              <a:rPr lang="en-US" dirty="0">
                <a:latin typeface="Trebuchet MS" pitchFamily="34" charset="0"/>
              </a:rPr>
              <a:t> de la </a:t>
            </a:r>
            <a:r>
              <a:rPr lang="en-US" dirty="0" err="1">
                <a:latin typeface="Trebuchet MS" pitchFamily="34" charset="0"/>
              </a:rPr>
              <a:t>interconexión</a:t>
            </a:r>
            <a:r>
              <a:rPr lang="en-US" dirty="0">
                <a:latin typeface="Trebuchet MS" pitchFamily="34" charset="0"/>
              </a:rPr>
              <a:t> entre </a:t>
            </a:r>
            <a:r>
              <a:rPr lang="en-US" dirty="0" err="1">
                <a:latin typeface="Trebuchet MS" pitchFamily="34" charset="0"/>
              </a:rPr>
              <a:t>los</a:t>
            </a:r>
            <a:r>
              <a:rPr lang="en-US" dirty="0">
                <a:latin typeface="Trebuchet MS" pitchFamily="34" charset="0"/>
              </a:rPr>
              <a:t> </a:t>
            </a:r>
          </a:p>
          <a:p>
            <a:pPr marL="0" indent="352425" algn="just">
              <a:spcBef>
                <a:spcPts val="0"/>
              </a:spcBef>
              <a:buNone/>
            </a:pPr>
            <a:r>
              <a:rPr lang="en-US" dirty="0" err="1">
                <a:latin typeface="Trebuchet MS" pitchFamily="34" charset="0"/>
              </a:rPr>
              <a:t>módulos</a:t>
            </a:r>
            <a:r>
              <a:rPr lang="en-US" dirty="0">
                <a:latin typeface="Trebuchet MS" pitchFamily="34" charset="0"/>
              </a:rPr>
              <a:t>, el </a:t>
            </a:r>
            <a:r>
              <a:rPr lang="en-US" dirty="0" err="1">
                <a:latin typeface="Trebuchet MS" pitchFamily="34" charset="0"/>
              </a:rPr>
              <a:t>punto</a:t>
            </a:r>
            <a:r>
              <a:rPr lang="en-US" dirty="0">
                <a:latin typeface="Trebuchet MS" pitchFamily="34" charset="0"/>
              </a:rPr>
              <a:t> </a:t>
            </a:r>
            <a:r>
              <a:rPr lang="en-US" dirty="0" err="1">
                <a:latin typeface="Trebuchet MS" pitchFamily="34" charset="0"/>
              </a:rPr>
              <a:t>donde</a:t>
            </a:r>
            <a:r>
              <a:rPr lang="en-US" dirty="0">
                <a:latin typeface="Trebuchet MS" pitchFamily="34" charset="0"/>
              </a:rPr>
              <a:t>  se </a:t>
            </a:r>
            <a:r>
              <a:rPr lang="en-US" dirty="0" err="1">
                <a:latin typeface="Trebuchet MS" pitchFamily="34" charset="0"/>
              </a:rPr>
              <a:t>realiza</a:t>
            </a:r>
            <a:r>
              <a:rPr lang="en-US" dirty="0">
                <a:latin typeface="Trebuchet MS" pitchFamily="34" charset="0"/>
              </a:rPr>
              <a:t> una </a:t>
            </a:r>
          </a:p>
          <a:p>
            <a:pPr marL="0" indent="352425" algn="just">
              <a:spcBef>
                <a:spcPts val="0"/>
              </a:spcBef>
              <a:buNone/>
            </a:pPr>
            <a:r>
              <a:rPr lang="en-US" dirty="0">
                <a:latin typeface="Trebuchet MS" pitchFamily="34" charset="0"/>
              </a:rPr>
              <a:t>entrada o </a:t>
            </a:r>
            <a:r>
              <a:rPr lang="en-US" dirty="0" err="1">
                <a:latin typeface="Trebuchet MS" pitchFamily="34" charset="0"/>
              </a:rPr>
              <a:t>referencia</a:t>
            </a:r>
            <a:r>
              <a:rPr lang="en-US" dirty="0">
                <a:latin typeface="Trebuchet MS" pitchFamily="34" charset="0"/>
              </a:rPr>
              <a:t> a un </a:t>
            </a:r>
            <a:r>
              <a:rPr lang="en-US" dirty="0" err="1">
                <a:latin typeface="Trebuchet MS" pitchFamily="34" charset="0"/>
              </a:rPr>
              <a:t>módulo</a:t>
            </a:r>
            <a:r>
              <a:rPr lang="en-US" dirty="0">
                <a:latin typeface="Trebuchet MS" pitchFamily="34" charset="0"/>
              </a:rPr>
              <a:t> y </a:t>
            </a:r>
            <a:r>
              <a:rPr lang="en-US" dirty="0" err="1">
                <a:latin typeface="Trebuchet MS" pitchFamily="34" charset="0"/>
              </a:rPr>
              <a:t>los</a:t>
            </a:r>
            <a:r>
              <a:rPr lang="en-US" dirty="0">
                <a:latin typeface="Trebuchet MS" pitchFamily="34" charset="0"/>
              </a:rPr>
              <a:t> </a:t>
            </a:r>
          </a:p>
          <a:p>
            <a:pPr marL="0" indent="352425" algn="just">
              <a:spcBef>
                <a:spcPts val="0"/>
              </a:spcBef>
              <a:buNone/>
            </a:pPr>
            <a:r>
              <a:rPr lang="en-US" dirty="0" err="1">
                <a:latin typeface="Trebuchet MS" pitchFamily="34" charset="0"/>
              </a:rPr>
              <a:t>datos</a:t>
            </a:r>
            <a:r>
              <a:rPr lang="en-US" dirty="0">
                <a:latin typeface="Trebuchet MS" pitchFamily="34" charset="0"/>
              </a:rPr>
              <a:t> que se </a:t>
            </a:r>
            <a:r>
              <a:rPr lang="en-US" dirty="0" err="1">
                <a:latin typeface="Trebuchet MS" pitchFamily="34" charset="0"/>
              </a:rPr>
              <a:t>pasan</a:t>
            </a:r>
            <a:r>
              <a:rPr lang="en-US" dirty="0">
                <a:latin typeface="Trebuchet MS" pitchFamily="34" charset="0"/>
              </a:rPr>
              <a:t>  a </a:t>
            </a:r>
            <a:r>
              <a:rPr lang="en-US" dirty="0" err="1">
                <a:latin typeface="Trebuchet MS" pitchFamily="34" charset="0"/>
              </a:rPr>
              <a:t>través</a:t>
            </a:r>
            <a:r>
              <a:rPr lang="en-US" dirty="0">
                <a:latin typeface="Trebuchet MS" pitchFamily="34" charset="0"/>
              </a:rPr>
              <a:t> de la </a:t>
            </a:r>
            <a:r>
              <a:rPr lang="en-US" dirty="0" err="1">
                <a:latin typeface="Trebuchet MS" pitchFamily="34" charset="0"/>
              </a:rPr>
              <a:t>interfaz</a:t>
            </a:r>
            <a:r>
              <a:rPr lang="en-US" dirty="0">
                <a:latin typeface="Trebuchet MS" pitchFamily="34" charset="0"/>
              </a:rPr>
              <a:t>.</a:t>
            </a:r>
          </a:p>
          <a:p>
            <a:pPr algn="just">
              <a:spcBef>
                <a:spcPts val="1200"/>
              </a:spcBef>
            </a:pPr>
            <a:r>
              <a:rPr lang="en-US" dirty="0">
                <a:latin typeface="Trebuchet MS" pitchFamily="34" charset="0"/>
              </a:rPr>
              <a:t>Un </a:t>
            </a:r>
            <a:r>
              <a:rPr lang="en-US" dirty="0" err="1">
                <a:latin typeface="Trebuchet MS" pitchFamily="34" charset="0"/>
              </a:rPr>
              <a:t>acoplamiento</a:t>
            </a:r>
            <a:r>
              <a:rPr lang="en-US" dirty="0">
                <a:latin typeface="Trebuchet MS" pitchFamily="34" charset="0"/>
              </a:rPr>
              <a:t> bajo </a:t>
            </a:r>
            <a:r>
              <a:rPr lang="en-US" dirty="0" err="1">
                <a:latin typeface="Trebuchet MS" pitchFamily="34" charset="0"/>
              </a:rPr>
              <a:t>indica</a:t>
            </a:r>
            <a:r>
              <a:rPr lang="en-US" dirty="0">
                <a:latin typeface="Trebuchet MS" pitchFamily="34" charset="0"/>
              </a:rPr>
              <a:t> un </a:t>
            </a:r>
            <a:r>
              <a:rPr lang="en-US" dirty="0" err="1">
                <a:latin typeface="Trebuchet MS" pitchFamily="34" charset="0"/>
              </a:rPr>
              <a:t>sistema</a:t>
            </a:r>
            <a:r>
              <a:rPr lang="en-US" dirty="0">
                <a:latin typeface="Trebuchet MS" pitchFamily="34" charset="0"/>
              </a:rPr>
              <a:t> </a:t>
            </a:r>
            <a:r>
              <a:rPr lang="en-US" dirty="0" err="1">
                <a:latin typeface="Trebuchet MS" pitchFamily="34" charset="0"/>
              </a:rPr>
              <a:t>bien</a:t>
            </a:r>
            <a:r>
              <a:rPr lang="en-US" dirty="0">
                <a:latin typeface="Trebuchet MS" pitchFamily="34" charset="0"/>
              </a:rPr>
              <a:t> </a:t>
            </a:r>
            <a:r>
              <a:rPr lang="en-US" dirty="0" err="1">
                <a:latin typeface="Trebuchet MS" pitchFamily="34" charset="0"/>
              </a:rPr>
              <a:t>dividido</a:t>
            </a:r>
            <a:r>
              <a:rPr lang="en-US" dirty="0">
                <a:latin typeface="Trebuchet MS" pitchFamily="34" charset="0"/>
              </a:rPr>
              <a:t> y </a:t>
            </a:r>
            <a:r>
              <a:rPr lang="en-US" dirty="0" err="1">
                <a:latin typeface="Trebuchet MS" pitchFamily="34" charset="0"/>
              </a:rPr>
              <a:t>puede</a:t>
            </a:r>
            <a:r>
              <a:rPr lang="en-US" dirty="0">
                <a:latin typeface="Trebuchet MS" pitchFamily="34" charset="0"/>
              </a:rPr>
              <a:t> </a:t>
            </a:r>
            <a:r>
              <a:rPr lang="en-US" dirty="0" err="1">
                <a:latin typeface="Trebuchet MS" pitchFamily="34" charset="0"/>
              </a:rPr>
              <a:t>lograrse</a:t>
            </a:r>
            <a:r>
              <a:rPr lang="en-US" dirty="0">
                <a:latin typeface="Trebuchet MS" pitchFamily="34" charset="0"/>
              </a:rPr>
              <a:t> </a:t>
            </a:r>
            <a:r>
              <a:rPr lang="en-US" dirty="0" err="1">
                <a:latin typeface="Trebuchet MS" pitchFamily="34" charset="0"/>
              </a:rPr>
              <a:t>mediante</a:t>
            </a:r>
            <a:r>
              <a:rPr lang="en-US" dirty="0">
                <a:latin typeface="Trebuchet MS" pitchFamily="34" charset="0"/>
              </a:rPr>
              <a:t> la </a:t>
            </a:r>
            <a:r>
              <a:rPr lang="en-US" dirty="0" err="1">
                <a:latin typeface="Trebuchet MS" pitchFamily="34" charset="0"/>
              </a:rPr>
              <a:t>reducción</a:t>
            </a:r>
            <a:r>
              <a:rPr lang="en-US" dirty="0">
                <a:latin typeface="Trebuchet MS" pitchFamily="34" charset="0"/>
              </a:rPr>
              <a:t> de </a:t>
            </a:r>
            <a:r>
              <a:rPr lang="en-US" dirty="0" err="1">
                <a:latin typeface="Trebuchet MS" pitchFamily="34" charset="0"/>
              </a:rPr>
              <a:t>relaciones</a:t>
            </a:r>
            <a:r>
              <a:rPr lang="en-US" dirty="0">
                <a:latin typeface="Trebuchet MS" pitchFamily="34" charset="0"/>
              </a:rPr>
              <a:t> </a:t>
            </a:r>
            <a:r>
              <a:rPr lang="en-US" dirty="0" err="1">
                <a:latin typeface="Trebuchet MS" pitchFamily="34" charset="0"/>
              </a:rPr>
              <a:t>innecesarias</a:t>
            </a:r>
            <a:r>
              <a:rPr lang="en-US" dirty="0">
                <a:latin typeface="Trebuchet MS" pitchFamily="34" charset="0"/>
              </a:rPr>
              <a:t>.</a:t>
            </a:r>
          </a:p>
        </p:txBody>
      </p:sp>
    </p:spTree>
    <p:extLst>
      <p:ext uri="{BB962C8B-B14F-4D97-AF65-F5344CB8AC3E}">
        <p14:creationId xmlns:p14="http://schemas.microsoft.com/office/powerpoint/2010/main" val="4049393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5" y="0"/>
            <a:ext cx="11393387" cy="1143000"/>
          </a:xfrm>
        </p:spPr>
        <p:txBody>
          <a:bodyPr/>
          <a:lstStyle/>
          <a:p>
            <a:r>
              <a:rPr lang="en-US" sz="4800" b="1" dirty="0" err="1">
                <a:solidFill>
                  <a:schemeClr val="bg1"/>
                </a:solidFill>
                <a:latin typeface="Trebuchet MS" pitchFamily="34" charset="0"/>
              </a:rPr>
              <a:t>Modularidad</a:t>
            </a:r>
            <a:r>
              <a:rPr lang="en-US" sz="4800" b="1" dirty="0">
                <a:solidFill>
                  <a:schemeClr val="bg1"/>
                </a:solidFill>
                <a:latin typeface="Trebuchet MS" pitchFamily="34" charset="0"/>
              </a:rPr>
              <a:t> - </a:t>
            </a:r>
            <a:r>
              <a:rPr lang="en-US" sz="4800" b="1" dirty="0" err="1">
                <a:solidFill>
                  <a:schemeClr val="bg1"/>
                </a:solidFill>
                <a:latin typeface="Trebuchet MS" pitchFamily="34" charset="0"/>
              </a:rPr>
              <a:t>Acoplamiento</a:t>
            </a:r>
            <a:endParaRPr lang="es-ES" sz="4800" b="1" dirty="0">
              <a:solidFill>
                <a:schemeClr val="bg1"/>
              </a:solidFill>
              <a:latin typeface="Trebuchet MS" pitchFamily="34" charset="0"/>
            </a:endParaRPr>
          </a:p>
        </p:txBody>
      </p:sp>
      <p:sp>
        <p:nvSpPr>
          <p:cNvPr id="5" name="2 Marcador de contenido"/>
          <p:cNvSpPr>
            <a:spLocks noGrp="1"/>
          </p:cNvSpPr>
          <p:nvPr>
            <p:ph idx="1"/>
          </p:nvPr>
        </p:nvSpPr>
        <p:spPr>
          <a:xfrm>
            <a:off x="428595" y="1927373"/>
            <a:ext cx="11364782" cy="4525963"/>
          </a:xfrm>
        </p:spPr>
        <p:txBody>
          <a:bodyPr>
            <a:normAutofit/>
          </a:bodyPr>
          <a:lstStyle/>
          <a:p>
            <a:pPr marL="0" indent="0">
              <a:spcBef>
                <a:spcPts val="1200"/>
              </a:spcBef>
              <a:buNone/>
            </a:pPr>
            <a:r>
              <a:rPr lang="en-US" dirty="0" err="1">
                <a:latin typeface="Trebuchet MS" pitchFamily="34" charset="0"/>
              </a:rPr>
              <a:t>Una</a:t>
            </a:r>
            <a:r>
              <a:rPr lang="en-US" dirty="0">
                <a:latin typeface="Trebuchet MS" pitchFamily="34" charset="0"/>
              </a:rPr>
              <a:t> </a:t>
            </a:r>
            <a:r>
              <a:rPr lang="en-US" dirty="0" err="1">
                <a:latin typeface="Trebuchet MS" pitchFamily="34" charset="0"/>
              </a:rPr>
              <a:t>conectividad</a:t>
            </a:r>
            <a:r>
              <a:rPr lang="en-US" dirty="0">
                <a:latin typeface="Trebuchet MS" pitchFamily="34" charset="0"/>
              </a:rPr>
              <a:t> </a:t>
            </a:r>
            <a:r>
              <a:rPr lang="en-US" dirty="0" err="1">
                <a:latin typeface="Trebuchet MS" pitchFamily="34" charset="0"/>
              </a:rPr>
              <a:t>sencilla</a:t>
            </a:r>
            <a:r>
              <a:rPr lang="en-US" dirty="0">
                <a:latin typeface="Trebuchet MS" pitchFamily="34" charset="0"/>
              </a:rPr>
              <a:t> entre </a:t>
            </a:r>
            <a:r>
              <a:rPr lang="en-US" dirty="0" err="1">
                <a:latin typeface="Trebuchet MS" pitchFamily="34" charset="0"/>
              </a:rPr>
              <a:t>módulos</a:t>
            </a:r>
            <a:r>
              <a:rPr lang="en-US" dirty="0">
                <a:latin typeface="Trebuchet MS" pitchFamily="34" charset="0"/>
              </a:rPr>
              <a:t> da </a:t>
            </a:r>
            <a:r>
              <a:rPr lang="en-US" dirty="0" err="1">
                <a:latin typeface="Trebuchet MS" pitchFamily="34" charset="0"/>
              </a:rPr>
              <a:t>como</a:t>
            </a:r>
            <a:r>
              <a:rPr lang="en-US" dirty="0">
                <a:latin typeface="Trebuchet MS" pitchFamily="34" charset="0"/>
              </a:rPr>
              <a:t> </a:t>
            </a:r>
            <a:r>
              <a:rPr lang="en-US" dirty="0" err="1">
                <a:latin typeface="Trebuchet MS" pitchFamily="34" charset="0"/>
              </a:rPr>
              <a:t>resultado</a:t>
            </a:r>
            <a:r>
              <a:rPr lang="en-US" dirty="0">
                <a:latin typeface="Trebuchet MS" pitchFamily="34" charset="0"/>
              </a:rPr>
              <a:t>:</a:t>
            </a:r>
          </a:p>
          <a:p>
            <a:pPr>
              <a:spcBef>
                <a:spcPts val="1200"/>
              </a:spcBef>
            </a:pPr>
            <a:r>
              <a:rPr lang="en-US" dirty="0">
                <a:latin typeface="Trebuchet MS" pitchFamily="34" charset="0"/>
              </a:rPr>
              <a:t>Un software </a:t>
            </a:r>
            <a:r>
              <a:rPr lang="en-US" dirty="0" err="1">
                <a:latin typeface="Trebuchet MS" pitchFamily="34" charset="0"/>
              </a:rPr>
              <a:t>más</a:t>
            </a:r>
            <a:r>
              <a:rPr lang="en-US" dirty="0">
                <a:latin typeface="Trebuchet MS" pitchFamily="34" charset="0"/>
              </a:rPr>
              <a:t> </a:t>
            </a:r>
            <a:r>
              <a:rPr lang="en-US" dirty="0" err="1">
                <a:latin typeface="Trebuchet MS" pitchFamily="34" charset="0"/>
              </a:rPr>
              <a:t>fácil</a:t>
            </a:r>
            <a:r>
              <a:rPr lang="en-US" dirty="0">
                <a:latin typeface="Trebuchet MS" pitchFamily="34" charset="0"/>
              </a:rPr>
              <a:t> de </a:t>
            </a:r>
            <a:r>
              <a:rPr lang="en-US" dirty="0" err="1">
                <a:latin typeface="Trebuchet MS" pitchFamily="34" charset="0"/>
              </a:rPr>
              <a:t>entender</a:t>
            </a:r>
            <a:r>
              <a:rPr lang="en-US" dirty="0">
                <a:latin typeface="Trebuchet MS" pitchFamily="34" charset="0"/>
              </a:rPr>
              <a:t>.</a:t>
            </a:r>
          </a:p>
          <a:p>
            <a:pPr>
              <a:spcBef>
                <a:spcPts val="1200"/>
              </a:spcBef>
            </a:pPr>
            <a:r>
              <a:rPr lang="en-US" dirty="0">
                <a:latin typeface="Trebuchet MS" pitchFamily="34" charset="0"/>
              </a:rPr>
              <a:t>Un software </a:t>
            </a:r>
            <a:r>
              <a:rPr lang="en-US" dirty="0" err="1">
                <a:latin typeface="Trebuchet MS" pitchFamily="34" charset="0"/>
              </a:rPr>
              <a:t>menos</a:t>
            </a:r>
            <a:r>
              <a:rPr lang="en-US" dirty="0">
                <a:latin typeface="Trebuchet MS" pitchFamily="34" charset="0"/>
              </a:rPr>
              <a:t> </a:t>
            </a:r>
            <a:r>
              <a:rPr lang="en-US" dirty="0" err="1">
                <a:latin typeface="Trebuchet MS" pitchFamily="34" charset="0"/>
              </a:rPr>
              <a:t>propenso</a:t>
            </a:r>
            <a:r>
              <a:rPr lang="en-US" dirty="0">
                <a:latin typeface="Trebuchet MS" pitchFamily="34" charset="0"/>
              </a:rPr>
              <a:t> al </a:t>
            </a:r>
            <a:r>
              <a:rPr lang="en-US" dirty="0" err="1">
                <a:latin typeface="Trebuchet MS" pitchFamily="34" charset="0"/>
              </a:rPr>
              <a:t>efecto</a:t>
            </a:r>
            <a:r>
              <a:rPr lang="en-US" dirty="0">
                <a:latin typeface="Trebuchet MS" pitchFamily="34" charset="0"/>
              </a:rPr>
              <a:t> “</a:t>
            </a:r>
            <a:r>
              <a:rPr lang="en-US" dirty="0" err="1">
                <a:latin typeface="Trebuchet MS" pitchFamily="34" charset="0"/>
              </a:rPr>
              <a:t>ola</a:t>
            </a:r>
            <a:r>
              <a:rPr lang="en-US" dirty="0">
                <a:latin typeface="Trebuchet MS" pitchFamily="34" charset="0"/>
              </a:rPr>
              <a:t>” (</a:t>
            </a:r>
            <a:r>
              <a:rPr lang="en-US" dirty="0" err="1">
                <a:latin typeface="Trebuchet MS" pitchFamily="34" charset="0"/>
              </a:rPr>
              <a:t>errores</a:t>
            </a:r>
            <a:r>
              <a:rPr lang="en-US" dirty="0">
                <a:latin typeface="Trebuchet MS" pitchFamily="34" charset="0"/>
              </a:rPr>
              <a:t> en un </a:t>
            </a:r>
            <a:r>
              <a:rPr lang="en-US" dirty="0" err="1">
                <a:latin typeface="Trebuchet MS" pitchFamily="34" charset="0"/>
              </a:rPr>
              <a:t>lugar</a:t>
            </a:r>
            <a:r>
              <a:rPr lang="en-US" dirty="0">
                <a:latin typeface="Trebuchet MS" pitchFamily="34" charset="0"/>
              </a:rPr>
              <a:t> se </a:t>
            </a:r>
            <a:r>
              <a:rPr lang="en-US" dirty="0" err="1">
                <a:latin typeface="Trebuchet MS" pitchFamily="34" charset="0"/>
              </a:rPr>
              <a:t>propagan</a:t>
            </a:r>
            <a:r>
              <a:rPr lang="en-US" dirty="0">
                <a:latin typeface="Trebuchet MS" pitchFamily="34" charset="0"/>
              </a:rPr>
              <a:t> a </a:t>
            </a:r>
            <a:r>
              <a:rPr lang="en-US" dirty="0" err="1">
                <a:latin typeface="Trebuchet MS" pitchFamily="34" charset="0"/>
              </a:rPr>
              <a:t>otros</a:t>
            </a:r>
            <a:r>
              <a:rPr lang="en-US" dirty="0">
                <a:latin typeface="Trebuchet MS" pitchFamily="34" charset="0"/>
              </a:rPr>
              <a:t>).</a:t>
            </a:r>
          </a:p>
          <a:p>
            <a:pPr>
              <a:spcBef>
                <a:spcPts val="1200"/>
              </a:spcBef>
            </a:pPr>
            <a:r>
              <a:rPr lang="en-US" dirty="0">
                <a:latin typeface="Trebuchet MS" pitchFamily="34" charset="0"/>
              </a:rPr>
              <a:t>Un </a:t>
            </a:r>
            <a:r>
              <a:rPr lang="en-US" dirty="0" err="1">
                <a:latin typeface="Trebuchet MS" pitchFamily="34" charset="0"/>
              </a:rPr>
              <a:t>bajo</a:t>
            </a:r>
            <a:r>
              <a:rPr lang="en-US" dirty="0">
                <a:latin typeface="Trebuchet MS" pitchFamily="34" charset="0"/>
              </a:rPr>
              <a:t> </a:t>
            </a:r>
            <a:r>
              <a:rPr lang="en-US" dirty="0" err="1">
                <a:latin typeface="Trebuchet MS" pitchFamily="34" charset="0"/>
              </a:rPr>
              <a:t>acoplamiento</a:t>
            </a:r>
            <a:r>
              <a:rPr lang="en-US" dirty="0">
                <a:latin typeface="Trebuchet MS" pitchFamily="34" charset="0"/>
              </a:rPr>
              <a:t> </a:t>
            </a:r>
            <a:r>
              <a:rPr lang="en-US" dirty="0" err="1">
                <a:latin typeface="Trebuchet MS" pitchFamily="34" charset="0"/>
              </a:rPr>
              <a:t>significa</a:t>
            </a:r>
            <a:r>
              <a:rPr lang="en-US" dirty="0">
                <a:latin typeface="Trebuchet MS" pitchFamily="34" charset="0"/>
              </a:rPr>
              <a:t> </a:t>
            </a:r>
            <a:r>
              <a:rPr lang="en-US" dirty="0" err="1">
                <a:latin typeface="Trebuchet MS" pitchFamily="34" charset="0"/>
              </a:rPr>
              <a:t>que</a:t>
            </a:r>
            <a:r>
              <a:rPr lang="en-US" dirty="0">
                <a:latin typeface="Trebuchet MS" pitchFamily="34" charset="0"/>
              </a:rPr>
              <a:t> un </a:t>
            </a:r>
            <a:r>
              <a:rPr lang="en-US" dirty="0" err="1">
                <a:latin typeface="Trebuchet MS" pitchFamily="34" charset="0"/>
              </a:rPr>
              <a:t>cambio</a:t>
            </a:r>
            <a:r>
              <a:rPr lang="en-US" dirty="0">
                <a:latin typeface="Trebuchet MS" pitchFamily="34" charset="0"/>
              </a:rPr>
              <a:t> en un </a:t>
            </a:r>
            <a:r>
              <a:rPr lang="en-US" dirty="0" err="1">
                <a:latin typeface="Trebuchet MS" pitchFamily="34" charset="0"/>
              </a:rPr>
              <a:t>componente</a:t>
            </a:r>
            <a:r>
              <a:rPr lang="en-US" dirty="0">
                <a:latin typeface="Trebuchet MS" pitchFamily="34" charset="0"/>
              </a:rPr>
              <a:t> no </a:t>
            </a:r>
            <a:r>
              <a:rPr lang="en-US" dirty="0" err="1">
                <a:latin typeface="Trebuchet MS" pitchFamily="34" charset="0"/>
              </a:rPr>
              <a:t>implicará</a:t>
            </a:r>
            <a:r>
              <a:rPr lang="en-US" dirty="0">
                <a:latin typeface="Trebuchet MS" pitchFamily="34" charset="0"/>
              </a:rPr>
              <a:t> un </a:t>
            </a:r>
            <a:r>
              <a:rPr lang="en-US" dirty="0" err="1">
                <a:latin typeface="Trebuchet MS" pitchFamily="34" charset="0"/>
              </a:rPr>
              <a:t>cambio</a:t>
            </a:r>
            <a:r>
              <a:rPr lang="en-US" dirty="0">
                <a:latin typeface="Trebuchet MS" pitchFamily="34" charset="0"/>
              </a:rPr>
              <a:t> en </a:t>
            </a:r>
            <a:r>
              <a:rPr lang="en-US" dirty="0" err="1">
                <a:latin typeface="Trebuchet MS" pitchFamily="34" charset="0"/>
              </a:rPr>
              <a:t>otro</a:t>
            </a:r>
            <a:r>
              <a:rPr lang="en-US" dirty="0">
                <a:latin typeface="Trebuchet MS" pitchFamily="34" charset="0"/>
              </a:rPr>
              <a:t>.</a:t>
            </a:r>
            <a:endParaRPr lang="es-ES" dirty="0">
              <a:latin typeface="Trebuchet MS" pitchFamily="34" charset="0"/>
            </a:endParaRPr>
          </a:p>
        </p:txBody>
      </p:sp>
      <p:sp>
        <p:nvSpPr>
          <p:cNvPr id="3" name="Rectángulo 2"/>
          <p:cNvSpPr/>
          <p:nvPr/>
        </p:nvSpPr>
        <p:spPr>
          <a:xfrm>
            <a:off x="191344" y="5672360"/>
            <a:ext cx="4553848" cy="1285032"/>
          </a:xfrm>
          <a:prstGeom prst="rect">
            <a:avLst/>
          </a:prstGeom>
          <a:noFill/>
        </p:spPr>
        <p:txBody>
          <a:bodyPr wrap="square" lIns="91440" tIns="45720" rIns="91440" bIns="45720">
            <a:spAutoFit/>
          </a:bodyPr>
          <a:lstStyle/>
          <a:p>
            <a:pPr algn="ctr">
              <a:lnSpc>
                <a:spcPts val="4500"/>
              </a:lnSpc>
            </a:pPr>
            <a:r>
              <a:rPr lang="es-ES" sz="5400" b="0" cap="none" spc="0" dirty="0">
                <a:ln w="0"/>
                <a:solidFill>
                  <a:srgbClr val="FF0000"/>
                </a:solidFill>
                <a:effectLst>
                  <a:outerShdw blurRad="38100" dist="19050" dir="2700000" algn="tl" rotWithShape="0">
                    <a:schemeClr val="dk1">
                      <a:alpha val="40000"/>
                    </a:schemeClr>
                  </a:outerShdw>
                </a:effectLst>
              </a:rPr>
              <a:t>Minimizar el acoplamiento</a:t>
            </a:r>
          </a:p>
        </p:txBody>
      </p:sp>
      <p:sp>
        <p:nvSpPr>
          <p:cNvPr id="6" name="Rectángulo 5"/>
          <p:cNvSpPr/>
          <p:nvPr/>
        </p:nvSpPr>
        <p:spPr>
          <a:xfrm>
            <a:off x="5979929" y="5661301"/>
            <a:ext cx="4553848" cy="1285032"/>
          </a:xfrm>
          <a:prstGeom prst="rect">
            <a:avLst/>
          </a:prstGeom>
          <a:noFill/>
        </p:spPr>
        <p:txBody>
          <a:bodyPr wrap="square" lIns="91440" tIns="45720" rIns="91440" bIns="45720">
            <a:spAutoFit/>
          </a:bodyPr>
          <a:lstStyle/>
          <a:p>
            <a:pPr algn="ctr">
              <a:lnSpc>
                <a:spcPts val="4500"/>
              </a:lnSpc>
            </a:pPr>
            <a:r>
              <a:rPr lang="es-ES" sz="5400" b="0" cap="none" spc="0" dirty="0">
                <a:ln w="0"/>
                <a:solidFill>
                  <a:srgbClr val="FF0000"/>
                </a:solidFill>
                <a:effectLst>
                  <a:outerShdw blurRad="38100" dist="19050" dir="2700000" algn="tl" rotWithShape="0">
                    <a:schemeClr val="dk1">
                      <a:alpha val="40000"/>
                    </a:schemeClr>
                  </a:outerShdw>
                </a:effectLst>
              </a:rPr>
              <a:t>Aplicar Ley de </a:t>
            </a:r>
            <a:r>
              <a:rPr lang="es-ES" sz="5400" b="0" cap="none" spc="0" dirty="0" err="1">
                <a:ln w="0"/>
                <a:solidFill>
                  <a:srgbClr val="FF0000"/>
                </a:solidFill>
                <a:effectLst>
                  <a:outerShdw blurRad="38100" dist="19050" dir="2700000" algn="tl" rotWithShape="0">
                    <a:schemeClr val="dk1">
                      <a:alpha val="40000"/>
                    </a:schemeClr>
                  </a:outerShdw>
                </a:effectLst>
              </a:rPr>
              <a:t>Demeter</a:t>
            </a:r>
            <a:endParaRPr lang="es-ES" sz="5400" b="0" cap="none" spc="0" dirty="0">
              <a:ln w="0"/>
              <a:solidFill>
                <a:srgbClr val="FF0000"/>
              </a:solidFill>
              <a:effectLst>
                <a:outerShdw blurRad="38100" dist="19050" dir="2700000" algn="tl" rotWithShape="0">
                  <a:schemeClr val="dk1">
                    <a:alpha val="40000"/>
                  </a:schemeClr>
                </a:outerShdw>
              </a:effectLst>
            </a:endParaRPr>
          </a:p>
        </p:txBody>
      </p:sp>
      <p:sp>
        <p:nvSpPr>
          <p:cNvPr id="4" name="Flecha derecha 3"/>
          <p:cNvSpPr/>
          <p:nvPr/>
        </p:nvSpPr>
        <p:spPr>
          <a:xfrm>
            <a:off x="5015880" y="6021288"/>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409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988840"/>
            <a:ext cx="9578329" cy="23762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Modularidad</a:t>
            </a: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 </a:t>
            </a: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Cohesión</a:t>
            </a: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 </a:t>
            </a: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Acoplamiento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4" name="Rectángulo 3"/>
          <p:cNvSpPr/>
          <p:nvPr/>
        </p:nvSpPr>
        <p:spPr>
          <a:xfrm>
            <a:off x="352751" y="4287614"/>
            <a:ext cx="1837426"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META</a:t>
            </a:r>
          </a:p>
        </p:txBody>
      </p:sp>
      <p:sp>
        <p:nvSpPr>
          <p:cNvPr id="5" name="Flecha arriba 4"/>
          <p:cNvSpPr/>
          <p:nvPr/>
        </p:nvSpPr>
        <p:spPr>
          <a:xfrm>
            <a:off x="3071664" y="4365104"/>
            <a:ext cx="1368152" cy="100811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echa abajo 5"/>
          <p:cNvSpPr/>
          <p:nvPr/>
        </p:nvSpPr>
        <p:spPr>
          <a:xfrm>
            <a:off x="7752184" y="4509120"/>
            <a:ext cx="1584176" cy="10081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2960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EJEMPLO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8" name="2 Marcador de contenido"/>
          <p:cNvSpPr>
            <a:spLocks noGrp="1"/>
          </p:cNvSpPr>
          <p:nvPr>
            <p:ph idx="1"/>
          </p:nvPr>
        </p:nvSpPr>
        <p:spPr>
          <a:xfrm>
            <a:off x="1" y="1916832"/>
            <a:ext cx="6672064" cy="4525963"/>
          </a:xfrm>
        </p:spPr>
        <p:txBody>
          <a:bodyPr>
            <a:normAutofit fontScale="92500" lnSpcReduction="10000"/>
          </a:bodyPr>
          <a:lstStyle/>
          <a:p>
            <a:pPr marL="0" indent="0">
              <a:spcBef>
                <a:spcPts val="1200"/>
              </a:spcBef>
              <a:buNone/>
            </a:pPr>
            <a:r>
              <a:rPr lang="en-US" sz="2800" dirty="0">
                <a:latin typeface="Trebuchet MS" pitchFamily="34" charset="0"/>
              </a:rPr>
              <a:t>El sistema de </a:t>
            </a:r>
            <a:r>
              <a:rPr lang="en-US" sz="2800" dirty="0" err="1">
                <a:latin typeface="Trebuchet MS" pitchFamily="34" charset="0"/>
              </a:rPr>
              <a:t>comedores</a:t>
            </a:r>
            <a:r>
              <a:rPr lang="en-US" sz="2800" dirty="0">
                <a:latin typeface="Trebuchet MS" pitchFamily="34" charset="0"/>
              </a:rPr>
              <a:t> </a:t>
            </a:r>
            <a:r>
              <a:rPr lang="en-US" sz="2800" dirty="0" err="1">
                <a:latin typeface="Trebuchet MS" pitchFamily="34" charset="0"/>
              </a:rPr>
              <a:t>es</a:t>
            </a:r>
            <a:r>
              <a:rPr lang="en-US" sz="2800" dirty="0">
                <a:latin typeface="Trebuchet MS" pitchFamily="34" charset="0"/>
              </a:rPr>
              <a:t> una </a:t>
            </a:r>
            <a:r>
              <a:rPr lang="en-US" sz="2800" dirty="0" err="1">
                <a:latin typeface="Trebuchet MS" pitchFamily="34" charset="0"/>
              </a:rPr>
              <a:t>aplicación</a:t>
            </a:r>
            <a:r>
              <a:rPr lang="en-US" sz="2800" dirty="0">
                <a:latin typeface="Trebuchet MS" pitchFamily="34" charset="0"/>
              </a:rPr>
              <a:t> que se </a:t>
            </a:r>
            <a:r>
              <a:rPr lang="en-US" sz="2800" dirty="0" err="1">
                <a:latin typeface="Trebuchet MS" pitchFamily="34" charset="0"/>
              </a:rPr>
              <a:t>desea</a:t>
            </a:r>
            <a:r>
              <a:rPr lang="en-US" sz="2800" dirty="0">
                <a:latin typeface="Trebuchet MS" pitchFamily="34" charset="0"/>
              </a:rPr>
              <a:t> </a:t>
            </a:r>
            <a:r>
              <a:rPr lang="en-US" sz="2800" dirty="0" err="1">
                <a:latin typeface="Trebuchet MS" pitchFamily="34" charset="0"/>
              </a:rPr>
              <a:t>desarrollar</a:t>
            </a:r>
            <a:r>
              <a:rPr lang="en-US" sz="2800" dirty="0">
                <a:latin typeface="Trebuchet MS" pitchFamily="34" charset="0"/>
              </a:rPr>
              <a:t> para </a:t>
            </a:r>
            <a:r>
              <a:rPr lang="en-US" sz="2800" dirty="0" err="1">
                <a:latin typeface="Trebuchet MS" pitchFamily="34" charset="0"/>
              </a:rPr>
              <a:t>controlar</a:t>
            </a:r>
            <a:r>
              <a:rPr lang="en-US" sz="2800" dirty="0">
                <a:latin typeface="Trebuchet MS" pitchFamily="34" charset="0"/>
              </a:rPr>
              <a:t>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comensales</a:t>
            </a:r>
            <a:r>
              <a:rPr lang="en-US" sz="2800" dirty="0">
                <a:latin typeface="Trebuchet MS" pitchFamily="34" charset="0"/>
              </a:rPr>
              <a:t> </a:t>
            </a:r>
            <a:r>
              <a:rPr lang="en-US" sz="2800" dirty="0" err="1">
                <a:latin typeface="Trebuchet MS" pitchFamily="34" charset="0"/>
              </a:rPr>
              <a:t>reales</a:t>
            </a:r>
            <a:r>
              <a:rPr lang="en-US" sz="2800" dirty="0">
                <a:latin typeface="Trebuchet MS" pitchFamily="34" charset="0"/>
              </a:rPr>
              <a:t> que </a:t>
            </a:r>
            <a:r>
              <a:rPr lang="en-US" sz="2800" dirty="0" err="1">
                <a:latin typeface="Trebuchet MS" pitchFamily="34" charset="0"/>
              </a:rPr>
              <a:t>usan</a:t>
            </a:r>
            <a:r>
              <a:rPr lang="en-US" sz="2800" dirty="0">
                <a:latin typeface="Trebuchet MS" pitchFamily="34" charset="0"/>
              </a:rPr>
              <a:t> </a:t>
            </a:r>
            <a:r>
              <a:rPr lang="en-US" sz="2800" dirty="0" err="1">
                <a:latin typeface="Trebuchet MS" pitchFamily="34" charset="0"/>
              </a:rPr>
              <a:t>diariamente</a:t>
            </a:r>
            <a:r>
              <a:rPr lang="en-US" sz="2800" dirty="0">
                <a:latin typeface="Trebuchet MS" pitchFamily="34" charset="0"/>
              </a:rPr>
              <a:t>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servicios</a:t>
            </a:r>
            <a:r>
              <a:rPr lang="en-US" sz="2800" dirty="0">
                <a:latin typeface="Trebuchet MS" pitchFamily="34" charset="0"/>
              </a:rPr>
              <a:t> de </a:t>
            </a:r>
            <a:r>
              <a:rPr lang="en-US" sz="2800" dirty="0" err="1">
                <a:latin typeface="Trebuchet MS" pitchFamily="34" charset="0"/>
              </a:rPr>
              <a:t>desayuno</a:t>
            </a:r>
            <a:r>
              <a:rPr lang="en-US" sz="2800" dirty="0">
                <a:latin typeface="Trebuchet MS" pitchFamily="34" charset="0"/>
              </a:rPr>
              <a:t>, </a:t>
            </a:r>
            <a:r>
              <a:rPr lang="en-US" sz="2800" dirty="0" err="1">
                <a:latin typeface="Trebuchet MS" pitchFamily="34" charset="0"/>
              </a:rPr>
              <a:t>almuerzo</a:t>
            </a:r>
            <a:r>
              <a:rPr lang="en-US" sz="2800" dirty="0">
                <a:latin typeface="Trebuchet MS" pitchFamily="34" charset="0"/>
              </a:rPr>
              <a:t> y comida en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distintos</a:t>
            </a:r>
            <a:r>
              <a:rPr lang="en-US" sz="2800" dirty="0">
                <a:latin typeface="Trebuchet MS" pitchFamily="34" charset="0"/>
              </a:rPr>
              <a:t> </a:t>
            </a:r>
            <a:r>
              <a:rPr lang="en-US" sz="2800" dirty="0" err="1">
                <a:latin typeface="Trebuchet MS" pitchFamily="34" charset="0"/>
              </a:rPr>
              <a:t>comedores</a:t>
            </a:r>
            <a:r>
              <a:rPr lang="en-US" sz="2800" dirty="0">
                <a:latin typeface="Trebuchet MS" pitchFamily="34" charset="0"/>
              </a:rPr>
              <a:t> con que </a:t>
            </a:r>
            <a:r>
              <a:rPr lang="en-US" sz="2800" dirty="0" err="1">
                <a:latin typeface="Trebuchet MS" pitchFamily="34" charset="0"/>
              </a:rPr>
              <a:t>cuenta</a:t>
            </a:r>
            <a:r>
              <a:rPr lang="en-US" sz="2800" dirty="0">
                <a:latin typeface="Trebuchet MS" pitchFamily="34" charset="0"/>
              </a:rPr>
              <a:t> la Universidad. Con </a:t>
            </a:r>
            <a:r>
              <a:rPr lang="en-US" sz="2800" dirty="0" err="1">
                <a:latin typeface="Trebuchet MS" pitchFamily="34" charset="0"/>
              </a:rPr>
              <a:t>estos</a:t>
            </a:r>
            <a:r>
              <a:rPr lang="en-US" sz="2800" dirty="0">
                <a:latin typeface="Trebuchet MS" pitchFamily="34" charset="0"/>
              </a:rPr>
              <a:t> </a:t>
            </a:r>
            <a:r>
              <a:rPr lang="en-US" sz="2800" dirty="0" err="1">
                <a:latin typeface="Trebuchet MS" pitchFamily="34" charset="0"/>
              </a:rPr>
              <a:t>datos</a:t>
            </a:r>
            <a:r>
              <a:rPr lang="en-US" sz="2800" dirty="0">
                <a:latin typeface="Trebuchet MS" pitchFamily="34" charset="0"/>
              </a:rPr>
              <a:t> se </a:t>
            </a:r>
            <a:r>
              <a:rPr lang="en-US" sz="2800" dirty="0" err="1">
                <a:latin typeface="Trebuchet MS" pitchFamily="34" charset="0"/>
              </a:rPr>
              <a:t>puede</a:t>
            </a:r>
            <a:r>
              <a:rPr lang="en-US" sz="2800" dirty="0">
                <a:latin typeface="Trebuchet MS" pitchFamily="34" charset="0"/>
              </a:rPr>
              <a:t> </a:t>
            </a:r>
            <a:r>
              <a:rPr lang="en-US" sz="2800" dirty="0" err="1">
                <a:latin typeface="Trebuchet MS" pitchFamily="34" charset="0"/>
              </a:rPr>
              <a:t>pronosticar</a:t>
            </a:r>
            <a:r>
              <a:rPr lang="en-US" sz="2800" dirty="0">
                <a:latin typeface="Trebuchet MS" pitchFamily="34" charset="0"/>
              </a:rPr>
              <a:t> </a:t>
            </a:r>
            <a:r>
              <a:rPr lang="en-US" sz="2800" dirty="0" err="1">
                <a:latin typeface="Trebuchet MS" pitchFamily="34" charset="0"/>
              </a:rPr>
              <a:t>cuántos</a:t>
            </a:r>
            <a:r>
              <a:rPr lang="en-US" sz="2800" dirty="0">
                <a:latin typeface="Trebuchet MS" pitchFamily="34" charset="0"/>
              </a:rPr>
              <a:t> </a:t>
            </a:r>
            <a:r>
              <a:rPr lang="en-US" sz="2800" dirty="0" err="1">
                <a:latin typeface="Trebuchet MS" pitchFamily="34" charset="0"/>
              </a:rPr>
              <a:t>usarán</a:t>
            </a:r>
            <a:r>
              <a:rPr lang="en-US" sz="2800" dirty="0">
                <a:latin typeface="Trebuchet MS" pitchFamily="34" charset="0"/>
              </a:rPr>
              <a:t> el </a:t>
            </a:r>
            <a:r>
              <a:rPr lang="en-US" sz="2800" dirty="0" err="1">
                <a:latin typeface="Trebuchet MS" pitchFamily="34" charset="0"/>
              </a:rPr>
              <a:t>servicio</a:t>
            </a:r>
            <a:r>
              <a:rPr lang="en-US" sz="2800" dirty="0">
                <a:latin typeface="Trebuchet MS" pitchFamily="34" charset="0"/>
              </a:rPr>
              <a:t> al </a:t>
            </a:r>
            <a:r>
              <a:rPr lang="en-US" sz="2800" dirty="0" err="1">
                <a:latin typeface="Trebuchet MS" pitchFamily="34" charset="0"/>
              </a:rPr>
              <a:t>día</a:t>
            </a:r>
            <a:r>
              <a:rPr lang="en-US" sz="2800" dirty="0">
                <a:latin typeface="Trebuchet MS" pitchFamily="34" charset="0"/>
              </a:rPr>
              <a:t> </a:t>
            </a:r>
            <a:r>
              <a:rPr lang="en-US" sz="2800" dirty="0" err="1">
                <a:latin typeface="Trebuchet MS" pitchFamily="34" charset="0"/>
              </a:rPr>
              <a:t>siguiente</a:t>
            </a:r>
            <a:r>
              <a:rPr lang="en-US" sz="2800" dirty="0">
                <a:latin typeface="Trebuchet MS" pitchFamily="34" charset="0"/>
              </a:rPr>
              <a:t>. Este </a:t>
            </a:r>
            <a:r>
              <a:rPr lang="en-US" sz="2800" dirty="0" err="1">
                <a:latin typeface="Trebuchet MS" pitchFamily="34" charset="0"/>
              </a:rPr>
              <a:t>resultado</a:t>
            </a:r>
            <a:r>
              <a:rPr lang="en-US" sz="2800" dirty="0">
                <a:latin typeface="Trebuchet MS" pitchFamily="34" charset="0"/>
              </a:rPr>
              <a:t>, la </a:t>
            </a:r>
            <a:r>
              <a:rPr lang="en-US" sz="2800" dirty="0" err="1">
                <a:latin typeface="Trebuchet MS" pitchFamily="34" charset="0"/>
              </a:rPr>
              <a:t>existencia</a:t>
            </a:r>
            <a:r>
              <a:rPr lang="en-US" sz="2800" dirty="0">
                <a:latin typeface="Trebuchet MS" pitchFamily="34" charset="0"/>
              </a:rPr>
              <a:t> de </a:t>
            </a:r>
            <a:r>
              <a:rPr lang="en-US" sz="2800" dirty="0" err="1">
                <a:latin typeface="Trebuchet MS" pitchFamily="34" charset="0"/>
              </a:rPr>
              <a:t>productos</a:t>
            </a:r>
            <a:r>
              <a:rPr lang="en-US" sz="2800" dirty="0">
                <a:latin typeface="Trebuchet MS" pitchFamily="34" charset="0"/>
              </a:rPr>
              <a:t> en el </a:t>
            </a:r>
            <a:r>
              <a:rPr lang="en-US" sz="2800" dirty="0" err="1">
                <a:latin typeface="Trebuchet MS" pitchFamily="34" charset="0"/>
              </a:rPr>
              <a:t>almacén</a:t>
            </a:r>
            <a:r>
              <a:rPr lang="en-US" sz="2800" dirty="0">
                <a:latin typeface="Trebuchet MS" pitchFamily="34" charset="0"/>
              </a:rPr>
              <a:t> y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ingredientes</a:t>
            </a:r>
            <a:r>
              <a:rPr lang="en-US" sz="2800" dirty="0">
                <a:latin typeface="Trebuchet MS" pitchFamily="34" charset="0"/>
              </a:rPr>
              <a:t> </a:t>
            </a:r>
            <a:r>
              <a:rPr lang="en-US" sz="2800" dirty="0" err="1">
                <a:latin typeface="Trebuchet MS" pitchFamily="34" charset="0"/>
              </a:rPr>
              <a:t>requeridos</a:t>
            </a:r>
            <a:r>
              <a:rPr lang="en-US" sz="2800" dirty="0">
                <a:latin typeface="Trebuchet MS" pitchFamily="34" charset="0"/>
              </a:rPr>
              <a:t> para </a:t>
            </a:r>
            <a:r>
              <a:rPr lang="en-US" sz="2800" dirty="0" err="1">
                <a:latin typeface="Trebuchet MS" pitchFamily="34" charset="0"/>
              </a:rPr>
              <a:t>su</a:t>
            </a:r>
            <a:r>
              <a:rPr lang="en-US" sz="2800" dirty="0">
                <a:latin typeface="Trebuchet MS" pitchFamily="34" charset="0"/>
              </a:rPr>
              <a:t> </a:t>
            </a:r>
            <a:r>
              <a:rPr lang="en-US" sz="2800" dirty="0" err="1">
                <a:latin typeface="Trebuchet MS" pitchFamily="34" charset="0"/>
              </a:rPr>
              <a:t>elaboración</a:t>
            </a:r>
            <a:r>
              <a:rPr lang="en-US" sz="2800" dirty="0">
                <a:latin typeface="Trebuchet MS" pitchFamily="34" charset="0"/>
              </a:rPr>
              <a:t>; </a:t>
            </a:r>
            <a:r>
              <a:rPr lang="en-US" sz="2800" dirty="0" err="1">
                <a:latin typeface="Trebuchet MS" pitchFamily="34" charset="0"/>
              </a:rPr>
              <a:t>permiten</a:t>
            </a:r>
            <a:r>
              <a:rPr lang="en-US" sz="2800" dirty="0">
                <a:latin typeface="Trebuchet MS" pitchFamily="34" charset="0"/>
              </a:rPr>
              <a:t> </a:t>
            </a:r>
            <a:r>
              <a:rPr lang="en-US" sz="2800" dirty="0" err="1">
                <a:latin typeface="Trebuchet MS" pitchFamily="34" charset="0"/>
              </a:rPr>
              <a:t>elaborar</a:t>
            </a:r>
            <a:r>
              <a:rPr lang="en-US" sz="2800" dirty="0">
                <a:latin typeface="Trebuchet MS" pitchFamily="34" charset="0"/>
              </a:rPr>
              <a:t> el menu del </a:t>
            </a:r>
            <a:r>
              <a:rPr lang="en-US" sz="2800" dirty="0" err="1">
                <a:latin typeface="Trebuchet MS" pitchFamily="34" charset="0"/>
              </a:rPr>
              <a:t>día</a:t>
            </a:r>
            <a:r>
              <a:rPr lang="en-US" sz="2800" dirty="0">
                <a:latin typeface="Trebuchet MS" pitchFamily="34" charset="0"/>
              </a:rPr>
              <a:t> </a:t>
            </a:r>
            <a:r>
              <a:rPr lang="en-US" sz="2800" dirty="0" err="1">
                <a:latin typeface="Trebuchet MS" pitchFamily="34" charset="0"/>
              </a:rPr>
              <a:t>siguiente</a:t>
            </a:r>
            <a:r>
              <a:rPr lang="en-US" sz="2800" dirty="0">
                <a:latin typeface="Trebuchet MS" pitchFamily="34" charset="0"/>
              </a:rPr>
              <a:t>.</a:t>
            </a:r>
            <a:endParaRPr lang="es-ES" sz="2800" dirty="0">
              <a:latin typeface="Trebuchet MS" pitchFamily="34" charset="0"/>
            </a:endParaRPr>
          </a:p>
        </p:txBody>
      </p:sp>
      <p:pic>
        <p:nvPicPr>
          <p:cNvPr id="9" name="Imagen 8"/>
          <p:cNvPicPr>
            <a:picLocks noChangeAspect="1"/>
          </p:cNvPicPr>
          <p:nvPr/>
        </p:nvPicPr>
        <p:blipFill>
          <a:blip r:embed="rId2"/>
          <a:stretch>
            <a:fillRect/>
          </a:stretch>
        </p:blipFill>
        <p:spPr>
          <a:xfrm>
            <a:off x="6789310" y="2551123"/>
            <a:ext cx="5382365" cy="3257379"/>
          </a:xfrm>
          <a:prstGeom prst="rect">
            <a:avLst/>
          </a:prstGeom>
        </p:spPr>
      </p:pic>
    </p:spTree>
    <p:extLst>
      <p:ext uri="{BB962C8B-B14F-4D97-AF65-F5344CB8AC3E}">
        <p14:creationId xmlns:p14="http://schemas.microsoft.com/office/powerpoint/2010/main" val="29840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EJEMPLO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8" name="2 Marcador de contenido"/>
          <p:cNvSpPr>
            <a:spLocks noGrp="1"/>
          </p:cNvSpPr>
          <p:nvPr>
            <p:ph idx="1"/>
          </p:nvPr>
        </p:nvSpPr>
        <p:spPr>
          <a:xfrm>
            <a:off x="1" y="1916832"/>
            <a:ext cx="6672064" cy="4525963"/>
          </a:xfrm>
        </p:spPr>
        <p:txBody>
          <a:bodyPr>
            <a:normAutofit/>
          </a:bodyPr>
          <a:lstStyle/>
          <a:p>
            <a:pPr marL="0" indent="0">
              <a:spcBef>
                <a:spcPts val="1200"/>
              </a:spcBef>
              <a:buNone/>
            </a:pPr>
            <a:r>
              <a:rPr lang="en-US" sz="2800" dirty="0">
                <a:latin typeface="Trebuchet MS" pitchFamily="34" charset="0"/>
              </a:rPr>
              <a:t>En la </a:t>
            </a:r>
            <a:r>
              <a:rPr lang="en-US" sz="2800" dirty="0" err="1">
                <a:latin typeface="Trebuchet MS" pitchFamily="34" charset="0"/>
              </a:rPr>
              <a:t>biblioteca</a:t>
            </a:r>
            <a:r>
              <a:rPr lang="en-US" sz="2800" dirty="0">
                <a:latin typeface="Trebuchet MS" pitchFamily="34" charset="0"/>
              </a:rPr>
              <a:t> se </a:t>
            </a:r>
            <a:r>
              <a:rPr lang="en-US" sz="2800" dirty="0" err="1">
                <a:latin typeface="Trebuchet MS" pitchFamily="34" charset="0"/>
              </a:rPr>
              <a:t>prestan</a:t>
            </a:r>
            <a:r>
              <a:rPr lang="en-US" sz="2800" dirty="0">
                <a:latin typeface="Trebuchet MS" pitchFamily="34" charset="0"/>
              </a:rPr>
              <a:t> </a:t>
            </a:r>
            <a:r>
              <a:rPr lang="en-US" sz="2800" dirty="0" err="1">
                <a:latin typeface="Trebuchet MS" pitchFamily="34" charset="0"/>
              </a:rPr>
              <a:t>libros</a:t>
            </a:r>
            <a:r>
              <a:rPr lang="en-US" sz="2800" dirty="0">
                <a:latin typeface="Trebuchet MS" pitchFamily="34" charset="0"/>
              </a:rPr>
              <a:t> a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estudiantes</a:t>
            </a:r>
            <a:r>
              <a:rPr lang="en-US" sz="2800" dirty="0">
                <a:latin typeface="Trebuchet MS" pitchFamily="34" charset="0"/>
              </a:rPr>
              <a:t> y </a:t>
            </a:r>
            <a:r>
              <a:rPr lang="en-US" sz="2800" dirty="0" err="1">
                <a:latin typeface="Trebuchet MS" pitchFamily="34" charset="0"/>
              </a:rPr>
              <a:t>trabajadores</a:t>
            </a:r>
            <a:r>
              <a:rPr lang="en-US" sz="2800" dirty="0">
                <a:latin typeface="Trebuchet MS" pitchFamily="34" charset="0"/>
              </a:rPr>
              <a:t> de la Universidad.</a:t>
            </a:r>
            <a:endParaRPr lang="es-ES" sz="2800" dirty="0">
              <a:latin typeface="Trebuchet MS" pitchFamily="34" charset="0"/>
            </a:endParaRPr>
          </a:p>
        </p:txBody>
      </p:sp>
      <p:pic>
        <p:nvPicPr>
          <p:cNvPr id="2" name="Imagen 1"/>
          <p:cNvPicPr>
            <a:picLocks noChangeAspect="1"/>
          </p:cNvPicPr>
          <p:nvPr/>
        </p:nvPicPr>
        <p:blipFill>
          <a:blip r:embed="rId2"/>
          <a:stretch>
            <a:fillRect/>
          </a:stretch>
        </p:blipFill>
        <p:spPr>
          <a:xfrm>
            <a:off x="4424362" y="3084437"/>
            <a:ext cx="5560070" cy="3643351"/>
          </a:xfrm>
          <a:prstGeom prst="rect">
            <a:avLst/>
          </a:prstGeom>
        </p:spPr>
      </p:pic>
    </p:spTree>
    <p:extLst>
      <p:ext uri="{BB962C8B-B14F-4D97-AF65-F5344CB8AC3E}">
        <p14:creationId xmlns:p14="http://schemas.microsoft.com/office/powerpoint/2010/main" val="81110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14" y="188640"/>
            <a:ext cx="11807032" cy="1143000"/>
          </a:xfrm>
        </p:spPr>
        <p:txBody>
          <a:bodyPr/>
          <a:lstStyle/>
          <a:p>
            <a:r>
              <a:rPr lang="en-US" b="1" dirty="0" err="1">
                <a:solidFill>
                  <a:schemeClr val="bg1"/>
                </a:solidFill>
                <a:latin typeface="Trebuchet MS" pitchFamily="34" charset="0"/>
              </a:rPr>
              <a:t>Sumario</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299071" y="1641471"/>
            <a:ext cx="11592718" cy="1205710"/>
          </a:xfrm>
        </p:spPr>
        <p:txBody>
          <a:bodyPr/>
          <a:lstStyle/>
          <a:p>
            <a:r>
              <a:rPr lang="en-US" dirty="0" err="1">
                <a:latin typeface="Trebuchet MS" pitchFamily="34" charset="0"/>
              </a:rPr>
              <a:t>Indicios</a:t>
            </a:r>
            <a:r>
              <a:rPr lang="en-US" dirty="0">
                <a:latin typeface="Trebuchet MS" pitchFamily="34" charset="0"/>
              </a:rPr>
              <a:t> de mal </a:t>
            </a:r>
            <a:r>
              <a:rPr lang="en-US" dirty="0" err="1">
                <a:latin typeface="Trebuchet MS" pitchFamily="34" charset="0"/>
              </a:rPr>
              <a:t>diseño</a:t>
            </a:r>
            <a:r>
              <a:rPr lang="en-US" dirty="0">
                <a:latin typeface="Trebuchet MS" pitchFamily="34" charset="0"/>
              </a:rPr>
              <a:t>.</a:t>
            </a:r>
          </a:p>
          <a:p>
            <a:r>
              <a:rPr lang="en-US" dirty="0" err="1">
                <a:latin typeface="Trebuchet MS" pitchFamily="34" charset="0"/>
              </a:rPr>
              <a:t>Principios</a:t>
            </a:r>
            <a:r>
              <a:rPr lang="en-US" dirty="0">
                <a:latin typeface="Trebuchet MS" pitchFamily="34" charset="0"/>
              </a:rPr>
              <a:t> de </a:t>
            </a:r>
            <a:r>
              <a:rPr lang="en-US" dirty="0" err="1">
                <a:latin typeface="Trebuchet MS" pitchFamily="34" charset="0"/>
              </a:rPr>
              <a:t>diseño</a:t>
            </a:r>
            <a:r>
              <a:rPr lang="en-US" dirty="0">
                <a:latin typeface="Trebuchet MS" pitchFamily="34" charset="0"/>
              </a:rPr>
              <a:t>.</a:t>
            </a:r>
            <a:endParaRPr lang="es-ES" dirty="0">
              <a:latin typeface="Trebuchet MS" pitchFamily="34" charset="0"/>
            </a:endParaRPr>
          </a:p>
        </p:txBody>
      </p:sp>
      <p:sp>
        <p:nvSpPr>
          <p:cNvPr id="4" name="1 Título"/>
          <p:cNvSpPr txBox="1">
            <a:spLocks/>
          </p:cNvSpPr>
          <p:nvPr/>
        </p:nvSpPr>
        <p:spPr>
          <a:xfrm>
            <a:off x="299071" y="2904661"/>
            <a:ext cx="11592718"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tx1"/>
                </a:solidFill>
                <a:effectLst/>
                <a:uLnTx/>
                <a:uFillTx/>
                <a:latin typeface="Trebuchet MS" pitchFamily="34" charset="0"/>
                <a:ea typeface="+mj-ea"/>
                <a:cs typeface="+mj-cs"/>
              </a:rPr>
              <a:t>Bibliografía</a:t>
            </a:r>
            <a:endParaRPr kumimoji="0" lang="es-ES" sz="4400" b="1" i="0" u="none" strike="noStrike" kern="1200" cap="none" spc="0" normalizeH="0" baseline="0" noProof="0" dirty="0">
              <a:ln>
                <a:noFill/>
              </a:ln>
              <a:solidFill>
                <a:schemeClr val="tx1"/>
              </a:solidFill>
              <a:effectLst/>
              <a:uLnTx/>
              <a:uFillTx/>
              <a:latin typeface="Trebuchet MS" pitchFamily="34" charset="0"/>
              <a:ea typeface="+mj-ea"/>
              <a:cs typeface="+mj-cs"/>
            </a:endParaRPr>
          </a:p>
        </p:txBody>
      </p:sp>
      <p:sp>
        <p:nvSpPr>
          <p:cNvPr id="5" name="2 Marcador de contenido"/>
          <p:cNvSpPr txBox="1">
            <a:spLocks/>
          </p:cNvSpPr>
          <p:nvPr/>
        </p:nvSpPr>
        <p:spPr>
          <a:xfrm>
            <a:off x="411164" y="4221088"/>
            <a:ext cx="11592718" cy="281784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Trebuchet MS" pitchFamily="34" charset="0"/>
                <a:ea typeface="+mn-ea"/>
                <a:cs typeface="+mn-cs"/>
              </a:rPr>
              <a:t>Roger Pressman.</a:t>
            </a:r>
            <a:r>
              <a:rPr kumimoji="0" lang="en-US" sz="3200" b="0" i="0" u="none" strike="noStrike" kern="1200" cap="none" spc="0" normalizeH="0" noProof="0" dirty="0">
                <a:ln>
                  <a:noFill/>
                </a:ln>
                <a:solidFill>
                  <a:schemeClr val="tx1"/>
                </a:solidFill>
                <a:effectLst/>
                <a:uLnTx/>
                <a:uFillTx/>
                <a:latin typeface="Trebuchet MS" pitchFamily="34" charset="0"/>
                <a:ea typeface="+mn-ea"/>
                <a:cs typeface="+mn-cs"/>
              </a:rPr>
              <a:t> Ingeniería del software: un </a:t>
            </a:r>
            <a:r>
              <a:rPr kumimoji="0" lang="en-US" sz="3200" b="0" i="0" u="none" strike="noStrike" kern="1200" cap="none" spc="0" normalizeH="0" noProof="0" dirty="0" err="1">
                <a:ln>
                  <a:noFill/>
                </a:ln>
                <a:solidFill>
                  <a:schemeClr val="tx1"/>
                </a:solidFill>
                <a:effectLst/>
                <a:uLnTx/>
                <a:uFillTx/>
                <a:latin typeface="Trebuchet MS" pitchFamily="34" charset="0"/>
                <a:ea typeface="+mn-ea"/>
                <a:cs typeface="+mn-cs"/>
              </a:rPr>
              <a:t>enfoque</a:t>
            </a:r>
            <a:r>
              <a:rPr kumimoji="0" lang="en-US" sz="3200" b="0" i="0" u="none" strike="noStrike" kern="1200" cap="none" spc="0" normalizeH="0" noProof="0" dirty="0">
                <a:ln>
                  <a:noFill/>
                </a:ln>
                <a:solidFill>
                  <a:schemeClr val="tx1"/>
                </a:solidFill>
                <a:effectLst/>
                <a:uLnTx/>
                <a:uFillTx/>
                <a:latin typeface="Trebuchet MS" pitchFamily="34" charset="0"/>
                <a:ea typeface="+mn-ea"/>
                <a:cs typeface="+mn-cs"/>
              </a:rPr>
              <a:t> </a:t>
            </a:r>
            <a:r>
              <a:rPr kumimoji="0" lang="en-US" sz="3200" b="0" i="0" u="none" strike="noStrike" kern="1200" cap="none" spc="0" normalizeH="0" noProof="0" dirty="0" err="1">
                <a:ln>
                  <a:noFill/>
                </a:ln>
                <a:solidFill>
                  <a:schemeClr val="tx1"/>
                </a:solidFill>
                <a:effectLst/>
                <a:uLnTx/>
                <a:uFillTx/>
                <a:latin typeface="Trebuchet MS" pitchFamily="34" charset="0"/>
                <a:ea typeface="+mn-ea"/>
                <a:cs typeface="+mn-cs"/>
              </a:rPr>
              <a:t>práctico</a:t>
            </a:r>
            <a:r>
              <a:rPr kumimoji="0" lang="en-US" sz="3200" b="0" i="0" u="none" strike="noStrike" kern="1200" cap="none" spc="0" normalizeH="0" noProof="0" dirty="0">
                <a:ln>
                  <a:noFill/>
                </a:ln>
                <a:solidFill>
                  <a:schemeClr val="tx1"/>
                </a:solidFill>
                <a:effectLst/>
                <a:uLnTx/>
                <a:uFillTx/>
                <a:latin typeface="Trebuchet MS" pitchFamily="34" charset="0"/>
                <a:ea typeface="+mn-ea"/>
                <a:cs typeface="+mn-cs"/>
              </a:rPr>
              <a:t>. 7ma </a:t>
            </a:r>
            <a:r>
              <a:rPr kumimoji="0" lang="en-US" sz="3200" b="0" i="0" u="none" strike="noStrike" kern="1200" cap="none" spc="0" normalizeH="0" noProof="0" dirty="0" err="1">
                <a:ln>
                  <a:noFill/>
                </a:ln>
                <a:solidFill>
                  <a:schemeClr val="tx1"/>
                </a:solidFill>
                <a:effectLst/>
                <a:uLnTx/>
                <a:uFillTx/>
                <a:latin typeface="Trebuchet MS" pitchFamily="34" charset="0"/>
                <a:ea typeface="+mn-ea"/>
                <a:cs typeface="+mn-cs"/>
              </a:rPr>
              <a:t>edición</a:t>
            </a:r>
            <a:r>
              <a:rPr kumimoji="0" lang="en-US" sz="3200" b="0" i="0" u="none" strike="noStrike" kern="1200" cap="none" spc="0" normalizeH="0" noProof="0" dirty="0">
                <a:ln>
                  <a:noFill/>
                </a:ln>
                <a:solidFill>
                  <a:schemeClr val="tx1"/>
                </a:solidFill>
                <a:effectLst/>
                <a:uLnTx/>
                <a:uFillTx/>
                <a:latin typeface="Trebuchet MS" pitchFamily="34" charset="0"/>
                <a:ea typeface="+mn-ea"/>
                <a:cs typeface="+mn-cs"/>
              </a:rPr>
              <a:t>. 2010. </a:t>
            </a:r>
            <a:r>
              <a:rPr kumimoji="0" lang="en-US" sz="3200" b="0" i="0" u="none" strike="noStrike" kern="1200" cap="none" spc="0" normalizeH="0" noProof="0" dirty="0" err="1">
                <a:ln>
                  <a:noFill/>
                </a:ln>
                <a:solidFill>
                  <a:schemeClr val="tx1"/>
                </a:solidFill>
                <a:effectLst/>
                <a:uLnTx/>
                <a:uFillTx/>
                <a:latin typeface="Trebuchet MS" pitchFamily="34" charset="0"/>
                <a:ea typeface="+mn-ea"/>
                <a:cs typeface="+mn-cs"/>
              </a:rPr>
              <a:t>Capítulo</a:t>
            </a:r>
            <a:r>
              <a:rPr kumimoji="0" lang="en-US" sz="3200" b="0" i="0" u="none" strike="noStrike" kern="1200" cap="none" spc="0" normalizeH="0" noProof="0" dirty="0">
                <a:ln>
                  <a:noFill/>
                </a:ln>
                <a:solidFill>
                  <a:schemeClr val="tx1"/>
                </a:solidFill>
                <a:effectLst/>
                <a:uLnTx/>
                <a:uFillTx/>
                <a:latin typeface="Trebuchet MS" pitchFamily="34" charset="0"/>
                <a:ea typeface="+mn-ea"/>
                <a:cs typeface="+mn-cs"/>
              </a:rPr>
              <a:t> 13.</a:t>
            </a:r>
          </a:p>
        </p:txBody>
      </p:sp>
    </p:spTree>
    <p:extLst>
      <p:ext uri="{BB962C8B-B14F-4D97-AF65-F5344CB8AC3E}">
        <p14:creationId xmlns:p14="http://schemas.microsoft.com/office/powerpoint/2010/main" val="333250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EJEMPLO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pic>
        <p:nvPicPr>
          <p:cNvPr id="5" name="Imagen 4"/>
          <p:cNvPicPr>
            <a:picLocks noChangeAspect="1"/>
          </p:cNvPicPr>
          <p:nvPr/>
        </p:nvPicPr>
        <p:blipFill>
          <a:blip r:embed="rId2"/>
          <a:stretch>
            <a:fillRect/>
          </a:stretch>
        </p:blipFill>
        <p:spPr>
          <a:xfrm>
            <a:off x="1631504" y="1214343"/>
            <a:ext cx="10560496" cy="4158873"/>
          </a:xfrm>
          <a:prstGeom prst="rect">
            <a:avLst/>
          </a:prstGeom>
        </p:spPr>
      </p:pic>
      <p:sp>
        <p:nvSpPr>
          <p:cNvPr id="7" name="2 Marcador de contenido"/>
          <p:cNvSpPr>
            <a:spLocks noGrp="1"/>
          </p:cNvSpPr>
          <p:nvPr>
            <p:ph idx="1"/>
          </p:nvPr>
        </p:nvSpPr>
        <p:spPr>
          <a:xfrm>
            <a:off x="0" y="4739034"/>
            <a:ext cx="12192000" cy="2002334"/>
          </a:xfrm>
        </p:spPr>
        <p:txBody>
          <a:bodyPr>
            <a:normAutofit/>
          </a:bodyPr>
          <a:lstStyle/>
          <a:p>
            <a:pPr marL="0" indent="0">
              <a:spcBef>
                <a:spcPts val="1200"/>
              </a:spcBef>
              <a:buNone/>
            </a:pPr>
            <a:r>
              <a:rPr lang="en-US" sz="2800" dirty="0" err="1">
                <a:latin typeface="Trebuchet MS" pitchFamily="34" charset="0"/>
              </a:rPr>
              <a:t>Problemas</a:t>
            </a:r>
            <a:r>
              <a:rPr lang="en-US" sz="2800" dirty="0">
                <a:latin typeface="Trebuchet MS" pitchFamily="34" charset="0"/>
              </a:rPr>
              <a:t>:</a:t>
            </a:r>
          </a:p>
          <a:p>
            <a:pPr marL="514350" indent="-514350" algn="just">
              <a:spcBef>
                <a:spcPts val="1200"/>
              </a:spcBef>
              <a:buFont typeface="+mj-lt"/>
              <a:buAutoNum type="arabicPeriod"/>
            </a:pPr>
            <a:r>
              <a:rPr lang="en-US" sz="2800" dirty="0" err="1">
                <a:latin typeface="Trebuchet MS" pitchFamily="34" charset="0"/>
              </a:rPr>
              <a:t>Cada</a:t>
            </a:r>
            <a:r>
              <a:rPr lang="en-US" sz="2800" dirty="0">
                <a:latin typeface="Trebuchet MS" pitchFamily="34" charset="0"/>
              </a:rPr>
              <a:t> </a:t>
            </a:r>
            <a:r>
              <a:rPr lang="en-US" sz="2800" dirty="0" err="1">
                <a:latin typeface="Trebuchet MS" pitchFamily="34" charset="0"/>
              </a:rPr>
              <a:t>vez</a:t>
            </a:r>
            <a:r>
              <a:rPr lang="en-US" sz="2800" dirty="0">
                <a:latin typeface="Trebuchet MS" pitchFamily="34" charset="0"/>
              </a:rPr>
              <a:t> que una </a:t>
            </a:r>
            <a:r>
              <a:rPr lang="en-US" sz="2800" dirty="0" err="1">
                <a:latin typeface="Trebuchet MS" pitchFamily="34" charset="0"/>
              </a:rPr>
              <a:t>nueva</a:t>
            </a:r>
            <a:r>
              <a:rPr lang="en-US" sz="2800" dirty="0">
                <a:latin typeface="Trebuchet MS" pitchFamily="34" charset="0"/>
              </a:rPr>
              <a:t> </a:t>
            </a:r>
            <a:r>
              <a:rPr lang="en-US" sz="2800" dirty="0" err="1">
                <a:latin typeface="Trebuchet MS" pitchFamily="34" charset="0"/>
              </a:rPr>
              <a:t>aplicación</a:t>
            </a:r>
            <a:r>
              <a:rPr lang="en-US" sz="2800" dirty="0">
                <a:latin typeface="Trebuchet MS" pitchFamily="34" charset="0"/>
              </a:rPr>
              <a:t> </a:t>
            </a:r>
            <a:r>
              <a:rPr lang="en-US" sz="2800" dirty="0" err="1">
                <a:latin typeface="Trebuchet MS" pitchFamily="34" charset="0"/>
              </a:rPr>
              <a:t>necesita</a:t>
            </a:r>
            <a:r>
              <a:rPr lang="en-US" sz="2800" dirty="0">
                <a:latin typeface="Trebuchet MS" pitchFamily="34" charset="0"/>
              </a:rPr>
              <a:t> </a:t>
            </a:r>
            <a:r>
              <a:rPr lang="en-US" sz="2800" dirty="0" err="1">
                <a:latin typeface="Trebuchet MS" pitchFamily="34" charset="0"/>
              </a:rPr>
              <a:t>comprobar</a:t>
            </a:r>
            <a:r>
              <a:rPr lang="en-US" sz="2800" dirty="0">
                <a:latin typeface="Trebuchet MS" pitchFamily="34" charset="0"/>
              </a:rPr>
              <a:t> que </a:t>
            </a:r>
            <a:r>
              <a:rPr lang="en-US" sz="2800" dirty="0" err="1">
                <a:latin typeface="Trebuchet MS" pitchFamily="34" charset="0"/>
              </a:rPr>
              <a:t>quién</a:t>
            </a:r>
            <a:r>
              <a:rPr lang="en-US" sz="2800" dirty="0">
                <a:latin typeface="Trebuchet MS" pitchFamily="34" charset="0"/>
              </a:rPr>
              <a:t> accede al </a:t>
            </a:r>
            <a:r>
              <a:rPr lang="en-US" sz="2800" dirty="0" err="1">
                <a:latin typeface="Trebuchet MS" pitchFamily="34" charset="0"/>
              </a:rPr>
              <a:t>servicio</a:t>
            </a:r>
            <a:r>
              <a:rPr lang="en-US" sz="2800" dirty="0">
                <a:latin typeface="Trebuchet MS" pitchFamily="34" charset="0"/>
              </a:rPr>
              <a:t> </a:t>
            </a:r>
            <a:r>
              <a:rPr lang="en-US" sz="2800" dirty="0" err="1">
                <a:latin typeface="Trebuchet MS" pitchFamily="34" charset="0"/>
              </a:rPr>
              <a:t>es</a:t>
            </a:r>
            <a:r>
              <a:rPr lang="en-US" sz="2800" dirty="0">
                <a:latin typeface="Trebuchet MS" pitchFamily="34" charset="0"/>
              </a:rPr>
              <a:t> un </a:t>
            </a:r>
            <a:r>
              <a:rPr lang="en-US" sz="2800" dirty="0" err="1">
                <a:latin typeface="Trebuchet MS" pitchFamily="34" charset="0"/>
              </a:rPr>
              <a:t>estudiante</a:t>
            </a:r>
            <a:r>
              <a:rPr lang="en-US" sz="2800" dirty="0">
                <a:latin typeface="Trebuchet MS" pitchFamily="34" charset="0"/>
              </a:rPr>
              <a:t> o </a:t>
            </a:r>
            <a:r>
              <a:rPr lang="en-US" sz="2800" dirty="0" err="1">
                <a:latin typeface="Trebuchet MS" pitchFamily="34" charset="0"/>
              </a:rPr>
              <a:t>trabajador</a:t>
            </a:r>
            <a:r>
              <a:rPr lang="en-US" sz="2800" dirty="0">
                <a:latin typeface="Trebuchet MS" pitchFamily="34" charset="0"/>
              </a:rPr>
              <a:t> de la Universidad, se </a:t>
            </a:r>
            <a:r>
              <a:rPr lang="en-US" sz="2800" dirty="0" err="1">
                <a:latin typeface="Trebuchet MS" pitchFamily="34" charset="0"/>
              </a:rPr>
              <a:t>crea</a:t>
            </a:r>
            <a:r>
              <a:rPr lang="en-US" sz="2800" dirty="0">
                <a:latin typeface="Trebuchet MS" pitchFamily="34" charset="0"/>
              </a:rPr>
              <a:t> una </a:t>
            </a:r>
            <a:r>
              <a:rPr lang="en-US" sz="2800" dirty="0" err="1">
                <a:latin typeface="Trebuchet MS" pitchFamily="34" charset="0"/>
              </a:rPr>
              <a:t>dependencia</a:t>
            </a:r>
            <a:r>
              <a:rPr lang="en-US" sz="2800" dirty="0">
                <a:latin typeface="Trebuchet MS" pitchFamily="34" charset="0"/>
              </a:rPr>
              <a:t> del Nuevo </a:t>
            </a:r>
            <a:r>
              <a:rPr lang="en-US" sz="2800" dirty="0" err="1">
                <a:latin typeface="Trebuchet MS" pitchFamily="34" charset="0"/>
              </a:rPr>
              <a:t>módulo</a:t>
            </a:r>
            <a:r>
              <a:rPr lang="en-US" sz="2800" dirty="0">
                <a:latin typeface="Trebuchet MS" pitchFamily="34" charset="0"/>
              </a:rPr>
              <a:t> con SIGENU y ASSETS NS.</a:t>
            </a:r>
          </a:p>
        </p:txBody>
      </p:sp>
    </p:spTree>
    <p:extLst>
      <p:ext uri="{BB962C8B-B14F-4D97-AF65-F5344CB8AC3E}">
        <p14:creationId xmlns:p14="http://schemas.microsoft.com/office/powerpoint/2010/main" val="217756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EJEMPLO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pic>
        <p:nvPicPr>
          <p:cNvPr id="5" name="Imagen 4"/>
          <p:cNvPicPr>
            <a:picLocks noChangeAspect="1"/>
          </p:cNvPicPr>
          <p:nvPr/>
        </p:nvPicPr>
        <p:blipFill>
          <a:blip r:embed="rId2"/>
          <a:stretch>
            <a:fillRect/>
          </a:stretch>
        </p:blipFill>
        <p:spPr>
          <a:xfrm>
            <a:off x="2135560" y="1776597"/>
            <a:ext cx="10056440" cy="3452603"/>
          </a:xfrm>
          <a:prstGeom prst="rect">
            <a:avLst/>
          </a:prstGeom>
        </p:spPr>
      </p:pic>
      <p:sp>
        <p:nvSpPr>
          <p:cNvPr id="7" name="2 Marcador de contenido"/>
          <p:cNvSpPr>
            <a:spLocks noGrp="1"/>
          </p:cNvSpPr>
          <p:nvPr>
            <p:ph idx="1"/>
          </p:nvPr>
        </p:nvSpPr>
        <p:spPr>
          <a:xfrm>
            <a:off x="0" y="4739034"/>
            <a:ext cx="12192000" cy="2002334"/>
          </a:xfrm>
        </p:spPr>
        <p:txBody>
          <a:bodyPr>
            <a:normAutofit/>
          </a:bodyPr>
          <a:lstStyle/>
          <a:p>
            <a:pPr marL="0" indent="0">
              <a:spcBef>
                <a:spcPts val="1200"/>
              </a:spcBef>
              <a:buNone/>
            </a:pPr>
            <a:r>
              <a:rPr lang="en-US" sz="2800" dirty="0" err="1">
                <a:latin typeface="Trebuchet MS" pitchFamily="34" charset="0"/>
              </a:rPr>
              <a:t>Problemas</a:t>
            </a:r>
            <a:r>
              <a:rPr lang="en-US" sz="2800" dirty="0">
                <a:latin typeface="Trebuchet MS" pitchFamily="34" charset="0"/>
              </a:rPr>
              <a:t>:</a:t>
            </a:r>
          </a:p>
          <a:p>
            <a:pPr marL="514350" indent="-514350">
              <a:spcBef>
                <a:spcPts val="1200"/>
              </a:spcBef>
              <a:buFont typeface="+mj-lt"/>
              <a:buAutoNum type="arabicPeriod" startAt="2"/>
            </a:pPr>
            <a:r>
              <a:rPr lang="en-US" sz="2800" dirty="0">
                <a:latin typeface="Trebuchet MS" pitchFamily="34" charset="0"/>
              </a:rPr>
              <a:t>ASSETS NS </a:t>
            </a:r>
            <a:r>
              <a:rPr lang="en-US" sz="2800" dirty="0" err="1">
                <a:latin typeface="Trebuchet MS" pitchFamily="34" charset="0"/>
              </a:rPr>
              <a:t>es</a:t>
            </a:r>
            <a:r>
              <a:rPr lang="en-US" sz="2800" dirty="0">
                <a:latin typeface="Trebuchet MS" pitchFamily="34" charset="0"/>
              </a:rPr>
              <a:t> una </a:t>
            </a:r>
            <a:r>
              <a:rPr lang="en-US" sz="2800" dirty="0" err="1">
                <a:latin typeface="Trebuchet MS" pitchFamily="34" charset="0"/>
              </a:rPr>
              <a:t>aplicación</a:t>
            </a:r>
            <a:r>
              <a:rPr lang="en-US" sz="2800" dirty="0">
                <a:latin typeface="Trebuchet MS" pitchFamily="34" charset="0"/>
              </a:rPr>
              <a:t> que no </a:t>
            </a:r>
            <a:r>
              <a:rPr lang="en-US" sz="2800" dirty="0" err="1">
                <a:latin typeface="Trebuchet MS" pitchFamily="34" charset="0"/>
              </a:rPr>
              <a:t>tiene</a:t>
            </a:r>
            <a:r>
              <a:rPr lang="en-US" sz="2800" dirty="0">
                <a:latin typeface="Trebuchet MS" pitchFamily="34" charset="0"/>
              </a:rPr>
              <a:t> </a:t>
            </a:r>
            <a:r>
              <a:rPr lang="en-US" sz="2800" dirty="0" err="1">
                <a:latin typeface="Trebuchet MS" pitchFamily="34" charset="0"/>
              </a:rPr>
              <a:t>implementado</a:t>
            </a:r>
            <a:r>
              <a:rPr lang="en-US" sz="2800" dirty="0">
                <a:latin typeface="Trebuchet MS" pitchFamily="34" charset="0"/>
              </a:rPr>
              <a:t> </a:t>
            </a:r>
            <a:r>
              <a:rPr lang="en-US" sz="2800" dirty="0" err="1">
                <a:latin typeface="Trebuchet MS" pitchFamily="34" charset="0"/>
              </a:rPr>
              <a:t>servicios</a:t>
            </a:r>
            <a:r>
              <a:rPr lang="en-US" sz="2800" dirty="0">
                <a:latin typeface="Trebuchet MS" pitchFamily="34" charset="0"/>
              </a:rPr>
              <a:t>, </a:t>
            </a:r>
            <a:r>
              <a:rPr lang="en-US" sz="2800" dirty="0" err="1">
                <a:latin typeface="Trebuchet MS" pitchFamily="34" charset="0"/>
              </a:rPr>
              <a:t>por</a:t>
            </a:r>
            <a:r>
              <a:rPr lang="en-US" sz="2800" dirty="0">
                <a:latin typeface="Trebuchet MS" pitchFamily="34" charset="0"/>
              </a:rPr>
              <a:t> lo que las </a:t>
            </a:r>
            <a:r>
              <a:rPr lang="en-US" sz="2800" dirty="0" err="1">
                <a:latin typeface="Trebuchet MS" pitchFamily="34" charset="0"/>
              </a:rPr>
              <a:t>aplicaciones</a:t>
            </a:r>
            <a:r>
              <a:rPr lang="en-US" sz="2800" dirty="0">
                <a:latin typeface="Trebuchet MS" pitchFamily="34" charset="0"/>
              </a:rPr>
              <a:t> </a:t>
            </a:r>
            <a:r>
              <a:rPr lang="en-US" sz="2800" dirty="0" err="1">
                <a:latin typeface="Trebuchet MS" pitchFamily="34" charset="0"/>
              </a:rPr>
              <a:t>acceden</a:t>
            </a:r>
            <a:r>
              <a:rPr lang="en-US" sz="2800" dirty="0">
                <a:latin typeface="Trebuchet MS" pitchFamily="34" charset="0"/>
              </a:rPr>
              <a:t> </a:t>
            </a:r>
            <a:r>
              <a:rPr lang="en-US" sz="2800" dirty="0" err="1">
                <a:latin typeface="Trebuchet MS" pitchFamily="34" charset="0"/>
              </a:rPr>
              <a:t>directamente</a:t>
            </a:r>
            <a:r>
              <a:rPr lang="en-US" sz="2800" dirty="0">
                <a:latin typeface="Trebuchet MS" pitchFamily="34" charset="0"/>
              </a:rPr>
              <a:t> a la BD. Este sistema se </a:t>
            </a:r>
            <a:r>
              <a:rPr lang="en-US" sz="2800" dirty="0" err="1">
                <a:latin typeface="Trebuchet MS" pitchFamily="34" charset="0"/>
              </a:rPr>
              <a:t>actualiza</a:t>
            </a:r>
            <a:r>
              <a:rPr lang="en-US" sz="2800" dirty="0">
                <a:latin typeface="Trebuchet MS" pitchFamily="34" charset="0"/>
              </a:rPr>
              <a:t> </a:t>
            </a:r>
            <a:r>
              <a:rPr lang="en-US" sz="2800" dirty="0" err="1">
                <a:latin typeface="Trebuchet MS" pitchFamily="34" charset="0"/>
              </a:rPr>
              <a:t>periódicamente</a:t>
            </a:r>
            <a:r>
              <a:rPr lang="en-US" sz="2800" dirty="0">
                <a:latin typeface="Trebuchet MS" pitchFamily="34" charset="0"/>
              </a:rPr>
              <a:t> y </a:t>
            </a:r>
            <a:r>
              <a:rPr lang="en-US" sz="2800" dirty="0" err="1">
                <a:latin typeface="Trebuchet MS" pitchFamily="34" charset="0"/>
              </a:rPr>
              <a:t>modifica</a:t>
            </a:r>
            <a:r>
              <a:rPr lang="en-US" sz="2800" dirty="0">
                <a:latin typeface="Trebuchet MS" pitchFamily="34" charset="0"/>
              </a:rPr>
              <a:t> el </a:t>
            </a:r>
            <a:r>
              <a:rPr lang="en-US" sz="2800" dirty="0" err="1">
                <a:latin typeface="Trebuchet MS" pitchFamily="34" charset="0"/>
              </a:rPr>
              <a:t>diseño</a:t>
            </a:r>
            <a:r>
              <a:rPr lang="en-US" sz="2800" dirty="0">
                <a:latin typeface="Trebuchet MS" pitchFamily="34" charset="0"/>
              </a:rPr>
              <a:t> de la BD.</a:t>
            </a:r>
          </a:p>
        </p:txBody>
      </p:sp>
    </p:spTree>
    <p:extLst>
      <p:ext uri="{BB962C8B-B14F-4D97-AF65-F5344CB8AC3E}">
        <p14:creationId xmlns:p14="http://schemas.microsoft.com/office/powerpoint/2010/main" val="3377379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91344" y="0"/>
            <a:ext cx="1180931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EJEMPLO</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7" name="2 Marcador de contenido"/>
          <p:cNvSpPr>
            <a:spLocks noGrp="1"/>
          </p:cNvSpPr>
          <p:nvPr>
            <p:ph idx="1"/>
          </p:nvPr>
        </p:nvSpPr>
        <p:spPr>
          <a:xfrm>
            <a:off x="191344" y="505037"/>
            <a:ext cx="1944216" cy="637963"/>
          </a:xfrm>
        </p:spPr>
        <p:txBody>
          <a:bodyPr>
            <a:normAutofit/>
          </a:bodyPr>
          <a:lstStyle/>
          <a:p>
            <a:pPr marL="0" indent="0">
              <a:spcBef>
                <a:spcPts val="1200"/>
              </a:spcBef>
              <a:buNone/>
            </a:pPr>
            <a:r>
              <a:rPr lang="es-ES" sz="2800" dirty="0">
                <a:latin typeface="Trebuchet MS" pitchFamily="34" charset="0"/>
              </a:rPr>
              <a:t>Solución:</a:t>
            </a:r>
            <a:endParaRPr lang="en-US" sz="2800" dirty="0">
              <a:latin typeface="Trebuchet MS" pitchFamily="34" charset="0"/>
            </a:endParaRPr>
          </a:p>
        </p:txBody>
      </p:sp>
      <p:pic>
        <p:nvPicPr>
          <p:cNvPr id="4" name="Imagen 3"/>
          <p:cNvPicPr>
            <a:picLocks noChangeAspect="1"/>
          </p:cNvPicPr>
          <p:nvPr/>
        </p:nvPicPr>
        <p:blipFill>
          <a:blip r:embed="rId2"/>
          <a:stretch>
            <a:fillRect/>
          </a:stretch>
        </p:blipFill>
        <p:spPr>
          <a:xfrm>
            <a:off x="0" y="1056472"/>
            <a:ext cx="12192000" cy="5612888"/>
          </a:xfrm>
          <a:prstGeom prst="rect">
            <a:avLst/>
          </a:prstGeom>
        </p:spPr>
      </p:pic>
    </p:spTree>
    <p:extLst>
      <p:ext uri="{BB962C8B-B14F-4D97-AF65-F5344CB8AC3E}">
        <p14:creationId xmlns:p14="http://schemas.microsoft.com/office/powerpoint/2010/main" val="3643351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928662" y="253992"/>
            <a:ext cx="9900342" cy="67467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tx1"/>
                </a:solidFill>
                <a:effectLst/>
                <a:uLnTx/>
                <a:uFillTx/>
                <a:latin typeface="Trebuchet MS" pitchFamily="34" charset="0"/>
                <a:ea typeface="+mj-ea"/>
                <a:cs typeface="+mj-cs"/>
              </a:rPr>
              <a:t>Modelo</a:t>
            </a:r>
            <a:r>
              <a:rPr kumimoji="0" lang="en-US" sz="4400" b="1" i="0" u="none" strike="noStrike" kern="1200" cap="none" spc="0" normalizeH="0" baseline="0" noProof="0" dirty="0">
                <a:ln>
                  <a:noFill/>
                </a:ln>
                <a:solidFill>
                  <a:schemeClr val="tx1"/>
                </a:solidFill>
                <a:effectLst/>
                <a:uLnTx/>
                <a:uFillTx/>
                <a:latin typeface="Trebuchet MS" pitchFamily="34" charset="0"/>
                <a:ea typeface="+mj-ea"/>
                <a:cs typeface="+mj-cs"/>
              </a:rPr>
              <a:t>-Vista-</a:t>
            </a:r>
            <a:r>
              <a:rPr kumimoji="0" lang="en-US" sz="4400" b="1" i="0" u="none" strike="noStrike" kern="1200" cap="none" spc="0" normalizeH="0" baseline="0" noProof="0" dirty="0" err="1">
                <a:ln>
                  <a:noFill/>
                </a:ln>
                <a:solidFill>
                  <a:schemeClr val="tx1"/>
                </a:solidFill>
                <a:effectLst/>
                <a:uLnTx/>
                <a:uFillTx/>
                <a:latin typeface="Trebuchet MS" pitchFamily="34" charset="0"/>
                <a:ea typeface="+mj-ea"/>
                <a:cs typeface="+mj-cs"/>
              </a:rPr>
              <a:t>Controlador</a:t>
            </a:r>
            <a:endParaRPr kumimoji="0" lang="es-ES" sz="4400" b="1" i="0" u="none" strike="noStrike" kern="1200" cap="none" spc="0" normalizeH="0" baseline="0" noProof="0" dirty="0">
              <a:ln>
                <a:noFill/>
              </a:ln>
              <a:solidFill>
                <a:schemeClr val="tx1"/>
              </a:solidFill>
              <a:effectLst/>
              <a:uLnTx/>
              <a:uFillTx/>
              <a:latin typeface="Trebuchet MS" pitchFamily="34" charset="0"/>
              <a:ea typeface="+mj-ea"/>
              <a:cs typeface="+mj-cs"/>
            </a:endParaRPr>
          </a:p>
        </p:txBody>
      </p:sp>
      <p:sp>
        <p:nvSpPr>
          <p:cNvPr id="3" name="7 Rectángulo"/>
          <p:cNvSpPr/>
          <p:nvPr/>
        </p:nvSpPr>
        <p:spPr>
          <a:xfrm>
            <a:off x="-240704" y="1646521"/>
            <a:ext cx="4445049"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Antipatrón</a:t>
            </a:r>
            <a:endPar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8 CuadroTexto"/>
          <p:cNvSpPr txBox="1"/>
          <p:nvPr/>
        </p:nvSpPr>
        <p:spPr>
          <a:xfrm>
            <a:off x="334220" y="2788593"/>
            <a:ext cx="11857780" cy="3339376"/>
          </a:xfrm>
          <a:prstGeom prst="rect">
            <a:avLst/>
          </a:prstGeom>
          <a:noFill/>
        </p:spPr>
        <p:txBody>
          <a:bodyPr wrap="square" rtlCol="0">
            <a:spAutoFit/>
          </a:bodyPr>
          <a:lstStyle/>
          <a:p>
            <a:pPr marL="1804988" indent="-1804988">
              <a:spcBef>
                <a:spcPts val="1800"/>
              </a:spcBef>
            </a:pPr>
            <a:r>
              <a:rPr lang="es-ES" sz="2800" b="1" dirty="0">
                <a:latin typeface="Trebuchet MS" pitchFamily="34" charset="0"/>
              </a:rPr>
              <a:t>Problema</a:t>
            </a:r>
            <a:r>
              <a:rPr lang="es-ES" sz="2800" dirty="0">
                <a:latin typeface="Trebuchet MS" pitchFamily="34" charset="0"/>
              </a:rPr>
              <a:t>: Un propósito común de numerosas aplicaciones es el de tomar datos de un almacenamiento y mostrarlos al usuario. Cuando el usuario introduce modificaciones se reflejan en el almacenamiento.</a:t>
            </a:r>
          </a:p>
          <a:p>
            <a:pPr marL="1804988" indent="-1804988">
              <a:spcBef>
                <a:spcPts val="1800"/>
              </a:spcBef>
            </a:pPr>
            <a:r>
              <a:rPr lang="es-ES" sz="2800" b="1" dirty="0">
                <a:latin typeface="Trebuchet MS" pitchFamily="34" charset="0"/>
              </a:rPr>
              <a:t>Solución</a:t>
            </a:r>
            <a:r>
              <a:rPr lang="es-ES" sz="2800" dirty="0">
                <a:latin typeface="Trebuchet MS" pitchFamily="34" charset="0"/>
              </a:rPr>
              <a:t>:   Unir ambas piezas para reducir la cantidad de código y optimizar la ejecución porque el flujo de información ocurre entre el almacenamiento y la interfaz.</a:t>
            </a:r>
          </a:p>
        </p:txBody>
      </p:sp>
      <p:sp>
        <p:nvSpPr>
          <p:cNvPr id="5" name="5 Rectángulo"/>
          <p:cNvSpPr/>
          <p:nvPr/>
        </p:nvSpPr>
        <p:spPr>
          <a:xfrm>
            <a:off x="8382164" y="1147412"/>
            <a:ext cx="4893680" cy="923330"/>
          </a:xfrm>
          <a:prstGeom prst="rect">
            <a:avLst/>
          </a:prstGeom>
          <a:noFill/>
          <a:scene3d>
            <a:camera prst="orthographicFront">
              <a:rot lat="0" lon="0" rev="18600000"/>
            </a:camera>
            <a:lightRig rig="threePt" dir="t"/>
          </a:scene3d>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Recordando</a:t>
            </a:r>
          </a:p>
        </p:txBody>
      </p:sp>
    </p:spTree>
    <p:extLst>
      <p:ext uri="{BB962C8B-B14F-4D97-AF65-F5344CB8AC3E}">
        <p14:creationId xmlns:p14="http://schemas.microsoft.com/office/powerpoint/2010/main" val="193908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928662" y="253992"/>
            <a:ext cx="9900342" cy="67467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tx1"/>
                </a:solidFill>
                <a:effectLst/>
                <a:uLnTx/>
                <a:uFillTx/>
                <a:latin typeface="Trebuchet MS" pitchFamily="34" charset="0"/>
                <a:ea typeface="+mj-ea"/>
                <a:cs typeface="+mj-cs"/>
              </a:rPr>
              <a:t>Modelo</a:t>
            </a:r>
            <a:r>
              <a:rPr kumimoji="0" lang="en-US" sz="4400" b="1" i="0" u="none" strike="noStrike" kern="1200" cap="none" spc="0" normalizeH="0" baseline="0" noProof="0" dirty="0">
                <a:ln>
                  <a:noFill/>
                </a:ln>
                <a:solidFill>
                  <a:schemeClr val="tx1"/>
                </a:solidFill>
                <a:effectLst/>
                <a:uLnTx/>
                <a:uFillTx/>
                <a:latin typeface="Trebuchet MS" pitchFamily="34" charset="0"/>
                <a:ea typeface="+mj-ea"/>
                <a:cs typeface="+mj-cs"/>
              </a:rPr>
              <a:t>-Vista-</a:t>
            </a:r>
            <a:r>
              <a:rPr kumimoji="0" lang="en-US" sz="4400" b="1" i="0" u="none" strike="noStrike" kern="1200" cap="none" spc="0" normalizeH="0" baseline="0" noProof="0" dirty="0" err="1">
                <a:ln>
                  <a:noFill/>
                </a:ln>
                <a:solidFill>
                  <a:schemeClr val="tx1"/>
                </a:solidFill>
                <a:effectLst/>
                <a:uLnTx/>
                <a:uFillTx/>
                <a:latin typeface="Trebuchet MS" pitchFamily="34" charset="0"/>
                <a:ea typeface="+mj-ea"/>
                <a:cs typeface="+mj-cs"/>
              </a:rPr>
              <a:t>Controlador</a:t>
            </a:r>
            <a:endParaRPr kumimoji="0" lang="es-ES" sz="4400" b="1" i="0" u="none" strike="noStrike" kern="1200" cap="none" spc="0" normalizeH="0" baseline="0" noProof="0" dirty="0">
              <a:ln>
                <a:noFill/>
              </a:ln>
              <a:solidFill>
                <a:schemeClr val="tx1"/>
              </a:solidFill>
              <a:effectLst/>
              <a:uLnTx/>
              <a:uFillTx/>
              <a:latin typeface="Trebuchet MS" pitchFamily="34" charset="0"/>
              <a:ea typeface="+mj-ea"/>
              <a:cs typeface="+mj-cs"/>
            </a:endParaRPr>
          </a:p>
        </p:txBody>
      </p:sp>
      <p:sp>
        <p:nvSpPr>
          <p:cNvPr id="3" name="7 Rectángulo"/>
          <p:cNvSpPr/>
          <p:nvPr/>
        </p:nvSpPr>
        <p:spPr>
          <a:xfrm>
            <a:off x="-240704" y="1646521"/>
            <a:ext cx="4445049"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Antipatrón</a:t>
            </a:r>
            <a:endPar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5 Rectángulo"/>
          <p:cNvSpPr/>
          <p:nvPr/>
        </p:nvSpPr>
        <p:spPr>
          <a:xfrm>
            <a:off x="8382164" y="1147412"/>
            <a:ext cx="4893680" cy="923330"/>
          </a:xfrm>
          <a:prstGeom prst="rect">
            <a:avLst/>
          </a:prstGeom>
          <a:noFill/>
          <a:scene3d>
            <a:camera prst="orthographicFront">
              <a:rot lat="0" lon="0" rev="18600000"/>
            </a:camera>
            <a:lightRig rig="threePt" dir="t"/>
          </a:scene3d>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Recordando</a:t>
            </a:r>
          </a:p>
        </p:txBody>
      </p:sp>
      <p:sp>
        <p:nvSpPr>
          <p:cNvPr id="6" name="8 CuadroTexto"/>
          <p:cNvSpPr txBox="1"/>
          <p:nvPr/>
        </p:nvSpPr>
        <p:spPr>
          <a:xfrm>
            <a:off x="263352" y="2569851"/>
            <a:ext cx="11377264" cy="3970318"/>
          </a:xfrm>
          <a:prstGeom prst="rect">
            <a:avLst/>
          </a:prstGeom>
          <a:noFill/>
        </p:spPr>
        <p:txBody>
          <a:bodyPr wrap="square" rtlCol="0">
            <a:spAutoFit/>
          </a:bodyPr>
          <a:lstStyle/>
          <a:p>
            <a:pPr marL="1804988" indent="-1804988"/>
            <a:r>
              <a:rPr lang="es-ES" sz="2800" b="1" dirty="0">
                <a:latin typeface="Trebuchet MS" pitchFamily="34" charset="0"/>
              </a:rPr>
              <a:t>Principios de diseño que incumple</a:t>
            </a:r>
            <a:r>
              <a:rPr lang="es-ES" sz="2800" dirty="0">
                <a:latin typeface="Trebuchet MS" pitchFamily="34" charset="0"/>
              </a:rPr>
              <a:t>: </a:t>
            </a:r>
          </a:p>
          <a:p>
            <a:pPr marL="727075" indent="-374650" defTabSz="257175">
              <a:buFont typeface="Arial" pitchFamily="34" charset="0"/>
              <a:buChar char="•"/>
            </a:pPr>
            <a:r>
              <a:rPr lang="es-ES" sz="2800" dirty="0">
                <a:latin typeface="Trebuchet MS" pitchFamily="34" charset="0"/>
              </a:rPr>
              <a:t>Encapsular la variabilidad</a:t>
            </a:r>
          </a:p>
          <a:p>
            <a:pPr marL="727075" indent="-374650" defTabSz="257175">
              <a:buFont typeface="Arial" pitchFamily="34" charset="0"/>
              <a:buChar char="•"/>
            </a:pPr>
            <a:r>
              <a:rPr lang="es-ES" sz="2800" dirty="0">
                <a:latin typeface="Trebuchet MS" pitchFamily="34" charset="0"/>
              </a:rPr>
              <a:t>Principio Hollywood</a:t>
            </a:r>
          </a:p>
          <a:p>
            <a:pPr marL="727075" indent="-374650" defTabSz="257175">
              <a:buFont typeface="Arial" pitchFamily="34" charset="0"/>
              <a:buChar char="•"/>
            </a:pPr>
            <a:r>
              <a:rPr lang="es-ES" sz="2800" dirty="0">
                <a:latin typeface="Trebuchet MS" pitchFamily="34" charset="0"/>
              </a:rPr>
              <a:t>Single </a:t>
            </a:r>
            <a:r>
              <a:rPr lang="es-ES" sz="2800" dirty="0" err="1">
                <a:latin typeface="Trebuchet MS" pitchFamily="34" charset="0"/>
              </a:rPr>
              <a:t>Responsability</a:t>
            </a:r>
            <a:r>
              <a:rPr lang="es-ES" sz="2800" dirty="0">
                <a:latin typeface="Trebuchet MS" pitchFamily="34" charset="0"/>
              </a:rPr>
              <a:t> </a:t>
            </a:r>
            <a:r>
              <a:rPr lang="es-ES" sz="2800" dirty="0" err="1">
                <a:latin typeface="Trebuchet MS" pitchFamily="34" charset="0"/>
              </a:rPr>
              <a:t>Principle</a:t>
            </a:r>
            <a:endParaRPr lang="es-ES" sz="2800" dirty="0">
              <a:latin typeface="Trebuchet MS" pitchFamily="34" charset="0"/>
            </a:endParaRPr>
          </a:p>
          <a:p>
            <a:pPr marL="727075" indent="-374650" defTabSz="257175">
              <a:buFont typeface="Arial" pitchFamily="34" charset="0"/>
              <a:buChar char="•"/>
            </a:pPr>
            <a:r>
              <a:rPr lang="es-ES" sz="2800" dirty="0">
                <a:latin typeface="Trebuchet MS" pitchFamily="34" charset="0"/>
              </a:rPr>
              <a:t>…</a:t>
            </a:r>
          </a:p>
          <a:p>
            <a:r>
              <a:rPr lang="es-ES" sz="2800" b="1" dirty="0">
                <a:latin typeface="Trebuchet MS" pitchFamily="34" charset="0"/>
              </a:rPr>
              <a:t>La programación de interfaz y la lógica de negocios requiere de habilidades distintas.</a:t>
            </a:r>
          </a:p>
          <a:p>
            <a:r>
              <a:rPr lang="es-ES" sz="2800" b="1" dirty="0">
                <a:latin typeface="Trebuchet MS" pitchFamily="34" charset="0"/>
              </a:rPr>
              <a:t>Las aplicaciones incorporan lógica de negocio que va más allá de la trasmisión de datos.</a:t>
            </a:r>
            <a:endParaRPr lang="es-ES" sz="2800" dirty="0">
              <a:latin typeface="Trebuchet MS" pitchFamily="34" charset="0"/>
            </a:endParaRPr>
          </a:p>
        </p:txBody>
      </p:sp>
    </p:spTree>
    <p:extLst>
      <p:ext uri="{BB962C8B-B14F-4D97-AF65-F5344CB8AC3E}">
        <p14:creationId xmlns:p14="http://schemas.microsoft.com/office/powerpoint/2010/main" val="2809609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5" y="0"/>
            <a:ext cx="11393387" cy="1143000"/>
          </a:xfrm>
        </p:spPr>
        <p:txBody>
          <a:bodyPr/>
          <a:lstStyle/>
          <a:p>
            <a:r>
              <a:rPr lang="en-US" sz="4800" b="1" dirty="0" err="1">
                <a:solidFill>
                  <a:schemeClr val="bg1"/>
                </a:solidFill>
                <a:latin typeface="Trebuchet MS" pitchFamily="34" charset="0"/>
              </a:rPr>
              <a:t>Resumiendo</a:t>
            </a:r>
            <a:r>
              <a:rPr lang="en-US" sz="4800" b="1" dirty="0">
                <a:latin typeface="Trebuchet MS" pitchFamily="34" charset="0"/>
              </a:rPr>
              <a:t>….</a:t>
            </a:r>
            <a:endParaRPr lang="es-ES" sz="4800" b="1" dirty="0">
              <a:latin typeface="Trebuchet MS" pitchFamily="34" charset="0"/>
            </a:endParaRPr>
          </a:p>
        </p:txBody>
      </p:sp>
      <p:sp>
        <p:nvSpPr>
          <p:cNvPr id="3" name="2 Marcador de contenido"/>
          <p:cNvSpPr>
            <a:spLocks noGrp="1"/>
          </p:cNvSpPr>
          <p:nvPr>
            <p:ph idx="1"/>
          </p:nvPr>
        </p:nvSpPr>
        <p:spPr>
          <a:xfrm>
            <a:off x="250492" y="2998260"/>
            <a:ext cx="11571490" cy="3960440"/>
          </a:xfrm>
        </p:spPr>
        <p:txBody>
          <a:bodyPr>
            <a:noAutofit/>
          </a:bodyPr>
          <a:lstStyle/>
          <a:p>
            <a:pPr algn="just">
              <a:spcBef>
                <a:spcPts val="1200"/>
              </a:spcBef>
              <a:spcAft>
                <a:spcPts val="1200"/>
              </a:spcAft>
            </a:pPr>
            <a:r>
              <a:rPr lang="en-US" dirty="0">
                <a:latin typeface="Trebuchet MS" pitchFamily="34" charset="0"/>
              </a:rPr>
              <a:t>DRY (Don´t Repeat Yourself) </a:t>
            </a:r>
            <a:r>
              <a:rPr lang="en-US" b="1" dirty="0">
                <a:solidFill>
                  <a:srgbClr val="FF0000"/>
                </a:solidFill>
                <a:latin typeface="Trebuchet MS" pitchFamily="34" charset="0"/>
                <a:sym typeface="Symbol" panose="05050102010706020507" pitchFamily="18" charset="2"/>
              </a:rPr>
              <a:t> No </a:t>
            </a:r>
            <a:r>
              <a:rPr lang="en-US" b="1" dirty="0" err="1">
                <a:solidFill>
                  <a:srgbClr val="FF0000"/>
                </a:solidFill>
                <a:latin typeface="Trebuchet MS" pitchFamily="34" charset="0"/>
                <a:sym typeface="Symbol" panose="05050102010706020507" pitchFamily="18" charset="2"/>
              </a:rPr>
              <a:t>te</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repitas</a:t>
            </a: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r>
              <a:rPr lang="en-US" dirty="0">
                <a:latin typeface="Trebuchet MS" pitchFamily="34" charset="0"/>
              </a:rPr>
              <a:t>KISS (Keep It Simple Stupid) </a:t>
            </a:r>
            <a:r>
              <a:rPr lang="en-US" b="1" dirty="0">
                <a:solidFill>
                  <a:srgbClr val="FF0000"/>
                </a:solidFill>
                <a:latin typeface="Trebuchet MS" pitchFamily="34" charset="0"/>
                <a:sym typeface="Symbol" panose="05050102010706020507" pitchFamily="18" charset="2"/>
              </a:rPr>
              <a:t> El </a:t>
            </a:r>
            <a:r>
              <a:rPr lang="en-US" b="1" dirty="0" err="1">
                <a:solidFill>
                  <a:srgbClr val="FF0000"/>
                </a:solidFill>
                <a:latin typeface="Trebuchet MS" pitchFamily="34" charset="0"/>
                <a:sym typeface="Symbol" panose="05050102010706020507" pitchFamily="18" charset="2"/>
              </a:rPr>
              <a:t>diseño</a:t>
            </a:r>
            <a:r>
              <a:rPr lang="en-US" b="1" dirty="0">
                <a:solidFill>
                  <a:srgbClr val="FF0000"/>
                </a:solidFill>
                <a:latin typeface="Trebuchet MS" pitchFamily="34" charset="0"/>
                <a:sym typeface="Symbol" panose="05050102010706020507" pitchFamily="18" charset="2"/>
              </a:rPr>
              <a:t> de un </a:t>
            </a:r>
            <a:r>
              <a:rPr lang="en-US" b="1" dirty="0" err="1">
                <a:solidFill>
                  <a:srgbClr val="FF0000"/>
                </a:solidFill>
                <a:latin typeface="Trebuchet MS" pitchFamily="34" charset="0"/>
                <a:sym typeface="Symbol" panose="05050102010706020507" pitchFamily="18" charset="2"/>
              </a:rPr>
              <a:t>programa</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debe</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ser</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sencillo</a:t>
            </a: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r>
              <a:rPr lang="en-US" dirty="0" err="1">
                <a:latin typeface="Trebuchet MS" pitchFamily="34" charset="0"/>
              </a:rPr>
              <a:t>Regla</a:t>
            </a:r>
            <a:r>
              <a:rPr lang="en-US" dirty="0">
                <a:latin typeface="Trebuchet MS" pitchFamily="34" charset="0"/>
              </a:rPr>
              <a:t> del Boy Scout </a:t>
            </a:r>
            <a:r>
              <a:rPr lang="en-US" b="1" dirty="0">
                <a:solidFill>
                  <a:srgbClr val="FF0000"/>
                </a:solidFill>
                <a:latin typeface="Trebuchet MS" pitchFamily="34" charset="0"/>
                <a:sym typeface="Symbol" panose="05050102010706020507" pitchFamily="18" charset="2"/>
              </a:rPr>
              <a:t> El </a:t>
            </a:r>
            <a:r>
              <a:rPr lang="en-US" b="1" dirty="0" err="1">
                <a:solidFill>
                  <a:srgbClr val="FF0000"/>
                </a:solidFill>
                <a:latin typeface="Trebuchet MS" pitchFamily="34" charset="0"/>
                <a:sym typeface="Symbol" panose="05050102010706020507" pitchFamily="18" charset="2"/>
              </a:rPr>
              <a:t>código</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siempre</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puede</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mejorarse</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debemos</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refactorizar</a:t>
            </a:r>
            <a:r>
              <a:rPr lang="en-US" b="1" dirty="0">
                <a:solidFill>
                  <a:srgbClr val="FF0000"/>
                </a:solidFill>
                <a:latin typeface="Trebuchet MS" pitchFamily="34" charset="0"/>
                <a:sym typeface="Symbol" panose="05050102010706020507" pitchFamily="18" charset="2"/>
              </a:rPr>
              <a:t> el </a:t>
            </a:r>
            <a:r>
              <a:rPr lang="en-US" b="1" dirty="0" err="1">
                <a:solidFill>
                  <a:srgbClr val="FF0000"/>
                </a:solidFill>
                <a:latin typeface="Trebuchet MS" pitchFamily="34" charset="0"/>
                <a:sym typeface="Symbol" panose="05050102010706020507" pitchFamily="18" charset="2"/>
              </a:rPr>
              <a:t>código</a:t>
            </a:r>
            <a:r>
              <a:rPr lang="en-US" b="1" dirty="0">
                <a:solidFill>
                  <a:srgbClr val="FF0000"/>
                </a:solidFill>
                <a:latin typeface="Trebuchet MS" pitchFamily="34" charset="0"/>
                <a:sym typeface="Symbol" panose="05050102010706020507" pitchFamily="18" charset="2"/>
              </a:rPr>
              <a:t> para </a:t>
            </a:r>
            <a:r>
              <a:rPr lang="en-US" b="1" dirty="0" err="1">
                <a:solidFill>
                  <a:srgbClr val="FF0000"/>
                </a:solidFill>
                <a:latin typeface="Trebuchet MS" pitchFamily="34" charset="0"/>
                <a:sym typeface="Symbol" panose="05050102010706020507" pitchFamily="18" charset="2"/>
              </a:rPr>
              <a:t>dejarlo</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más</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limpio</a:t>
            </a:r>
            <a:r>
              <a:rPr lang="en-US" b="1" dirty="0">
                <a:solidFill>
                  <a:srgbClr val="FF0000"/>
                </a:solidFill>
                <a:latin typeface="Trebuchet MS" pitchFamily="34" charset="0"/>
                <a:sym typeface="Symbol" panose="05050102010706020507" pitchFamily="18" charset="2"/>
              </a:rPr>
              <a:t> y simple que antes</a:t>
            </a:r>
          </a:p>
          <a:p>
            <a:pPr algn="just">
              <a:spcBef>
                <a:spcPts val="1200"/>
              </a:spcBef>
              <a:spcAft>
                <a:spcPts val="1200"/>
              </a:spcAft>
            </a:pP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endParaRPr lang="en-US" b="1" dirty="0">
              <a:solidFill>
                <a:srgbClr val="FF0000"/>
              </a:solidFill>
              <a:latin typeface="Trebuchet MS" pitchFamily="34" charset="0"/>
              <a:sym typeface="Symbol" panose="05050102010706020507" pitchFamily="18" charset="2"/>
            </a:endParaRPr>
          </a:p>
          <a:p>
            <a:pPr marL="0" indent="0" algn="just">
              <a:spcBef>
                <a:spcPts val="1200"/>
              </a:spcBef>
              <a:spcAft>
                <a:spcPts val="1200"/>
              </a:spcAft>
              <a:buNone/>
            </a:pPr>
            <a:endParaRPr lang="en-US" b="1" dirty="0">
              <a:solidFill>
                <a:srgbClr val="FF0000"/>
              </a:solidFill>
              <a:latin typeface="Trebuchet MS" pitchFamily="34" charset="0"/>
            </a:endParaRPr>
          </a:p>
          <a:p>
            <a:pPr algn="just">
              <a:spcBef>
                <a:spcPts val="1200"/>
              </a:spcBef>
              <a:spcAft>
                <a:spcPts val="1200"/>
              </a:spcAft>
            </a:pPr>
            <a:endParaRPr lang="en-US" b="1" dirty="0">
              <a:solidFill>
                <a:srgbClr val="FF0000"/>
              </a:solidFill>
              <a:latin typeface="Trebuchet MS" pitchFamily="34" charset="0"/>
            </a:endParaRPr>
          </a:p>
          <a:p>
            <a:pPr algn="just">
              <a:spcBef>
                <a:spcPts val="1200"/>
              </a:spcBef>
              <a:spcAft>
                <a:spcPts val="1200"/>
              </a:spcAft>
            </a:pPr>
            <a:endParaRPr lang="en-US" b="1" dirty="0">
              <a:solidFill>
                <a:srgbClr val="FF0000"/>
              </a:solidFill>
              <a:latin typeface="Trebuchet MS" pitchFamily="34" charset="0"/>
            </a:endParaRPr>
          </a:p>
        </p:txBody>
      </p:sp>
      <p:sp>
        <p:nvSpPr>
          <p:cNvPr id="4" name="CuadroTexto 3"/>
          <p:cNvSpPr txBox="1"/>
          <p:nvPr/>
        </p:nvSpPr>
        <p:spPr>
          <a:xfrm>
            <a:off x="119336" y="2060848"/>
            <a:ext cx="11881319" cy="95410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s-ES" sz="2800" b="1" dirty="0">
                <a:solidFill>
                  <a:schemeClr val="bg1"/>
                </a:solidFill>
                <a:latin typeface="Trebuchet MS" panose="020B0603020202020204" pitchFamily="34" charset="0"/>
              </a:rPr>
              <a:t>EL DESARROLLO DE SOFTWARE ES UN PROCESO MUY ARTESANAL Y COMO BUENOS ARTESANOS DE SOFTWARE:</a:t>
            </a:r>
            <a:endParaRPr lang="en-US" sz="28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948804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5" y="0"/>
            <a:ext cx="11393387" cy="1143000"/>
          </a:xfrm>
        </p:spPr>
        <p:txBody>
          <a:bodyPr/>
          <a:lstStyle/>
          <a:p>
            <a:r>
              <a:rPr lang="en-US" sz="4800" b="1" dirty="0" err="1">
                <a:solidFill>
                  <a:schemeClr val="bg1"/>
                </a:solidFill>
                <a:latin typeface="Trebuchet MS" pitchFamily="34" charset="0"/>
              </a:rPr>
              <a:t>Resumiendo</a:t>
            </a:r>
            <a:r>
              <a:rPr lang="en-US" sz="4800" b="1" dirty="0">
                <a:solidFill>
                  <a:schemeClr val="bg1"/>
                </a:solidFill>
                <a:latin typeface="Trebuchet MS" pitchFamily="34" charset="0"/>
              </a:rPr>
              <a:t>….</a:t>
            </a:r>
            <a:endParaRPr lang="es-ES" sz="4800" b="1" dirty="0">
              <a:solidFill>
                <a:schemeClr val="bg1"/>
              </a:solidFill>
              <a:latin typeface="Trebuchet MS" pitchFamily="34" charset="0"/>
            </a:endParaRPr>
          </a:p>
        </p:txBody>
      </p:sp>
      <p:sp>
        <p:nvSpPr>
          <p:cNvPr id="3" name="2 Marcador de contenido"/>
          <p:cNvSpPr>
            <a:spLocks noGrp="1"/>
          </p:cNvSpPr>
          <p:nvPr>
            <p:ph idx="1"/>
          </p:nvPr>
        </p:nvSpPr>
        <p:spPr>
          <a:xfrm>
            <a:off x="250492" y="1774993"/>
            <a:ext cx="11571490" cy="3960440"/>
          </a:xfrm>
        </p:spPr>
        <p:txBody>
          <a:bodyPr>
            <a:noAutofit/>
          </a:bodyPr>
          <a:lstStyle/>
          <a:p>
            <a:pPr algn="just">
              <a:spcBef>
                <a:spcPts val="1200"/>
              </a:spcBef>
              <a:spcAft>
                <a:spcPts val="1200"/>
              </a:spcAft>
            </a:pPr>
            <a:r>
              <a:rPr lang="en-US" dirty="0" err="1">
                <a:latin typeface="Trebuchet MS" pitchFamily="34" charset="0"/>
              </a:rPr>
              <a:t>Aplica</a:t>
            </a:r>
            <a:r>
              <a:rPr lang="en-US" dirty="0">
                <a:latin typeface="Trebuchet MS" pitchFamily="34" charset="0"/>
              </a:rPr>
              <a:t> </a:t>
            </a:r>
            <a:r>
              <a:rPr lang="en-US" dirty="0" err="1">
                <a:latin typeface="Trebuchet MS" pitchFamily="34" charset="0"/>
              </a:rPr>
              <a:t>siempre</a:t>
            </a:r>
            <a:r>
              <a:rPr lang="en-US" dirty="0">
                <a:latin typeface="Trebuchet MS" pitchFamily="34" charset="0"/>
              </a:rPr>
              <a:t> </a:t>
            </a:r>
            <a:r>
              <a:rPr lang="en-US" dirty="0">
                <a:solidFill>
                  <a:srgbClr val="FF0000"/>
                </a:solidFill>
                <a:latin typeface="Trebuchet MS" pitchFamily="34" charset="0"/>
              </a:rPr>
              <a:t>SOLID</a:t>
            </a: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endParaRPr lang="en-US" b="1" dirty="0">
              <a:solidFill>
                <a:srgbClr val="FF0000"/>
              </a:solidFill>
              <a:latin typeface="Trebuchet MS" pitchFamily="34" charset="0"/>
              <a:sym typeface="Symbol" panose="05050102010706020507" pitchFamily="18" charset="2"/>
            </a:endParaRPr>
          </a:p>
          <a:p>
            <a:pPr marL="0" indent="0" algn="just">
              <a:spcBef>
                <a:spcPts val="1200"/>
              </a:spcBef>
              <a:spcAft>
                <a:spcPts val="1200"/>
              </a:spcAft>
              <a:buNone/>
            </a:pPr>
            <a:endParaRPr lang="en-US" b="1" dirty="0">
              <a:solidFill>
                <a:srgbClr val="FF0000"/>
              </a:solidFill>
              <a:latin typeface="Trebuchet MS" pitchFamily="34" charset="0"/>
            </a:endParaRPr>
          </a:p>
          <a:p>
            <a:pPr algn="just">
              <a:spcBef>
                <a:spcPts val="1200"/>
              </a:spcBef>
              <a:spcAft>
                <a:spcPts val="1200"/>
              </a:spcAft>
            </a:pPr>
            <a:endParaRPr lang="en-US" b="1" dirty="0">
              <a:solidFill>
                <a:srgbClr val="FF0000"/>
              </a:solidFill>
              <a:latin typeface="Trebuchet MS" pitchFamily="34" charset="0"/>
            </a:endParaRPr>
          </a:p>
          <a:p>
            <a:pPr algn="just">
              <a:spcBef>
                <a:spcPts val="1200"/>
              </a:spcBef>
              <a:spcAft>
                <a:spcPts val="1200"/>
              </a:spcAft>
            </a:pPr>
            <a:endParaRPr lang="en-US" b="1" dirty="0">
              <a:solidFill>
                <a:srgbClr val="FF0000"/>
              </a:solidFill>
              <a:latin typeface="Trebuchet MS" pitchFamily="34" charset="0"/>
            </a:endParaRPr>
          </a:p>
        </p:txBody>
      </p:sp>
      <p:sp>
        <p:nvSpPr>
          <p:cNvPr id="5" name="CuadroTexto 4"/>
          <p:cNvSpPr txBox="1"/>
          <p:nvPr/>
        </p:nvSpPr>
        <p:spPr>
          <a:xfrm>
            <a:off x="250493" y="3789040"/>
            <a:ext cx="3397236" cy="1631216"/>
          </a:xfrm>
          <a:prstGeom prst="rect">
            <a:avLst/>
          </a:prstGeom>
          <a:noFill/>
          <a:ln>
            <a:solidFill>
              <a:schemeClr val="tx1"/>
            </a:solidFill>
          </a:ln>
        </p:spPr>
        <p:txBody>
          <a:bodyPr wrap="square" rtlCol="0">
            <a:spAutoFit/>
          </a:bodyPr>
          <a:lstStyle/>
          <a:p>
            <a:pPr algn="ctr"/>
            <a:r>
              <a:rPr lang="es-ES" sz="2000" b="1" dirty="0">
                <a:latin typeface="Trebuchet MS" panose="020B0603020202020204" pitchFamily="34" charset="0"/>
              </a:rPr>
              <a:t>SRP </a:t>
            </a:r>
            <a:r>
              <a:rPr lang="es-ES" sz="2000" dirty="0">
                <a:latin typeface="Trebuchet MS" panose="020B0603020202020204" pitchFamily="34" charset="0"/>
              </a:rPr>
              <a:t>(</a:t>
            </a:r>
            <a:r>
              <a:rPr lang="es-ES" sz="2000" b="1" dirty="0">
                <a:solidFill>
                  <a:srgbClr val="FF0000"/>
                </a:solidFill>
                <a:latin typeface="Trebuchet MS" panose="020B0603020202020204" pitchFamily="34" charset="0"/>
              </a:rPr>
              <a:t>S</a:t>
            </a:r>
            <a:r>
              <a:rPr lang="es-ES" sz="2000" dirty="0">
                <a:latin typeface="Trebuchet MS" panose="020B0603020202020204" pitchFamily="34" charset="0"/>
              </a:rPr>
              <a:t>imple </a:t>
            </a:r>
            <a:r>
              <a:rPr lang="es-ES" sz="2000" dirty="0" err="1">
                <a:latin typeface="Trebuchet MS" panose="020B0603020202020204" pitchFamily="34" charset="0"/>
              </a:rPr>
              <a:t>Responsability</a:t>
            </a:r>
            <a:r>
              <a:rPr lang="es-ES" sz="2000" dirty="0">
                <a:latin typeface="Trebuchet MS" panose="020B0603020202020204" pitchFamily="34" charset="0"/>
              </a:rPr>
              <a:t> </a:t>
            </a:r>
            <a:r>
              <a:rPr lang="es-ES" sz="2000" dirty="0" err="1">
                <a:latin typeface="Trebuchet MS" panose="020B0603020202020204" pitchFamily="34" charset="0"/>
              </a:rPr>
              <a:t>Principle</a:t>
            </a:r>
            <a:r>
              <a:rPr lang="es-ES" sz="2000" dirty="0">
                <a:latin typeface="Trebuchet MS" panose="020B0603020202020204" pitchFamily="34" charset="0"/>
              </a:rPr>
              <a:t>)</a:t>
            </a:r>
          </a:p>
          <a:p>
            <a:r>
              <a:rPr lang="es-ES" sz="2000" dirty="0">
                <a:latin typeface="Trebuchet MS" panose="020B0603020202020204" pitchFamily="34" charset="0"/>
              </a:rPr>
              <a:t>Las clases o módulos deben tener siempre una única responsabilidad</a:t>
            </a:r>
            <a:endParaRPr lang="en-US" sz="2000" dirty="0">
              <a:latin typeface="Trebuchet MS" panose="020B0603020202020204" pitchFamily="34" charset="0"/>
            </a:endParaRPr>
          </a:p>
        </p:txBody>
      </p:sp>
      <p:sp>
        <p:nvSpPr>
          <p:cNvPr id="7" name="CuadroTexto 6"/>
          <p:cNvSpPr txBox="1"/>
          <p:nvPr/>
        </p:nvSpPr>
        <p:spPr>
          <a:xfrm>
            <a:off x="1847528" y="5725705"/>
            <a:ext cx="3901291" cy="1015663"/>
          </a:xfrm>
          <a:prstGeom prst="rect">
            <a:avLst/>
          </a:prstGeom>
          <a:noFill/>
          <a:ln>
            <a:solidFill>
              <a:schemeClr val="tx1"/>
            </a:solidFill>
          </a:ln>
        </p:spPr>
        <p:txBody>
          <a:bodyPr wrap="square" rtlCol="0">
            <a:spAutoFit/>
          </a:bodyPr>
          <a:lstStyle/>
          <a:p>
            <a:pPr algn="ctr"/>
            <a:r>
              <a:rPr lang="es-ES" sz="2000" b="1" dirty="0">
                <a:solidFill>
                  <a:srgbClr val="FF0000"/>
                </a:solidFill>
                <a:latin typeface="Trebuchet MS" panose="020B0603020202020204" pitchFamily="34" charset="0"/>
              </a:rPr>
              <a:t>O</a:t>
            </a:r>
            <a:r>
              <a:rPr lang="es-ES" sz="2000" b="1" dirty="0">
                <a:latin typeface="Trebuchet MS" panose="020B0603020202020204" pitchFamily="34" charset="0"/>
              </a:rPr>
              <a:t>pen/</a:t>
            </a:r>
            <a:r>
              <a:rPr lang="es-ES" sz="2000" b="1" dirty="0" err="1">
                <a:latin typeface="Trebuchet MS" panose="020B0603020202020204" pitchFamily="34" charset="0"/>
              </a:rPr>
              <a:t>Close</a:t>
            </a:r>
            <a:r>
              <a:rPr lang="es-ES" sz="2000" b="1" dirty="0">
                <a:latin typeface="Trebuchet MS" panose="020B0603020202020204" pitchFamily="34" charset="0"/>
              </a:rPr>
              <a:t> </a:t>
            </a:r>
            <a:r>
              <a:rPr lang="es-ES" sz="2000" b="1" dirty="0" err="1">
                <a:latin typeface="Trebuchet MS" panose="020B0603020202020204" pitchFamily="34" charset="0"/>
              </a:rPr>
              <a:t>Principle</a:t>
            </a:r>
            <a:r>
              <a:rPr lang="es-ES" sz="2000" b="1" dirty="0">
                <a:latin typeface="Trebuchet MS" panose="020B0603020202020204" pitchFamily="34" charset="0"/>
              </a:rPr>
              <a:t> </a:t>
            </a:r>
          </a:p>
          <a:p>
            <a:r>
              <a:rPr lang="es-ES" sz="2000" dirty="0">
                <a:latin typeface="Trebuchet MS" panose="020B0603020202020204" pitchFamily="34" charset="0"/>
              </a:rPr>
              <a:t>Abierto para su extensión y cerrado para su modificación</a:t>
            </a:r>
            <a:endParaRPr lang="en-US" sz="2000" dirty="0">
              <a:latin typeface="Trebuchet MS" panose="020B0603020202020204" pitchFamily="34" charset="0"/>
            </a:endParaRPr>
          </a:p>
        </p:txBody>
      </p:sp>
      <p:sp>
        <p:nvSpPr>
          <p:cNvPr id="8" name="CuadroTexto 7"/>
          <p:cNvSpPr txBox="1"/>
          <p:nvPr/>
        </p:nvSpPr>
        <p:spPr>
          <a:xfrm>
            <a:off x="3984623" y="3755213"/>
            <a:ext cx="3528391" cy="1631216"/>
          </a:xfrm>
          <a:prstGeom prst="rect">
            <a:avLst/>
          </a:prstGeom>
          <a:noFill/>
          <a:ln>
            <a:solidFill>
              <a:schemeClr val="tx1"/>
            </a:solidFill>
          </a:ln>
        </p:spPr>
        <p:txBody>
          <a:bodyPr wrap="square" rtlCol="0">
            <a:spAutoFit/>
          </a:bodyPr>
          <a:lstStyle/>
          <a:p>
            <a:pPr algn="ctr"/>
            <a:r>
              <a:rPr lang="es-ES" sz="2000" b="1" dirty="0">
                <a:latin typeface="Trebuchet MS" panose="020B0603020202020204" pitchFamily="34" charset="0"/>
              </a:rPr>
              <a:t>Principio de sustitución de </a:t>
            </a:r>
            <a:r>
              <a:rPr lang="es-ES" sz="2000" b="1" dirty="0" err="1">
                <a:solidFill>
                  <a:srgbClr val="FF0000"/>
                </a:solidFill>
                <a:latin typeface="Trebuchet MS" panose="020B0603020202020204" pitchFamily="34" charset="0"/>
              </a:rPr>
              <a:t>L</a:t>
            </a:r>
            <a:r>
              <a:rPr lang="es-ES" sz="2000" b="1" dirty="0" err="1">
                <a:latin typeface="Trebuchet MS" panose="020B0603020202020204" pitchFamily="34" charset="0"/>
              </a:rPr>
              <a:t>iskov</a:t>
            </a:r>
            <a:endParaRPr lang="es-ES" sz="2000" b="1" dirty="0">
              <a:latin typeface="Trebuchet MS" panose="020B0603020202020204" pitchFamily="34" charset="0"/>
            </a:endParaRPr>
          </a:p>
          <a:p>
            <a:r>
              <a:rPr lang="es-ES" sz="2000" dirty="0">
                <a:latin typeface="Trebuchet MS" panose="020B0603020202020204" pitchFamily="34" charset="0"/>
              </a:rPr>
              <a:t>Una clase derivada no debe modificar el comportamiento de la clase base</a:t>
            </a:r>
            <a:endParaRPr lang="en-US" sz="2000" dirty="0">
              <a:latin typeface="Trebuchet MS" panose="020B0603020202020204" pitchFamily="34" charset="0"/>
            </a:endParaRPr>
          </a:p>
        </p:txBody>
      </p:sp>
      <p:sp>
        <p:nvSpPr>
          <p:cNvPr id="9" name="CuadroTexto 8"/>
          <p:cNvSpPr txBox="1"/>
          <p:nvPr/>
        </p:nvSpPr>
        <p:spPr>
          <a:xfrm>
            <a:off x="6528048" y="5725705"/>
            <a:ext cx="5425090" cy="1015663"/>
          </a:xfrm>
          <a:prstGeom prst="rect">
            <a:avLst/>
          </a:prstGeom>
          <a:noFill/>
          <a:ln>
            <a:solidFill>
              <a:schemeClr val="tx1"/>
            </a:solidFill>
          </a:ln>
        </p:spPr>
        <p:txBody>
          <a:bodyPr wrap="square" rtlCol="0">
            <a:spAutoFit/>
          </a:bodyPr>
          <a:lstStyle/>
          <a:p>
            <a:pPr algn="ctr"/>
            <a:r>
              <a:rPr lang="es-ES" sz="2000" b="1" dirty="0">
                <a:solidFill>
                  <a:srgbClr val="FF0000"/>
                </a:solidFill>
                <a:latin typeface="Trebuchet MS" panose="020B0603020202020204" pitchFamily="34" charset="0"/>
              </a:rPr>
              <a:t>I</a:t>
            </a:r>
            <a:r>
              <a:rPr lang="es-ES" sz="2000" b="1" dirty="0">
                <a:latin typeface="Trebuchet MS" panose="020B0603020202020204" pitchFamily="34" charset="0"/>
              </a:rPr>
              <a:t>SP </a:t>
            </a:r>
            <a:r>
              <a:rPr lang="es-ES" sz="2000" dirty="0">
                <a:latin typeface="Trebuchet MS" panose="020B0603020202020204" pitchFamily="34" charset="0"/>
              </a:rPr>
              <a:t>(Interface </a:t>
            </a:r>
            <a:r>
              <a:rPr lang="es-ES" sz="2000" dirty="0" err="1">
                <a:latin typeface="Trebuchet MS" panose="020B0603020202020204" pitchFamily="34" charset="0"/>
              </a:rPr>
              <a:t>Segregation</a:t>
            </a:r>
            <a:r>
              <a:rPr lang="es-ES" sz="2000" dirty="0">
                <a:latin typeface="Trebuchet MS" panose="020B0603020202020204" pitchFamily="34" charset="0"/>
              </a:rPr>
              <a:t> </a:t>
            </a:r>
            <a:r>
              <a:rPr lang="es-ES" sz="2000" dirty="0" err="1">
                <a:latin typeface="Trebuchet MS" panose="020B0603020202020204" pitchFamily="34" charset="0"/>
              </a:rPr>
              <a:t>Principle</a:t>
            </a:r>
            <a:r>
              <a:rPr lang="es-ES" sz="2000" dirty="0">
                <a:latin typeface="Trebuchet MS" panose="020B0603020202020204" pitchFamily="34" charset="0"/>
              </a:rPr>
              <a:t>)</a:t>
            </a:r>
          </a:p>
          <a:p>
            <a:r>
              <a:rPr lang="es-ES" sz="2000" dirty="0">
                <a:latin typeface="Trebuchet MS" panose="020B0603020202020204" pitchFamily="34" charset="0"/>
              </a:rPr>
              <a:t>Una clase que implemente una interfaz no debe depender de métodos que no utiliza</a:t>
            </a:r>
            <a:endParaRPr lang="en-US" sz="2000" dirty="0">
              <a:latin typeface="Trebuchet MS" panose="020B0603020202020204" pitchFamily="34" charset="0"/>
            </a:endParaRPr>
          </a:p>
        </p:txBody>
      </p:sp>
      <p:sp>
        <p:nvSpPr>
          <p:cNvPr id="10" name="CuadroTexto 9"/>
          <p:cNvSpPr txBox="1"/>
          <p:nvPr/>
        </p:nvSpPr>
        <p:spPr>
          <a:xfrm>
            <a:off x="7680176" y="3814008"/>
            <a:ext cx="4320479" cy="1631216"/>
          </a:xfrm>
          <a:prstGeom prst="rect">
            <a:avLst/>
          </a:prstGeom>
          <a:noFill/>
          <a:ln>
            <a:solidFill>
              <a:schemeClr val="tx1"/>
            </a:solidFill>
          </a:ln>
        </p:spPr>
        <p:txBody>
          <a:bodyPr wrap="square" rtlCol="0">
            <a:spAutoFit/>
          </a:bodyPr>
          <a:lstStyle/>
          <a:p>
            <a:pPr algn="ctr"/>
            <a:r>
              <a:rPr lang="es-ES" sz="2000" b="1" dirty="0">
                <a:latin typeface="Trebuchet MS" panose="020B0603020202020204" pitchFamily="34" charset="0"/>
              </a:rPr>
              <a:t>DPI </a:t>
            </a:r>
            <a:r>
              <a:rPr lang="es-ES" sz="2000" dirty="0">
                <a:latin typeface="Trebuchet MS" panose="020B0603020202020204" pitchFamily="34" charset="0"/>
              </a:rPr>
              <a:t>(</a:t>
            </a:r>
            <a:r>
              <a:rPr lang="es-ES" sz="2000" b="1" dirty="0" err="1">
                <a:solidFill>
                  <a:srgbClr val="FF0000"/>
                </a:solidFill>
                <a:latin typeface="Trebuchet MS" panose="020B0603020202020204" pitchFamily="34" charset="0"/>
              </a:rPr>
              <a:t>D</a:t>
            </a:r>
            <a:r>
              <a:rPr lang="es-ES" sz="2000" dirty="0" err="1">
                <a:latin typeface="Trebuchet MS" panose="020B0603020202020204" pitchFamily="34" charset="0"/>
              </a:rPr>
              <a:t>ependency</a:t>
            </a:r>
            <a:r>
              <a:rPr lang="es-ES" sz="2000" dirty="0">
                <a:latin typeface="Trebuchet MS" panose="020B0603020202020204" pitchFamily="34" charset="0"/>
              </a:rPr>
              <a:t> </a:t>
            </a:r>
            <a:r>
              <a:rPr lang="es-ES" sz="2000" dirty="0" err="1">
                <a:latin typeface="Trebuchet MS" panose="020B0603020202020204" pitchFamily="34" charset="0"/>
              </a:rPr>
              <a:t>Inversion</a:t>
            </a:r>
            <a:r>
              <a:rPr lang="es-ES" sz="2000" dirty="0">
                <a:latin typeface="Trebuchet MS" panose="020B0603020202020204" pitchFamily="34" charset="0"/>
              </a:rPr>
              <a:t> </a:t>
            </a:r>
            <a:r>
              <a:rPr lang="es-ES" sz="2000" dirty="0" err="1">
                <a:latin typeface="Trebuchet MS" panose="020B0603020202020204" pitchFamily="34" charset="0"/>
              </a:rPr>
              <a:t>Principle</a:t>
            </a:r>
            <a:r>
              <a:rPr lang="es-ES" sz="2000" dirty="0">
                <a:latin typeface="Trebuchet MS" panose="020B0603020202020204" pitchFamily="34" charset="0"/>
              </a:rPr>
              <a:t>) </a:t>
            </a:r>
          </a:p>
          <a:p>
            <a:r>
              <a:rPr lang="es-ES" sz="2000" dirty="0">
                <a:latin typeface="Trebuchet MS" panose="020B0603020202020204" pitchFamily="34" charset="0"/>
              </a:rPr>
              <a:t>Las clases de alto nivel no deben depender de clases de bajo nivel, “no llames nosotros le llamaremos”</a:t>
            </a:r>
            <a:endParaRPr lang="en-US" sz="2000" dirty="0">
              <a:latin typeface="Trebuchet MS" panose="020B0603020202020204" pitchFamily="34" charset="0"/>
            </a:endParaRPr>
          </a:p>
        </p:txBody>
      </p:sp>
    </p:spTree>
    <p:extLst>
      <p:ext uri="{BB962C8B-B14F-4D97-AF65-F5344CB8AC3E}">
        <p14:creationId xmlns:p14="http://schemas.microsoft.com/office/powerpoint/2010/main" val="2111644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5" y="0"/>
            <a:ext cx="11393387" cy="1143000"/>
          </a:xfrm>
        </p:spPr>
        <p:txBody>
          <a:bodyPr/>
          <a:lstStyle/>
          <a:p>
            <a:r>
              <a:rPr lang="en-US" sz="4800" b="1" dirty="0" err="1">
                <a:solidFill>
                  <a:schemeClr val="bg1"/>
                </a:solidFill>
                <a:latin typeface="Trebuchet MS" pitchFamily="34" charset="0"/>
              </a:rPr>
              <a:t>Resumiendo</a:t>
            </a:r>
            <a:r>
              <a:rPr lang="en-US" sz="4800" b="1" dirty="0">
                <a:solidFill>
                  <a:schemeClr val="bg1"/>
                </a:solidFill>
                <a:latin typeface="Trebuchet MS" pitchFamily="34" charset="0"/>
              </a:rPr>
              <a:t>….</a:t>
            </a:r>
            <a:endParaRPr lang="es-ES" sz="4800" b="1" dirty="0">
              <a:solidFill>
                <a:schemeClr val="bg1"/>
              </a:solidFill>
              <a:latin typeface="Trebuchet MS" pitchFamily="34" charset="0"/>
            </a:endParaRPr>
          </a:p>
        </p:txBody>
      </p:sp>
      <p:sp>
        <p:nvSpPr>
          <p:cNvPr id="3" name="2 Marcador de contenido"/>
          <p:cNvSpPr>
            <a:spLocks noGrp="1"/>
          </p:cNvSpPr>
          <p:nvPr>
            <p:ph idx="1"/>
          </p:nvPr>
        </p:nvSpPr>
        <p:spPr>
          <a:xfrm>
            <a:off x="279772" y="1988840"/>
            <a:ext cx="11571490" cy="3404846"/>
          </a:xfrm>
        </p:spPr>
        <p:txBody>
          <a:bodyPr>
            <a:noAutofit/>
          </a:bodyPr>
          <a:lstStyle/>
          <a:p>
            <a:pPr algn="just">
              <a:spcBef>
                <a:spcPts val="1200"/>
              </a:spcBef>
              <a:spcAft>
                <a:spcPts val="1200"/>
              </a:spcAft>
            </a:pPr>
            <a:r>
              <a:rPr lang="en-US" dirty="0" err="1">
                <a:latin typeface="Trebuchet MS" pitchFamily="34" charset="0"/>
              </a:rPr>
              <a:t>Soc</a:t>
            </a:r>
            <a:r>
              <a:rPr lang="en-US" dirty="0">
                <a:latin typeface="Trebuchet MS" pitchFamily="34" charset="0"/>
              </a:rPr>
              <a:t> (Separation of concerns) </a:t>
            </a:r>
            <a:r>
              <a:rPr lang="en-US" b="1" dirty="0">
                <a:solidFill>
                  <a:srgbClr val="FF0000"/>
                </a:solidFill>
                <a:latin typeface="Trebuchet MS" pitchFamily="34" charset="0"/>
                <a:sym typeface="Symbol" panose="05050102010706020507" pitchFamily="18" charset="2"/>
              </a:rPr>
              <a:t> MVC</a:t>
            </a:r>
          </a:p>
          <a:p>
            <a:pPr algn="just">
              <a:spcBef>
                <a:spcPts val="1200"/>
              </a:spcBef>
              <a:spcAft>
                <a:spcPts val="1200"/>
              </a:spcAft>
            </a:pPr>
            <a:r>
              <a:rPr lang="en-US" dirty="0">
                <a:latin typeface="Trebuchet MS" pitchFamily="34" charset="0"/>
              </a:rPr>
              <a:t>Principio YANGI (You </a:t>
            </a:r>
            <a:r>
              <a:rPr lang="en-US" dirty="0" err="1">
                <a:latin typeface="Trebuchet MS" pitchFamily="34" charset="0"/>
              </a:rPr>
              <a:t>ain´t</a:t>
            </a:r>
            <a:r>
              <a:rPr lang="en-US" dirty="0">
                <a:latin typeface="Trebuchet MS" pitchFamily="34" charset="0"/>
              </a:rPr>
              <a:t> </a:t>
            </a:r>
            <a:r>
              <a:rPr lang="en-US" dirty="0" err="1">
                <a:latin typeface="Trebuchet MS" pitchFamily="34" charset="0"/>
              </a:rPr>
              <a:t>gonna</a:t>
            </a:r>
            <a:r>
              <a:rPr lang="en-US" dirty="0">
                <a:latin typeface="Trebuchet MS" pitchFamily="34" charset="0"/>
              </a:rPr>
              <a:t> need it) </a:t>
            </a:r>
            <a:r>
              <a:rPr lang="en-US" b="1" dirty="0">
                <a:solidFill>
                  <a:srgbClr val="FF0000"/>
                </a:solidFill>
                <a:latin typeface="Trebuchet MS" pitchFamily="34" charset="0"/>
                <a:sym typeface="Symbol" panose="05050102010706020507" pitchFamily="18" charset="2"/>
              </a:rPr>
              <a:t> No </a:t>
            </a:r>
            <a:r>
              <a:rPr lang="en-US" b="1" dirty="0" err="1">
                <a:solidFill>
                  <a:srgbClr val="FF0000"/>
                </a:solidFill>
                <a:latin typeface="Trebuchet MS" pitchFamily="34" charset="0"/>
                <a:sym typeface="Symbol" panose="05050102010706020507" pitchFamily="18" charset="2"/>
              </a:rPr>
              <a:t>debemos</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implementar</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algo</a:t>
            </a:r>
            <a:r>
              <a:rPr lang="en-US" b="1" dirty="0">
                <a:solidFill>
                  <a:srgbClr val="FF0000"/>
                </a:solidFill>
                <a:latin typeface="Trebuchet MS" pitchFamily="34" charset="0"/>
                <a:sym typeface="Symbol" panose="05050102010706020507" pitchFamily="18" charset="2"/>
              </a:rPr>
              <a:t> sin no </a:t>
            </a:r>
            <a:r>
              <a:rPr lang="en-US" b="1" dirty="0" err="1">
                <a:solidFill>
                  <a:srgbClr val="FF0000"/>
                </a:solidFill>
                <a:latin typeface="Trebuchet MS" pitchFamily="34" charset="0"/>
                <a:sym typeface="Symbol" panose="05050102010706020507" pitchFamily="18" charset="2"/>
              </a:rPr>
              <a:t>estamos</a:t>
            </a:r>
            <a:r>
              <a:rPr lang="en-US" b="1" dirty="0">
                <a:solidFill>
                  <a:srgbClr val="FF0000"/>
                </a:solidFill>
                <a:latin typeface="Trebuchet MS" pitchFamily="34" charset="0"/>
                <a:sym typeface="Symbol" panose="05050102010706020507" pitchFamily="18" charset="2"/>
              </a:rPr>
              <a:t> </a:t>
            </a:r>
            <a:r>
              <a:rPr lang="en-US" b="1" dirty="0" err="1">
                <a:solidFill>
                  <a:srgbClr val="FF0000"/>
                </a:solidFill>
                <a:latin typeface="Trebuchet MS" pitchFamily="34" charset="0"/>
                <a:sym typeface="Symbol" panose="05050102010706020507" pitchFamily="18" charset="2"/>
              </a:rPr>
              <a:t>seguros</a:t>
            </a:r>
            <a:r>
              <a:rPr lang="en-US" b="1" dirty="0">
                <a:solidFill>
                  <a:srgbClr val="FF0000"/>
                </a:solidFill>
                <a:latin typeface="Trebuchet MS" pitchFamily="34" charset="0"/>
                <a:sym typeface="Symbol" panose="05050102010706020507" pitchFamily="18" charset="2"/>
              </a:rPr>
              <a:t> de </a:t>
            </a:r>
            <a:r>
              <a:rPr lang="en-US" b="1" dirty="0" err="1">
                <a:solidFill>
                  <a:srgbClr val="FF0000"/>
                </a:solidFill>
                <a:latin typeface="Trebuchet MS" pitchFamily="34" charset="0"/>
                <a:sym typeface="Symbol" panose="05050102010706020507" pitchFamily="18" charset="2"/>
              </a:rPr>
              <a:t>necesitarlo</a:t>
            </a:r>
            <a:endParaRPr lang="en-US" b="1" dirty="0">
              <a:solidFill>
                <a:srgbClr val="FF0000"/>
              </a:solidFill>
              <a:latin typeface="Trebuchet MS" pitchFamily="34" charset="0"/>
              <a:sym typeface="Symbol" panose="05050102010706020507" pitchFamily="18" charset="2"/>
            </a:endParaRPr>
          </a:p>
          <a:p>
            <a:pPr algn="just">
              <a:spcBef>
                <a:spcPts val="1200"/>
              </a:spcBef>
              <a:spcAft>
                <a:spcPts val="1200"/>
              </a:spcAft>
            </a:pPr>
            <a:r>
              <a:rPr lang="en-US" dirty="0">
                <a:latin typeface="Trebuchet MS" pitchFamily="34" charset="0"/>
              </a:rPr>
              <a:t>Ley de Demeter </a:t>
            </a:r>
            <a:r>
              <a:rPr lang="en-US" b="1" dirty="0">
                <a:solidFill>
                  <a:srgbClr val="FF0000"/>
                </a:solidFill>
                <a:latin typeface="Trebuchet MS" pitchFamily="34" charset="0"/>
                <a:sym typeface="Symbol" panose="05050102010706020507" pitchFamily="18" charset="2"/>
              </a:rPr>
              <a:t> No hay que </a:t>
            </a:r>
            <a:r>
              <a:rPr lang="en-US" b="1" dirty="0" err="1">
                <a:solidFill>
                  <a:srgbClr val="FF0000"/>
                </a:solidFill>
                <a:latin typeface="Trebuchet MS" pitchFamily="34" charset="0"/>
                <a:sym typeface="Symbol" panose="05050102010706020507" pitchFamily="18" charset="2"/>
              </a:rPr>
              <a:t>hablar</a:t>
            </a:r>
            <a:r>
              <a:rPr lang="en-US" b="1" dirty="0">
                <a:solidFill>
                  <a:srgbClr val="FF0000"/>
                </a:solidFill>
                <a:latin typeface="Trebuchet MS" pitchFamily="34" charset="0"/>
                <a:sym typeface="Symbol" panose="05050102010706020507" pitchFamily="18" charset="2"/>
              </a:rPr>
              <a:t> con </a:t>
            </a:r>
            <a:r>
              <a:rPr lang="en-US" b="1" dirty="0" err="1">
                <a:solidFill>
                  <a:srgbClr val="FF0000"/>
                </a:solidFill>
                <a:latin typeface="Trebuchet MS" pitchFamily="34" charset="0"/>
                <a:sym typeface="Symbol" panose="05050102010706020507" pitchFamily="18" charset="2"/>
              </a:rPr>
              <a:t>extraños</a:t>
            </a:r>
            <a:endParaRPr lang="en-US" b="1" dirty="0">
              <a:solidFill>
                <a:srgbClr val="FF0000"/>
              </a:solidFill>
              <a:latin typeface="Trebuchet MS" pitchFamily="34" charset="0"/>
            </a:endParaRPr>
          </a:p>
          <a:p>
            <a:pPr marL="0" indent="0" algn="just">
              <a:spcBef>
                <a:spcPts val="1200"/>
              </a:spcBef>
              <a:spcAft>
                <a:spcPts val="1200"/>
              </a:spcAft>
              <a:buNone/>
            </a:pPr>
            <a:endParaRPr lang="en-US" b="1" dirty="0">
              <a:solidFill>
                <a:srgbClr val="FF0000"/>
              </a:solidFill>
              <a:latin typeface="Trebuchet MS" pitchFamily="34" charset="0"/>
            </a:endParaRPr>
          </a:p>
          <a:p>
            <a:pPr algn="just">
              <a:spcBef>
                <a:spcPts val="1200"/>
              </a:spcBef>
              <a:spcAft>
                <a:spcPts val="1200"/>
              </a:spcAft>
            </a:pPr>
            <a:endParaRPr lang="en-US" b="1" dirty="0">
              <a:solidFill>
                <a:srgbClr val="FF0000"/>
              </a:solidFill>
              <a:latin typeface="Trebuchet MS" pitchFamily="34" charset="0"/>
            </a:endParaRPr>
          </a:p>
          <a:p>
            <a:pPr algn="just">
              <a:spcBef>
                <a:spcPts val="1200"/>
              </a:spcBef>
              <a:spcAft>
                <a:spcPts val="1200"/>
              </a:spcAft>
            </a:pPr>
            <a:endParaRPr lang="en-US" b="1" dirty="0">
              <a:solidFill>
                <a:srgbClr val="FF0000"/>
              </a:solidFill>
              <a:latin typeface="Trebuchet MS" pitchFamily="34" charset="0"/>
            </a:endParaRPr>
          </a:p>
        </p:txBody>
      </p:sp>
    </p:spTree>
    <p:extLst>
      <p:ext uri="{BB962C8B-B14F-4D97-AF65-F5344CB8AC3E}">
        <p14:creationId xmlns:p14="http://schemas.microsoft.com/office/powerpoint/2010/main" val="2439483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re 1"/>
          <p:cNvSpPr>
            <a:spLocks noGrp="1"/>
          </p:cNvSpPr>
          <p:nvPr>
            <p:ph type="title"/>
          </p:nvPr>
        </p:nvSpPr>
        <p:spPr/>
        <p:txBody>
          <a:bodyPr/>
          <a:lstStyle/>
          <a:p>
            <a:pPr eaLnBrk="1" hangingPunct="1"/>
            <a:r>
              <a:rPr lang="es-ES_tradnl" altLang="en-US" b="1">
                <a:solidFill>
                  <a:schemeClr val="bg1"/>
                </a:solidFill>
              </a:rPr>
              <a:t>Conclusiones</a:t>
            </a:r>
            <a:endParaRPr lang="es-ES_tradnl" altLang="en-US">
              <a:solidFill>
                <a:schemeClr val="bg1"/>
              </a:solidFill>
            </a:endParaRPr>
          </a:p>
        </p:txBody>
      </p:sp>
      <p:pic>
        <p:nvPicPr>
          <p:cNvPr id="139267"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2590800"/>
            <a:ext cx="73914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805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4532" y="0"/>
            <a:ext cx="11606677" cy="1143000"/>
          </a:xfrm>
        </p:spPr>
        <p:txBody>
          <a:bodyPr/>
          <a:lstStyle/>
          <a:p>
            <a:r>
              <a:rPr lang="en-US" b="1" dirty="0" err="1">
                <a:solidFill>
                  <a:schemeClr val="bg1"/>
                </a:solidFill>
                <a:latin typeface="Trebuchet MS" pitchFamily="34" charset="0"/>
              </a:rPr>
              <a:t>Estudio</a:t>
            </a:r>
            <a:r>
              <a:rPr lang="en-US" b="1" dirty="0">
                <a:solidFill>
                  <a:schemeClr val="bg1"/>
                </a:solidFill>
                <a:latin typeface="Trebuchet MS" pitchFamily="34" charset="0"/>
              </a:rPr>
              <a:t> individual</a:t>
            </a:r>
            <a:endParaRPr lang="es-ES" b="1" dirty="0">
              <a:solidFill>
                <a:schemeClr val="bg1"/>
              </a:solidFill>
              <a:latin typeface="Trebuchet MS" pitchFamily="34" charset="0"/>
            </a:endParaRPr>
          </a:p>
        </p:txBody>
      </p:sp>
      <p:sp>
        <p:nvSpPr>
          <p:cNvPr id="3" name="4 CuadroTexto"/>
          <p:cNvSpPr txBox="1"/>
          <p:nvPr/>
        </p:nvSpPr>
        <p:spPr>
          <a:xfrm>
            <a:off x="344531" y="1916832"/>
            <a:ext cx="11606677" cy="4078039"/>
          </a:xfrm>
          <a:prstGeom prst="rect">
            <a:avLst/>
          </a:prstGeom>
          <a:noFill/>
        </p:spPr>
        <p:txBody>
          <a:bodyPr wrap="square" rtlCol="0">
            <a:spAutoFit/>
          </a:bodyPr>
          <a:lstStyle/>
          <a:p>
            <a:pPr>
              <a:spcBef>
                <a:spcPts val="1800"/>
              </a:spcBef>
              <a:spcAft>
                <a:spcPts val="600"/>
              </a:spcAft>
            </a:pPr>
            <a:r>
              <a:rPr lang="es-ES" sz="2800" dirty="0">
                <a:latin typeface="Trebuchet MS" pitchFamily="34" charset="0"/>
              </a:rPr>
              <a:t>Para la próxima conferencia:</a:t>
            </a:r>
          </a:p>
          <a:p>
            <a:pPr marL="514350" lvl="0" indent="-514350">
              <a:spcBef>
                <a:spcPts val="1800"/>
              </a:spcBef>
              <a:spcAft>
                <a:spcPts val="600"/>
              </a:spcAft>
              <a:buFont typeface="+mj-lt"/>
              <a:buAutoNum type="arabicPeriod"/>
            </a:pPr>
            <a:r>
              <a:rPr lang="en-US" sz="2800" dirty="0">
                <a:latin typeface="Trebuchet MS" pitchFamily="34" charset="0"/>
              </a:rPr>
              <a:t>Leer: Roger Pressman. </a:t>
            </a:r>
            <a:r>
              <a:rPr lang="en-US" sz="2800" dirty="0" err="1">
                <a:latin typeface="Trebuchet MS" pitchFamily="34" charset="0"/>
              </a:rPr>
              <a:t>Ingeniería</a:t>
            </a:r>
            <a:r>
              <a:rPr lang="en-US" sz="2800" dirty="0">
                <a:latin typeface="Trebuchet MS" pitchFamily="34" charset="0"/>
              </a:rPr>
              <a:t> del software: un </a:t>
            </a:r>
            <a:r>
              <a:rPr lang="en-US" sz="2800" dirty="0" err="1">
                <a:latin typeface="Trebuchet MS" pitchFamily="34" charset="0"/>
              </a:rPr>
              <a:t>enfoque</a:t>
            </a:r>
            <a:r>
              <a:rPr lang="en-US" sz="2800" dirty="0">
                <a:latin typeface="Trebuchet MS" pitchFamily="34" charset="0"/>
              </a:rPr>
              <a:t> </a:t>
            </a:r>
            <a:r>
              <a:rPr lang="en-US" sz="2800" dirty="0" err="1">
                <a:latin typeface="Trebuchet MS" pitchFamily="34" charset="0"/>
              </a:rPr>
              <a:t>práctico</a:t>
            </a:r>
            <a:r>
              <a:rPr lang="en-US" sz="2800" dirty="0">
                <a:latin typeface="Trebuchet MS" pitchFamily="34" charset="0"/>
              </a:rPr>
              <a:t>. 7ma </a:t>
            </a:r>
            <a:r>
              <a:rPr lang="en-US" sz="2800" dirty="0" err="1">
                <a:latin typeface="Trebuchet MS" pitchFamily="34" charset="0"/>
              </a:rPr>
              <a:t>edición</a:t>
            </a:r>
            <a:r>
              <a:rPr lang="en-US" sz="2800" dirty="0">
                <a:latin typeface="Trebuchet MS" pitchFamily="34" charset="0"/>
              </a:rPr>
              <a:t>. 2010. </a:t>
            </a:r>
            <a:r>
              <a:rPr lang="en-US" sz="2800" dirty="0" err="1">
                <a:latin typeface="Trebuchet MS" pitchFamily="34" charset="0"/>
              </a:rPr>
              <a:t>Capítulo</a:t>
            </a:r>
            <a:r>
              <a:rPr lang="en-US" sz="2800" dirty="0">
                <a:latin typeface="Trebuchet MS" pitchFamily="34" charset="0"/>
              </a:rPr>
              <a:t> 13.</a:t>
            </a:r>
          </a:p>
          <a:p>
            <a:pPr marL="514350" indent="-514350">
              <a:spcBef>
                <a:spcPts val="1800"/>
              </a:spcBef>
              <a:spcAft>
                <a:spcPts val="600"/>
              </a:spcAft>
              <a:buFont typeface="+mj-lt"/>
              <a:buAutoNum type="arabicPeriod"/>
            </a:pPr>
            <a:r>
              <a:rPr lang="es-ES" sz="2800" dirty="0">
                <a:latin typeface="Trebuchet MS" pitchFamily="34" charset="0"/>
              </a:rPr>
              <a:t>Traer un ejemplo de implementación o diseño que hayan programado, para los cuales consideren que se ha violado uno o más principios de diseño de los estudiados en clase. Esté listo para exponer sus ideas.</a:t>
            </a:r>
          </a:p>
          <a:p>
            <a:pPr>
              <a:spcAft>
                <a:spcPts val="600"/>
              </a:spcAft>
            </a:pPr>
            <a:endParaRPr lang="es-ES" dirty="0">
              <a:latin typeface="Trebuchet MS" pitchFamily="34" charset="0"/>
            </a:endParaRPr>
          </a:p>
        </p:txBody>
      </p:sp>
    </p:spTree>
    <p:extLst>
      <p:ext uri="{BB962C8B-B14F-4D97-AF65-F5344CB8AC3E}">
        <p14:creationId xmlns:p14="http://schemas.microsoft.com/office/powerpoint/2010/main" val="288895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351584" y="4365104"/>
            <a:ext cx="7715304" cy="1752600"/>
          </a:xfrm>
        </p:spPr>
        <p:txBody>
          <a:bodyPr>
            <a:noAutofit/>
          </a:bodyPr>
          <a:lstStyle/>
          <a:p>
            <a:r>
              <a:rPr lang="en-US" sz="4400" b="1" dirty="0" err="1">
                <a:solidFill>
                  <a:schemeClr val="bg1"/>
                </a:solidFill>
                <a:latin typeface="Trebuchet MS" pitchFamily="34" charset="0"/>
              </a:rPr>
              <a:t>Indicios</a:t>
            </a:r>
            <a:r>
              <a:rPr lang="en-US" sz="4400" b="1" dirty="0">
                <a:solidFill>
                  <a:schemeClr val="bg1"/>
                </a:solidFill>
                <a:latin typeface="Trebuchet MS" pitchFamily="34" charset="0"/>
              </a:rPr>
              <a:t> del mal </a:t>
            </a:r>
            <a:r>
              <a:rPr lang="en-US" sz="4400" b="1" dirty="0" err="1">
                <a:solidFill>
                  <a:schemeClr val="bg1"/>
                </a:solidFill>
                <a:latin typeface="Trebuchet MS" pitchFamily="34" charset="0"/>
              </a:rPr>
              <a:t>diseño</a:t>
            </a:r>
            <a:endParaRPr lang="es-ES" sz="4400" b="1" dirty="0">
              <a:solidFill>
                <a:schemeClr val="bg1"/>
              </a:solidFill>
              <a:latin typeface="Trebuchet MS" pitchFamily="34" charset="0"/>
            </a:endParaRPr>
          </a:p>
        </p:txBody>
      </p:sp>
    </p:spTree>
    <p:extLst>
      <p:ext uri="{BB962C8B-B14F-4D97-AF65-F5344CB8AC3E}">
        <p14:creationId xmlns:p14="http://schemas.microsoft.com/office/powerpoint/2010/main" val="9397705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4532" y="0"/>
            <a:ext cx="11606677" cy="1143000"/>
          </a:xfrm>
        </p:spPr>
        <p:txBody>
          <a:bodyPr/>
          <a:lstStyle/>
          <a:p>
            <a:r>
              <a:rPr lang="en-US" b="1" dirty="0" err="1">
                <a:latin typeface="Trebuchet MS" pitchFamily="34" charset="0"/>
              </a:rPr>
              <a:t>Estudio</a:t>
            </a:r>
            <a:r>
              <a:rPr lang="en-US" b="1" dirty="0">
                <a:latin typeface="Trebuchet MS" pitchFamily="34" charset="0"/>
              </a:rPr>
              <a:t> individual</a:t>
            </a:r>
            <a:endParaRPr lang="es-ES" b="1" dirty="0">
              <a:latin typeface="Trebuchet MS" pitchFamily="34" charset="0"/>
            </a:endParaRPr>
          </a:p>
        </p:txBody>
      </p:sp>
      <p:sp>
        <p:nvSpPr>
          <p:cNvPr id="3" name="4 CuadroTexto"/>
          <p:cNvSpPr txBox="1"/>
          <p:nvPr/>
        </p:nvSpPr>
        <p:spPr>
          <a:xfrm>
            <a:off x="344531" y="1916832"/>
            <a:ext cx="11606677" cy="4939814"/>
          </a:xfrm>
          <a:prstGeom prst="rect">
            <a:avLst/>
          </a:prstGeom>
          <a:noFill/>
        </p:spPr>
        <p:txBody>
          <a:bodyPr wrap="square" rtlCol="0">
            <a:spAutoFit/>
          </a:bodyPr>
          <a:lstStyle/>
          <a:p>
            <a:pPr>
              <a:spcBef>
                <a:spcPts val="1800"/>
              </a:spcBef>
              <a:spcAft>
                <a:spcPts val="600"/>
              </a:spcAft>
            </a:pPr>
            <a:r>
              <a:rPr lang="es-ES" sz="2800" dirty="0">
                <a:latin typeface="Trebuchet MS" pitchFamily="34" charset="0"/>
              </a:rPr>
              <a:t>Identifique los principios de diseño que se debería tomar en consideración y explique por qué.</a:t>
            </a:r>
          </a:p>
          <a:p>
            <a:pPr>
              <a:spcBef>
                <a:spcPts val="1800"/>
              </a:spcBef>
              <a:spcAft>
                <a:spcPts val="600"/>
              </a:spcAft>
            </a:pPr>
            <a:r>
              <a:rPr lang="es-ES" dirty="0">
                <a:latin typeface="Trebuchet MS" panose="020B0603020202020204" pitchFamily="34" charset="0"/>
              </a:rPr>
              <a:t>La proliferación de sustancias nocivas capaces de incrementar las capacidades o posibilidades físicas del atleta por encima del nivel normal constituye motivos de ilegalidad ante una competencia. En este sentido el comité olímpico internacional en vista a los Juegos Olímpicos de Río de Janeiro 2016 realizó acciones que van encaminadas a garantizar que cada atleta cumpla con las normas reguladas previas a la competencia. En los laboratorios antidopajes OLYMPIC, se realizan todos los exámenes que se necesitan para sancionar a un atleta. Para ello, se necesita un sistema capaz de gestionar de forma automática las pruebas antidopaje y los resultados de estas. El sistema debe ser capaz de leer de los dispositivos externos para que los especialistas puedan tomar decisiones sobre la muestra. Según la prueba que se realice será el dispositivo que se deba usar. Una vez que la muestra se analiza, los resultados son gestionados y publicados. Si los resultados de la prueba resultan positivos al doping, el sistema debe ser capaz de clasificar a qué clase de doping se está haciendo referencia, así como el método por el cual se obtuvo este estado. Brindará información sobre las sustancias doping más frecuente, así como el o los deportes que más casos han consumido doping.</a:t>
            </a:r>
          </a:p>
          <a:p>
            <a:pPr>
              <a:spcAft>
                <a:spcPts val="600"/>
              </a:spcAft>
            </a:pPr>
            <a:endParaRPr lang="es-ES" dirty="0">
              <a:latin typeface="Trebuchet MS" panose="020B0603020202020204" pitchFamily="34" charset="0"/>
            </a:endParaRPr>
          </a:p>
        </p:txBody>
      </p:sp>
    </p:spTree>
    <p:extLst>
      <p:ext uri="{BB962C8B-B14F-4D97-AF65-F5344CB8AC3E}">
        <p14:creationId xmlns:p14="http://schemas.microsoft.com/office/powerpoint/2010/main" val="34453893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4532" y="0"/>
            <a:ext cx="11606677" cy="1143000"/>
          </a:xfrm>
        </p:spPr>
        <p:txBody>
          <a:bodyPr/>
          <a:lstStyle/>
          <a:p>
            <a:r>
              <a:rPr lang="en-US" b="1" dirty="0" err="1">
                <a:latin typeface="Trebuchet MS" pitchFamily="34" charset="0"/>
              </a:rPr>
              <a:t>Estudio</a:t>
            </a:r>
            <a:r>
              <a:rPr lang="en-US" b="1" dirty="0">
                <a:latin typeface="Trebuchet MS" pitchFamily="34" charset="0"/>
              </a:rPr>
              <a:t> individual</a:t>
            </a:r>
            <a:endParaRPr lang="es-ES" b="1" dirty="0">
              <a:latin typeface="Trebuchet MS" pitchFamily="34" charset="0"/>
            </a:endParaRPr>
          </a:p>
        </p:txBody>
      </p:sp>
      <p:sp>
        <p:nvSpPr>
          <p:cNvPr id="3" name="4 CuadroTexto"/>
          <p:cNvSpPr txBox="1"/>
          <p:nvPr/>
        </p:nvSpPr>
        <p:spPr>
          <a:xfrm>
            <a:off x="344531" y="1923797"/>
            <a:ext cx="11606677" cy="2585323"/>
          </a:xfrm>
          <a:prstGeom prst="rect">
            <a:avLst/>
          </a:prstGeom>
          <a:noFill/>
        </p:spPr>
        <p:txBody>
          <a:bodyPr wrap="square" rtlCol="0">
            <a:spAutoFit/>
          </a:bodyPr>
          <a:lstStyle/>
          <a:p>
            <a:r>
              <a:rPr lang="es-ES" dirty="0">
                <a:latin typeface="Trebuchet MS" panose="020B0603020202020204" pitchFamily="34" charset="0"/>
              </a:rPr>
              <a:t>Teniendo en cuenta las características del deporte, un atleta puede ser sometido a más de un examen. Los especialistas del laboratorio, no conocen la identidad del atleta, analizan los resultados con la única información del número de código del kit de recogida de la muestra. </a:t>
            </a:r>
            <a:endParaRPr lang="en-US" dirty="0">
              <a:latin typeface="Trebuchet MS" panose="020B0603020202020204" pitchFamily="34" charset="0"/>
            </a:endParaRPr>
          </a:p>
          <a:p>
            <a:r>
              <a:rPr lang="es-ES" dirty="0">
                <a:latin typeface="Trebuchet MS" panose="020B0603020202020204" pitchFamily="34" charset="0"/>
              </a:rPr>
              <a:t>Por otra parte, se cuenta con el sistema Control de Dopaje, que cada cierto tiempo encuestará al sistema en cuestión para conocer si se han producido nuevos cambios. En caso de que se produzcan, se almacenarán los resultados donde el número de código de la muestra encaja con la documentación del atleta. Los directivos de la IAAF son los encargados de la gestión de los atletas clasificados y la posibilidad de ver los reportes con los resultados de las pruebas de antidoping.</a:t>
            </a:r>
            <a:endParaRPr lang="en-US" dirty="0">
              <a:latin typeface="Trebuchet MS" panose="020B0603020202020204" pitchFamily="34" charset="0"/>
            </a:endParaRPr>
          </a:p>
          <a:p>
            <a:pPr>
              <a:spcAft>
                <a:spcPts val="600"/>
              </a:spcAft>
            </a:pPr>
            <a:endParaRPr lang="es-ES" dirty="0">
              <a:latin typeface="Trebuchet MS" pitchFamily="34" charset="0"/>
            </a:endParaRPr>
          </a:p>
        </p:txBody>
      </p:sp>
      <p:sp>
        <p:nvSpPr>
          <p:cNvPr id="4" name="CuadroTexto 3"/>
          <p:cNvSpPr txBox="1"/>
          <p:nvPr/>
        </p:nvSpPr>
        <p:spPr>
          <a:xfrm>
            <a:off x="8035093" y="1124744"/>
            <a:ext cx="4156907" cy="461665"/>
          </a:xfrm>
          <a:prstGeom prst="rect">
            <a:avLst/>
          </a:prstGeom>
          <a:noFill/>
        </p:spPr>
        <p:txBody>
          <a:bodyPr wrap="none" rtlCol="0">
            <a:spAutoFit/>
          </a:bodyPr>
          <a:lstStyle/>
          <a:p>
            <a:r>
              <a:rPr lang="es-ES" sz="2400" b="1" dirty="0">
                <a:solidFill>
                  <a:schemeClr val="bg1"/>
                </a:solidFill>
                <a:latin typeface="Trebuchet MS" panose="020B0603020202020204" pitchFamily="34" charset="0"/>
              </a:rPr>
              <a:t>continuación del enunciado</a:t>
            </a:r>
            <a:endParaRPr lang="en-US" sz="2400" b="1" dirty="0">
              <a:solidFill>
                <a:schemeClr val="bg1"/>
              </a:solidFill>
              <a:latin typeface="Trebuchet MS" panose="020B0603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2767697371"/>
              </p:ext>
            </p:extLst>
          </p:nvPr>
        </p:nvGraphicFramePr>
        <p:xfrm>
          <a:off x="344531" y="4257692"/>
          <a:ext cx="8640960" cy="2510028"/>
        </p:xfrm>
        <a:graphic>
          <a:graphicData uri="http://schemas.openxmlformats.org/drawingml/2006/table">
            <a:tbl>
              <a:tblPr firstRow="1" firstCol="1" bandRow="1">
                <a:tableStyleId>{2D5ABB26-0587-4C30-8999-92F81FD0307C}</a:tableStyleId>
              </a:tblPr>
              <a:tblGrid>
                <a:gridCol w="5975992">
                  <a:extLst>
                    <a:ext uri="{9D8B030D-6E8A-4147-A177-3AD203B41FA5}">
                      <a16:colId xmlns:a16="http://schemas.microsoft.com/office/drawing/2014/main" val="1459936839"/>
                    </a:ext>
                  </a:extLst>
                </a:gridCol>
                <a:gridCol w="2664968">
                  <a:extLst>
                    <a:ext uri="{9D8B030D-6E8A-4147-A177-3AD203B41FA5}">
                      <a16:colId xmlns:a16="http://schemas.microsoft.com/office/drawing/2014/main" val="771631213"/>
                    </a:ext>
                  </a:extLst>
                </a:gridCol>
              </a:tblGrid>
              <a:tr h="0">
                <a:tc>
                  <a:txBody>
                    <a:bodyPr/>
                    <a:lstStyle/>
                    <a:p>
                      <a:pPr algn="just">
                        <a:lnSpc>
                          <a:spcPct val="115000"/>
                        </a:lnSpc>
                        <a:spcAft>
                          <a:spcPts val="1000"/>
                        </a:spcAft>
                      </a:pPr>
                      <a:r>
                        <a:rPr lang="es-ES" sz="1800" b="1" dirty="0">
                          <a:effectLst/>
                          <a:latin typeface="Trebuchet MS" panose="020B0603020202020204" pitchFamily="34" charset="0"/>
                        </a:rPr>
                        <a:t>Clases de doping:</a:t>
                      </a:r>
                      <a:endParaRPr lang="en-US" sz="1800" b="1"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s-ES" sz="1800" b="1" dirty="0">
                          <a:effectLst/>
                          <a:latin typeface="Trebuchet MS" panose="020B0603020202020204" pitchFamily="34" charset="0"/>
                        </a:rPr>
                        <a:t>Métodos doping</a:t>
                      </a:r>
                      <a:endParaRPr lang="en-US" sz="1800" b="1"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3822676"/>
                  </a:ext>
                </a:extLst>
              </a:tr>
              <a:tr h="0">
                <a:tc>
                  <a:txBody>
                    <a:bodyPr/>
                    <a:lstStyle/>
                    <a:p>
                      <a:pPr marL="342900" lvl="0" indent="-342900" algn="just">
                        <a:buFont typeface="+mj-lt"/>
                        <a:buAutoNum type="alphaUcPeriod"/>
                        <a:tabLst>
                          <a:tab pos="457200" algn="l"/>
                        </a:tabLst>
                      </a:pPr>
                      <a:r>
                        <a:rPr lang="en-US" sz="1800" dirty="0" err="1">
                          <a:effectLst/>
                          <a:latin typeface="Trebuchet MS" panose="020B0603020202020204" pitchFamily="34" charset="0"/>
                        </a:rPr>
                        <a:t>Estimulantes</a:t>
                      </a:r>
                      <a:r>
                        <a:rPr lang="en-US" sz="1800" dirty="0">
                          <a:effectLst/>
                          <a:latin typeface="Trebuchet MS" panose="020B0603020202020204" pitchFamily="34" charset="0"/>
                        </a:rPr>
                        <a:t>:</a:t>
                      </a:r>
                      <a:r>
                        <a:rPr lang="en-US" sz="1800" baseline="0" dirty="0">
                          <a:effectLst/>
                          <a:latin typeface="Trebuchet MS" panose="020B0603020202020204" pitchFamily="34" charset="0"/>
                        </a:rPr>
                        <a:t> </a:t>
                      </a:r>
                      <a:r>
                        <a:rPr lang="en-US" sz="1800" dirty="0" err="1">
                          <a:effectLst/>
                          <a:latin typeface="Trebuchet MS" panose="020B0603020202020204" pitchFamily="34" charset="0"/>
                        </a:rPr>
                        <a:t>AminasSimpatomiméticas</a:t>
                      </a:r>
                      <a:r>
                        <a:rPr lang="en-US" sz="1800" dirty="0">
                          <a:effectLst/>
                          <a:latin typeface="Trebuchet MS" panose="020B0603020202020204" pitchFamily="34" charset="0"/>
                        </a:rPr>
                        <a:t> (</a:t>
                      </a:r>
                      <a:r>
                        <a:rPr lang="en-US" sz="1800" dirty="0" err="1">
                          <a:effectLst/>
                          <a:latin typeface="Trebuchet MS" panose="020B0603020202020204" pitchFamily="34" charset="0"/>
                        </a:rPr>
                        <a:t>efedrina</a:t>
                      </a:r>
                      <a:r>
                        <a:rPr lang="en-US" sz="1800" dirty="0">
                          <a:effectLst/>
                          <a:latin typeface="Trebuchet MS" panose="020B0603020202020204" pitchFamily="34" charset="0"/>
                        </a:rPr>
                        <a:t>), </a:t>
                      </a:r>
                      <a:r>
                        <a:rPr lang="en-US" sz="1800" dirty="0" err="1">
                          <a:effectLst/>
                          <a:latin typeface="Trebuchet MS" panose="020B0603020202020204" pitchFamily="34" charset="0"/>
                        </a:rPr>
                        <a:t>EstimulantesSicomotores</a:t>
                      </a:r>
                      <a:r>
                        <a:rPr lang="en-US" sz="1800" dirty="0">
                          <a:effectLst/>
                          <a:latin typeface="Trebuchet MS" panose="020B0603020202020204" pitchFamily="34" charset="0"/>
                        </a:rPr>
                        <a:t> (</a:t>
                      </a:r>
                      <a:r>
                        <a:rPr lang="en-US" sz="1800" dirty="0" err="1">
                          <a:effectLst/>
                          <a:latin typeface="Trebuchet MS" panose="020B0603020202020204" pitchFamily="34" charset="0"/>
                        </a:rPr>
                        <a:t>anfetaminas</a:t>
                      </a:r>
                      <a:r>
                        <a:rPr lang="en-US" sz="1800" dirty="0">
                          <a:effectLst/>
                          <a:latin typeface="Trebuchet MS" panose="020B0603020202020204" pitchFamily="34" charset="0"/>
                        </a:rPr>
                        <a:t>) y </a:t>
                      </a:r>
                      <a:r>
                        <a:rPr lang="en-US" sz="1800" dirty="0" err="1">
                          <a:effectLst/>
                          <a:latin typeface="Trebuchet MS" panose="020B0603020202020204" pitchFamily="34" charset="0"/>
                        </a:rPr>
                        <a:t>EstimulantesDiversos</a:t>
                      </a:r>
                      <a:r>
                        <a:rPr lang="en-US" sz="1800" dirty="0">
                          <a:effectLst/>
                          <a:latin typeface="Trebuchet MS" panose="020B0603020202020204" pitchFamily="34" charset="0"/>
                        </a:rPr>
                        <a:t> (</a:t>
                      </a:r>
                      <a:r>
                        <a:rPr lang="en-US" sz="1800" dirty="0" err="1">
                          <a:effectLst/>
                          <a:latin typeface="Trebuchet MS" panose="020B0603020202020204" pitchFamily="34" charset="0"/>
                        </a:rPr>
                        <a:t>cafeína</a:t>
                      </a:r>
                      <a:r>
                        <a:rPr lang="en-US" sz="1800" dirty="0">
                          <a:effectLst/>
                          <a:latin typeface="Trebuchet MS" panose="020B0603020202020204" pitchFamily="34" charset="0"/>
                        </a:rPr>
                        <a:t>)</a:t>
                      </a:r>
                    </a:p>
                    <a:p>
                      <a:pPr marL="342900" lvl="0" indent="-342900" algn="just">
                        <a:buFont typeface="+mj-lt"/>
                        <a:buAutoNum type="alphaUcPeriod"/>
                        <a:tabLst>
                          <a:tab pos="457200" algn="l"/>
                        </a:tabLst>
                      </a:pPr>
                      <a:r>
                        <a:rPr lang="en-US" sz="1800" dirty="0" err="1">
                          <a:effectLst/>
                          <a:latin typeface="Trebuchet MS" panose="020B0603020202020204" pitchFamily="34" charset="0"/>
                        </a:rPr>
                        <a:t>Analgésicos</a:t>
                      </a:r>
                      <a:r>
                        <a:rPr lang="en-US" sz="1800" dirty="0">
                          <a:effectLst/>
                          <a:latin typeface="Trebuchet MS" panose="020B0603020202020204" pitchFamily="34" charset="0"/>
                        </a:rPr>
                        <a:t> </a:t>
                      </a:r>
                      <a:r>
                        <a:rPr lang="en-US" sz="1800" dirty="0" err="1">
                          <a:effectLst/>
                          <a:latin typeface="Trebuchet MS" panose="020B0603020202020204" pitchFamily="34" charset="0"/>
                        </a:rPr>
                        <a:t>Narcóticos</a:t>
                      </a:r>
                      <a:r>
                        <a:rPr lang="en-US" sz="1800" dirty="0">
                          <a:effectLst/>
                          <a:latin typeface="Trebuchet MS" panose="020B0603020202020204" pitchFamily="34" charset="0"/>
                        </a:rPr>
                        <a:t> (</a:t>
                      </a:r>
                      <a:r>
                        <a:rPr lang="en-US" sz="1800" dirty="0" err="1">
                          <a:effectLst/>
                          <a:latin typeface="Trebuchet MS" panose="020B0603020202020204" pitchFamily="34" charset="0"/>
                        </a:rPr>
                        <a:t>morfina</a:t>
                      </a:r>
                      <a:r>
                        <a:rPr lang="en-US" sz="1800" dirty="0">
                          <a:effectLst/>
                          <a:latin typeface="Trebuchet MS" panose="020B0603020202020204" pitchFamily="34" charset="0"/>
                        </a:rPr>
                        <a:t>) </a:t>
                      </a:r>
                    </a:p>
                    <a:p>
                      <a:pPr marL="342900" lvl="0" indent="-342900" algn="just">
                        <a:buFont typeface="+mj-lt"/>
                        <a:buAutoNum type="alphaUcPeriod"/>
                        <a:tabLst>
                          <a:tab pos="457200" algn="l"/>
                        </a:tabLst>
                      </a:pPr>
                      <a:r>
                        <a:rPr lang="en-US" sz="1800" dirty="0" err="1">
                          <a:effectLst/>
                          <a:latin typeface="Trebuchet MS" panose="020B0603020202020204" pitchFamily="34" charset="0"/>
                        </a:rPr>
                        <a:t>Esteroides</a:t>
                      </a:r>
                      <a:r>
                        <a:rPr lang="en-US" sz="1800" dirty="0">
                          <a:effectLst/>
                          <a:latin typeface="Trebuchet MS" panose="020B0603020202020204" pitchFamily="34" charset="0"/>
                        </a:rPr>
                        <a:t> </a:t>
                      </a:r>
                      <a:r>
                        <a:rPr lang="en-US" sz="1800" dirty="0" err="1">
                          <a:effectLst/>
                          <a:latin typeface="Trebuchet MS" panose="020B0603020202020204" pitchFamily="34" charset="0"/>
                        </a:rPr>
                        <a:t>Anabólicos</a:t>
                      </a:r>
                      <a:r>
                        <a:rPr lang="en-US" sz="1800" dirty="0">
                          <a:effectLst/>
                          <a:latin typeface="Trebuchet MS" panose="020B0603020202020204" pitchFamily="34" charset="0"/>
                        </a:rPr>
                        <a:t> (</a:t>
                      </a:r>
                      <a:r>
                        <a:rPr lang="en-US" sz="1800" dirty="0" err="1">
                          <a:effectLst/>
                          <a:latin typeface="Trebuchet MS" panose="020B0603020202020204" pitchFamily="34" charset="0"/>
                        </a:rPr>
                        <a:t>nerobol</a:t>
                      </a:r>
                      <a:r>
                        <a:rPr lang="en-US" sz="1800" dirty="0">
                          <a:effectLst/>
                          <a:latin typeface="Trebuchet MS" panose="020B0603020202020204" pitchFamily="34" charset="0"/>
                        </a:rPr>
                        <a:t>) </a:t>
                      </a:r>
                    </a:p>
                    <a:p>
                      <a:pPr marL="342900" lvl="0" indent="-342900" algn="just">
                        <a:buFont typeface="+mj-lt"/>
                        <a:buAutoNum type="alphaUcPeriod"/>
                        <a:tabLst>
                          <a:tab pos="457200" algn="l"/>
                        </a:tabLst>
                      </a:pPr>
                      <a:r>
                        <a:rPr lang="en-US" sz="1800" dirty="0" err="1">
                          <a:effectLst/>
                          <a:latin typeface="Trebuchet MS" panose="020B0603020202020204" pitchFamily="34" charset="0"/>
                        </a:rPr>
                        <a:t>Betabloqueadores</a:t>
                      </a:r>
                      <a:r>
                        <a:rPr lang="en-US" sz="1800" dirty="0">
                          <a:effectLst/>
                          <a:latin typeface="Trebuchet MS" panose="020B0603020202020204" pitchFamily="34" charset="0"/>
                        </a:rPr>
                        <a:t> (</a:t>
                      </a:r>
                      <a:r>
                        <a:rPr lang="en-US" sz="1800" dirty="0" err="1">
                          <a:effectLst/>
                          <a:latin typeface="Trebuchet MS" panose="020B0603020202020204" pitchFamily="34" charset="0"/>
                        </a:rPr>
                        <a:t>propanolol</a:t>
                      </a:r>
                      <a:r>
                        <a:rPr lang="en-US" sz="1800" dirty="0">
                          <a:effectLst/>
                          <a:latin typeface="Trebuchet MS" panose="020B0603020202020204" pitchFamily="34" charset="0"/>
                        </a:rPr>
                        <a:t>) </a:t>
                      </a:r>
                    </a:p>
                    <a:p>
                      <a:pPr marL="342900" lvl="0" indent="-342900" algn="just">
                        <a:buFont typeface="+mj-lt"/>
                        <a:buAutoNum type="alphaUcPeriod"/>
                        <a:tabLst>
                          <a:tab pos="457200" algn="l"/>
                        </a:tabLst>
                      </a:pPr>
                      <a:r>
                        <a:rPr lang="en-US" sz="1800" dirty="0" err="1">
                          <a:effectLst/>
                          <a:latin typeface="Trebuchet MS" panose="020B0603020202020204" pitchFamily="34" charset="0"/>
                        </a:rPr>
                        <a:t>Diuréticos</a:t>
                      </a:r>
                      <a:r>
                        <a:rPr lang="en-US" sz="1800" dirty="0">
                          <a:effectLst/>
                          <a:latin typeface="Trebuchet MS" panose="020B0603020202020204" pitchFamily="34" charset="0"/>
                        </a:rPr>
                        <a:t> (</a:t>
                      </a:r>
                      <a:r>
                        <a:rPr lang="en-US" sz="1800" dirty="0" err="1">
                          <a:effectLst/>
                          <a:latin typeface="Trebuchet MS" panose="020B0603020202020204" pitchFamily="34" charset="0"/>
                        </a:rPr>
                        <a:t>acetazolamida</a:t>
                      </a:r>
                      <a:r>
                        <a:rPr lang="en-US" sz="1800" dirty="0">
                          <a:effectLst/>
                          <a:latin typeface="Trebuchet MS" panose="020B0603020202020204" pitchFamily="34" charset="0"/>
                        </a:rPr>
                        <a:t>) </a:t>
                      </a:r>
                    </a:p>
                    <a:p>
                      <a:pPr marL="342900" lvl="0" indent="-342900" algn="just">
                        <a:buFont typeface="+mj-lt"/>
                        <a:buAutoNum type="alphaUcPeriod"/>
                        <a:tabLst>
                          <a:tab pos="457200" algn="l"/>
                        </a:tabLst>
                      </a:pPr>
                      <a:r>
                        <a:rPr lang="en-US" sz="1800" dirty="0" err="1">
                          <a:effectLst/>
                          <a:latin typeface="Trebuchet MS" panose="020B0603020202020204" pitchFamily="34" charset="0"/>
                        </a:rPr>
                        <a:t>Hormonaspeptídicas</a:t>
                      </a:r>
                      <a:r>
                        <a:rPr lang="en-US" sz="1800" dirty="0">
                          <a:effectLst/>
                          <a:latin typeface="Trebuchet MS" panose="020B0603020202020204" pitchFamily="34" charset="0"/>
                        </a:rPr>
                        <a:t> y </a:t>
                      </a:r>
                      <a:r>
                        <a:rPr lang="en-US" sz="1800" dirty="0" err="1">
                          <a:effectLst/>
                          <a:latin typeface="Trebuchet MS" panose="020B0603020202020204" pitchFamily="34" charset="0"/>
                        </a:rPr>
                        <a:t>análogos</a:t>
                      </a:r>
                      <a:r>
                        <a:rPr lang="en-US" sz="1800" dirty="0">
                          <a:effectLst/>
                          <a:latin typeface="Trebuchet MS" panose="020B0603020202020204" pitchFamily="34" charset="0"/>
                        </a:rPr>
                        <a:t>. </a:t>
                      </a:r>
                      <a:endParaRPr lang="en-US" sz="1800" b="0" dirty="0">
                        <a:solidFill>
                          <a:schemeClr val="tx1"/>
                        </a:solidFill>
                        <a:effectLst/>
                        <a:latin typeface="Trebuchet MS" panose="020B0603020202020204" pitchFamily="34"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buFont typeface="+mj-lt"/>
                        <a:buAutoNum type="alphaUcPeriod"/>
                        <a:tabLst>
                          <a:tab pos="457200" algn="l"/>
                        </a:tabLst>
                      </a:pPr>
                      <a:r>
                        <a:rPr lang="es-ES" sz="1800" dirty="0">
                          <a:effectLst/>
                          <a:latin typeface="Trebuchet MS" panose="020B0603020202020204" pitchFamily="34" charset="0"/>
                        </a:rPr>
                        <a:t>Doping sanguíneo.</a:t>
                      </a:r>
                      <a:endParaRPr lang="en-US" sz="1800" dirty="0">
                        <a:effectLst/>
                        <a:latin typeface="Trebuchet MS" panose="020B0603020202020204" pitchFamily="34" charset="0"/>
                      </a:endParaRPr>
                    </a:p>
                    <a:p>
                      <a:pPr marL="342900" lvl="0" indent="-342900" algn="just">
                        <a:buFont typeface="+mj-lt"/>
                        <a:buAutoNum type="alphaUcPeriod"/>
                        <a:tabLst>
                          <a:tab pos="457200" algn="l"/>
                        </a:tabLst>
                      </a:pPr>
                      <a:r>
                        <a:rPr lang="es-ES" sz="1800" dirty="0">
                          <a:effectLst/>
                          <a:latin typeface="Trebuchet MS" panose="020B0603020202020204" pitchFamily="34" charset="0"/>
                        </a:rPr>
                        <a:t> B-Manipulación farmacológica, química o física de la orina. </a:t>
                      </a:r>
                      <a:endParaRPr lang="en-US" sz="1800" dirty="0">
                        <a:effectLst/>
                        <a:latin typeface="Trebuchet MS" panose="020B0603020202020204" pitchFamily="34" charset="0"/>
                      </a:endParaRPr>
                    </a:p>
                    <a:p>
                      <a:pPr algn="just">
                        <a:lnSpc>
                          <a:spcPct val="115000"/>
                        </a:lnSpc>
                        <a:spcAft>
                          <a:spcPts val="1000"/>
                        </a:spcAft>
                      </a:pPr>
                      <a:r>
                        <a:rPr lang="es-ES" sz="1800" dirty="0">
                          <a:effectLst/>
                          <a:latin typeface="Trebuchet MS" panose="020B0603020202020204" pitchFamily="34" charset="0"/>
                        </a:rPr>
                        <a:t> </a:t>
                      </a:r>
                      <a:endParaRPr lang="en-US" sz="1800" b="0"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546680"/>
                  </a:ext>
                </a:extLst>
              </a:tr>
            </a:tbl>
          </a:graphicData>
        </a:graphic>
      </p:graphicFrame>
      <p:sp>
        <p:nvSpPr>
          <p:cNvPr id="6" name="Rectángulo 5"/>
          <p:cNvSpPr/>
          <p:nvPr/>
        </p:nvSpPr>
        <p:spPr>
          <a:xfrm>
            <a:off x="9169996" y="4843848"/>
            <a:ext cx="2810973" cy="1200329"/>
          </a:xfrm>
          <a:prstGeom prst="rect">
            <a:avLst/>
          </a:prstGeom>
        </p:spPr>
        <p:txBody>
          <a:bodyPr wrap="square">
            <a:spAutoFit/>
          </a:bodyPr>
          <a:lstStyle/>
          <a:p>
            <a:r>
              <a:rPr lang="es-ES" b="1" dirty="0">
                <a:latin typeface="Trebuchet MS" panose="020B0603020202020204" pitchFamily="34" charset="0"/>
                <a:ea typeface="Calibri" panose="020F0502020204030204" pitchFamily="34" charset="0"/>
                <a:cs typeface="Calibri" panose="020F0502020204030204" pitchFamily="34" charset="0"/>
              </a:rPr>
              <a:t>Nota:</a:t>
            </a:r>
            <a:r>
              <a:rPr lang="es-ES" dirty="0">
                <a:latin typeface="Trebuchet MS" panose="020B0603020202020204" pitchFamily="34" charset="0"/>
                <a:ea typeface="Calibri" panose="020F0502020204030204" pitchFamily="34" charset="0"/>
                <a:cs typeface="Calibri" panose="020F0502020204030204" pitchFamily="34" charset="0"/>
              </a:rPr>
              <a:t> La clase estimulante puede tener a su vez combinaciones entre sus diferentes tipos</a:t>
            </a:r>
            <a:endParaRPr lang="en-US" dirty="0">
              <a:latin typeface="Trebuchet MS" panose="020B0603020202020204" pitchFamily="34" charset="0"/>
            </a:endParaRPr>
          </a:p>
        </p:txBody>
      </p:sp>
    </p:spTree>
    <p:extLst>
      <p:ext uri="{BB962C8B-B14F-4D97-AF65-F5344CB8AC3E}">
        <p14:creationId xmlns:p14="http://schemas.microsoft.com/office/powerpoint/2010/main" val="983262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60118" y="332656"/>
            <a:ext cx="7623882" cy="923330"/>
          </a:xfrm>
          <a:prstGeom prst="rect">
            <a:avLst/>
          </a:prstGeom>
        </p:spPr>
        <p:txBody>
          <a:bodyPr wrap="none">
            <a:spAutoFit/>
          </a:bodyPr>
          <a:lstStyle/>
          <a:p>
            <a:r>
              <a:rPr lang="es-ES" sz="5400" b="1" dirty="0">
                <a:solidFill>
                  <a:schemeClr val="bg1"/>
                </a:solidFill>
                <a:latin typeface="Calibri" panose="020F0502020204030204" pitchFamily="34" charset="0"/>
                <a:cs typeface="Times New Roman" panose="02020603050405020304" pitchFamily="18" charset="0"/>
              </a:rPr>
              <a:t>Orientación del seminario</a:t>
            </a:r>
            <a:endParaRPr lang="en-US" sz="5400" dirty="0">
              <a:solidFill>
                <a:schemeClr val="bg1"/>
              </a:solidFill>
            </a:endParaRPr>
          </a:p>
        </p:txBody>
      </p:sp>
      <p:sp>
        <p:nvSpPr>
          <p:cNvPr id="3" name="CuadroTexto 2"/>
          <p:cNvSpPr txBox="1"/>
          <p:nvPr/>
        </p:nvSpPr>
        <p:spPr>
          <a:xfrm>
            <a:off x="119336" y="1700808"/>
            <a:ext cx="11826069" cy="461665"/>
          </a:xfrm>
          <a:prstGeom prst="rect">
            <a:avLst/>
          </a:prstGeom>
          <a:noFill/>
        </p:spPr>
        <p:txBody>
          <a:bodyPr wrap="square" rtlCol="0">
            <a:spAutoFit/>
          </a:bodyPr>
          <a:lstStyle/>
          <a:p>
            <a:pPr marL="342900" indent="-342900" algn="just">
              <a:buAutoNum type="alphaLcParenR"/>
            </a:pPr>
            <a:r>
              <a:rPr lang="en-US" sz="2400" dirty="0" err="1"/>
              <a:t>Revisión</a:t>
            </a:r>
            <a:r>
              <a:rPr lang="en-US" sz="2400" dirty="0"/>
              <a:t> de las </a:t>
            </a:r>
            <a:r>
              <a:rPr lang="en-US" sz="2400" dirty="0" err="1"/>
              <a:t>indicacones</a:t>
            </a:r>
            <a:r>
              <a:rPr lang="en-US" sz="2400" dirty="0"/>
              <a:t> </a:t>
            </a:r>
            <a:r>
              <a:rPr lang="en-US" sz="2400" dirty="0" err="1"/>
              <a:t>en</a:t>
            </a:r>
            <a:r>
              <a:rPr lang="en-US" sz="2400" dirty="0"/>
              <a:t> la </a:t>
            </a:r>
            <a:r>
              <a:rPr lang="en-US" sz="2400" dirty="0" err="1"/>
              <a:t>Nube</a:t>
            </a:r>
            <a:endParaRPr lang="en-US" sz="2400" dirty="0"/>
          </a:p>
        </p:txBody>
      </p:sp>
    </p:spTree>
    <p:extLst>
      <p:ext uri="{BB962C8B-B14F-4D97-AF65-F5344CB8AC3E}">
        <p14:creationId xmlns:p14="http://schemas.microsoft.com/office/powerpoint/2010/main" val="916757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351584" y="4365104"/>
            <a:ext cx="7715304" cy="1752600"/>
          </a:xfrm>
        </p:spPr>
        <p:txBody>
          <a:bodyPr>
            <a:noAutofit/>
          </a:bodyPr>
          <a:lstStyle/>
          <a:p>
            <a:r>
              <a:rPr lang="en-US" sz="4400" b="1" dirty="0" err="1">
                <a:solidFill>
                  <a:schemeClr val="bg1"/>
                </a:solidFill>
                <a:latin typeface="Trebuchet MS" pitchFamily="34" charset="0"/>
              </a:rPr>
              <a:t>Principios</a:t>
            </a:r>
            <a:r>
              <a:rPr lang="en-US" sz="4400" b="1" dirty="0">
                <a:solidFill>
                  <a:schemeClr val="bg1"/>
                </a:solidFill>
                <a:latin typeface="Trebuchet MS" pitchFamily="34" charset="0"/>
              </a:rPr>
              <a:t> de </a:t>
            </a:r>
            <a:r>
              <a:rPr lang="en-US" sz="4400" b="1" dirty="0" err="1">
                <a:solidFill>
                  <a:schemeClr val="bg1"/>
                </a:solidFill>
                <a:latin typeface="Trebuchet MS" pitchFamily="34" charset="0"/>
              </a:rPr>
              <a:t>Diseño</a:t>
            </a:r>
            <a:r>
              <a:rPr lang="en-US" sz="4400" b="1" dirty="0">
                <a:solidFill>
                  <a:schemeClr val="bg1"/>
                </a:solidFill>
                <a:latin typeface="Trebuchet MS" pitchFamily="34" charset="0"/>
              </a:rPr>
              <a:t> de Software</a:t>
            </a:r>
            <a:endParaRPr lang="es-ES" sz="4400" b="1" dirty="0">
              <a:solidFill>
                <a:schemeClr val="bg1"/>
              </a:solidFill>
              <a:latin typeface="Trebuchet MS" pitchFamily="34" charset="0"/>
            </a:endParaRPr>
          </a:p>
        </p:txBody>
      </p:sp>
      <p:sp>
        <p:nvSpPr>
          <p:cNvPr id="5" name="1 Título"/>
          <p:cNvSpPr>
            <a:spLocks noGrp="1"/>
          </p:cNvSpPr>
          <p:nvPr>
            <p:ph type="ctrTitle"/>
          </p:nvPr>
        </p:nvSpPr>
        <p:spPr>
          <a:xfrm>
            <a:off x="3869472" y="5517232"/>
            <a:ext cx="8886759" cy="1971650"/>
          </a:xfrm>
        </p:spPr>
        <p:txBody>
          <a:bodyPr>
            <a:normAutofit/>
          </a:bodyPr>
          <a:lstStyle/>
          <a:p>
            <a:r>
              <a:rPr lang="en-US" sz="4000" dirty="0" err="1">
                <a:solidFill>
                  <a:schemeClr val="bg1"/>
                </a:solidFill>
                <a:latin typeface="Trebuchet MS" pitchFamily="34" charset="0"/>
              </a:rPr>
              <a:t>Conferencia</a:t>
            </a:r>
            <a:r>
              <a:rPr lang="en-US" sz="4000" dirty="0">
                <a:solidFill>
                  <a:schemeClr val="bg1"/>
                </a:solidFill>
                <a:latin typeface="Trebuchet MS" pitchFamily="34" charset="0"/>
              </a:rPr>
              <a:t> No. 3</a:t>
            </a:r>
            <a:endParaRPr lang="es-ES" sz="4000" dirty="0">
              <a:solidFill>
                <a:schemeClr val="bg1"/>
              </a:solidFill>
              <a:latin typeface="Trebuchet MS" pitchFamily="34" charset="0"/>
            </a:endParaRPr>
          </a:p>
        </p:txBody>
      </p:sp>
      <p:sp>
        <p:nvSpPr>
          <p:cNvPr id="6" name="1 Título"/>
          <p:cNvSpPr txBox="1">
            <a:spLocks/>
          </p:cNvSpPr>
          <p:nvPr/>
        </p:nvSpPr>
        <p:spPr>
          <a:xfrm>
            <a:off x="2063552" y="188640"/>
            <a:ext cx="7772400" cy="1470025"/>
          </a:xfrm>
          <a:prstGeom prst="rect">
            <a:avLst/>
          </a:prstGeom>
        </p:spPr>
        <p:txBody>
          <a:bodyPr vert="horz" lIns="91440" tIns="45720" rIns="91440" bIns="45720" rtlCol="0" anchor="ctr">
            <a:normAutofit/>
          </a:bodyPr>
          <a:lstStyle/>
          <a:p>
            <a:pPr algn="ctr">
              <a:spcBef>
                <a:spcPct val="0"/>
              </a:spcBef>
              <a:defRPr/>
            </a:pPr>
            <a:r>
              <a:rPr lang="en-US" sz="4400" b="1" dirty="0" err="1">
                <a:solidFill>
                  <a:schemeClr val="bg1"/>
                </a:solidFill>
                <a:latin typeface="Trebuchet MS" pitchFamily="34" charset="0"/>
                <a:ea typeface="+mj-ea"/>
                <a:cs typeface="+mj-cs"/>
              </a:rPr>
              <a:t>Diseño</a:t>
            </a:r>
            <a:r>
              <a:rPr lang="en-US" sz="4400" b="1" dirty="0">
                <a:solidFill>
                  <a:schemeClr val="bg1"/>
                </a:solidFill>
                <a:latin typeface="Trebuchet MS" pitchFamily="34" charset="0"/>
                <a:ea typeface="+mj-ea"/>
                <a:cs typeface="+mj-cs"/>
              </a:rPr>
              <a:t> de Software</a:t>
            </a:r>
            <a:endParaRPr lang="es-ES" sz="4400" b="1" dirty="0">
              <a:solidFill>
                <a:schemeClr val="bg1"/>
              </a:solidFill>
              <a:latin typeface="Trebuchet MS" pitchFamily="34" charset="0"/>
              <a:ea typeface="+mj-ea"/>
              <a:cs typeface="+mj-cs"/>
            </a:endParaRPr>
          </a:p>
        </p:txBody>
      </p:sp>
    </p:spTree>
    <p:extLst>
      <p:ext uri="{BB962C8B-B14F-4D97-AF65-F5344CB8AC3E}">
        <p14:creationId xmlns:p14="http://schemas.microsoft.com/office/powerpoint/2010/main" val="59422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11399440" cy="1143000"/>
          </a:xfrm>
        </p:spPr>
        <p:txBody>
          <a:bodyPr>
            <a:normAutofit/>
          </a:bodyPr>
          <a:lstStyle/>
          <a:p>
            <a:r>
              <a:rPr lang="es-ES" b="1" dirty="0">
                <a:solidFill>
                  <a:schemeClr val="bg1"/>
                </a:solidFill>
                <a:latin typeface="Trebuchet MS" pitchFamily="34" charset="0"/>
              </a:rPr>
              <a:t>Diseño como actividad creadora combina:</a:t>
            </a:r>
          </a:p>
        </p:txBody>
      </p:sp>
      <p:sp>
        <p:nvSpPr>
          <p:cNvPr id="3" name="2 Marcador de contenido"/>
          <p:cNvSpPr>
            <a:spLocks noGrp="1"/>
          </p:cNvSpPr>
          <p:nvPr>
            <p:ph idx="1"/>
          </p:nvPr>
        </p:nvSpPr>
        <p:spPr>
          <a:xfrm>
            <a:off x="459576" y="1953762"/>
            <a:ext cx="11399440" cy="4525963"/>
          </a:xfrm>
        </p:spPr>
        <p:txBody>
          <a:bodyPr>
            <a:normAutofit lnSpcReduction="10000"/>
          </a:bodyPr>
          <a:lstStyle/>
          <a:p>
            <a:r>
              <a:rPr lang="es-ES" dirty="0"/>
              <a:t>Creatividad</a:t>
            </a:r>
          </a:p>
          <a:p>
            <a:r>
              <a:rPr lang="es-ES" dirty="0"/>
              <a:t>Intuición</a:t>
            </a:r>
          </a:p>
          <a:p>
            <a:r>
              <a:rPr lang="es-ES" dirty="0"/>
              <a:t>Experiencia</a:t>
            </a:r>
          </a:p>
          <a:p>
            <a:r>
              <a:rPr lang="es-ES" dirty="0"/>
              <a:t>Guías</a:t>
            </a:r>
          </a:p>
          <a:p>
            <a:r>
              <a:rPr lang="es-ES" dirty="0"/>
              <a:t>Métodos</a:t>
            </a:r>
          </a:p>
          <a:p>
            <a:r>
              <a:rPr lang="es-ES" dirty="0"/>
              <a:t>Heurísticas</a:t>
            </a:r>
          </a:p>
          <a:p>
            <a:r>
              <a:rPr lang="es-ES" dirty="0"/>
              <a:t>Criterios de calidad</a:t>
            </a:r>
          </a:p>
          <a:p>
            <a:r>
              <a:rPr lang="es-ES" dirty="0"/>
              <a:t>Proceso iterativo</a:t>
            </a:r>
          </a:p>
        </p:txBody>
      </p:sp>
      <p:sp>
        <p:nvSpPr>
          <p:cNvPr id="4" name="5 Cerrar llave"/>
          <p:cNvSpPr/>
          <p:nvPr/>
        </p:nvSpPr>
        <p:spPr>
          <a:xfrm>
            <a:off x="3074177" y="1996612"/>
            <a:ext cx="791633" cy="1500198"/>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chemeClr val="tx1"/>
                </a:solidFill>
              </a:ln>
            </a:endParaRPr>
          </a:p>
        </p:txBody>
      </p:sp>
      <p:sp>
        <p:nvSpPr>
          <p:cNvPr id="5" name="6 Cerrar llave"/>
          <p:cNvSpPr/>
          <p:nvPr/>
        </p:nvSpPr>
        <p:spPr>
          <a:xfrm>
            <a:off x="3074177" y="3639686"/>
            <a:ext cx="791633" cy="1500198"/>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chemeClr val="tx1"/>
                </a:solidFill>
              </a:ln>
            </a:endParaRPr>
          </a:p>
        </p:txBody>
      </p:sp>
      <p:sp>
        <p:nvSpPr>
          <p:cNvPr id="6" name="7 Rectángulo"/>
          <p:cNvSpPr/>
          <p:nvPr/>
        </p:nvSpPr>
        <p:spPr>
          <a:xfrm>
            <a:off x="4255322" y="2121698"/>
            <a:ext cx="3236341" cy="1446550"/>
          </a:xfrm>
          <a:prstGeom prst="rect">
            <a:avLst/>
          </a:prstGeom>
        </p:spPr>
        <p:style>
          <a:lnRef idx="0">
            <a:schemeClr val="accent5"/>
          </a:lnRef>
          <a:fillRef idx="3">
            <a:schemeClr val="accent5"/>
          </a:fillRef>
          <a:effectRef idx="3">
            <a:schemeClr val="accent5"/>
          </a:effectRef>
          <a:fontRef idx="minor">
            <a:schemeClr val="lt1"/>
          </a:fontRef>
        </p:style>
        <p:txBody>
          <a:bodyPr wrap="square" lIns="91440" tIns="45720" rIns="91440" bIns="45720">
            <a:spAutoFit/>
          </a:bodyPr>
          <a:lstStyle/>
          <a:p>
            <a:pPr algn="ctr"/>
            <a:r>
              <a:rPr lang="es-ES" sz="4400" b="1" cap="none" spc="0" dirty="0">
                <a:ln w="10541" cmpd="sng">
                  <a:solidFill>
                    <a:schemeClr val="accent1">
                      <a:shade val="88000"/>
                      <a:satMod val="110000"/>
                    </a:schemeClr>
                  </a:solidFill>
                  <a:prstDash val="solid"/>
                </a:ln>
                <a:solidFill>
                  <a:schemeClr val="tx1"/>
                </a:solidFill>
                <a:effectLst/>
              </a:rPr>
              <a:t>Del Ing. </a:t>
            </a:r>
          </a:p>
          <a:p>
            <a:pPr algn="ctr"/>
            <a:r>
              <a:rPr lang="es-ES" sz="4400" b="1" cap="none" spc="0" dirty="0">
                <a:ln w="10541" cmpd="sng">
                  <a:solidFill>
                    <a:schemeClr val="accent1">
                      <a:shade val="88000"/>
                      <a:satMod val="110000"/>
                    </a:schemeClr>
                  </a:solidFill>
                  <a:prstDash val="solid"/>
                </a:ln>
                <a:solidFill>
                  <a:schemeClr val="tx1"/>
                </a:solidFill>
                <a:effectLst/>
              </a:rPr>
              <a:t>del software</a:t>
            </a:r>
          </a:p>
        </p:txBody>
      </p:sp>
      <p:sp>
        <p:nvSpPr>
          <p:cNvPr id="7" name="8 Rectángulo"/>
          <p:cNvSpPr/>
          <p:nvPr/>
        </p:nvSpPr>
        <p:spPr>
          <a:xfrm>
            <a:off x="4255323" y="3747480"/>
            <a:ext cx="3236340" cy="1446550"/>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s-ES" sz="4400" b="1" cap="none" spc="0" dirty="0">
                <a:ln w="10541" cmpd="sng">
                  <a:solidFill>
                    <a:schemeClr val="accent1">
                      <a:shade val="88000"/>
                      <a:satMod val="110000"/>
                    </a:schemeClr>
                  </a:solidFill>
                  <a:prstDash val="solid"/>
                </a:ln>
                <a:solidFill>
                  <a:schemeClr val="tx1"/>
                </a:solidFill>
                <a:effectLst/>
              </a:rPr>
              <a:t>Del proceso </a:t>
            </a:r>
          </a:p>
          <a:p>
            <a:pPr algn="ctr"/>
            <a:r>
              <a:rPr lang="es-ES" sz="4400" b="1" cap="none" spc="0" dirty="0">
                <a:ln w="10541" cmpd="sng">
                  <a:solidFill>
                    <a:schemeClr val="accent1">
                      <a:shade val="88000"/>
                      <a:satMod val="110000"/>
                    </a:schemeClr>
                  </a:solidFill>
                  <a:prstDash val="solid"/>
                </a:ln>
                <a:solidFill>
                  <a:schemeClr val="tx1"/>
                </a:solidFill>
                <a:effectLst/>
              </a:rPr>
              <a:t>de diseño</a:t>
            </a:r>
          </a:p>
        </p:txBody>
      </p:sp>
      <p:sp>
        <p:nvSpPr>
          <p:cNvPr id="8" name="5 Cerrar llave"/>
          <p:cNvSpPr/>
          <p:nvPr/>
        </p:nvSpPr>
        <p:spPr>
          <a:xfrm>
            <a:off x="7824647" y="1772815"/>
            <a:ext cx="791633" cy="4706909"/>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chemeClr val="tx1"/>
                </a:solidFill>
              </a:ln>
            </a:endParaRPr>
          </a:p>
        </p:txBody>
      </p:sp>
      <p:sp>
        <p:nvSpPr>
          <p:cNvPr id="9" name="7 Rectángulo"/>
          <p:cNvSpPr/>
          <p:nvPr/>
        </p:nvSpPr>
        <p:spPr>
          <a:xfrm>
            <a:off x="8588984" y="3632592"/>
            <a:ext cx="3603016" cy="769441"/>
          </a:xfrm>
          <a:prstGeom prst="rect">
            <a:avLst/>
          </a:prstGeom>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s-ES" sz="4400" b="1" cap="none" spc="0" dirty="0">
                <a:ln w="10541" cmpd="sng">
                  <a:solidFill>
                    <a:schemeClr val="accent1">
                      <a:shade val="88000"/>
                      <a:satMod val="110000"/>
                    </a:schemeClr>
                  </a:solidFill>
                  <a:prstDash val="solid"/>
                </a:ln>
                <a:solidFill>
                  <a:schemeClr val="tx1"/>
                </a:solidFill>
                <a:effectLst/>
              </a:rPr>
              <a:t>Diseño final</a:t>
            </a:r>
          </a:p>
        </p:txBody>
      </p:sp>
    </p:spTree>
    <p:extLst>
      <p:ext uri="{BB962C8B-B14F-4D97-AF65-F5344CB8AC3E}">
        <p14:creationId xmlns:p14="http://schemas.microsoft.com/office/powerpoint/2010/main" val="305647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500034" y="0"/>
            <a:ext cx="10837652"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b="1" dirty="0">
                <a:solidFill>
                  <a:schemeClr val="bg1"/>
                </a:solidFill>
                <a:latin typeface="Trebuchet MS" pitchFamily="34" charset="0"/>
                <a:ea typeface="+mj-ea"/>
                <a:cs typeface="+mj-cs"/>
              </a:rPr>
              <a:t>Diseño como toma de decisiones</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3" name="5 CuadroTexto"/>
          <p:cNvSpPr txBox="1"/>
          <p:nvPr/>
        </p:nvSpPr>
        <p:spPr>
          <a:xfrm>
            <a:off x="133114" y="1772816"/>
            <a:ext cx="11872527" cy="5570756"/>
          </a:xfrm>
          <a:prstGeom prst="rect">
            <a:avLst/>
          </a:prstGeom>
          <a:noFill/>
        </p:spPr>
        <p:txBody>
          <a:bodyPr wrap="square" rtlCol="0">
            <a:spAutoFit/>
          </a:bodyPr>
          <a:lstStyle/>
          <a:p>
            <a:r>
              <a:rPr lang="es-ES" sz="3200" dirty="0">
                <a:latin typeface="Trebuchet MS" pitchFamily="34" charset="0"/>
              </a:rPr>
              <a:t>El diseñador se enfrenta a una colección de </a:t>
            </a:r>
          </a:p>
          <a:p>
            <a:r>
              <a:rPr lang="es-ES" sz="3200" dirty="0">
                <a:latin typeface="Trebuchet MS" pitchFamily="34" charset="0"/>
              </a:rPr>
              <a:t>problemas de diseño.</a:t>
            </a:r>
          </a:p>
          <a:p>
            <a:pPr marL="811213" indent="-354013">
              <a:buFont typeface="Arial" pitchFamily="34" charset="0"/>
              <a:buChar char="•"/>
            </a:pPr>
            <a:r>
              <a:rPr lang="es-ES" sz="3200" dirty="0">
                <a:latin typeface="Trebuchet MS" pitchFamily="34" charset="0"/>
              </a:rPr>
              <a:t>Cada problema tiene normalmente </a:t>
            </a:r>
          </a:p>
          <a:p>
            <a:pPr marL="457200"/>
            <a:r>
              <a:rPr lang="es-ES" sz="3200" dirty="0">
                <a:latin typeface="Trebuchet MS" pitchFamily="34" charset="0"/>
              </a:rPr>
              <a:t>   varias soluciones alternativas </a:t>
            </a:r>
          </a:p>
          <a:p>
            <a:pPr marL="811213" indent="-354013">
              <a:lnSpc>
                <a:spcPct val="150000"/>
              </a:lnSpc>
            </a:pPr>
            <a:r>
              <a:rPr lang="es-ES" sz="3200" b="1" dirty="0">
                <a:latin typeface="Trebuchet MS" pitchFamily="34" charset="0"/>
              </a:rPr>
              <a:t>							</a:t>
            </a:r>
            <a:r>
              <a:rPr lang="es-ES" sz="3200" b="1" dirty="0">
                <a:solidFill>
                  <a:srgbClr val="FF0000"/>
                </a:solidFill>
                <a:latin typeface="Trebuchet MS" pitchFamily="34" charset="0"/>
              </a:rPr>
              <a:t>      </a:t>
            </a:r>
            <a:r>
              <a:rPr lang="es-ES" sz="2400" b="1" dirty="0">
                <a:solidFill>
                  <a:srgbClr val="FF0000"/>
                </a:solidFill>
                <a:latin typeface="Trebuchet MS" pitchFamily="34" charset="0"/>
              </a:rPr>
              <a:t>OPCIONES DE DISEÑO</a:t>
            </a:r>
            <a:endParaRPr lang="es-ES" sz="3200" b="1" dirty="0">
              <a:solidFill>
                <a:srgbClr val="FF0000"/>
              </a:solidFill>
              <a:latin typeface="Trebuchet MS" pitchFamily="34" charset="0"/>
            </a:endParaRPr>
          </a:p>
          <a:p>
            <a:pPr marL="811213" indent="-354013">
              <a:buFont typeface="Arial" pitchFamily="34" charset="0"/>
              <a:buChar char="•"/>
            </a:pPr>
            <a:r>
              <a:rPr lang="es-ES" sz="3200" dirty="0">
                <a:latin typeface="Trebuchet MS" pitchFamily="34" charset="0"/>
              </a:rPr>
              <a:t>El diseñador toma una decisión de diseño para resolver cada problema</a:t>
            </a:r>
          </a:p>
          <a:p>
            <a:pPr marL="457200"/>
            <a:endParaRPr lang="es-ES" sz="3200" dirty="0">
              <a:latin typeface="Trebuchet MS" pitchFamily="34" charset="0"/>
            </a:endParaRPr>
          </a:p>
          <a:p>
            <a:pPr marL="457200"/>
            <a:endParaRPr lang="es-ES" sz="3200" dirty="0">
              <a:latin typeface="Trebuchet MS" pitchFamily="34" charset="0"/>
            </a:endParaRPr>
          </a:p>
          <a:p>
            <a:pPr marL="1890713" indent="-1433513" algn="ctr"/>
            <a:r>
              <a:rPr lang="es-ES" sz="2400" b="1" dirty="0">
                <a:solidFill>
                  <a:srgbClr val="FF0000"/>
                </a:solidFill>
                <a:latin typeface="Trebuchet MS" pitchFamily="34" charset="0"/>
              </a:rPr>
              <a:t>ESTE PROCESO IMPLICA ELEGIR LA MEJOR OPCIÓN ENTRE LAS ALTERNATIVAS</a:t>
            </a:r>
            <a:endParaRPr lang="es-ES" sz="2800" b="1" dirty="0">
              <a:solidFill>
                <a:srgbClr val="FF0000"/>
              </a:solidFill>
              <a:latin typeface="Trebuchet MS" pitchFamily="34" charset="0"/>
            </a:endParaRPr>
          </a:p>
          <a:p>
            <a:pPr algn="ctr"/>
            <a:endParaRPr lang="en-US" sz="2800" b="1" dirty="0">
              <a:latin typeface="Trebuchet MS" pitchFamily="34" charset="0"/>
            </a:endParaRPr>
          </a:p>
        </p:txBody>
      </p:sp>
      <p:sp>
        <p:nvSpPr>
          <p:cNvPr id="4" name="6 Flecha abajo"/>
          <p:cNvSpPr/>
          <p:nvPr/>
        </p:nvSpPr>
        <p:spPr>
          <a:xfrm rot="18240000">
            <a:off x="6762280" y="3337323"/>
            <a:ext cx="352725" cy="752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7 Flecha abajo"/>
          <p:cNvSpPr/>
          <p:nvPr/>
        </p:nvSpPr>
        <p:spPr>
          <a:xfrm>
            <a:off x="4943872" y="5373216"/>
            <a:ext cx="377466" cy="837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618" y="1989152"/>
            <a:ext cx="2381250" cy="2667000"/>
          </a:xfrm>
          <a:prstGeom prst="rect">
            <a:avLst/>
          </a:prstGeom>
        </p:spPr>
      </p:pic>
    </p:spTree>
    <p:extLst>
      <p:ext uri="{BB962C8B-B14F-4D97-AF65-F5344CB8AC3E}">
        <p14:creationId xmlns:p14="http://schemas.microsoft.com/office/powerpoint/2010/main" val="6263624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6730</TotalTime>
  <Words>4224</Words>
  <Application>Microsoft Office PowerPoint</Application>
  <PresentationFormat>Panorámica</PresentationFormat>
  <Paragraphs>452</Paragraphs>
  <Slides>73</Slides>
  <Notes>21</Notes>
  <HiddenSlides>2</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73</vt:i4>
      </vt:variant>
    </vt:vector>
  </HeadingPairs>
  <TitlesOfParts>
    <vt:vector size="80" baseType="lpstr">
      <vt:lpstr>Arial</vt:lpstr>
      <vt:lpstr>Arial Narrow</vt:lpstr>
      <vt:lpstr>Calibri</vt:lpstr>
      <vt:lpstr>Symbol</vt:lpstr>
      <vt:lpstr>Times New Roman</vt:lpstr>
      <vt:lpstr>Trebuchet MS</vt:lpstr>
      <vt:lpstr>Tema de Office</vt:lpstr>
      <vt:lpstr>Conferencia No. 3</vt:lpstr>
      <vt:lpstr>Presentación de PowerPoint</vt:lpstr>
      <vt:lpstr>Presentación de PowerPoint</vt:lpstr>
      <vt:lpstr>Presentación de PowerPoint</vt:lpstr>
      <vt:lpstr>Objetivos de la clase</vt:lpstr>
      <vt:lpstr>Sumario</vt:lpstr>
      <vt:lpstr>Presentación de PowerPoint</vt:lpstr>
      <vt:lpstr>Diseño como actividad creadora combina:</vt:lpstr>
      <vt:lpstr>Presentación de PowerPoint</vt:lpstr>
      <vt:lpstr>Presentación de PowerPoint</vt:lpstr>
      <vt:lpstr>Presentación de PowerPoint</vt:lpstr>
      <vt:lpstr>Presentación de PowerPoint</vt:lpstr>
      <vt:lpstr>Indicios de un mal diseño</vt:lpstr>
      <vt:lpstr>Indicios de un mal diseño</vt:lpstr>
      <vt:lpstr>Indicios de un mal diseño</vt:lpstr>
      <vt:lpstr>Técnicas o principios generales  de Diseño</vt:lpstr>
      <vt:lpstr>Técnicas o principios generales  de Diseño</vt:lpstr>
      <vt:lpstr>Presentación de PowerPoint</vt:lpstr>
      <vt:lpstr>Principios de diseño  (Davis 1995, tomado de Pressman)</vt:lpstr>
      <vt:lpstr>Principios de diseño  (Davis 1995, tomado de Pressman)</vt:lpstr>
      <vt:lpstr>Principios de diseño  (Davis 1995, tomado de Pressman)</vt:lpstr>
      <vt:lpstr>Principios de diseño  Buenas prácticas en el diseño</vt:lpstr>
      <vt:lpstr>Single Responsibility Principle (SRP)</vt:lpstr>
      <vt:lpstr>Single Responsibility Principle (SRP)</vt:lpstr>
      <vt:lpstr>Single Responsibility Principle (SRP)</vt:lpstr>
      <vt:lpstr>Encapsular la variabilidad</vt:lpstr>
      <vt:lpstr>Principio “Open-Close”</vt:lpstr>
      <vt:lpstr>Principio “Open-Close”</vt:lpstr>
      <vt:lpstr>Principio “Open-Close”</vt:lpstr>
      <vt:lpstr>Diseñar hacia las interfaces, no hacia las implementaciones</vt:lpstr>
      <vt:lpstr>Diseñar hacia las interfaces, no hacia las implementaciones</vt:lpstr>
      <vt:lpstr>Diseñar hacia las interfaces, no hacia las implementaciones</vt:lpstr>
      <vt:lpstr>Segregación de Interfaces</vt:lpstr>
      <vt:lpstr>Segregación de Interfaces</vt:lpstr>
      <vt:lpstr>Segregación de Interfaces</vt:lpstr>
      <vt:lpstr>Segregación de Interfaces</vt:lpstr>
      <vt:lpstr>Segregación de Interfaces</vt:lpstr>
      <vt:lpstr>Favorecer la composición antes que la herencia</vt:lpstr>
      <vt:lpstr>Favorecer la composición antes que la herencia</vt:lpstr>
      <vt:lpstr>Principio “No hables con extraños” (Ley de Demeter)  (Programación tímida-Shyprogramming)</vt:lpstr>
      <vt:lpstr>Principio “No hables con extraños” (Ley de Demeter)  </vt:lpstr>
      <vt:lpstr>Principio “No hables con extraños” (Ley de Demeter)  </vt:lpstr>
      <vt:lpstr>Principio Hollywood</vt:lpstr>
      <vt:lpstr>Principio Hollywood</vt:lpstr>
      <vt:lpstr>Once and Only Once Rule “una y solo una regla”</vt:lpstr>
      <vt:lpstr>Once and Only Once Rule “una y solo una regla”</vt:lpstr>
      <vt:lpstr>Presentación de PowerPoint</vt:lpstr>
      <vt:lpstr>Modularidad</vt:lpstr>
      <vt:lpstr>Argumento para modularidad (Pressman)</vt:lpstr>
      <vt:lpstr>Modularidad</vt:lpstr>
      <vt:lpstr>Modularidad</vt:lpstr>
      <vt:lpstr>Modularidad</vt:lpstr>
      <vt:lpstr>Modularidad</vt:lpstr>
      <vt:lpstr>Modularidad - Cohesión</vt:lpstr>
      <vt:lpstr>Modularidad - Acoplamiento</vt:lpstr>
      <vt:lpstr>Modularidad - Acoplamiento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Resumiendo….</vt:lpstr>
      <vt:lpstr>Resumiendo….</vt:lpstr>
      <vt:lpstr>Resumiendo….</vt:lpstr>
      <vt:lpstr>Conclusiones</vt:lpstr>
      <vt:lpstr>Estudio individual</vt:lpstr>
      <vt:lpstr>Estudio individual</vt:lpstr>
      <vt:lpstr>Estudio individual</vt:lpstr>
      <vt:lpstr>Presentación de PowerPoint</vt:lpstr>
      <vt:lpstr>Conferencia No. 3</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Conferencia No.2.</dc:title>
  <dc:creator>Julio Martínez</dc:creator>
  <cp:lastModifiedBy>Usuario</cp:lastModifiedBy>
  <cp:revision>233</cp:revision>
  <cp:lastPrinted>2016-09-22T12:10:42Z</cp:lastPrinted>
  <dcterms:created xsi:type="dcterms:W3CDTF">2013-09-06T19:08:02Z</dcterms:created>
  <dcterms:modified xsi:type="dcterms:W3CDTF">2021-12-14T05:17:06Z</dcterms:modified>
</cp:coreProperties>
</file>