
<file path=[Content_Types].xml><?xml version="1.0" encoding="utf-8"?>
<Types xmlns="http://schemas.openxmlformats.org/package/2006/content-types">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media/image5.jpg" ContentType="image/png"/>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7"/>
  </p:notesMasterIdLst>
  <p:sldIdLst>
    <p:sldId id="290" r:id="rId2"/>
    <p:sldId id="383" r:id="rId3"/>
    <p:sldId id="384" r:id="rId4"/>
    <p:sldId id="315" r:id="rId5"/>
    <p:sldId id="336" r:id="rId6"/>
    <p:sldId id="337" r:id="rId7"/>
    <p:sldId id="345" r:id="rId8"/>
    <p:sldId id="342" r:id="rId9"/>
    <p:sldId id="316" r:id="rId10"/>
    <p:sldId id="317" r:id="rId11"/>
    <p:sldId id="319" r:id="rId12"/>
    <p:sldId id="320" r:id="rId13"/>
    <p:sldId id="386" r:id="rId14"/>
    <p:sldId id="385" r:id="rId15"/>
    <p:sldId id="321" r:id="rId16"/>
    <p:sldId id="339" r:id="rId17"/>
    <p:sldId id="338" r:id="rId18"/>
    <p:sldId id="388" r:id="rId19"/>
    <p:sldId id="341" r:id="rId20"/>
    <p:sldId id="347" r:id="rId21"/>
    <p:sldId id="350" r:id="rId22"/>
    <p:sldId id="346" r:id="rId23"/>
    <p:sldId id="324" r:id="rId24"/>
    <p:sldId id="325" r:id="rId25"/>
    <p:sldId id="326" r:id="rId26"/>
    <p:sldId id="312" r:id="rId27"/>
    <p:sldId id="313" r:id="rId28"/>
    <p:sldId id="393" r:id="rId29"/>
    <p:sldId id="304" r:id="rId30"/>
    <p:sldId id="389" r:id="rId31"/>
    <p:sldId id="390" r:id="rId32"/>
    <p:sldId id="394" r:id="rId33"/>
    <p:sldId id="351" r:id="rId34"/>
    <p:sldId id="352" r:id="rId35"/>
    <p:sldId id="353" r:id="rId36"/>
    <p:sldId id="354" r:id="rId37"/>
    <p:sldId id="355" r:id="rId38"/>
    <p:sldId id="362" r:id="rId39"/>
    <p:sldId id="392" r:id="rId40"/>
    <p:sldId id="395" r:id="rId41"/>
    <p:sldId id="403" r:id="rId42"/>
    <p:sldId id="416" r:id="rId43"/>
    <p:sldId id="404" r:id="rId44"/>
    <p:sldId id="396" r:id="rId45"/>
    <p:sldId id="397" r:id="rId46"/>
    <p:sldId id="398" r:id="rId47"/>
    <p:sldId id="399" r:id="rId48"/>
    <p:sldId id="400" r:id="rId49"/>
    <p:sldId id="401" r:id="rId50"/>
    <p:sldId id="405" r:id="rId51"/>
    <p:sldId id="406" r:id="rId52"/>
    <p:sldId id="407" r:id="rId53"/>
    <p:sldId id="408" r:id="rId54"/>
    <p:sldId id="409" r:id="rId55"/>
    <p:sldId id="410" r:id="rId56"/>
    <p:sldId id="411" r:id="rId57"/>
    <p:sldId id="412" r:id="rId58"/>
    <p:sldId id="413" r:id="rId59"/>
    <p:sldId id="414" r:id="rId60"/>
    <p:sldId id="415" r:id="rId61"/>
    <p:sldId id="402" r:id="rId62"/>
    <p:sldId id="417" r:id="rId63"/>
    <p:sldId id="359" r:id="rId64"/>
    <p:sldId id="343" r:id="rId65"/>
    <p:sldId id="335" r:id="rId66"/>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29" autoAdjust="0"/>
    <p:restoredTop sz="63659" autoAdjust="0"/>
  </p:normalViewPr>
  <p:slideViewPr>
    <p:cSldViewPr>
      <p:cViewPr varScale="1">
        <p:scale>
          <a:sx n="55" d="100"/>
          <a:sy n="55" d="100"/>
        </p:scale>
        <p:origin x="2016" y="34"/>
      </p:cViewPr>
      <p:guideLst>
        <p:guide orient="horz" pos="2160"/>
        <p:guide pos="2880"/>
      </p:guideLst>
    </p:cSldViewPr>
  </p:slideViewPr>
  <p:notesTextViewPr>
    <p:cViewPr>
      <p:scale>
        <a:sx n="1" d="1"/>
        <a:sy n="1" d="1"/>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iagrams/_rels/data4.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image" Target="../media/image19.jpg"/></Relationships>
</file>

<file path=ppt/diagrams/_rels/drawing4.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image" Target="../media/image19.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E8C9EF5-52A4-4436-BC17-82B446F54A50}" type="doc">
      <dgm:prSet loTypeId="urn:microsoft.com/office/officeart/2005/8/layout/arrow2" loCatId="process" qsTypeId="urn:microsoft.com/office/officeart/2005/8/quickstyle/simple1" qsCatId="simple" csTypeId="urn:microsoft.com/office/officeart/2005/8/colors/accent1_2" csCatId="accent1" phldr="1"/>
      <dgm:spPr/>
    </dgm:pt>
    <dgm:pt modelId="{B4C494A3-1787-4EFA-9FA4-5E2770EC5C10}">
      <dgm:prSet phldrT="[Texto]" custT="1"/>
      <dgm:spPr/>
      <dgm:t>
        <a:bodyPr/>
        <a:lstStyle/>
        <a:p>
          <a:r>
            <a:rPr lang="es-ES" sz="2800" b="1" dirty="0">
              <a:latin typeface="Trebuchet MS" panose="020B0603020202020204" pitchFamily="34" charset="0"/>
            </a:rPr>
            <a:t>Aprender las reglas del juego</a:t>
          </a:r>
        </a:p>
      </dgm:t>
    </dgm:pt>
    <dgm:pt modelId="{8835ACE8-87BD-45A1-9BFF-B5A04D94656A}" type="parTrans" cxnId="{49966153-1401-41EA-836F-FA9FA07016F0}">
      <dgm:prSet/>
      <dgm:spPr/>
      <dgm:t>
        <a:bodyPr/>
        <a:lstStyle/>
        <a:p>
          <a:endParaRPr lang="es-ES"/>
        </a:p>
      </dgm:t>
    </dgm:pt>
    <dgm:pt modelId="{54D1A24C-FD2C-4CDC-A53E-029C52F60025}" type="sibTrans" cxnId="{49966153-1401-41EA-836F-FA9FA07016F0}">
      <dgm:prSet/>
      <dgm:spPr/>
      <dgm:t>
        <a:bodyPr/>
        <a:lstStyle/>
        <a:p>
          <a:endParaRPr lang="es-ES"/>
        </a:p>
      </dgm:t>
    </dgm:pt>
    <dgm:pt modelId="{A7468B60-AE7A-4D43-8D44-BAB0A220A0EC}">
      <dgm:prSet phldrT="[Texto]" custT="1"/>
      <dgm:spPr/>
      <dgm:t>
        <a:bodyPr/>
        <a:lstStyle/>
        <a:p>
          <a:r>
            <a:rPr lang="es-ES" sz="2800" b="1" dirty="0">
              <a:latin typeface="Trebuchet MS" panose="020B0603020202020204" pitchFamily="34" charset="0"/>
            </a:rPr>
            <a:t>Aprender los principios</a:t>
          </a:r>
        </a:p>
      </dgm:t>
    </dgm:pt>
    <dgm:pt modelId="{700A9EAE-EC30-4557-BFCB-D725BD9774B2}" type="parTrans" cxnId="{0BF8E0F8-24F8-48BA-9EE6-02355E055B98}">
      <dgm:prSet/>
      <dgm:spPr/>
      <dgm:t>
        <a:bodyPr/>
        <a:lstStyle/>
        <a:p>
          <a:endParaRPr lang="es-ES"/>
        </a:p>
      </dgm:t>
    </dgm:pt>
    <dgm:pt modelId="{4ADF9C3E-38F6-45CA-92F4-1DF890D78B7B}" type="sibTrans" cxnId="{0BF8E0F8-24F8-48BA-9EE6-02355E055B98}">
      <dgm:prSet/>
      <dgm:spPr/>
      <dgm:t>
        <a:bodyPr/>
        <a:lstStyle/>
        <a:p>
          <a:endParaRPr lang="es-ES"/>
        </a:p>
      </dgm:t>
    </dgm:pt>
    <dgm:pt modelId="{D1F32AA8-D174-4720-A5E0-7392E589F4DB}">
      <dgm:prSet phldrT="[Texto]" custT="1"/>
      <dgm:spPr/>
      <dgm:t>
        <a:bodyPr/>
        <a:lstStyle/>
        <a:p>
          <a:r>
            <a:rPr lang="es-ES" sz="2800" b="1" dirty="0">
              <a:latin typeface="Trebuchet MS" panose="020B0603020202020204" pitchFamily="34" charset="0"/>
            </a:rPr>
            <a:t>Estudiar las partidas de otros maestros</a:t>
          </a:r>
        </a:p>
      </dgm:t>
    </dgm:pt>
    <dgm:pt modelId="{F248E557-8256-421E-8A88-751CFE7D4852}" type="parTrans" cxnId="{A6D26E6F-09B7-4A0A-9970-4BA785EA37E0}">
      <dgm:prSet/>
      <dgm:spPr/>
      <dgm:t>
        <a:bodyPr/>
        <a:lstStyle/>
        <a:p>
          <a:endParaRPr lang="es-ES"/>
        </a:p>
      </dgm:t>
    </dgm:pt>
    <dgm:pt modelId="{3DE85768-9443-41BE-94C0-15B486493058}" type="sibTrans" cxnId="{A6D26E6F-09B7-4A0A-9970-4BA785EA37E0}">
      <dgm:prSet/>
      <dgm:spPr/>
      <dgm:t>
        <a:bodyPr/>
        <a:lstStyle/>
        <a:p>
          <a:endParaRPr lang="es-ES"/>
        </a:p>
      </dgm:t>
    </dgm:pt>
    <dgm:pt modelId="{E2DE9BB5-96D4-4D8A-93F3-339214635E8C}" type="pres">
      <dgm:prSet presAssocID="{CE8C9EF5-52A4-4436-BC17-82B446F54A50}" presName="arrowDiagram" presStyleCnt="0">
        <dgm:presLayoutVars>
          <dgm:chMax val="5"/>
          <dgm:dir/>
          <dgm:resizeHandles val="exact"/>
        </dgm:presLayoutVars>
      </dgm:prSet>
      <dgm:spPr/>
    </dgm:pt>
    <dgm:pt modelId="{4D810C83-D1DD-4EA4-829C-64B864D06BBF}" type="pres">
      <dgm:prSet presAssocID="{CE8C9EF5-52A4-4436-BC17-82B446F54A50}" presName="arrow" presStyleLbl="bgShp" presStyleIdx="0" presStyleCnt="1"/>
      <dgm:sp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dgm:spPr>
    </dgm:pt>
    <dgm:pt modelId="{74F89247-D6CA-4DC2-839F-AE3A94F6D2DD}" type="pres">
      <dgm:prSet presAssocID="{CE8C9EF5-52A4-4436-BC17-82B446F54A50}" presName="arrowDiagram3" presStyleCnt="0"/>
      <dgm:spPr/>
    </dgm:pt>
    <dgm:pt modelId="{E6E6B52E-B19C-4BF0-80F8-91AC74560D19}" type="pres">
      <dgm:prSet presAssocID="{B4C494A3-1787-4EFA-9FA4-5E2770EC5C10}" presName="bullet3a" presStyleLbl="node1" presStyleIdx="0" presStyleCnt="3"/>
      <dgm:spPr>
        <a:solidFill>
          <a:schemeClr val="tx2">
            <a:lumMod val="75000"/>
          </a:schemeClr>
        </a:solidFill>
      </dgm:spPr>
    </dgm:pt>
    <dgm:pt modelId="{C8E8304E-5926-4501-80F7-BAE092ABE149}" type="pres">
      <dgm:prSet presAssocID="{B4C494A3-1787-4EFA-9FA4-5E2770EC5C10}" presName="textBox3a" presStyleLbl="revTx" presStyleIdx="0" presStyleCnt="3" custScaleX="166455" custLinFactNeighborX="-10809" custLinFactNeighborY="10467">
        <dgm:presLayoutVars>
          <dgm:bulletEnabled val="1"/>
        </dgm:presLayoutVars>
      </dgm:prSet>
      <dgm:spPr/>
    </dgm:pt>
    <dgm:pt modelId="{79C886E3-AD22-4FD1-AA28-329E63C7ACC2}" type="pres">
      <dgm:prSet presAssocID="{A7468B60-AE7A-4D43-8D44-BAB0A220A0EC}" presName="bullet3b" presStyleLbl="node1" presStyleIdx="1" presStyleCnt="3"/>
      <dgm:spPr>
        <a:solidFill>
          <a:schemeClr val="tx2">
            <a:lumMod val="75000"/>
          </a:schemeClr>
        </a:solidFill>
      </dgm:spPr>
    </dgm:pt>
    <dgm:pt modelId="{86621BEF-76D5-4CA1-989A-06D070ACB718}" type="pres">
      <dgm:prSet presAssocID="{A7468B60-AE7A-4D43-8D44-BAB0A220A0EC}" presName="textBox3b" presStyleLbl="revTx" presStyleIdx="1" presStyleCnt="3" custScaleX="133631" custLinFactX="-25937" custLinFactNeighborX="-100000" custLinFactNeighborY="-38711">
        <dgm:presLayoutVars>
          <dgm:bulletEnabled val="1"/>
        </dgm:presLayoutVars>
      </dgm:prSet>
      <dgm:spPr/>
    </dgm:pt>
    <dgm:pt modelId="{6F05DB2F-E028-4577-B1BC-BB879631C5AD}" type="pres">
      <dgm:prSet presAssocID="{D1F32AA8-D174-4720-A5E0-7392E589F4DB}" presName="bullet3c" presStyleLbl="node1" presStyleIdx="2" presStyleCnt="3"/>
      <dgm:spPr>
        <a:solidFill>
          <a:schemeClr val="tx2">
            <a:lumMod val="75000"/>
          </a:schemeClr>
        </a:solidFill>
      </dgm:spPr>
    </dgm:pt>
    <dgm:pt modelId="{9DABA363-903F-4618-B3C0-620662466C8C}" type="pres">
      <dgm:prSet presAssocID="{D1F32AA8-D174-4720-A5E0-7392E589F4DB}" presName="textBox3c" presStyleLbl="revTx" presStyleIdx="2" presStyleCnt="3" custScaleX="173619" custScaleY="29237" custLinFactNeighborX="52667" custLinFactNeighborY="-49472">
        <dgm:presLayoutVars>
          <dgm:bulletEnabled val="1"/>
        </dgm:presLayoutVars>
      </dgm:prSet>
      <dgm:spPr/>
    </dgm:pt>
  </dgm:ptLst>
  <dgm:cxnLst>
    <dgm:cxn modelId="{33369201-2821-4C86-956E-F0D060282838}" type="presOf" srcId="{B4C494A3-1787-4EFA-9FA4-5E2770EC5C10}" destId="{C8E8304E-5926-4501-80F7-BAE092ABE149}" srcOrd="0" destOrd="0" presId="urn:microsoft.com/office/officeart/2005/8/layout/arrow2"/>
    <dgm:cxn modelId="{5E9FFD08-E55B-494E-8F36-5D0438A642FB}" type="presOf" srcId="{D1F32AA8-D174-4720-A5E0-7392E589F4DB}" destId="{9DABA363-903F-4618-B3C0-620662466C8C}" srcOrd="0" destOrd="0" presId="urn:microsoft.com/office/officeart/2005/8/layout/arrow2"/>
    <dgm:cxn modelId="{D7F42B0B-9399-4339-9A10-2F0DD1FDA329}" type="presOf" srcId="{A7468B60-AE7A-4D43-8D44-BAB0A220A0EC}" destId="{86621BEF-76D5-4CA1-989A-06D070ACB718}" srcOrd="0" destOrd="0" presId="urn:microsoft.com/office/officeart/2005/8/layout/arrow2"/>
    <dgm:cxn modelId="{A6D26E6F-09B7-4A0A-9970-4BA785EA37E0}" srcId="{CE8C9EF5-52A4-4436-BC17-82B446F54A50}" destId="{D1F32AA8-D174-4720-A5E0-7392E589F4DB}" srcOrd="2" destOrd="0" parTransId="{F248E557-8256-421E-8A88-751CFE7D4852}" sibTransId="{3DE85768-9443-41BE-94C0-15B486493058}"/>
    <dgm:cxn modelId="{49966153-1401-41EA-836F-FA9FA07016F0}" srcId="{CE8C9EF5-52A4-4436-BC17-82B446F54A50}" destId="{B4C494A3-1787-4EFA-9FA4-5E2770EC5C10}" srcOrd="0" destOrd="0" parTransId="{8835ACE8-87BD-45A1-9BFF-B5A04D94656A}" sibTransId="{54D1A24C-FD2C-4CDC-A53E-029C52F60025}"/>
    <dgm:cxn modelId="{B0E061CE-DA4F-4D42-A5CD-24897CCEA32C}" type="presOf" srcId="{CE8C9EF5-52A4-4436-BC17-82B446F54A50}" destId="{E2DE9BB5-96D4-4D8A-93F3-339214635E8C}" srcOrd="0" destOrd="0" presId="urn:microsoft.com/office/officeart/2005/8/layout/arrow2"/>
    <dgm:cxn modelId="{0BF8E0F8-24F8-48BA-9EE6-02355E055B98}" srcId="{CE8C9EF5-52A4-4436-BC17-82B446F54A50}" destId="{A7468B60-AE7A-4D43-8D44-BAB0A220A0EC}" srcOrd="1" destOrd="0" parTransId="{700A9EAE-EC30-4557-BFCB-D725BD9774B2}" sibTransId="{4ADF9C3E-38F6-45CA-92F4-1DF890D78B7B}"/>
    <dgm:cxn modelId="{D03FB0C6-9B92-4216-9C06-FE3250A18B7B}" type="presParOf" srcId="{E2DE9BB5-96D4-4D8A-93F3-339214635E8C}" destId="{4D810C83-D1DD-4EA4-829C-64B864D06BBF}" srcOrd="0" destOrd="0" presId="urn:microsoft.com/office/officeart/2005/8/layout/arrow2"/>
    <dgm:cxn modelId="{6BD49A6C-F949-4A0F-8E47-70DB57E36234}" type="presParOf" srcId="{E2DE9BB5-96D4-4D8A-93F3-339214635E8C}" destId="{74F89247-D6CA-4DC2-839F-AE3A94F6D2DD}" srcOrd="1" destOrd="0" presId="urn:microsoft.com/office/officeart/2005/8/layout/arrow2"/>
    <dgm:cxn modelId="{CD00C3E1-F634-48D4-9C4D-E993405B840A}" type="presParOf" srcId="{74F89247-D6CA-4DC2-839F-AE3A94F6D2DD}" destId="{E6E6B52E-B19C-4BF0-80F8-91AC74560D19}" srcOrd="0" destOrd="0" presId="urn:microsoft.com/office/officeart/2005/8/layout/arrow2"/>
    <dgm:cxn modelId="{F47C4A55-85A8-41EA-99A2-3B7282E519C9}" type="presParOf" srcId="{74F89247-D6CA-4DC2-839F-AE3A94F6D2DD}" destId="{C8E8304E-5926-4501-80F7-BAE092ABE149}" srcOrd="1" destOrd="0" presId="urn:microsoft.com/office/officeart/2005/8/layout/arrow2"/>
    <dgm:cxn modelId="{4479399C-C1B7-4D87-B0DB-099C0B04C889}" type="presParOf" srcId="{74F89247-D6CA-4DC2-839F-AE3A94F6D2DD}" destId="{79C886E3-AD22-4FD1-AA28-329E63C7ACC2}" srcOrd="2" destOrd="0" presId="urn:microsoft.com/office/officeart/2005/8/layout/arrow2"/>
    <dgm:cxn modelId="{681BF780-1D19-4FB4-8952-C9821AFB074E}" type="presParOf" srcId="{74F89247-D6CA-4DC2-839F-AE3A94F6D2DD}" destId="{86621BEF-76D5-4CA1-989A-06D070ACB718}" srcOrd="3" destOrd="0" presId="urn:microsoft.com/office/officeart/2005/8/layout/arrow2"/>
    <dgm:cxn modelId="{17620744-FF7B-406D-A44F-BDFC3B3B7788}" type="presParOf" srcId="{74F89247-D6CA-4DC2-839F-AE3A94F6D2DD}" destId="{6F05DB2F-E028-4577-B1BC-BB879631C5AD}" srcOrd="4" destOrd="0" presId="urn:microsoft.com/office/officeart/2005/8/layout/arrow2"/>
    <dgm:cxn modelId="{816A5BC6-A012-4065-81A7-2CD5C7F90A41}" type="presParOf" srcId="{74F89247-D6CA-4DC2-839F-AE3A94F6D2DD}" destId="{9DABA363-903F-4618-B3C0-620662466C8C}" srcOrd="5"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E8C9EF5-52A4-4436-BC17-82B446F54A50}" type="doc">
      <dgm:prSet loTypeId="urn:microsoft.com/office/officeart/2005/8/layout/arrow2" loCatId="process" qsTypeId="urn:microsoft.com/office/officeart/2005/8/quickstyle/simple1" qsCatId="simple" csTypeId="urn:microsoft.com/office/officeart/2005/8/colors/accent1_2" csCatId="accent1" phldr="1"/>
      <dgm:spPr/>
    </dgm:pt>
    <dgm:pt modelId="{B4C494A3-1787-4EFA-9FA4-5E2770EC5C10}">
      <dgm:prSet phldrT="[Texto]" custT="1"/>
      <dgm:spPr/>
      <dgm:t>
        <a:bodyPr/>
        <a:lstStyle/>
        <a:p>
          <a:r>
            <a:rPr lang="es-ES" sz="2800" b="1" dirty="0">
              <a:latin typeface="Trebuchet MS" panose="020B0603020202020204" pitchFamily="34" charset="0"/>
            </a:rPr>
            <a:t>Aprender las reglas del juego</a:t>
          </a:r>
        </a:p>
      </dgm:t>
    </dgm:pt>
    <dgm:pt modelId="{8835ACE8-87BD-45A1-9BFF-B5A04D94656A}" type="parTrans" cxnId="{49966153-1401-41EA-836F-FA9FA07016F0}">
      <dgm:prSet/>
      <dgm:spPr/>
      <dgm:t>
        <a:bodyPr/>
        <a:lstStyle/>
        <a:p>
          <a:endParaRPr lang="es-ES"/>
        </a:p>
      </dgm:t>
    </dgm:pt>
    <dgm:pt modelId="{54D1A24C-FD2C-4CDC-A53E-029C52F60025}" type="sibTrans" cxnId="{49966153-1401-41EA-836F-FA9FA07016F0}">
      <dgm:prSet/>
      <dgm:spPr/>
      <dgm:t>
        <a:bodyPr/>
        <a:lstStyle/>
        <a:p>
          <a:endParaRPr lang="es-ES"/>
        </a:p>
      </dgm:t>
    </dgm:pt>
    <dgm:pt modelId="{A7468B60-AE7A-4D43-8D44-BAB0A220A0EC}">
      <dgm:prSet phldrT="[Texto]" custT="1"/>
      <dgm:spPr/>
      <dgm:t>
        <a:bodyPr/>
        <a:lstStyle/>
        <a:p>
          <a:r>
            <a:rPr lang="es-ES" sz="2800" b="1" dirty="0">
              <a:latin typeface="Trebuchet MS" panose="020B0603020202020204" pitchFamily="34" charset="0"/>
            </a:rPr>
            <a:t>Aprender los principios</a:t>
          </a:r>
        </a:p>
      </dgm:t>
    </dgm:pt>
    <dgm:pt modelId="{700A9EAE-EC30-4557-BFCB-D725BD9774B2}" type="parTrans" cxnId="{0BF8E0F8-24F8-48BA-9EE6-02355E055B98}">
      <dgm:prSet/>
      <dgm:spPr/>
      <dgm:t>
        <a:bodyPr/>
        <a:lstStyle/>
        <a:p>
          <a:endParaRPr lang="es-ES"/>
        </a:p>
      </dgm:t>
    </dgm:pt>
    <dgm:pt modelId="{4ADF9C3E-38F6-45CA-92F4-1DF890D78B7B}" type="sibTrans" cxnId="{0BF8E0F8-24F8-48BA-9EE6-02355E055B98}">
      <dgm:prSet/>
      <dgm:spPr/>
      <dgm:t>
        <a:bodyPr/>
        <a:lstStyle/>
        <a:p>
          <a:endParaRPr lang="es-ES"/>
        </a:p>
      </dgm:t>
    </dgm:pt>
    <dgm:pt modelId="{D1F32AA8-D174-4720-A5E0-7392E589F4DB}">
      <dgm:prSet phldrT="[Texto]" custT="1"/>
      <dgm:spPr/>
      <dgm:t>
        <a:bodyPr/>
        <a:lstStyle/>
        <a:p>
          <a:r>
            <a:rPr lang="es-ES" sz="2800" b="1" dirty="0">
              <a:latin typeface="Trebuchet MS" panose="020B0603020202020204" pitchFamily="34" charset="0"/>
            </a:rPr>
            <a:t>Estudiar las partidas de otros maestros</a:t>
          </a:r>
        </a:p>
      </dgm:t>
    </dgm:pt>
    <dgm:pt modelId="{F248E557-8256-421E-8A88-751CFE7D4852}" type="parTrans" cxnId="{A6D26E6F-09B7-4A0A-9970-4BA785EA37E0}">
      <dgm:prSet/>
      <dgm:spPr/>
      <dgm:t>
        <a:bodyPr/>
        <a:lstStyle/>
        <a:p>
          <a:endParaRPr lang="es-ES"/>
        </a:p>
      </dgm:t>
    </dgm:pt>
    <dgm:pt modelId="{3DE85768-9443-41BE-94C0-15B486493058}" type="sibTrans" cxnId="{A6D26E6F-09B7-4A0A-9970-4BA785EA37E0}">
      <dgm:prSet/>
      <dgm:spPr/>
      <dgm:t>
        <a:bodyPr/>
        <a:lstStyle/>
        <a:p>
          <a:endParaRPr lang="es-ES"/>
        </a:p>
      </dgm:t>
    </dgm:pt>
    <dgm:pt modelId="{E2DE9BB5-96D4-4D8A-93F3-339214635E8C}" type="pres">
      <dgm:prSet presAssocID="{CE8C9EF5-52A4-4436-BC17-82B446F54A50}" presName="arrowDiagram" presStyleCnt="0">
        <dgm:presLayoutVars>
          <dgm:chMax val="5"/>
          <dgm:dir/>
          <dgm:resizeHandles val="exact"/>
        </dgm:presLayoutVars>
      </dgm:prSet>
      <dgm:spPr/>
    </dgm:pt>
    <dgm:pt modelId="{4D810C83-D1DD-4EA4-829C-64B864D06BBF}" type="pres">
      <dgm:prSet presAssocID="{CE8C9EF5-52A4-4436-BC17-82B446F54A50}" presName="arrow" presStyleLbl="bgShp" presStyleIdx="0" presStyleCnt="1"/>
      <dgm:sp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dgm:spPr>
    </dgm:pt>
    <dgm:pt modelId="{74F89247-D6CA-4DC2-839F-AE3A94F6D2DD}" type="pres">
      <dgm:prSet presAssocID="{CE8C9EF5-52A4-4436-BC17-82B446F54A50}" presName="arrowDiagram3" presStyleCnt="0"/>
      <dgm:spPr/>
    </dgm:pt>
    <dgm:pt modelId="{E6E6B52E-B19C-4BF0-80F8-91AC74560D19}" type="pres">
      <dgm:prSet presAssocID="{B4C494A3-1787-4EFA-9FA4-5E2770EC5C10}" presName="bullet3a" presStyleLbl="node1" presStyleIdx="0" presStyleCnt="3"/>
      <dgm:spPr>
        <a:solidFill>
          <a:schemeClr val="tx2">
            <a:lumMod val="75000"/>
          </a:schemeClr>
        </a:solidFill>
      </dgm:spPr>
    </dgm:pt>
    <dgm:pt modelId="{C8E8304E-5926-4501-80F7-BAE092ABE149}" type="pres">
      <dgm:prSet presAssocID="{B4C494A3-1787-4EFA-9FA4-5E2770EC5C10}" presName="textBox3a" presStyleLbl="revTx" presStyleIdx="0" presStyleCnt="3" custScaleX="166455" custLinFactNeighborX="-10809" custLinFactNeighborY="10467">
        <dgm:presLayoutVars>
          <dgm:bulletEnabled val="1"/>
        </dgm:presLayoutVars>
      </dgm:prSet>
      <dgm:spPr/>
    </dgm:pt>
    <dgm:pt modelId="{79C886E3-AD22-4FD1-AA28-329E63C7ACC2}" type="pres">
      <dgm:prSet presAssocID="{A7468B60-AE7A-4D43-8D44-BAB0A220A0EC}" presName="bullet3b" presStyleLbl="node1" presStyleIdx="1" presStyleCnt="3"/>
      <dgm:spPr>
        <a:solidFill>
          <a:schemeClr val="tx2">
            <a:lumMod val="75000"/>
          </a:schemeClr>
        </a:solidFill>
      </dgm:spPr>
    </dgm:pt>
    <dgm:pt modelId="{86621BEF-76D5-4CA1-989A-06D070ACB718}" type="pres">
      <dgm:prSet presAssocID="{A7468B60-AE7A-4D43-8D44-BAB0A220A0EC}" presName="textBox3b" presStyleLbl="revTx" presStyleIdx="1" presStyleCnt="3" custScaleX="133631" custLinFactX="-25937" custLinFactNeighborX="-100000" custLinFactNeighborY="-38711">
        <dgm:presLayoutVars>
          <dgm:bulletEnabled val="1"/>
        </dgm:presLayoutVars>
      </dgm:prSet>
      <dgm:spPr/>
    </dgm:pt>
    <dgm:pt modelId="{6F05DB2F-E028-4577-B1BC-BB879631C5AD}" type="pres">
      <dgm:prSet presAssocID="{D1F32AA8-D174-4720-A5E0-7392E589F4DB}" presName="bullet3c" presStyleLbl="node1" presStyleIdx="2" presStyleCnt="3"/>
      <dgm:spPr>
        <a:solidFill>
          <a:schemeClr val="tx2">
            <a:lumMod val="75000"/>
          </a:schemeClr>
        </a:solidFill>
      </dgm:spPr>
    </dgm:pt>
    <dgm:pt modelId="{9DABA363-903F-4618-B3C0-620662466C8C}" type="pres">
      <dgm:prSet presAssocID="{D1F32AA8-D174-4720-A5E0-7392E589F4DB}" presName="textBox3c" presStyleLbl="revTx" presStyleIdx="2" presStyleCnt="3" custScaleX="173619" custScaleY="29237" custLinFactNeighborX="52667" custLinFactNeighborY="-49472">
        <dgm:presLayoutVars>
          <dgm:bulletEnabled val="1"/>
        </dgm:presLayoutVars>
      </dgm:prSet>
      <dgm:spPr/>
    </dgm:pt>
  </dgm:ptLst>
  <dgm:cxnLst>
    <dgm:cxn modelId="{A5EEB80E-18AA-40A4-91AD-F7B2E0A01767}" type="presOf" srcId="{CE8C9EF5-52A4-4436-BC17-82B446F54A50}" destId="{E2DE9BB5-96D4-4D8A-93F3-339214635E8C}" srcOrd="0" destOrd="0" presId="urn:microsoft.com/office/officeart/2005/8/layout/arrow2"/>
    <dgm:cxn modelId="{A6D26E6F-09B7-4A0A-9970-4BA785EA37E0}" srcId="{CE8C9EF5-52A4-4436-BC17-82B446F54A50}" destId="{D1F32AA8-D174-4720-A5E0-7392E589F4DB}" srcOrd="2" destOrd="0" parTransId="{F248E557-8256-421E-8A88-751CFE7D4852}" sibTransId="{3DE85768-9443-41BE-94C0-15B486493058}"/>
    <dgm:cxn modelId="{49966153-1401-41EA-836F-FA9FA07016F0}" srcId="{CE8C9EF5-52A4-4436-BC17-82B446F54A50}" destId="{B4C494A3-1787-4EFA-9FA4-5E2770EC5C10}" srcOrd="0" destOrd="0" parTransId="{8835ACE8-87BD-45A1-9BFF-B5A04D94656A}" sibTransId="{54D1A24C-FD2C-4CDC-A53E-029C52F60025}"/>
    <dgm:cxn modelId="{431222BE-7A63-4ACD-853E-64DF9C05F946}" type="presOf" srcId="{D1F32AA8-D174-4720-A5E0-7392E589F4DB}" destId="{9DABA363-903F-4618-B3C0-620662466C8C}" srcOrd="0" destOrd="0" presId="urn:microsoft.com/office/officeart/2005/8/layout/arrow2"/>
    <dgm:cxn modelId="{76FD99C9-B2F8-4837-8270-34E8594392A9}" type="presOf" srcId="{B4C494A3-1787-4EFA-9FA4-5E2770EC5C10}" destId="{C8E8304E-5926-4501-80F7-BAE092ABE149}" srcOrd="0" destOrd="0" presId="urn:microsoft.com/office/officeart/2005/8/layout/arrow2"/>
    <dgm:cxn modelId="{780A26CA-13A3-4027-8D8F-A1082F67DFFC}" type="presOf" srcId="{A7468B60-AE7A-4D43-8D44-BAB0A220A0EC}" destId="{86621BEF-76D5-4CA1-989A-06D070ACB718}" srcOrd="0" destOrd="0" presId="urn:microsoft.com/office/officeart/2005/8/layout/arrow2"/>
    <dgm:cxn modelId="{0BF8E0F8-24F8-48BA-9EE6-02355E055B98}" srcId="{CE8C9EF5-52A4-4436-BC17-82B446F54A50}" destId="{A7468B60-AE7A-4D43-8D44-BAB0A220A0EC}" srcOrd="1" destOrd="0" parTransId="{700A9EAE-EC30-4557-BFCB-D725BD9774B2}" sibTransId="{4ADF9C3E-38F6-45CA-92F4-1DF890D78B7B}"/>
    <dgm:cxn modelId="{F8A2A7D8-F7D8-4DE0-8E5D-46B918BA7394}" type="presParOf" srcId="{E2DE9BB5-96D4-4D8A-93F3-339214635E8C}" destId="{4D810C83-D1DD-4EA4-829C-64B864D06BBF}" srcOrd="0" destOrd="0" presId="urn:microsoft.com/office/officeart/2005/8/layout/arrow2"/>
    <dgm:cxn modelId="{E0FE2A76-A401-4211-AA5E-09022AA477A3}" type="presParOf" srcId="{E2DE9BB5-96D4-4D8A-93F3-339214635E8C}" destId="{74F89247-D6CA-4DC2-839F-AE3A94F6D2DD}" srcOrd="1" destOrd="0" presId="urn:microsoft.com/office/officeart/2005/8/layout/arrow2"/>
    <dgm:cxn modelId="{16EE6612-8EC7-4B1E-BB4F-7744D953CC6B}" type="presParOf" srcId="{74F89247-D6CA-4DC2-839F-AE3A94F6D2DD}" destId="{E6E6B52E-B19C-4BF0-80F8-91AC74560D19}" srcOrd="0" destOrd="0" presId="urn:microsoft.com/office/officeart/2005/8/layout/arrow2"/>
    <dgm:cxn modelId="{4AE57EDA-1AAF-4E9A-8A97-67CBB151AAC3}" type="presParOf" srcId="{74F89247-D6CA-4DC2-839F-AE3A94F6D2DD}" destId="{C8E8304E-5926-4501-80F7-BAE092ABE149}" srcOrd="1" destOrd="0" presId="urn:microsoft.com/office/officeart/2005/8/layout/arrow2"/>
    <dgm:cxn modelId="{8E6CE54E-08AB-4580-ABCB-D9838767EF61}" type="presParOf" srcId="{74F89247-D6CA-4DC2-839F-AE3A94F6D2DD}" destId="{79C886E3-AD22-4FD1-AA28-329E63C7ACC2}" srcOrd="2" destOrd="0" presId="urn:microsoft.com/office/officeart/2005/8/layout/arrow2"/>
    <dgm:cxn modelId="{2FBE78B5-132D-45D8-96E2-A5DFA0D5B3C9}" type="presParOf" srcId="{74F89247-D6CA-4DC2-839F-AE3A94F6D2DD}" destId="{86621BEF-76D5-4CA1-989A-06D070ACB718}" srcOrd="3" destOrd="0" presId="urn:microsoft.com/office/officeart/2005/8/layout/arrow2"/>
    <dgm:cxn modelId="{B9BC91BC-C228-4FBA-8FCB-0AD60879D8C7}" type="presParOf" srcId="{74F89247-D6CA-4DC2-839F-AE3A94F6D2DD}" destId="{6F05DB2F-E028-4577-B1BC-BB879631C5AD}" srcOrd="4" destOrd="0" presId="urn:microsoft.com/office/officeart/2005/8/layout/arrow2"/>
    <dgm:cxn modelId="{2607C3F6-481B-41D1-8DCF-FB56782A27F4}" type="presParOf" srcId="{74F89247-D6CA-4DC2-839F-AE3A94F6D2DD}" destId="{9DABA363-903F-4618-B3C0-620662466C8C}" srcOrd="5"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CC98D9B-1023-4096-8732-21BA6CBEFF86}"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s-ES"/>
        </a:p>
      </dgm:t>
    </dgm:pt>
    <dgm:pt modelId="{D0BE3307-9F23-4308-B1B6-8497232D9F88}">
      <dgm:prSet phldrT="[Texto]" custT="1"/>
      <dgm:spPr>
        <a:solidFill>
          <a:srgbClr val="FF0000"/>
        </a:solidFill>
      </dgm:spPr>
      <dgm:t>
        <a:bodyPr/>
        <a:lstStyle/>
        <a:p>
          <a:r>
            <a:rPr lang="es-ES" sz="2800" b="1" dirty="0">
              <a:solidFill>
                <a:schemeClr val="tx1"/>
              </a:solidFill>
              <a:latin typeface="Trebuchet MS" panose="020B0603020202020204" pitchFamily="34" charset="0"/>
            </a:rPr>
            <a:t>ARQUITECTURA</a:t>
          </a:r>
        </a:p>
      </dgm:t>
    </dgm:pt>
    <dgm:pt modelId="{3A483B4E-6527-4A28-9969-1FB25EA5E31B}" type="parTrans" cxnId="{BD4C825F-B826-4D02-9B78-75E648A71EFB}">
      <dgm:prSet/>
      <dgm:spPr/>
      <dgm:t>
        <a:bodyPr/>
        <a:lstStyle/>
        <a:p>
          <a:endParaRPr lang="es-ES">
            <a:solidFill>
              <a:schemeClr val="tx1"/>
            </a:solidFill>
            <a:latin typeface="Trebuchet MS" panose="020B0603020202020204" pitchFamily="34" charset="0"/>
          </a:endParaRPr>
        </a:p>
      </dgm:t>
    </dgm:pt>
    <dgm:pt modelId="{D9A241D0-7355-4366-BB29-57F6BBDEF6D9}" type="sibTrans" cxnId="{BD4C825F-B826-4D02-9B78-75E648A71EFB}">
      <dgm:prSet/>
      <dgm:spPr/>
      <dgm:t>
        <a:bodyPr/>
        <a:lstStyle/>
        <a:p>
          <a:endParaRPr lang="es-ES">
            <a:solidFill>
              <a:schemeClr val="tx1"/>
            </a:solidFill>
            <a:latin typeface="Trebuchet MS" panose="020B0603020202020204" pitchFamily="34" charset="0"/>
          </a:endParaRPr>
        </a:p>
      </dgm:t>
    </dgm:pt>
    <dgm:pt modelId="{78C97A2E-2491-4640-ACAC-60B95E64D7E5}">
      <dgm:prSet phldrT="[Texto]" custT="1"/>
      <dgm:sp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dgm:spPr>
      <dgm:t>
        <a:bodyPr/>
        <a:lstStyle/>
        <a:p>
          <a:r>
            <a:rPr lang="es-ES" sz="1800" b="1" dirty="0">
              <a:solidFill>
                <a:schemeClr val="tx1"/>
              </a:solidFill>
              <a:latin typeface="Trebuchet MS" panose="020B0603020202020204" pitchFamily="34" charset="0"/>
            </a:rPr>
            <a:t>Expresan un paradigma fundamental para estructurar un sistema de software</a:t>
          </a:r>
        </a:p>
      </dgm:t>
    </dgm:pt>
    <dgm:pt modelId="{590CCD6A-EABF-454F-BBC3-90F92BDAFB41}" type="parTrans" cxnId="{8C9CB38A-8C70-4979-94AE-BE0F78290F91}">
      <dgm:prSet/>
      <dgm:spPr/>
      <dgm:t>
        <a:bodyPr/>
        <a:lstStyle/>
        <a:p>
          <a:endParaRPr lang="es-ES">
            <a:solidFill>
              <a:schemeClr val="tx1"/>
            </a:solidFill>
            <a:latin typeface="Trebuchet MS" panose="020B0603020202020204" pitchFamily="34" charset="0"/>
          </a:endParaRPr>
        </a:p>
      </dgm:t>
    </dgm:pt>
    <dgm:pt modelId="{F0FC57FA-847E-4C5E-B9A7-A53D023B91EA}" type="sibTrans" cxnId="{8C9CB38A-8C70-4979-94AE-BE0F78290F91}">
      <dgm:prSet/>
      <dgm:spPr/>
      <dgm:t>
        <a:bodyPr/>
        <a:lstStyle/>
        <a:p>
          <a:endParaRPr lang="es-ES">
            <a:solidFill>
              <a:schemeClr val="tx1"/>
            </a:solidFill>
            <a:latin typeface="Trebuchet MS" panose="020B0603020202020204" pitchFamily="34" charset="0"/>
          </a:endParaRPr>
        </a:p>
      </dgm:t>
    </dgm:pt>
    <dgm:pt modelId="{374B5B7E-B5CD-416A-9C43-2961E3233CB3}">
      <dgm:prSet phldrT="[Texto]" custT="1"/>
      <dgm:sp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dgm:spPr>
      <dgm:t>
        <a:bodyPr/>
        <a:lstStyle/>
        <a:p>
          <a:r>
            <a:rPr lang="es-ES" sz="1800" b="1" dirty="0">
              <a:solidFill>
                <a:schemeClr val="tx1"/>
              </a:solidFill>
              <a:latin typeface="Trebuchet MS" panose="020B0603020202020204" pitchFamily="34" charset="0"/>
            </a:rPr>
            <a:t>Proporcionan un conjunto de subsistemas predefinidos, con reglas y guías para organizar las relaciones entre ellos</a:t>
          </a:r>
        </a:p>
      </dgm:t>
    </dgm:pt>
    <dgm:pt modelId="{B0FC794C-E4F8-40DD-97F7-DDDCE50FB308}" type="parTrans" cxnId="{5AB4F3B6-9926-497B-BB7E-6173784C94AE}">
      <dgm:prSet/>
      <dgm:spPr/>
      <dgm:t>
        <a:bodyPr/>
        <a:lstStyle/>
        <a:p>
          <a:endParaRPr lang="es-ES">
            <a:solidFill>
              <a:schemeClr val="tx1"/>
            </a:solidFill>
            <a:latin typeface="Trebuchet MS" panose="020B0603020202020204" pitchFamily="34" charset="0"/>
          </a:endParaRPr>
        </a:p>
      </dgm:t>
    </dgm:pt>
    <dgm:pt modelId="{E679BCEA-D750-4A45-83AA-4F656B33B1D5}" type="sibTrans" cxnId="{5AB4F3B6-9926-497B-BB7E-6173784C94AE}">
      <dgm:prSet/>
      <dgm:spPr/>
      <dgm:t>
        <a:bodyPr/>
        <a:lstStyle/>
        <a:p>
          <a:endParaRPr lang="es-ES">
            <a:solidFill>
              <a:schemeClr val="tx1"/>
            </a:solidFill>
            <a:latin typeface="Trebuchet MS" panose="020B0603020202020204" pitchFamily="34" charset="0"/>
          </a:endParaRPr>
        </a:p>
      </dgm:t>
    </dgm:pt>
    <dgm:pt modelId="{CA1F843B-D318-480B-855E-19114AF85925}">
      <dgm:prSet phldrT="[Texto]" custT="1"/>
      <dgm:spPr>
        <a:solidFill>
          <a:srgbClr val="0070C0"/>
        </a:solidFill>
      </dgm:spPr>
      <dgm:t>
        <a:bodyPr/>
        <a:lstStyle/>
        <a:p>
          <a:r>
            <a:rPr lang="es-ES" sz="2800" b="1" dirty="0">
              <a:solidFill>
                <a:schemeClr val="tx1"/>
              </a:solidFill>
              <a:latin typeface="Trebuchet MS" panose="020B0603020202020204" pitchFamily="34" charset="0"/>
            </a:rPr>
            <a:t>DISEÑO</a:t>
          </a:r>
        </a:p>
      </dgm:t>
    </dgm:pt>
    <dgm:pt modelId="{D2D6E6D1-77F8-4EF9-8F39-829448DD966D}" type="parTrans" cxnId="{E8DB97F4-A13F-48D3-9222-FE278D12D63B}">
      <dgm:prSet/>
      <dgm:spPr/>
      <dgm:t>
        <a:bodyPr/>
        <a:lstStyle/>
        <a:p>
          <a:endParaRPr lang="es-ES">
            <a:solidFill>
              <a:schemeClr val="tx1"/>
            </a:solidFill>
            <a:latin typeface="Trebuchet MS" panose="020B0603020202020204" pitchFamily="34" charset="0"/>
          </a:endParaRPr>
        </a:p>
      </dgm:t>
    </dgm:pt>
    <dgm:pt modelId="{795833FF-AAAB-4617-8945-DB1B5037442D}" type="sibTrans" cxnId="{E8DB97F4-A13F-48D3-9222-FE278D12D63B}">
      <dgm:prSet/>
      <dgm:spPr/>
      <dgm:t>
        <a:bodyPr/>
        <a:lstStyle/>
        <a:p>
          <a:endParaRPr lang="es-ES">
            <a:solidFill>
              <a:schemeClr val="tx1"/>
            </a:solidFill>
            <a:latin typeface="Trebuchet MS" panose="020B0603020202020204" pitchFamily="34" charset="0"/>
          </a:endParaRPr>
        </a:p>
      </dgm:t>
    </dgm:pt>
    <dgm:pt modelId="{B360A0B8-3938-41FC-ABD9-67CA759F63F2}">
      <dgm:prSet phldrT="[Texto]" custT="1"/>
      <dgm:sp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s-ES" sz="1800" b="1" dirty="0">
              <a:solidFill>
                <a:schemeClr val="tx1"/>
              </a:solidFill>
              <a:latin typeface="Trebuchet MS" panose="020B0603020202020204" pitchFamily="34" charset="0"/>
            </a:rPr>
            <a:t>Compuestos de varias unidades arquitecturales más pequeños</a:t>
          </a:r>
        </a:p>
      </dgm:t>
    </dgm:pt>
    <dgm:pt modelId="{4DF3B0C0-AB9F-466F-9328-56A3737FC4AD}" type="parTrans" cxnId="{FB703AD9-11F2-4E18-B061-87E5624E6B90}">
      <dgm:prSet/>
      <dgm:spPr/>
      <dgm:t>
        <a:bodyPr/>
        <a:lstStyle/>
        <a:p>
          <a:endParaRPr lang="es-ES">
            <a:solidFill>
              <a:schemeClr val="tx1"/>
            </a:solidFill>
            <a:latin typeface="Trebuchet MS" panose="020B0603020202020204" pitchFamily="34" charset="0"/>
          </a:endParaRPr>
        </a:p>
      </dgm:t>
    </dgm:pt>
    <dgm:pt modelId="{CBFB96C1-968C-4639-8970-B11E8FF40955}" type="sibTrans" cxnId="{FB703AD9-11F2-4E18-B061-87E5624E6B90}">
      <dgm:prSet/>
      <dgm:spPr/>
      <dgm:t>
        <a:bodyPr/>
        <a:lstStyle/>
        <a:p>
          <a:endParaRPr lang="es-ES">
            <a:solidFill>
              <a:schemeClr val="tx1"/>
            </a:solidFill>
            <a:latin typeface="Trebuchet MS" panose="020B0603020202020204" pitchFamily="34" charset="0"/>
          </a:endParaRPr>
        </a:p>
      </dgm:t>
    </dgm:pt>
    <dgm:pt modelId="{D9C91C93-32B9-4FA5-BF29-3890D0B25B0A}">
      <dgm:prSet phldrT="[Texto]" custT="1"/>
      <dgm:spPr>
        <a:solidFill>
          <a:srgbClr val="00B050"/>
        </a:solidFill>
      </dgm:spPr>
      <dgm:t>
        <a:bodyPr/>
        <a:lstStyle/>
        <a:p>
          <a:r>
            <a:rPr lang="es-ES" sz="2800" b="1" dirty="0">
              <a:solidFill>
                <a:schemeClr val="tx1"/>
              </a:solidFill>
              <a:latin typeface="Trebuchet MS" panose="020B0603020202020204" pitchFamily="34" charset="0"/>
            </a:rPr>
            <a:t>ELEMENTALES</a:t>
          </a:r>
        </a:p>
      </dgm:t>
    </dgm:pt>
    <dgm:pt modelId="{470E40DE-31DE-4D3D-8C31-6FE4C88BBACB}" type="parTrans" cxnId="{4FCB7425-8B85-43B5-AF61-C406F0825CF3}">
      <dgm:prSet/>
      <dgm:spPr/>
      <dgm:t>
        <a:bodyPr/>
        <a:lstStyle/>
        <a:p>
          <a:endParaRPr lang="es-ES">
            <a:solidFill>
              <a:schemeClr val="tx1"/>
            </a:solidFill>
            <a:latin typeface="Trebuchet MS" panose="020B0603020202020204" pitchFamily="34" charset="0"/>
          </a:endParaRPr>
        </a:p>
      </dgm:t>
    </dgm:pt>
    <dgm:pt modelId="{3162ACDD-A367-4FAC-8DF9-2630876D9B5E}" type="sibTrans" cxnId="{4FCB7425-8B85-43B5-AF61-C406F0825CF3}">
      <dgm:prSet/>
      <dgm:spPr/>
      <dgm:t>
        <a:bodyPr/>
        <a:lstStyle/>
        <a:p>
          <a:endParaRPr lang="es-ES">
            <a:solidFill>
              <a:schemeClr val="tx1"/>
            </a:solidFill>
            <a:latin typeface="Trebuchet MS" panose="020B0603020202020204" pitchFamily="34" charset="0"/>
          </a:endParaRPr>
        </a:p>
      </dgm:t>
    </dgm:pt>
    <dgm:pt modelId="{1FE7827B-C379-4E11-8E9D-7BA5531BDA28}">
      <dgm:prSet phldrT="[Texto]" custT="1"/>
      <dgm:sp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dgm:spPr>
      <dgm:t>
        <a:bodyPr/>
        <a:lstStyle/>
        <a:p>
          <a:r>
            <a:rPr lang="es-ES" sz="1800" b="1" dirty="0">
              <a:solidFill>
                <a:schemeClr val="tx1"/>
              </a:solidFill>
              <a:latin typeface="Trebuchet MS" panose="020B0603020202020204" pitchFamily="34" charset="0"/>
            </a:rPr>
            <a:t>Específicos de un lenguaje de programación</a:t>
          </a:r>
        </a:p>
      </dgm:t>
    </dgm:pt>
    <dgm:pt modelId="{EF6EFFC4-064F-46A7-99C6-F3C5BC9F62ED}" type="parTrans" cxnId="{0E3FE36F-ECCE-4004-B07D-0B8D45FD5A6D}">
      <dgm:prSet/>
      <dgm:spPr/>
      <dgm:t>
        <a:bodyPr/>
        <a:lstStyle/>
        <a:p>
          <a:endParaRPr lang="es-ES">
            <a:solidFill>
              <a:schemeClr val="tx1"/>
            </a:solidFill>
            <a:latin typeface="Trebuchet MS" panose="020B0603020202020204" pitchFamily="34" charset="0"/>
          </a:endParaRPr>
        </a:p>
      </dgm:t>
    </dgm:pt>
    <dgm:pt modelId="{9FB8F506-F976-4F49-A4C9-D754EA9008B6}" type="sibTrans" cxnId="{0E3FE36F-ECCE-4004-B07D-0B8D45FD5A6D}">
      <dgm:prSet/>
      <dgm:spPr/>
      <dgm:t>
        <a:bodyPr/>
        <a:lstStyle/>
        <a:p>
          <a:endParaRPr lang="es-ES">
            <a:solidFill>
              <a:schemeClr val="tx1"/>
            </a:solidFill>
            <a:latin typeface="Trebuchet MS" panose="020B0603020202020204" pitchFamily="34" charset="0"/>
          </a:endParaRPr>
        </a:p>
      </dgm:t>
    </dgm:pt>
    <dgm:pt modelId="{0D6D05C5-F001-4BD5-BFCF-318C2538997A}">
      <dgm:prSet phldrT="[Texto]" custT="1"/>
      <dgm:sp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s-ES" sz="1800" b="1" dirty="0">
              <a:solidFill>
                <a:schemeClr val="tx1"/>
              </a:solidFill>
              <a:latin typeface="Trebuchet MS" panose="020B0603020202020204" pitchFamily="34" charset="0"/>
            </a:rPr>
            <a:t>Describen el esquema básico para estructurar subsistemas y componentes</a:t>
          </a:r>
        </a:p>
      </dgm:t>
    </dgm:pt>
    <dgm:pt modelId="{9C40FED6-0705-483C-A283-57473C7FAA03}" type="parTrans" cxnId="{01CBD426-AF04-4F45-81F4-46FBA102FD4D}">
      <dgm:prSet/>
      <dgm:spPr/>
      <dgm:t>
        <a:bodyPr/>
        <a:lstStyle/>
        <a:p>
          <a:endParaRPr lang="es-ES">
            <a:solidFill>
              <a:schemeClr val="tx1"/>
            </a:solidFill>
            <a:latin typeface="Trebuchet MS" panose="020B0603020202020204" pitchFamily="34" charset="0"/>
          </a:endParaRPr>
        </a:p>
      </dgm:t>
    </dgm:pt>
    <dgm:pt modelId="{4151282A-C2C9-4DF2-9738-4B8076736C49}" type="sibTrans" cxnId="{01CBD426-AF04-4F45-81F4-46FBA102FD4D}">
      <dgm:prSet/>
      <dgm:spPr/>
      <dgm:t>
        <a:bodyPr/>
        <a:lstStyle/>
        <a:p>
          <a:endParaRPr lang="es-ES">
            <a:solidFill>
              <a:schemeClr val="tx1"/>
            </a:solidFill>
            <a:latin typeface="Trebuchet MS" panose="020B0603020202020204" pitchFamily="34" charset="0"/>
          </a:endParaRPr>
        </a:p>
      </dgm:t>
    </dgm:pt>
    <dgm:pt modelId="{E0397A10-307A-4D0B-A490-304F897CA387}">
      <dgm:prSet phldrT="[Texto]" custT="1"/>
      <dgm:sp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dgm:spPr>
      <dgm:t>
        <a:bodyPr/>
        <a:lstStyle/>
        <a:p>
          <a:r>
            <a:rPr lang="es-ES" sz="1800" b="1" dirty="0">
              <a:solidFill>
                <a:schemeClr val="tx1"/>
              </a:solidFill>
              <a:latin typeface="Trebuchet MS" panose="020B0603020202020204" pitchFamily="34" charset="0"/>
            </a:rPr>
            <a:t>Describen cómo implementar componentes particulares de un patrón</a:t>
          </a:r>
        </a:p>
      </dgm:t>
    </dgm:pt>
    <dgm:pt modelId="{54BC7362-1238-46B6-85C9-3BA82E63F589}" type="parTrans" cxnId="{A07BCA5D-C462-4D0F-A5F1-A545B6A43F29}">
      <dgm:prSet/>
      <dgm:spPr/>
      <dgm:t>
        <a:bodyPr/>
        <a:lstStyle/>
        <a:p>
          <a:endParaRPr lang="es-ES">
            <a:solidFill>
              <a:schemeClr val="tx1"/>
            </a:solidFill>
            <a:latin typeface="Trebuchet MS" panose="020B0603020202020204" pitchFamily="34" charset="0"/>
          </a:endParaRPr>
        </a:p>
      </dgm:t>
    </dgm:pt>
    <dgm:pt modelId="{3422C906-A97D-420A-AFDC-AA081851AFD0}" type="sibTrans" cxnId="{A07BCA5D-C462-4D0F-A5F1-A545B6A43F29}">
      <dgm:prSet/>
      <dgm:spPr/>
      <dgm:t>
        <a:bodyPr/>
        <a:lstStyle/>
        <a:p>
          <a:endParaRPr lang="es-ES">
            <a:solidFill>
              <a:schemeClr val="tx1"/>
            </a:solidFill>
            <a:latin typeface="Trebuchet MS" panose="020B0603020202020204" pitchFamily="34" charset="0"/>
          </a:endParaRPr>
        </a:p>
      </dgm:t>
    </dgm:pt>
    <dgm:pt modelId="{545B6F5D-E3A6-449C-B081-D5E7EAA3ACF5}" type="pres">
      <dgm:prSet presAssocID="{ECC98D9B-1023-4096-8732-21BA6CBEFF86}" presName="Name0" presStyleCnt="0">
        <dgm:presLayoutVars>
          <dgm:dir/>
          <dgm:animLvl val="lvl"/>
          <dgm:resizeHandles/>
        </dgm:presLayoutVars>
      </dgm:prSet>
      <dgm:spPr/>
    </dgm:pt>
    <dgm:pt modelId="{E6C5E355-51A9-491E-B0FD-CF6B5AF8E209}" type="pres">
      <dgm:prSet presAssocID="{D0BE3307-9F23-4308-B1B6-8497232D9F88}" presName="linNode" presStyleCnt="0"/>
      <dgm:spPr/>
    </dgm:pt>
    <dgm:pt modelId="{8399B73D-05EE-4FEC-8CB8-0FFE3544548A}" type="pres">
      <dgm:prSet presAssocID="{D0BE3307-9F23-4308-B1B6-8497232D9F88}" presName="parentShp" presStyleLbl="node1" presStyleIdx="0" presStyleCnt="3" custScaleX="91736">
        <dgm:presLayoutVars>
          <dgm:bulletEnabled val="1"/>
        </dgm:presLayoutVars>
      </dgm:prSet>
      <dgm:spPr/>
    </dgm:pt>
    <dgm:pt modelId="{C7CFC2D7-7E62-4101-A70D-39146F787517}" type="pres">
      <dgm:prSet presAssocID="{D0BE3307-9F23-4308-B1B6-8497232D9F88}" presName="childShp" presStyleLbl="bgAccFollowNode1" presStyleIdx="0" presStyleCnt="3" custScaleX="108264" custScaleY="144489">
        <dgm:presLayoutVars>
          <dgm:bulletEnabled val="1"/>
        </dgm:presLayoutVars>
      </dgm:prSet>
      <dgm:spPr/>
    </dgm:pt>
    <dgm:pt modelId="{BC1FD960-8D25-4A22-A404-8BA7603994BC}" type="pres">
      <dgm:prSet presAssocID="{D9A241D0-7355-4366-BB29-57F6BBDEF6D9}" presName="spacing" presStyleCnt="0"/>
      <dgm:spPr/>
    </dgm:pt>
    <dgm:pt modelId="{B43C6B07-74D1-4C47-BCC1-2FAFA4CA1AA5}" type="pres">
      <dgm:prSet presAssocID="{CA1F843B-D318-480B-855E-19114AF85925}" presName="linNode" presStyleCnt="0"/>
      <dgm:spPr/>
    </dgm:pt>
    <dgm:pt modelId="{85D34B08-519C-489E-A689-7E109BFC38D0}" type="pres">
      <dgm:prSet presAssocID="{CA1F843B-D318-480B-855E-19114AF85925}" presName="parentShp" presStyleLbl="node1" presStyleIdx="1" presStyleCnt="3">
        <dgm:presLayoutVars>
          <dgm:bulletEnabled val="1"/>
        </dgm:presLayoutVars>
      </dgm:prSet>
      <dgm:spPr/>
    </dgm:pt>
    <dgm:pt modelId="{3E451809-CD5E-4A69-B20E-840AF3E959E4}" type="pres">
      <dgm:prSet presAssocID="{CA1F843B-D318-480B-855E-19114AF85925}" presName="childShp" presStyleLbl="bgAccFollowNode1" presStyleIdx="1" presStyleCnt="3" custScaleX="108264" custScaleY="107585">
        <dgm:presLayoutVars>
          <dgm:bulletEnabled val="1"/>
        </dgm:presLayoutVars>
      </dgm:prSet>
      <dgm:spPr/>
    </dgm:pt>
    <dgm:pt modelId="{3CAAE83C-D643-40FC-BADF-4A37C3BF806C}" type="pres">
      <dgm:prSet presAssocID="{795833FF-AAAB-4617-8945-DB1B5037442D}" presName="spacing" presStyleCnt="0"/>
      <dgm:spPr/>
    </dgm:pt>
    <dgm:pt modelId="{C27565C1-FA26-4225-AF27-173E3D9993C0}" type="pres">
      <dgm:prSet presAssocID="{D9C91C93-32B9-4FA5-BF29-3890D0B25B0A}" presName="linNode" presStyleCnt="0"/>
      <dgm:spPr/>
    </dgm:pt>
    <dgm:pt modelId="{3104F63E-BDA1-4C4D-BCCB-6C7C9F8E9E9A}" type="pres">
      <dgm:prSet presAssocID="{D9C91C93-32B9-4FA5-BF29-3890D0B25B0A}" presName="parentShp" presStyleLbl="node1" presStyleIdx="2" presStyleCnt="3">
        <dgm:presLayoutVars>
          <dgm:bulletEnabled val="1"/>
        </dgm:presLayoutVars>
      </dgm:prSet>
      <dgm:spPr/>
    </dgm:pt>
    <dgm:pt modelId="{3B94BD74-5C04-4807-AF22-0D64C722700C}" type="pres">
      <dgm:prSet presAssocID="{D9C91C93-32B9-4FA5-BF29-3890D0B25B0A}" presName="childShp" presStyleLbl="bgAccFollowNode1" presStyleIdx="2" presStyleCnt="3" custScaleX="108264" custScaleY="107585">
        <dgm:presLayoutVars>
          <dgm:bulletEnabled val="1"/>
        </dgm:presLayoutVars>
      </dgm:prSet>
      <dgm:spPr/>
    </dgm:pt>
  </dgm:ptLst>
  <dgm:cxnLst>
    <dgm:cxn modelId="{D0BA0020-0B26-44B1-B5F2-A1A86D0B3171}" type="presOf" srcId="{D9C91C93-32B9-4FA5-BF29-3890D0B25B0A}" destId="{3104F63E-BDA1-4C4D-BCCB-6C7C9F8E9E9A}" srcOrd="0" destOrd="0" presId="urn:microsoft.com/office/officeart/2005/8/layout/vList6"/>
    <dgm:cxn modelId="{4FCB7425-8B85-43B5-AF61-C406F0825CF3}" srcId="{ECC98D9B-1023-4096-8732-21BA6CBEFF86}" destId="{D9C91C93-32B9-4FA5-BF29-3890D0B25B0A}" srcOrd="2" destOrd="0" parTransId="{470E40DE-31DE-4D3D-8C31-6FE4C88BBACB}" sibTransId="{3162ACDD-A367-4FAC-8DF9-2630876D9B5E}"/>
    <dgm:cxn modelId="{01CBD426-AF04-4F45-81F4-46FBA102FD4D}" srcId="{CA1F843B-D318-480B-855E-19114AF85925}" destId="{0D6D05C5-F001-4BD5-BFCF-318C2538997A}" srcOrd="1" destOrd="0" parTransId="{9C40FED6-0705-483C-A283-57473C7FAA03}" sibTransId="{4151282A-C2C9-4DF2-9738-4B8076736C49}"/>
    <dgm:cxn modelId="{954B282F-6139-4ED8-9D22-B3A69E4E785C}" type="presOf" srcId="{ECC98D9B-1023-4096-8732-21BA6CBEFF86}" destId="{545B6F5D-E3A6-449C-B081-D5E7EAA3ACF5}" srcOrd="0" destOrd="0" presId="urn:microsoft.com/office/officeart/2005/8/layout/vList6"/>
    <dgm:cxn modelId="{A07BCA5D-C462-4D0F-A5F1-A545B6A43F29}" srcId="{D9C91C93-32B9-4FA5-BF29-3890D0B25B0A}" destId="{E0397A10-307A-4D0B-A490-304F897CA387}" srcOrd="1" destOrd="0" parTransId="{54BC7362-1238-46B6-85C9-3BA82E63F589}" sibTransId="{3422C906-A97D-420A-AFDC-AA081851AFD0}"/>
    <dgm:cxn modelId="{BD4C825F-B826-4D02-9B78-75E648A71EFB}" srcId="{ECC98D9B-1023-4096-8732-21BA6CBEFF86}" destId="{D0BE3307-9F23-4308-B1B6-8497232D9F88}" srcOrd="0" destOrd="0" parTransId="{3A483B4E-6527-4A28-9969-1FB25EA5E31B}" sibTransId="{D9A241D0-7355-4366-BB29-57F6BBDEF6D9}"/>
    <dgm:cxn modelId="{DA508F60-CD36-49EA-BB84-E54E26726892}" type="presOf" srcId="{E0397A10-307A-4D0B-A490-304F897CA387}" destId="{3B94BD74-5C04-4807-AF22-0D64C722700C}" srcOrd="0" destOrd="1" presId="urn:microsoft.com/office/officeart/2005/8/layout/vList6"/>
    <dgm:cxn modelId="{246CF061-C172-4772-B8A3-362DFDFF3148}" type="presOf" srcId="{D0BE3307-9F23-4308-B1B6-8497232D9F88}" destId="{8399B73D-05EE-4FEC-8CB8-0FFE3544548A}" srcOrd="0" destOrd="0" presId="urn:microsoft.com/office/officeart/2005/8/layout/vList6"/>
    <dgm:cxn modelId="{7867884B-5FEF-4EC1-83E1-718DB448E0F5}" type="presOf" srcId="{B360A0B8-3938-41FC-ABD9-67CA759F63F2}" destId="{3E451809-CD5E-4A69-B20E-840AF3E959E4}" srcOrd="0" destOrd="0" presId="urn:microsoft.com/office/officeart/2005/8/layout/vList6"/>
    <dgm:cxn modelId="{0E3FE36F-ECCE-4004-B07D-0B8D45FD5A6D}" srcId="{D9C91C93-32B9-4FA5-BF29-3890D0B25B0A}" destId="{1FE7827B-C379-4E11-8E9D-7BA5531BDA28}" srcOrd="0" destOrd="0" parTransId="{EF6EFFC4-064F-46A7-99C6-F3C5BC9F62ED}" sibTransId="{9FB8F506-F976-4F49-A4C9-D754EA9008B6}"/>
    <dgm:cxn modelId="{B7B31858-C1D3-4F31-A818-2813421F39B9}" type="presOf" srcId="{1FE7827B-C379-4E11-8E9D-7BA5531BDA28}" destId="{3B94BD74-5C04-4807-AF22-0D64C722700C}" srcOrd="0" destOrd="0" presId="urn:microsoft.com/office/officeart/2005/8/layout/vList6"/>
    <dgm:cxn modelId="{8C9CB38A-8C70-4979-94AE-BE0F78290F91}" srcId="{D0BE3307-9F23-4308-B1B6-8497232D9F88}" destId="{78C97A2E-2491-4640-ACAC-60B95E64D7E5}" srcOrd="0" destOrd="0" parTransId="{590CCD6A-EABF-454F-BBC3-90F92BDAFB41}" sibTransId="{F0FC57FA-847E-4C5E-B9A7-A53D023B91EA}"/>
    <dgm:cxn modelId="{29CBBB8C-C58E-4840-96ED-DBB80AFB66D4}" type="presOf" srcId="{0D6D05C5-F001-4BD5-BFCF-318C2538997A}" destId="{3E451809-CD5E-4A69-B20E-840AF3E959E4}" srcOrd="0" destOrd="1" presId="urn:microsoft.com/office/officeart/2005/8/layout/vList6"/>
    <dgm:cxn modelId="{55BC4F90-0E86-4243-99EC-FD8683E6A484}" type="presOf" srcId="{CA1F843B-D318-480B-855E-19114AF85925}" destId="{85D34B08-519C-489E-A689-7E109BFC38D0}" srcOrd="0" destOrd="0" presId="urn:microsoft.com/office/officeart/2005/8/layout/vList6"/>
    <dgm:cxn modelId="{5AB4F3B6-9926-497B-BB7E-6173784C94AE}" srcId="{D0BE3307-9F23-4308-B1B6-8497232D9F88}" destId="{374B5B7E-B5CD-416A-9C43-2961E3233CB3}" srcOrd="1" destOrd="0" parTransId="{B0FC794C-E4F8-40DD-97F7-DDDCE50FB308}" sibTransId="{E679BCEA-D750-4A45-83AA-4F656B33B1D5}"/>
    <dgm:cxn modelId="{FB703AD9-11F2-4E18-B061-87E5624E6B90}" srcId="{CA1F843B-D318-480B-855E-19114AF85925}" destId="{B360A0B8-3938-41FC-ABD9-67CA759F63F2}" srcOrd="0" destOrd="0" parTransId="{4DF3B0C0-AB9F-466F-9328-56A3737FC4AD}" sibTransId="{CBFB96C1-968C-4639-8970-B11E8FF40955}"/>
    <dgm:cxn modelId="{CE5D33EA-F23D-438A-B323-DCF8FB456829}" type="presOf" srcId="{78C97A2E-2491-4640-ACAC-60B95E64D7E5}" destId="{C7CFC2D7-7E62-4101-A70D-39146F787517}" srcOrd="0" destOrd="0" presId="urn:microsoft.com/office/officeart/2005/8/layout/vList6"/>
    <dgm:cxn modelId="{E8DB97F4-A13F-48D3-9222-FE278D12D63B}" srcId="{ECC98D9B-1023-4096-8732-21BA6CBEFF86}" destId="{CA1F843B-D318-480B-855E-19114AF85925}" srcOrd="1" destOrd="0" parTransId="{D2D6E6D1-77F8-4EF9-8F39-829448DD966D}" sibTransId="{795833FF-AAAB-4617-8945-DB1B5037442D}"/>
    <dgm:cxn modelId="{C55E6FFB-875A-4231-A239-413E672B5C24}" type="presOf" srcId="{374B5B7E-B5CD-416A-9C43-2961E3233CB3}" destId="{C7CFC2D7-7E62-4101-A70D-39146F787517}" srcOrd="0" destOrd="1" presId="urn:microsoft.com/office/officeart/2005/8/layout/vList6"/>
    <dgm:cxn modelId="{5DCE8AF6-89D4-4F77-ACCB-0B07990C8C93}" type="presParOf" srcId="{545B6F5D-E3A6-449C-B081-D5E7EAA3ACF5}" destId="{E6C5E355-51A9-491E-B0FD-CF6B5AF8E209}" srcOrd="0" destOrd="0" presId="urn:microsoft.com/office/officeart/2005/8/layout/vList6"/>
    <dgm:cxn modelId="{D100F54E-D4A6-4114-BF9F-3EFE6DB97F04}" type="presParOf" srcId="{E6C5E355-51A9-491E-B0FD-CF6B5AF8E209}" destId="{8399B73D-05EE-4FEC-8CB8-0FFE3544548A}" srcOrd="0" destOrd="0" presId="urn:microsoft.com/office/officeart/2005/8/layout/vList6"/>
    <dgm:cxn modelId="{64080659-1D2E-4112-AFB9-4E8BAC4CB094}" type="presParOf" srcId="{E6C5E355-51A9-491E-B0FD-CF6B5AF8E209}" destId="{C7CFC2D7-7E62-4101-A70D-39146F787517}" srcOrd="1" destOrd="0" presId="urn:microsoft.com/office/officeart/2005/8/layout/vList6"/>
    <dgm:cxn modelId="{BC41862B-52D1-41EE-9ABE-F5B285497107}" type="presParOf" srcId="{545B6F5D-E3A6-449C-B081-D5E7EAA3ACF5}" destId="{BC1FD960-8D25-4A22-A404-8BA7603994BC}" srcOrd="1" destOrd="0" presId="urn:microsoft.com/office/officeart/2005/8/layout/vList6"/>
    <dgm:cxn modelId="{AC78801F-62C3-4E35-91F8-A99D91C67B25}" type="presParOf" srcId="{545B6F5D-E3A6-449C-B081-D5E7EAA3ACF5}" destId="{B43C6B07-74D1-4C47-BCC1-2FAFA4CA1AA5}" srcOrd="2" destOrd="0" presId="urn:microsoft.com/office/officeart/2005/8/layout/vList6"/>
    <dgm:cxn modelId="{093E5764-12A5-4B04-ADBB-BC70862729A1}" type="presParOf" srcId="{B43C6B07-74D1-4C47-BCC1-2FAFA4CA1AA5}" destId="{85D34B08-519C-489E-A689-7E109BFC38D0}" srcOrd="0" destOrd="0" presId="urn:microsoft.com/office/officeart/2005/8/layout/vList6"/>
    <dgm:cxn modelId="{A05826AF-08BE-4C74-9D0D-C3489AB1A4ED}" type="presParOf" srcId="{B43C6B07-74D1-4C47-BCC1-2FAFA4CA1AA5}" destId="{3E451809-CD5E-4A69-B20E-840AF3E959E4}" srcOrd="1" destOrd="0" presId="urn:microsoft.com/office/officeart/2005/8/layout/vList6"/>
    <dgm:cxn modelId="{E362239F-8B25-4FEB-80F9-5CD0DD27625E}" type="presParOf" srcId="{545B6F5D-E3A6-449C-B081-D5E7EAA3ACF5}" destId="{3CAAE83C-D643-40FC-BADF-4A37C3BF806C}" srcOrd="3" destOrd="0" presId="urn:microsoft.com/office/officeart/2005/8/layout/vList6"/>
    <dgm:cxn modelId="{4DF40716-043E-471D-9253-A9EBB23D9697}" type="presParOf" srcId="{545B6F5D-E3A6-449C-B081-D5E7EAA3ACF5}" destId="{C27565C1-FA26-4225-AF27-173E3D9993C0}" srcOrd="4" destOrd="0" presId="urn:microsoft.com/office/officeart/2005/8/layout/vList6"/>
    <dgm:cxn modelId="{E144E74D-5D60-4FF4-88A6-A062DD1EC49B}" type="presParOf" srcId="{C27565C1-FA26-4225-AF27-173E3D9993C0}" destId="{3104F63E-BDA1-4C4D-BCCB-6C7C9F8E9E9A}" srcOrd="0" destOrd="0" presId="urn:microsoft.com/office/officeart/2005/8/layout/vList6"/>
    <dgm:cxn modelId="{71300455-1788-42D5-A05E-927CF08B8D1B}" type="presParOf" srcId="{C27565C1-FA26-4225-AF27-173E3D9993C0}" destId="{3B94BD74-5C04-4807-AF22-0D64C722700C}"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266DE8B-4588-48C7-9792-ADDEA692F12B}" type="doc">
      <dgm:prSet loTypeId="urn:microsoft.com/office/officeart/2005/8/layout/hList7" loCatId="list" qsTypeId="urn:microsoft.com/office/officeart/2005/8/quickstyle/simple1" qsCatId="simple" csTypeId="urn:microsoft.com/office/officeart/2005/8/colors/accent1_2" csCatId="accent1" phldr="1"/>
      <dgm:spPr/>
    </dgm:pt>
    <dgm:pt modelId="{81B3172B-E3C9-4453-A3F1-22FCC5516DCC}">
      <dgm:prSet phldrT="[Texto]"/>
      <dgm:sp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t>
        <a:bodyPr/>
        <a:lstStyle/>
        <a:p>
          <a:r>
            <a:rPr lang="es-ES" b="1" dirty="0">
              <a:solidFill>
                <a:schemeClr val="tx1"/>
              </a:solidFill>
              <a:latin typeface="Trebuchet MS" panose="020B0603020202020204" pitchFamily="34" charset="0"/>
            </a:rPr>
            <a:t>de COMPORTAMIENTO</a:t>
          </a:r>
        </a:p>
      </dgm:t>
    </dgm:pt>
    <dgm:pt modelId="{765BA7C2-3974-41CE-A096-7F2382FCFDE0}" type="parTrans" cxnId="{2E8D147E-39E2-41DC-9581-6433B48E1E72}">
      <dgm:prSet/>
      <dgm:spPr/>
      <dgm:t>
        <a:bodyPr/>
        <a:lstStyle/>
        <a:p>
          <a:endParaRPr lang="es-ES" b="1">
            <a:solidFill>
              <a:schemeClr val="tx1"/>
            </a:solidFill>
            <a:latin typeface="Trebuchet MS" panose="020B0603020202020204" pitchFamily="34" charset="0"/>
          </a:endParaRPr>
        </a:p>
      </dgm:t>
    </dgm:pt>
    <dgm:pt modelId="{FC3B2E8E-F51E-42C8-89FE-5B3312A0CDF5}" type="sibTrans" cxnId="{2E8D147E-39E2-41DC-9581-6433B48E1E72}">
      <dgm:prSet/>
      <dgm:spPr/>
      <dgm:t>
        <a:bodyPr/>
        <a:lstStyle/>
        <a:p>
          <a:endParaRPr lang="es-ES" b="1">
            <a:solidFill>
              <a:schemeClr val="tx1"/>
            </a:solidFill>
            <a:latin typeface="Trebuchet MS" panose="020B0603020202020204" pitchFamily="34" charset="0"/>
          </a:endParaRPr>
        </a:p>
      </dgm:t>
    </dgm:pt>
    <dgm:pt modelId="{30AE4F00-ECC7-41C6-B54F-54A6DB742F5C}">
      <dgm:prSet phldrT="[Texto]"/>
      <dgm:sp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dgm:spPr>
      <dgm:t>
        <a:bodyPr/>
        <a:lstStyle/>
        <a:p>
          <a:r>
            <a:rPr lang="es-ES" b="1" dirty="0">
              <a:solidFill>
                <a:schemeClr val="tx1"/>
              </a:solidFill>
              <a:latin typeface="Trebuchet MS" panose="020B0603020202020204" pitchFamily="34" charset="0"/>
            </a:rPr>
            <a:t>ESTRUCTURALES</a:t>
          </a:r>
        </a:p>
      </dgm:t>
    </dgm:pt>
    <dgm:pt modelId="{4EFB2092-0542-43D1-A1C6-A921F432D3E3}" type="parTrans" cxnId="{9D553A3B-FC6D-4CD0-A5B1-E199030D0A45}">
      <dgm:prSet/>
      <dgm:spPr/>
      <dgm:t>
        <a:bodyPr/>
        <a:lstStyle/>
        <a:p>
          <a:endParaRPr lang="es-ES" b="1">
            <a:solidFill>
              <a:schemeClr val="tx1"/>
            </a:solidFill>
            <a:latin typeface="Trebuchet MS" panose="020B0603020202020204" pitchFamily="34" charset="0"/>
          </a:endParaRPr>
        </a:p>
      </dgm:t>
    </dgm:pt>
    <dgm:pt modelId="{940B899B-48C3-4ADF-8D6B-30E2C328C3F9}" type="sibTrans" cxnId="{9D553A3B-FC6D-4CD0-A5B1-E199030D0A45}">
      <dgm:prSet/>
      <dgm:spPr/>
      <dgm:t>
        <a:bodyPr/>
        <a:lstStyle/>
        <a:p>
          <a:endParaRPr lang="es-ES" b="1">
            <a:solidFill>
              <a:schemeClr val="tx1"/>
            </a:solidFill>
            <a:latin typeface="Trebuchet MS" panose="020B0603020202020204" pitchFamily="34" charset="0"/>
          </a:endParaRPr>
        </a:p>
      </dgm:t>
    </dgm:pt>
    <dgm:pt modelId="{6F4233E6-FEA7-4C57-A5C9-27A659BD963F}">
      <dgm:prSet phldrT="[Texto]"/>
      <dgm:spPr>
        <a:gradFill rotWithShape="0">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gradFill>
      </dgm:spPr>
      <dgm:t>
        <a:bodyPr/>
        <a:lstStyle/>
        <a:p>
          <a:r>
            <a:rPr lang="es-ES" b="1" dirty="0">
              <a:solidFill>
                <a:schemeClr val="tx1"/>
              </a:solidFill>
              <a:latin typeface="Trebuchet MS" panose="020B0603020202020204" pitchFamily="34" charset="0"/>
            </a:rPr>
            <a:t>CREACIONALES</a:t>
          </a:r>
        </a:p>
      </dgm:t>
    </dgm:pt>
    <dgm:pt modelId="{C1EE7DD7-EA0D-43BF-956A-3C1B67E0A8C3}" type="sibTrans" cxnId="{AA662ADB-20F5-4BF6-AFF7-C53FE384BFAE}">
      <dgm:prSet/>
      <dgm:spPr/>
      <dgm:t>
        <a:bodyPr/>
        <a:lstStyle/>
        <a:p>
          <a:endParaRPr lang="es-ES" b="1">
            <a:solidFill>
              <a:schemeClr val="tx1"/>
            </a:solidFill>
            <a:latin typeface="Trebuchet MS" panose="020B0603020202020204" pitchFamily="34" charset="0"/>
          </a:endParaRPr>
        </a:p>
      </dgm:t>
    </dgm:pt>
    <dgm:pt modelId="{76361A65-854E-479F-B401-CB67F29D1BCE}" type="parTrans" cxnId="{AA662ADB-20F5-4BF6-AFF7-C53FE384BFAE}">
      <dgm:prSet/>
      <dgm:spPr/>
      <dgm:t>
        <a:bodyPr/>
        <a:lstStyle/>
        <a:p>
          <a:endParaRPr lang="es-ES" b="1">
            <a:solidFill>
              <a:schemeClr val="tx1"/>
            </a:solidFill>
            <a:latin typeface="Trebuchet MS" panose="020B0603020202020204" pitchFamily="34" charset="0"/>
          </a:endParaRPr>
        </a:p>
      </dgm:t>
    </dgm:pt>
    <dgm:pt modelId="{295401F5-B2AB-4107-BC37-3C50BDE2787E}" type="pres">
      <dgm:prSet presAssocID="{B266DE8B-4588-48C7-9792-ADDEA692F12B}" presName="Name0" presStyleCnt="0">
        <dgm:presLayoutVars>
          <dgm:dir/>
          <dgm:resizeHandles val="exact"/>
        </dgm:presLayoutVars>
      </dgm:prSet>
      <dgm:spPr/>
    </dgm:pt>
    <dgm:pt modelId="{43418154-2E10-4DBF-8021-3A0CEB066523}" type="pres">
      <dgm:prSet presAssocID="{B266DE8B-4588-48C7-9792-ADDEA692F12B}" presName="fgShape" presStyleLbl="fgShp" presStyleIdx="0" presStyleCnt="1"/>
      <dgm:spPr>
        <a:noFill/>
        <a:ln>
          <a:noFill/>
        </a:ln>
      </dgm:spPr>
    </dgm:pt>
    <dgm:pt modelId="{240F06FB-3204-4264-A91E-EFB33D0D4C92}" type="pres">
      <dgm:prSet presAssocID="{B266DE8B-4588-48C7-9792-ADDEA692F12B}" presName="linComp" presStyleCnt="0"/>
      <dgm:spPr/>
    </dgm:pt>
    <dgm:pt modelId="{4079462C-9C95-4001-95DD-64DA468BD545}" type="pres">
      <dgm:prSet presAssocID="{6F4233E6-FEA7-4C57-A5C9-27A659BD963F}" presName="compNode" presStyleCnt="0"/>
      <dgm:spPr/>
    </dgm:pt>
    <dgm:pt modelId="{A158EB4B-C08B-4FE2-9A03-26760E6C19AA}" type="pres">
      <dgm:prSet presAssocID="{6F4233E6-FEA7-4C57-A5C9-27A659BD963F}" presName="bkgdShape" presStyleLbl="node1" presStyleIdx="0" presStyleCnt="3" custScaleX="92333"/>
      <dgm:spPr/>
    </dgm:pt>
    <dgm:pt modelId="{9CD8E0F1-A66B-4DE5-9FA2-D892D4975940}" type="pres">
      <dgm:prSet presAssocID="{6F4233E6-FEA7-4C57-A5C9-27A659BD963F}" presName="nodeTx" presStyleLbl="node1" presStyleIdx="0" presStyleCnt="3">
        <dgm:presLayoutVars>
          <dgm:bulletEnabled val="1"/>
        </dgm:presLayoutVars>
      </dgm:prSet>
      <dgm:spPr/>
    </dgm:pt>
    <dgm:pt modelId="{948D23B7-7D03-4EDC-A22D-BB48D013E191}" type="pres">
      <dgm:prSet presAssocID="{6F4233E6-FEA7-4C57-A5C9-27A659BD963F}" presName="invisiNode" presStyleLbl="node1" presStyleIdx="0" presStyleCnt="3"/>
      <dgm:spPr/>
    </dgm:pt>
    <dgm:pt modelId="{B1E46259-299B-4BAA-93CD-6AD3368B91F6}" type="pres">
      <dgm:prSet presAssocID="{6F4233E6-FEA7-4C57-A5C9-27A659BD963F}" presName="imagNode" presStyleLbl="fgImgPlace1" presStyleIdx="0" presStyleCnt="3"/>
      <dgm:spPr>
        <a:blipFill>
          <a:blip xmlns:r="http://schemas.openxmlformats.org/officeDocument/2006/relationships" r:embed="rId1"/>
          <a:stretch>
            <a:fillRect/>
          </a:stretch>
        </a:blipFill>
      </dgm:spPr>
    </dgm:pt>
    <dgm:pt modelId="{A9F6C270-57A2-4F45-9D63-07767BFC3597}" type="pres">
      <dgm:prSet presAssocID="{C1EE7DD7-EA0D-43BF-956A-3C1B67E0A8C3}" presName="sibTrans" presStyleLbl="sibTrans2D1" presStyleIdx="0" presStyleCnt="0"/>
      <dgm:spPr/>
    </dgm:pt>
    <dgm:pt modelId="{DB310314-A481-4FC8-B6F7-0C93783DE160}" type="pres">
      <dgm:prSet presAssocID="{81B3172B-E3C9-4453-A3F1-22FCC5516DCC}" presName="compNode" presStyleCnt="0"/>
      <dgm:spPr/>
    </dgm:pt>
    <dgm:pt modelId="{AE298083-1E62-4656-B851-9097F09204FC}" type="pres">
      <dgm:prSet presAssocID="{81B3172B-E3C9-4453-A3F1-22FCC5516DCC}" presName="bkgdShape" presStyleLbl="node1" presStyleIdx="1" presStyleCnt="3" custScaleX="88621"/>
      <dgm:spPr/>
    </dgm:pt>
    <dgm:pt modelId="{741EE208-6F24-4B2F-AC03-3DA4CF02A12B}" type="pres">
      <dgm:prSet presAssocID="{81B3172B-E3C9-4453-A3F1-22FCC5516DCC}" presName="nodeTx" presStyleLbl="node1" presStyleIdx="1" presStyleCnt="3">
        <dgm:presLayoutVars>
          <dgm:bulletEnabled val="1"/>
        </dgm:presLayoutVars>
      </dgm:prSet>
      <dgm:spPr/>
    </dgm:pt>
    <dgm:pt modelId="{DE9C58F4-CB2F-4C0A-B914-58DABB74AD23}" type="pres">
      <dgm:prSet presAssocID="{81B3172B-E3C9-4453-A3F1-22FCC5516DCC}" presName="invisiNode" presStyleLbl="node1" presStyleIdx="1" presStyleCnt="3"/>
      <dgm:spPr/>
    </dgm:pt>
    <dgm:pt modelId="{7EC932EF-524E-491F-B740-F3A97C182474}" type="pres">
      <dgm:prSet presAssocID="{81B3172B-E3C9-4453-A3F1-22FCC5516DCC}" presName="imagNode" presStyleLbl="fgImgPlace1" presStyleIdx="1" presStyleCnt="3"/>
      <dgm:spPr>
        <a:blipFill>
          <a:blip xmlns:r="http://schemas.openxmlformats.org/officeDocument/2006/relationships" r:embed="rId2"/>
          <a:stretch>
            <a:fillRect/>
          </a:stretch>
        </a:blipFill>
      </dgm:spPr>
    </dgm:pt>
    <dgm:pt modelId="{42551D36-4481-4548-8E6D-89EC1DE31C08}" type="pres">
      <dgm:prSet presAssocID="{FC3B2E8E-F51E-42C8-89FE-5B3312A0CDF5}" presName="sibTrans" presStyleLbl="sibTrans2D1" presStyleIdx="0" presStyleCnt="0"/>
      <dgm:spPr/>
    </dgm:pt>
    <dgm:pt modelId="{2181D9BD-43B1-426B-8451-8BCC0A2F3C72}" type="pres">
      <dgm:prSet presAssocID="{30AE4F00-ECC7-41C6-B54F-54A6DB742F5C}" presName="compNode" presStyleCnt="0"/>
      <dgm:spPr/>
    </dgm:pt>
    <dgm:pt modelId="{C1006BC6-FE4D-4BAC-8D0F-0913A0151242}" type="pres">
      <dgm:prSet presAssocID="{30AE4F00-ECC7-41C6-B54F-54A6DB742F5C}" presName="bkgdShape" presStyleLbl="node1" presStyleIdx="2" presStyleCnt="3"/>
      <dgm:spPr/>
    </dgm:pt>
    <dgm:pt modelId="{B14C6011-35BD-43ED-B440-9585A6E43917}" type="pres">
      <dgm:prSet presAssocID="{30AE4F00-ECC7-41C6-B54F-54A6DB742F5C}" presName="nodeTx" presStyleLbl="node1" presStyleIdx="2" presStyleCnt="3">
        <dgm:presLayoutVars>
          <dgm:bulletEnabled val="1"/>
        </dgm:presLayoutVars>
      </dgm:prSet>
      <dgm:spPr/>
    </dgm:pt>
    <dgm:pt modelId="{FA756A36-9954-4B32-A04C-0ACFA3AA3749}" type="pres">
      <dgm:prSet presAssocID="{30AE4F00-ECC7-41C6-B54F-54A6DB742F5C}" presName="invisiNode" presStyleLbl="node1" presStyleIdx="2" presStyleCnt="3"/>
      <dgm:spPr/>
    </dgm:pt>
    <dgm:pt modelId="{C6D17E38-877B-4F17-9E0C-735FADF9A65D}" type="pres">
      <dgm:prSet presAssocID="{30AE4F00-ECC7-41C6-B54F-54A6DB742F5C}" presName="imagNode" presStyleLbl="fgImgPlace1" presStyleIdx="2" presStyleCnt="3"/>
      <dgm:spPr>
        <a:blipFill>
          <a:blip xmlns:r="http://schemas.openxmlformats.org/officeDocument/2006/relationships" r:embed="rId3"/>
          <a:stretch>
            <a:fillRect/>
          </a:stretch>
        </a:blipFill>
      </dgm:spPr>
    </dgm:pt>
  </dgm:ptLst>
  <dgm:cxnLst>
    <dgm:cxn modelId="{9D553A3B-FC6D-4CD0-A5B1-E199030D0A45}" srcId="{B266DE8B-4588-48C7-9792-ADDEA692F12B}" destId="{30AE4F00-ECC7-41C6-B54F-54A6DB742F5C}" srcOrd="2" destOrd="0" parTransId="{4EFB2092-0542-43D1-A1C6-A921F432D3E3}" sibTransId="{940B899B-48C3-4ADF-8D6B-30E2C328C3F9}"/>
    <dgm:cxn modelId="{5ECC1D3E-432E-4CEF-B0B1-2ED16697EB28}" type="presOf" srcId="{6F4233E6-FEA7-4C57-A5C9-27A659BD963F}" destId="{A158EB4B-C08B-4FE2-9A03-26760E6C19AA}" srcOrd="0" destOrd="0" presId="urn:microsoft.com/office/officeart/2005/8/layout/hList7"/>
    <dgm:cxn modelId="{AB954C5D-CFC7-49F0-8301-D180630CF318}" type="presOf" srcId="{6F4233E6-FEA7-4C57-A5C9-27A659BD963F}" destId="{9CD8E0F1-A66B-4DE5-9FA2-D892D4975940}" srcOrd="1" destOrd="0" presId="urn:microsoft.com/office/officeart/2005/8/layout/hList7"/>
    <dgm:cxn modelId="{0B1EB45D-5838-4C4F-8945-67E2A9E7A2FC}" type="presOf" srcId="{C1EE7DD7-EA0D-43BF-956A-3C1B67E0A8C3}" destId="{A9F6C270-57A2-4F45-9D63-07767BFC3597}" srcOrd="0" destOrd="0" presId="urn:microsoft.com/office/officeart/2005/8/layout/hList7"/>
    <dgm:cxn modelId="{24E23C60-D923-48B5-8936-C67AC69E58F6}" type="presOf" srcId="{30AE4F00-ECC7-41C6-B54F-54A6DB742F5C}" destId="{B14C6011-35BD-43ED-B440-9585A6E43917}" srcOrd="1" destOrd="0" presId="urn:microsoft.com/office/officeart/2005/8/layout/hList7"/>
    <dgm:cxn modelId="{E949156E-5AC7-4200-8BBA-C26A9E823E2D}" type="presOf" srcId="{30AE4F00-ECC7-41C6-B54F-54A6DB742F5C}" destId="{C1006BC6-FE4D-4BAC-8D0F-0913A0151242}" srcOrd="0" destOrd="0" presId="urn:microsoft.com/office/officeart/2005/8/layout/hList7"/>
    <dgm:cxn modelId="{51B3A072-1FE2-4058-938F-D4F2CC2CF1C7}" type="presOf" srcId="{81B3172B-E3C9-4453-A3F1-22FCC5516DCC}" destId="{AE298083-1E62-4656-B851-9097F09204FC}" srcOrd="0" destOrd="0" presId="urn:microsoft.com/office/officeart/2005/8/layout/hList7"/>
    <dgm:cxn modelId="{2E8D147E-39E2-41DC-9581-6433B48E1E72}" srcId="{B266DE8B-4588-48C7-9792-ADDEA692F12B}" destId="{81B3172B-E3C9-4453-A3F1-22FCC5516DCC}" srcOrd="1" destOrd="0" parTransId="{765BA7C2-3974-41CE-A096-7F2382FCFDE0}" sibTransId="{FC3B2E8E-F51E-42C8-89FE-5B3312A0CDF5}"/>
    <dgm:cxn modelId="{3A41D788-4DFF-43E4-95BF-4D93A5500C78}" type="presOf" srcId="{81B3172B-E3C9-4453-A3F1-22FCC5516DCC}" destId="{741EE208-6F24-4B2F-AC03-3DA4CF02A12B}" srcOrd="1" destOrd="0" presId="urn:microsoft.com/office/officeart/2005/8/layout/hList7"/>
    <dgm:cxn modelId="{ABB7A5C3-2AE3-40CF-A421-C23223482907}" type="presOf" srcId="{FC3B2E8E-F51E-42C8-89FE-5B3312A0CDF5}" destId="{42551D36-4481-4548-8E6D-89EC1DE31C08}" srcOrd="0" destOrd="0" presId="urn:microsoft.com/office/officeart/2005/8/layout/hList7"/>
    <dgm:cxn modelId="{AA662ADB-20F5-4BF6-AFF7-C53FE384BFAE}" srcId="{B266DE8B-4588-48C7-9792-ADDEA692F12B}" destId="{6F4233E6-FEA7-4C57-A5C9-27A659BD963F}" srcOrd="0" destOrd="0" parTransId="{76361A65-854E-479F-B401-CB67F29D1BCE}" sibTransId="{C1EE7DD7-EA0D-43BF-956A-3C1B67E0A8C3}"/>
    <dgm:cxn modelId="{C5C9C9F8-61EF-429F-9124-D4BCDFD3809C}" type="presOf" srcId="{B266DE8B-4588-48C7-9792-ADDEA692F12B}" destId="{295401F5-B2AB-4107-BC37-3C50BDE2787E}" srcOrd="0" destOrd="0" presId="urn:microsoft.com/office/officeart/2005/8/layout/hList7"/>
    <dgm:cxn modelId="{1554E566-B150-4ABD-835F-9985B2E4D9A0}" type="presParOf" srcId="{295401F5-B2AB-4107-BC37-3C50BDE2787E}" destId="{43418154-2E10-4DBF-8021-3A0CEB066523}" srcOrd="0" destOrd="0" presId="urn:microsoft.com/office/officeart/2005/8/layout/hList7"/>
    <dgm:cxn modelId="{76AA5D2C-EA11-435B-B450-D9C2463DC2CE}" type="presParOf" srcId="{295401F5-B2AB-4107-BC37-3C50BDE2787E}" destId="{240F06FB-3204-4264-A91E-EFB33D0D4C92}" srcOrd="1" destOrd="0" presId="urn:microsoft.com/office/officeart/2005/8/layout/hList7"/>
    <dgm:cxn modelId="{5A2EA2F3-834A-4F1A-A32E-F29C9D64E711}" type="presParOf" srcId="{240F06FB-3204-4264-A91E-EFB33D0D4C92}" destId="{4079462C-9C95-4001-95DD-64DA468BD545}" srcOrd="0" destOrd="0" presId="urn:microsoft.com/office/officeart/2005/8/layout/hList7"/>
    <dgm:cxn modelId="{49F7FE9D-5218-44F4-B895-FB33B14C4680}" type="presParOf" srcId="{4079462C-9C95-4001-95DD-64DA468BD545}" destId="{A158EB4B-C08B-4FE2-9A03-26760E6C19AA}" srcOrd="0" destOrd="0" presId="urn:microsoft.com/office/officeart/2005/8/layout/hList7"/>
    <dgm:cxn modelId="{DB1566F6-1D1A-457D-8916-DA04F979270E}" type="presParOf" srcId="{4079462C-9C95-4001-95DD-64DA468BD545}" destId="{9CD8E0F1-A66B-4DE5-9FA2-D892D4975940}" srcOrd="1" destOrd="0" presId="urn:microsoft.com/office/officeart/2005/8/layout/hList7"/>
    <dgm:cxn modelId="{055F7B19-657D-427F-898A-462E6C157ECA}" type="presParOf" srcId="{4079462C-9C95-4001-95DD-64DA468BD545}" destId="{948D23B7-7D03-4EDC-A22D-BB48D013E191}" srcOrd="2" destOrd="0" presId="urn:microsoft.com/office/officeart/2005/8/layout/hList7"/>
    <dgm:cxn modelId="{838D8CAF-B66A-4CC5-89E9-354658EAA4E2}" type="presParOf" srcId="{4079462C-9C95-4001-95DD-64DA468BD545}" destId="{B1E46259-299B-4BAA-93CD-6AD3368B91F6}" srcOrd="3" destOrd="0" presId="urn:microsoft.com/office/officeart/2005/8/layout/hList7"/>
    <dgm:cxn modelId="{FA8D94E0-397D-4AE6-A9D2-10E5A5A8527D}" type="presParOf" srcId="{240F06FB-3204-4264-A91E-EFB33D0D4C92}" destId="{A9F6C270-57A2-4F45-9D63-07767BFC3597}" srcOrd="1" destOrd="0" presId="urn:microsoft.com/office/officeart/2005/8/layout/hList7"/>
    <dgm:cxn modelId="{CE2F42E3-6E80-417E-9C1F-EDD2C3AF4BDD}" type="presParOf" srcId="{240F06FB-3204-4264-A91E-EFB33D0D4C92}" destId="{DB310314-A481-4FC8-B6F7-0C93783DE160}" srcOrd="2" destOrd="0" presId="urn:microsoft.com/office/officeart/2005/8/layout/hList7"/>
    <dgm:cxn modelId="{78830744-6AA1-4852-9079-815CE3C92BD0}" type="presParOf" srcId="{DB310314-A481-4FC8-B6F7-0C93783DE160}" destId="{AE298083-1E62-4656-B851-9097F09204FC}" srcOrd="0" destOrd="0" presId="urn:microsoft.com/office/officeart/2005/8/layout/hList7"/>
    <dgm:cxn modelId="{E7E8700E-EC56-4831-BDAB-E555C891F5AF}" type="presParOf" srcId="{DB310314-A481-4FC8-B6F7-0C93783DE160}" destId="{741EE208-6F24-4B2F-AC03-3DA4CF02A12B}" srcOrd="1" destOrd="0" presId="urn:microsoft.com/office/officeart/2005/8/layout/hList7"/>
    <dgm:cxn modelId="{DFEA85BD-1616-4E8D-98A0-FD996412DB05}" type="presParOf" srcId="{DB310314-A481-4FC8-B6F7-0C93783DE160}" destId="{DE9C58F4-CB2F-4C0A-B914-58DABB74AD23}" srcOrd="2" destOrd="0" presId="urn:microsoft.com/office/officeart/2005/8/layout/hList7"/>
    <dgm:cxn modelId="{F314E9CB-16B0-4216-A387-0184E6CDF557}" type="presParOf" srcId="{DB310314-A481-4FC8-B6F7-0C93783DE160}" destId="{7EC932EF-524E-491F-B740-F3A97C182474}" srcOrd="3" destOrd="0" presId="urn:microsoft.com/office/officeart/2005/8/layout/hList7"/>
    <dgm:cxn modelId="{84890649-7EE5-4D2B-89D5-78FF1E4E4FED}" type="presParOf" srcId="{240F06FB-3204-4264-A91E-EFB33D0D4C92}" destId="{42551D36-4481-4548-8E6D-89EC1DE31C08}" srcOrd="3" destOrd="0" presId="urn:microsoft.com/office/officeart/2005/8/layout/hList7"/>
    <dgm:cxn modelId="{F3D2F33B-A3D6-4449-B220-CD4A39440896}" type="presParOf" srcId="{240F06FB-3204-4264-A91E-EFB33D0D4C92}" destId="{2181D9BD-43B1-426B-8451-8BCC0A2F3C72}" srcOrd="4" destOrd="0" presId="urn:microsoft.com/office/officeart/2005/8/layout/hList7"/>
    <dgm:cxn modelId="{2B032C13-60AE-4EE9-942E-E326FBF6BC4B}" type="presParOf" srcId="{2181D9BD-43B1-426B-8451-8BCC0A2F3C72}" destId="{C1006BC6-FE4D-4BAC-8D0F-0913A0151242}" srcOrd="0" destOrd="0" presId="urn:microsoft.com/office/officeart/2005/8/layout/hList7"/>
    <dgm:cxn modelId="{A0052D98-46C3-4402-853E-40931BFC76E9}" type="presParOf" srcId="{2181D9BD-43B1-426B-8451-8BCC0A2F3C72}" destId="{B14C6011-35BD-43ED-B440-9585A6E43917}" srcOrd="1" destOrd="0" presId="urn:microsoft.com/office/officeart/2005/8/layout/hList7"/>
    <dgm:cxn modelId="{00265B51-72B7-4810-8648-C47CD49B7E13}" type="presParOf" srcId="{2181D9BD-43B1-426B-8451-8BCC0A2F3C72}" destId="{FA756A36-9954-4B32-A04C-0ACFA3AA3749}" srcOrd="2" destOrd="0" presId="urn:microsoft.com/office/officeart/2005/8/layout/hList7"/>
    <dgm:cxn modelId="{0F661325-2EFD-4B14-88F8-397AE3D5443B}" type="presParOf" srcId="{2181D9BD-43B1-426B-8451-8BCC0A2F3C72}" destId="{C6D17E38-877B-4F17-9E0C-735FADF9A65D}" srcOrd="3" destOrd="0" presId="urn:microsoft.com/office/officeart/2005/8/layout/hList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810C83-D1DD-4EA4-829C-64B864D06BBF}">
      <dsp:nvSpPr>
        <dsp:cNvPr id="0" name=""/>
        <dsp:cNvSpPr/>
      </dsp:nvSpPr>
      <dsp:spPr>
        <a:xfrm>
          <a:off x="682002" y="0"/>
          <a:ext cx="7744499" cy="4840311"/>
        </a:xfrm>
        <a:prstGeom prst="swooshArrow">
          <a:avLst>
            <a:gd name="adj1" fmla="val 25000"/>
            <a:gd name="adj2" fmla="val 25000"/>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ln>
          <a:noFill/>
        </a:ln>
        <a:effectLst/>
      </dsp:spPr>
      <dsp:style>
        <a:lnRef idx="0">
          <a:scrgbClr r="0" g="0" b="0"/>
        </a:lnRef>
        <a:fillRef idx="1">
          <a:scrgbClr r="0" g="0" b="0"/>
        </a:fillRef>
        <a:effectRef idx="0">
          <a:scrgbClr r="0" g="0" b="0"/>
        </a:effectRef>
        <a:fontRef idx="minor"/>
      </dsp:style>
    </dsp:sp>
    <dsp:sp modelId="{E6E6B52E-B19C-4BF0-80F8-91AC74560D19}">
      <dsp:nvSpPr>
        <dsp:cNvPr id="0" name=""/>
        <dsp:cNvSpPr/>
      </dsp:nvSpPr>
      <dsp:spPr>
        <a:xfrm>
          <a:off x="1665554" y="3340783"/>
          <a:ext cx="201356" cy="201356"/>
        </a:xfrm>
        <a:prstGeom prst="ellipse">
          <a:avLst/>
        </a:prstGeom>
        <a:solidFill>
          <a:schemeClr val="tx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8E8304E-5926-4501-80F7-BAE092ABE149}">
      <dsp:nvSpPr>
        <dsp:cNvPr id="0" name=""/>
        <dsp:cNvSpPr/>
      </dsp:nvSpPr>
      <dsp:spPr>
        <a:xfrm>
          <a:off x="971608" y="3441461"/>
          <a:ext cx="3003627" cy="13988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95" tIns="0" rIns="0" bIns="0" numCol="1" spcCol="1270" anchor="t" anchorCtr="0">
          <a:noAutofit/>
        </a:bodyPr>
        <a:lstStyle/>
        <a:p>
          <a:pPr marL="0" lvl="0" indent="0" algn="l" defTabSz="1244600">
            <a:lnSpc>
              <a:spcPct val="90000"/>
            </a:lnSpc>
            <a:spcBef>
              <a:spcPct val="0"/>
            </a:spcBef>
            <a:spcAft>
              <a:spcPct val="35000"/>
            </a:spcAft>
            <a:buNone/>
          </a:pPr>
          <a:r>
            <a:rPr lang="es-ES" sz="2800" b="1" kern="1200" dirty="0">
              <a:latin typeface="Trebuchet MS" panose="020B0603020202020204" pitchFamily="34" charset="0"/>
            </a:rPr>
            <a:t>Aprender las reglas del juego</a:t>
          </a:r>
        </a:p>
      </dsp:txBody>
      <dsp:txXfrm>
        <a:off x="971608" y="3441461"/>
        <a:ext cx="3003627" cy="1398850"/>
      </dsp:txXfrm>
    </dsp:sp>
    <dsp:sp modelId="{79C886E3-AD22-4FD1-AA28-329E63C7ACC2}">
      <dsp:nvSpPr>
        <dsp:cNvPr id="0" name=""/>
        <dsp:cNvSpPr/>
      </dsp:nvSpPr>
      <dsp:spPr>
        <a:xfrm>
          <a:off x="3442916" y="2025186"/>
          <a:ext cx="363991" cy="363991"/>
        </a:xfrm>
        <a:prstGeom prst="ellipse">
          <a:avLst/>
        </a:prstGeom>
        <a:solidFill>
          <a:schemeClr val="tx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6621BEF-76D5-4CA1-989A-06D070ACB718}">
      <dsp:nvSpPr>
        <dsp:cNvPr id="0" name=""/>
        <dsp:cNvSpPr/>
      </dsp:nvSpPr>
      <dsp:spPr>
        <a:xfrm>
          <a:off x="971600" y="1187871"/>
          <a:ext cx="2483772" cy="26331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2872" tIns="0" rIns="0" bIns="0" numCol="1" spcCol="1270" anchor="t" anchorCtr="0">
          <a:noAutofit/>
        </a:bodyPr>
        <a:lstStyle/>
        <a:p>
          <a:pPr marL="0" lvl="0" indent="0" algn="l" defTabSz="1244600">
            <a:lnSpc>
              <a:spcPct val="90000"/>
            </a:lnSpc>
            <a:spcBef>
              <a:spcPct val="0"/>
            </a:spcBef>
            <a:spcAft>
              <a:spcPct val="35000"/>
            </a:spcAft>
            <a:buNone/>
          </a:pPr>
          <a:r>
            <a:rPr lang="es-ES" sz="2800" b="1" kern="1200" dirty="0">
              <a:latin typeface="Trebuchet MS" panose="020B0603020202020204" pitchFamily="34" charset="0"/>
            </a:rPr>
            <a:t>Aprender los principios</a:t>
          </a:r>
        </a:p>
      </dsp:txBody>
      <dsp:txXfrm>
        <a:off x="971600" y="1187871"/>
        <a:ext cx="2483772" cy="2633129"/>
      </dsp:txXfrm>
    </dsp:sp>
    <dsp:sp modelId="{6F05DB2F-E028-4577-B1BC-BB879631C5AD}">
      <dsp:nvSpPr>
        <dsp:cNvPr id="0" name=""/>
        <dsp:cNvSpPr/>
      </dsp:nvSpPr>
      <dsp:spPr>
        <a:xfrm>
          <a:off x="5580398" y="1224598"/>
          <a:ext cx="503392" cy="503392"/>
        </a:xfrm>
        <a:prstGeom prst="ellipse">
          <a:avLst/>
        </a:prstGeom>
        <a:solidFill>
          <a:schemeClr val="tx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ABA363-903F-4618-B3C0-620662466C8C}">
      <dsp:nvSpPr>
        <dsp:cNvPr id="0" name=""/>
        <dsp:cNvSpPr/>
      </dsp:nvSpPr>
      <dsp:spPr>
        <a:xfrm>
          <a:off x="5881483" y="1002288"/>
          <a:ext cx="3227021" cy="9835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37" tIns="0" rIns="0" bIns="0" numCol="1" spcCol="1270" anchor="t" anchorCtr="0">
          <a:noAutofit/>
        </a:bodyPr>
        <a:lstStyle/>
        <a:p>
          <a:pPr marL="0" lvl="0" indent="0" algn="l" defTabSz="1244600">
            <a:lnSpc>
              <a:spcPct val="90000"/>
            </a:lnSpc>
            <a:spcBef>
              <a:spcPct val="0"/>
            </a:spcBef>
            <a:spcAft>
              <a:spcPct val="35000"/>
            </a:spcAft>
            <a:buNone/>
          </a:pPr>
          <a:r>
            <a:rPr lang="es-ES" sz="2800" b="1" kern="1200" dirty="0">
              <a:latin typeface="Trebuchet MS" panose="020B0603020202020204" pitchFamily="34" charset="0"/>
            </a:rPr>
            <a:t>Estudiar las partidas de otros maestros</a:t>
          </a:r>
        </a:p>
      </dsp:txBody>
      <dsp:txXfrm>
        <a:off x="5881483" y="1002288"/>
        <a:ext cx="3227021" cy="9835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810C83-D1DD-4EA4-829C-64B864D06BBF}">
      <dsp:nvSpPr>
        <dsp:cNvPr id="0" name=""/>
        <dsp:cNvSpPr/>
      </dsp:nvSpPr>
      <dsp:spPr>
        <a:xfrm>
          <a:off x="682002" y="0"/>
          <a:ext cx="7744499" cy="4840311"/>
        </a:xfrm>
        <a:prstGeom prst="swooshArrow">
          <a:avLst>
            <a:gd name="adj1" fmla="val 25000"/>
            <a:gd name="adj2" fmla="val 25000"/>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ln>
          <a:noFill/>
        </a:ln>
        <a:effectLst/>
      </dsp:spPr>
      <dsp:style>
        <a:lnRef idx="0">
          <a:scrgbClr r="0" g="0" b="0"/>
        </a:lnRef>
        <a:fillRef idx="1">
          <a:scrgbClr r="0" g="0" b="0"/>
        </a:fillRef>
        <a:effectRef idx="0">
          <a:scrgbClr r="0" g="0" b="0"/>
        </a:effectRef>
        <a:fontRef idx="minor"/>
      </dsp:style>
    </dsp:sp>
    <dsp:sp modelId="{E6E6B52E-B19C-4BF0-80F8-91AC74560D19}">
      <dsp:nvSpPr>
        <dsp:cNvPr id="0" name=""/>
        <dsp:cNvSpPr/>
      </dsp:nvSpPr>
      <dsp:spPr>
        <a:xfrm>
          <a:off x="1665554" y="3340783"/>
          <a:ext cx="201356" cy="201356"/>
        </a:xfrm>
        <a:prstGeom prst="ellipse">
          <a:avLst/>
        </a:prstGeom>
        <a:solidFill>
          <a:schemeClr val="tx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8E8304E-5926-4501-80F7-BAE092ABE149}">
      <dsp:nvSpPr>
        <dsp:cNvPr id="0" name=""/>
        <dsp:cNvSpPr/>
      </dsp:nvSpPr>
      <dsp:spPr>
        <a:xfrm>
          <a:off x="971608" y="3441461"/>
          <a:ext cx="3003627" cy="13988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95" tIns="0" rIns="0" bIns="0" numCol="1" spcCol="1270" anchor="t" anchorCtr="0">
          <a:noAutofit/>
        </a:bodyPr>
        <a:lstStyle/>
        <a:p>
          <a:pPr marL="0" lvl="0" indent="0" algn="l" defTabSz="1244600">
            <a:lnSpc>
              <a:spcPct val="90000"/>
            </a:lnSpc>
            <a:spcBef>
              <a:spcPct val="0"/>
            </a:spcBef>
            <a:spcAft>
              <a:spcPct val="35000"/>
            </a:spcAft>
            <a:buNone/>
          </a:pPr>
          <a:r>
            <a:rPr lang="es-ES" sz="2800" b="1" kern="1200" dirty="0">
              <a:latin typeface="Trebuchet MS" panose="020B0603020202020204" pitchFamily="34" charset="0"/>
            </a:rPr>
            <a:t>Aprender las reglas del juego</a:t>
          </a:r>
        </a:p>
      </dsp:txBody>
      <dsp:txXfrm>
        <a:off x="971608" y="3441461"/>
        <a:ext cx="3003627" cy="1398850"/>
      </dsp:txXfrm>
    </dsp:sp>
    <dsp:sp modelId="{79C886E3-AD22-4FD1-AA28-329E63C7ACC2}">
      <dsp:nvSpPr>
        <dsp:cNvPr id="0" name=""/>
        <dsp:cNvSpPr/>
      </dsp:nvSpPr>
      <dsp:spPr>
        <a:xfrm>
          <a:off x="3442916" y="2025186"/>
          <a:ext cx="363991" cy="363991"/>
        </a:xfrm>
        <a:prstGeom prst="ellipse">
          <a:avLst/>
        </a:prstGeom>
        <a:solidFill>
          <a:schemeClr val="tx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6621BEF-76D5-4CA1-989A-06D070ACB718}">
      <dsp:nvSpPr>
        <dsp:cNvPr id="0" name=""/>
        <dsp:cNvSpPr/>
      </dsp:nvSpPr>
      <dsp:spPr>
        <a:xfrm>
          <a:off x="971600" y="1187871"/>
          <a:ext cx="2483772" cy="26331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2872" tIns="0" rIns="0" bIns="0" numCol="1" spcCol="1270" anchor="t" anchorCtr="0">
          <a:noAutofit/>
        </a:bodyPr>
        <a:lstStyle/>
        <a:p>
          <a:pPr marL="0" lvl="0" indent="0" algn="l" defTabSz="1244600">
            <a:lnSpc>
              <a:spcPct val="90000"/>
            </a:lnSpc>
            <a:spcBef>
              <a:spcPct val="0"/>
            </a:spcBef>
            <a:spcAft>
              <a:spcPct val="35000"/>
            </a:spcAft>
            <a:buNone/>
          </a:pPr>
          <a:r>
            <a:rPr lang="es-ES" sz="2800" b="1" kern="1200" dirty="0">
              <a:latin typeface="Trebuchet MS" panose="020B0603020202020204" pitchFamily="34" charset="0"/>
            </a:rPr>
            <a:t>Aprender los principios</a:t>
          </a:r>
        </a:p>
      </dsp:txBody>
      <dsp:txXfrm>
        <a:off x="971600" y="1187871"/>
        <a:ext cx="2483772" cy="2633129"/>
      </dsp:txXfrm>
    </dsp:sp>
    <dsp:sp modelId="{6F05DB2F-E028-4577-B1BC-BB879631C5AD}">
      <dsp:nvSpPr>
        <dsp:cNvPr id="0" name=""/>
        <dsp:cNvSpPr/>
      </dsp:nvSpPr>
      <dsp:spPr>
        <a:xfrm>
          <a:off x="5580398" y="1224598"/>
          <a:ext cx="503392" cy="503392"/>
        </a:xfrm>
        <a:prstGeom prst="ellipse">
          <a:avLst/>
        </a:prstGeom>
        <a:solidFill>
          <a:schemeClr val="tx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ABA363-903F-4618-B3C0-620662466C8C}">
      <dsp:nvSpPr>
        <dsp:cNvPr id="0" name=""/>
        <dsp:cNvSpPr/>
      </dsp:nvSpPr>
      <dsp:spPr>
        <a:xfrm>
          <a:off x="5881483" y="1002288"/>
          <a:ext cx="3227021" cy="9835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37" tIns="0" rIns="0" bIns="0" numCol="1" spcCol="1270" anchor="t" anchorCtr="0">
          <a:noAutofit/>
        </a:bodyPr>
        <a:lstStyle/>
        <a:p>
          <a:pPr marL="0" lvl="0" indent="0" algn="l" defTabSz="1244600">
            <a:lnSpc>
              <a:spcPct val="90000"/>
            </a:lnSpc>
            <a:spcBef>
              <a:spcPct val="0"/>
            </a:spcBef>
            <a:spcAft>
              <a:spcPct val="35000"/>
            </a:spcAft>
            <a:buNone/>
          </a:pPr>
          <a:r>
            <a:rPr lang="es-ES" sz="2800" b="1" kern="1200" dirty="0">
              <a:latin typeface="Trebuchet MS" panose="020B0603020202020204" pitchFamily="34" charset="0"/>
            </a:rPr>
            <a:t>Estudiar las partidas de otros maestros</a:t>
          </a:r>
        </a:p>
      </dsp:txBody>
      <dsp:txXfrm>
        <a:off x="5881483" y="1002288"/>
        <a:ext cx="3227021" cy="98353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CFC2D7-7E62-4101-A70D-39146F787517}">
      <dsp:nvSpPr>
        <dsp:cNvPr id="0" name=""/>
        <dsp:cNvSpPr/>
      </dsp:nvSpPr>
      <dsp:spPr>
        <a:xfrm>
          <a:off x="3145609" y="1986"/>
          <a:ext cx="5565843" cy="1889397"/>
        </a:xfrm>
        <a:prstGeom prst="rightArrow">
          <a:avLst>
            <a:gd name="adj1" fmla="val 75000"/>
            <a:gd name="adj2" fmla="val 50000"/>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171450" lvl="1" indent="-171450" algn="l" defTabSz="800100">
            <a:lnSpc>
              <a:spcPct val="90000"/>
            </a:lnSpc>
            <a:spcBef>
              <a:spcPct val="0"/>
            </a:spcBef>
            <a:spcAft>
              <a:spcPct val="15000"/>
            </a:spcAft>
            <a:buChar char="•"/>
          </a:pPr>
          <a:r>
            <a:rPr lang="es-ES" sz="1800" b="1" kern="1200" dirty="0">
              <a:solidFill>
                <a:schemeClr val="tx1"/>
              </a:solidFill>
              <a:latin typeface="Trebuchet MS" panose="020B0603020202020204" pitchFamily="34" charset="0"/>
            </a:rPr>
            <a:t>Expresan un paradigma fundamental para estructurar un sistema de software</a:t>
          </a:r>
        </a:p>
        <a:p>
          <a:pPr marL="171450" lvl="1" indent="-171450" algn="l" defTabSz="800100">
            <a:lnSpc>
              <a:spcPct val="90000"/>
            </a:lnSpc>
            <a:spcBef>
              <a:spcPct val="0"/>
            </a:spcBef>
            <a:spcAft>
              <a:spcPct val="15000"/>
            </a:spcAft>
            <a:buChar char="•"/>
          </a:pPr>
          <a:r>
            <a:rPr lang="es-ES" sz="1800" b="1" kern="1200" dirty="0">
              <a:solidFill>
                <a:schemeClr val="tx1"/>
              </a:solidFill>
              <a:latin typeface="Trebuchet MS" panose="020B0603020202020204" pitchFamily="34" charset="0"/>
            </a:rPr>
            <a:t>Proporcionan un conjunto de subsistemas predefinidos, con reglas y guías para organizar las relaciones entre ellos</a:t>
          </a:r>
        </a:p>
      </dsp:txBody>
      <dsp:txXfrm>
        <a:off x="3145609" y="238161"/>
        <a:ext cx="4857319" cy="1417047"/>
      </dsp:txXfrm>
    </dsp:sp>
    <dsp:sp modelId="{8399B73D-05EE-4FEC-8CB8-0FFE3544548A}">
      <dsp:nvSpPr>
        <dsp:cNvPr id="0" name=""/>
        <dsp:cNvSpPr/>
      </dsp:nvSpPr>
      <dsp:spPr>
        <a:xfrm>
          <a:off x="1515" y="292865"/>
          <a:ext cx="3144093" cy="1307641"/>
        </a:xfrm>
        <a:prstGeom prst="roundRect">
          <a:avLst/>
        </a:prstGeom>
        <a:solidFill>
          <a:srgbClr val="FF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s-ES" sz="2800" b="1" kern="1200" dirty="0">
              <a:solidFill>
                <a:schemeClr val="tx1"/>
              </a:solidFill>
              <a:latin typeface="Trebuchet MS" panose="020B0603020202020204" pitchFamily="34" charset="0"/>
            </a:rPr>
            <a:t>ARQUITECTURA</a:t>
          </a:r>
        </a:p>
      </dsp:txBody>
      <dsp:txXfrm>
        <a:off x="65349" y="356699"/>
        <a:ext cx="3016425" cy="1179973"/>
      </dsp:txXfrm>
    </dsp:sp>
    <dsp:sp modelId="{3E451809-CD5E-4A69-B20E-840AF3E959E4}">
      <dsp:nvSpPr>
        <dsp:cNvPr id="0" name=""/>
        <dsp:cNvSpPr/>
      </dsp:nvSpPr>
      <dsp:spPr>
        <a:xfrm>
          <a:off x="3321204" y="2022149"/>
          <a:ext cx="5388974" cy="1406825"/>
        </a:xfrm>
        <a:prstGeom prst="rightArrow">
          <a:avLst>
            <a:gd name="adj1" fmla="val 75000"/>
            <a:gd name="adj2" fmla="val 50000"/>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171450" lvl="1" indent="-171450" algn="l" defTabSz="800100">
            <a:lnSpc>
              <a:spcPct val="90000"/>
            </a:lnSpc>
            <a:spcBef>
              <a:spcPct val="0"/>
            </a:spcBef>
            <a:spcAft>
              <a:spcPct val="15000"/>
            </a:spcAft>
            <a:buChar char="•"/>
          </a:pPr>
          <a:r>
            <a:rPr lang="es-ES" sz="1800" b="1" kern="1200" dirty="0">
              <a:solidFill>
                <a:schemeClr val="tx1"/>
              </a:solidFill>
              <a:latin typeface="Trebuchet MS" panose="020B0603020202020204" pitchFamily="34" charset="0"/>
            </a:rPr>
            <a:t>Compuestos de varias unidades arquitecturales más pequeños</a:t>
          </a:r>
        </a:p>
        <a:p>
          <a:pPr marL="171450" lvl="1" indent="-171450" algn="l" defTabSz="800100">
            <a:lnSpc>
              <a:spcPct val="90000"/>
            </a:lnSpc>
            <a:spcBef>
              <a:spcPct val="0"/>
            </a:spcBef>
            <a:spcAft>
              <a:spcPct val="15000"/>
            </a:spcAft>
            <a:buChar char="•"/>
          </a:pPr>
          <a:r>
            <a:rPr lang="es-ES" sz="1800" b="1" kern="1200" dirty="0">
              <a:solidFill>
                <a:schemeClr val="tx1"/>
              </a:solidFill>
              <a:latin typeface="Trebuchet MS" panose="020B0603020202020204" pitchFamily="34" charset="0"/>
            </a:rPr>
            <a:t>Describen el esquema básico para estructurar subsistemas y componentes</a:t>
          </a:r>
        </a:p>
      </dsp:txBody>
      <dsp:txXfrm>
        <a:off x="3321204" y="2198002"/>
        <a:ext cx="4861415" cy="1055119"/>
      </dsp:txXfrm>
    </dsp:sp>
    <dsp:sp modelId="{85D34B08-519C-489E-A689-7E109BFC38D0}">
      <dsp:nvSpPr>
        <dsp:cNvPr id="0" name=""/>
        <dsp:cNvSpPr/>
      </dsp:nvSpPr>
      <dsp:spPr>
        <a:xfrm>
          <a:off x="2789" y="2071741"/>
          <a:ext cx="3318415" cy="1307641"/>
        </a:xfrm>
        <a:prstGeom prst="roundRect">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s-ES" sz="2800" b="1" kern="1200" dirty="0">
              <a:solidFill>
                <a:schemeClr val="tx1"/>
              </a:solidFill>
              <a:latin typeface="Trebuchet MS" panose="020B0603020202020204" pitchFamily="34" charset="0"/>
            </a:rPr>
            <a:t>DISEÑO</a:t>
          </a:r>
        </a:p>
      </dsp:txBody>
      <dsp:txXfrm>
        <a:off x="66623" y="2135575"/>
        <a:ext cx="3190747" cy="1179973"/>
      </dsp:txXfrm>
    </dsp:sp>
    <dsp:sp modelId="{3B94BD74-5C04-4807-AF22-0D64C722700C}">
      <dsp:nvSpPr>
        <dsp:cNvPr id="0" name=""/>
        <dsp:cNvSpPr/>
      </dsp:nvSpPr>
      <dsp:spPr>
        <a:xfrm>
          <a:off x="3321204" y="3559739"/>
          <a:ext cx="5388974" cy="1406825"/>
        </a:xfrm>
        <a:prstGeom prst="rightArrow">
          <a:avLst>
            <a:gd name="adj1" fmla="val 75000"/>
            <a:gd name="adj2" fmla="val 50000"/>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171450" lvl="1" indent="-171450" algn="l" defTabSz="800100">
            <a:lnSpc>
              <a:spcPct val="90000"/>
            </a:lnSpc>
            <a:spcBef>
              <a:spcPct val="0"/>
            </a:spcBef>
            <a:spcAft>
              <a:spcPct val="15000"/>
            </a:spcAft>
            <a:buChar char="•"/>
          </a:pPr>
          <a:r>
            <a:rPr lang="es-ES" sz="1800" b="1" kern="1200" dirty="0">
              <a:solidFill>
                <a:schemeClr val="tx1"/>
              </a:solidFill>
              <a:latin typeface="Trebuchet MS" panose="020B0603020202020204" pitchFamily="34" charset="0"/>
            </a:rPr>
            <a:t>Específicos de un lenguaje de programación</a:t>
          </a:r>
        </a:p>
        <a:p>
          <a:pPr marL="171450" lvl="1" indent="-171450" algn="l" defTabSz="800100">
            <a:lnSpc>
              <a:spcPct val="90000"/>
            </a:lnSpc>
            <a:spcBef>
              <a:spcPct val="0"/>
            </a:spcBef>
            <a:spcAft>
              <a:spcPct val="15000"/>
            </a:spcAft>
            <a:buChar char="•"/>
          </a:pPr>
          <a:r>
            <a:rPr lang="es-ES" sz="1800" b="1" kern="1200" dirty="0">
              <a:solidFill>
                <a:schemeClr val="tx1"/>
              </a:solidFill>
              <a:latin typeface="Trebuchet MS" panose="020B0603020202020204" pitchFamily="34" charset="0"/>
            </a:rPr>
            <a:t>Describen cómo implementar componentes particulares de un patrón</a:t>
          </a:r>
        </a:p>
      </dsp:txBody>
      <dsp:txXfrm>
        <a:off x="3321204" y="3735592"/>
        <a:ext cx="4861415" cy="1055119"/>
      </dsp:txXfrm>
    </dsp:sp>
    <dsp:sp modelId="{3104F63E-BDA1-4C4D-BCCB-6C7C9F8E9E9A}">
      <dsp:nvSpPr>
        <dsp:cNvPr id="0" name=""/>
        <dsp:cNvSpPr/>
      </dsp:nvSpPr>
      <dsp:spPr>
        <a:xfrm>
          <a:off x="2789" y="3609331"/>
          <a:ext cx="3318415" cy="1307641"/>
        </a:xfrm>
        <a:prstGeom prst="roundRect">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s-ES" sz="2800" b="1" kern="1200" dirty="0">
              <a:solidFill>
                <a:schemeClr val="tx1"/>
              </a:solidFill>
              <a:latin typeface="Trebuchet MS" panose="020B0603020202020204" pitchFamily="34" charset="0"/>
            </a:rPr>
            <a:t>ELEMENTALES</a:t>
          </a:r>
        </a:p>
      </dsp:txBody>
      <dsp:txXfrm>
        <a:off x="66623" y="3673165"/>
        <a:ext cx="3190747" cy="117997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58EB4B-C08B-4FE2-9A03-26760E6C19AA}">
      <dsp:nvSpPr>
        <dsp:cNvPr id="0" name=""/>
        <dsp:cNvSpPr/>
      </dsp:nvSpPr>
      <dsp:spPr>
        <a:xfrm>
          <a:off x="56434" y="0"/>
          <a:ext cx="2825009" cy="4608512"/>
        </a:xfrm>
        <a:prstGeom prst="roundRect">
          <a:avLst>
            <a:gd name="adj" fmla="val 10000"/>
          </a:avLst>
        </a:prstGeom>
        <a:gradFill rotWithShape="0">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s-ES" sz="2100" b="1" kern="1200" dirty="0">
              <a:solidFill>
                <a:schemeClr val="tx1"/>
              </a:solidFill>
              <a:latin typeface="Trebuchet MS" panose="020B0603020202020204" pitchFamily="34" charset="0"/>
            </a:rPr>
            <a:t>CREACIONALES</a:t>
          </a:r>
        </a:p>
      </dsp:txBody>
      <dsp:txXfrm>
        <a:off x="56434" y="1843404"/>
        <a:ext cx="2825009" cy="1843404"/>
      </dsp:txXfrm>
    </dsp:sp>
    <dsp:sp modelId="{B1E46259-299B-4BAA-93CD-6AD3368B91F6}">
      <dsp:nvSpPr>
        <dsp:cNvPr id="0" name=""/>
        <dsp:cNvSpPr/>
      </dsp:nvSpPr>
      <dsp:spPr>
        <a:xfrm>
          <a:off x="701621" y="276510"/>
          <a:ext cx="1534634" cy="1534634"/>
        </a:xfrm>
        <a:prstGeom prst="ellipse">
          <a:avLst/>
        </a:prstGeom>
        <a:blipFill>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E298083-1E62-4656-B851-9097F09204FC}">
      <dsp:nvSpPr>
        <dsp:cNvPr id="0" name=""/>
        <dsp:cNvSpPr/>
      </dsp:nvSpPr>
      <dsp:spPr>
        <a:xfrm>
          <a:off x="2973231" y="0"/>
          <a:ext cx="2711437" cy="4608512"/>
        </a:xfrm>
        <a:prstGeom prst="roundRect">
          <a:avLst>
            <a:gd name="adj" fmla="val 10000"/>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s-ES" sz="2100" b="1" kern="1200" dirty="0">
              <a:solidFill>
                <a:schemeClr val="tx1"/>
              </a:solidFill>
              <a:latin typeface="Trebuchet MS" panose="020B0603020202020204" pitchFamily="34" charset="0"/>
            </a:rPr>
            <a:t>de COMPORTAMIENTO</a:t>
          </a:r>
        </a:p>
      </dsp:txBody>
      <dsp:txXfrm>
        <a:off x="2973231" y="1843404"/>
        <a:ext cx="2711437" cy="1843404"/>
      </dsp:txXfrm>
    </dsp:sp>
    <dsp:sp modelId="{7EC932EF-524E-491F-B740-F3A97C182474}">
      <dsp:nvSpPr>
        <dsp:cNvPr id="0" name=""/>
        <dsp:cNvSpPr/>
      </dsp:nvSpPr>
      <dsp:spPr>
        <a:xfrm>
          <a:off x="3561633" y="276510"/>
          <a:ext cx="1534634" cy="1534634"/>
        </a:xfrm>
        <a:prstGeom prst="ellipse">
          <a:avLst/>
        </a:prstGeom>
        <a:blipFill>
          <a:blip xmlns:r="http://schemas.openxmlformats.org/officeDocument/2006/relationships" r:embed="rId2"/>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1006BC6-FE4D-4BAC-8D0F-0913A0151242}">
      <dsp:nvSpPr>
        <dsp:cNvPr id="0" name=""/>
        <dsp:cNvSpPr/>
      </dsp:nvSpPr>
      <dsp:spPr>
        <a:xfrm>
          <a:off x="5776457" y="0"/>
          <a:ext cx="3059588" cy="4608512"/>
        </a:xfrm>
        <a:prstGeom prst="roundRect">
          <a:avLst>
            <a:gd name="adj" fmla="val 10000"/>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s-ES" sz="2100" b="1" kern="1200" dirty="0">
              <a:solidFill>
                <a:schemeClr val="tx1"/>
              </a:solidFill>
              <a:latin typeface="Trebuchet MS" panose="020B0603020202020204" pitchFamily="34" charset="0"/>
            </a:rPr>
            <a:t>ESTRUCTURALES</a:t>
          </a:r>
        </a:p>
      </dsp:txBody>
      <dsp:txXfrm>
        <a:off x="5776457" y="1843404"/>
        <a:ext cx="3059588" cy="1843404"/>
      </dsp:txXfrm>
    </dsp:sp>
    <dsp:sp modelId="{C6D17E38-877B-4F17-9E0C-735FADF9A65D}">
      <dsp:nvSpPr>
        <dsp:cNvPr id="0" name=""/>
        <dsp:cNvSpPr/>
      </dsp:nvSpPr>
      <dsp:spPr>
        <a:xfrm>
          <a:off x="6538934" y="276510"/>
          <a:ext cx="1534634" cy="1534634"/>
        </a:xfrm>
        <a:prstGeom prst="ellipse">
          <a:avLst/>
        </a:prstGeom>
        <a:blipFill>
          <a:blip xmlns:r="http://schemas.openxmlformats.org/officeDocument/2006/relationships" r:embed="rId3"/>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3418154-2E10-4DBF-8021-3A0CEB066523}">
      <dsp:nvSpPr>
        <dsp:cNvPr id="0" name=""/>
        <dsp:cNvSpPr/>
      </dsp:nvSpPr>
      <dsp:spPr>
        <a:xfrm>
          <a:off x="405644" y="3686809"/>
          <a:ext cx="8081191" cy="691276"/>
        </a:xfrm>
        <a:prstGeom prst="leftRightArrow">
          <a:avLst/>
        </a:prstGeom>
        <a:noFill/>
        <a:ln w="25400"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2.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0330F0-B745-437A-917E-4A4CC241298E}" type="datetimeFigureOut">
              <a:rPr lang="es-ES" smtClean="0"/>
              <a:pPr/>
              <a:t>10/01/2022</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65E7B9-3D9E-4B94-AC58-953224414D70}" type="slidenum">
              <a:rPr lang="es-ES" smtClean="0"/>
              <a:pPr/>
              <a:t>‹Nº›</a:t>
            </a:fld>
            <a:endParaRPr lang="es-ES"/>
          </a:p>
        </p:txBody>
      </p:sp>
    </p:spTree>
    <p:extLst>
      <p:ext uri="{BB962C8B-B14F-4D97-AF65-F5344CB8AC3E}">
        <p14:creationId xmlns:p14="http://schemas.microsoft.com/office/powerpoint/2010/main" val="1097364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twitter.com/intent/tweet?url=https://devexperto.com/patrones-de-diseno-software/&amp;text=Un%20patr%C3%B3n%20de%20dise%C3%B1o%20es%20una%20forma%20reutilizable%20de%20resolver%20un%20problema%20com%C3%BAn.&amp;via=devexperto1&amp;related=devexperto1"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devexperto.com/convierte-tu-profesion-en-tu-pasion/"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hlinkClick r:id="rId3"/>
              </a:rPr>
              <a:t>Un patrón de diseño es una forma reutilizable de resolver un problema común. </a:t>
            </a:r>
            <a:endParaRPr lang="es-ES" dirty="0"/>
          </a:p>
        </p:txBody>
      </p:sp>
      <p:sp>
        <p:nvSpPr>
          <p:cNvPr id="4" name="Marcador de número de diapositiva 3"/>
          <p:cNvSpPr>
            <a:spLocks noGrp="1"/>
          </p:cNvSpPr>
          <p:nvPr>
            <p:ph type="sldNum" sz="quarter" idx="10"/>
          </p:nvPr>
        </p:nvSpPr>
        <p:spPr/>
        <p:txBody>
          <a:bodyPr/>
          <a:lstStyle/>
          <a:p>
            <a:fld id="{9B65E7B9-3D9E-4B94-AC58-953224414D70}" type="slidenum">
              <a:rPr lang="es-ES" smtClean="0"/>
              <a:pPr/>
              <a:t>11</a:t>
            </a:fld>
            <a:endParaRPr lang="es-ES"/>
          </a:p>
        </p:txBody>
      </p:sp>
    </p:spTree>
    <p:extLst>
      <p:ext uri="{BB962C8B-B14F-4D97-AF65-F5344CB8AC3E}">
        <p14:creationId xmlns:p14="http://schemas.microsoft.com/office/powerpoint/2010/main" val="30781900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9B65E7B9-3D9E-4B94-AC58-953224414D70}" type="slidenum">
              <a:rPr lang="es-ES" smtClean="0"/>
              <a:pPr/>
              <a:t>57</a:t>
            </a:fld>
            <a:endParaRPr lang="es-ES"/>
          </a:p>
        </p:txBody>
      </p:sp>
    </p:spTree>
    <p:extLst>
      <p:ext uri="{BB962C8B-B14F-4D97-AF65-F5344CB8AC3E}">
        <p14:creationId xmlns:p14="http://schemas.microsoft.com/office/powerpoint/2010/main" val="41010096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Marcador de imagen de diapositiva 1"/>
          <p:cNvSpPr>
            <a:spLocks noGrp="1" noRot="1" noChangeAspect="1" noTextEdit="1"/>
          </p:cNvSpPr>
          <p:nvPr>
            <p:ph type="sldImg"/>
          </p:nvPr>
        </p:nvSpPr>
        <p:spPr bwMode="auto">
          <a:xfrm>
            <a:off x="895350" y="746125"/>
            <a:ext cx="4970463" cy="37274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1" name="Marcador de nota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 altLang="en-US"/>
          </a:p>
        </p:txBody>
      </p:sp>
      <p:sp>
        <p:nvSpPr>
          <p:cNvPr id="140292" name="Marcador de número de diapositiva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85BD263-C38E-4728-8907-95BEAC958B0F}" type="slidenum">
              <a:rPr lang="en-US" altLang="en-US"/>
              <a:pPr/>
              <a:t>61</a:t>
            </a:fld>
            <a:endParaRPr lang="en-US" altLang="en-US"/>
          </a:p>
        </p:txBody>
      </p:sp>
    </p:spTree>
    <p:extLst>
      <p:ext uri="{BB962C8B-B14F-4D97-AF65-F5344CB8AC3E}">
        <p14:creationId xmlns:p14="http://schemas.microsoft.com/office/powerpoint/2010/main" val="17407820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Marcador de imagen de diapositiva 1"/>
          <p:cNvSpPr>
            <a:spLocks noGrp="1" noRot="1" noChangeAspect="1" noTextEdit="1"/>
          </p:cNvSpPr>
          <p:nvPr>
            <p:ph type="sldImg"/>
          </p:nvPr>
        </p:nvSpPr>
        <p:spPr bwMode="auto">
          <a:xfrm>
            <a:off x="895350" y="746125"/>
            <a:ext cx="4970463" cy="37274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1" name="Marcador de nota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 altLang="en-US"/>
          </a:p>
        </p:txBody>
      </p:sp>
      <p:sp>
        <p:nvSpPr>
          <p:cNvPr id="140292" name="Marcador de número de diapositiva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85BD263-C38E-4728-8907-95BEAC958B0F}" type="slidenum">
              <a:rPr lang="en-US" altLang="en-US"/>
              <a:pPr/>
              <a:t>62</a:t>
            </a:fld>
            <a:endParaRPr lang="en-US" altLang="en-US"/>
          </a:p>
        </p:txBody>
      </p:sp>
    </p:spTree>
    <p:extLst>
      <p:ext uri="{BB962C8B-B14F-4D97-AF65-F5344CB8AC3E}">
        <p14:creationId xmlns:p14="http://schemas.microsoft.com/office/powerpoint/2010/main" val="214900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1" dirty="0"/>
              <a:t>¿Por qué son útiles los patrones de diseño?</a:t>
            </a:r>
          </a:p>
          <a:p>
            <a:r>
              <a:rPr lang="es-ES" dirty="0"/>
              <a:t>Puede parecer una tontería, pero si no encuentras utilidad a las cosas acabarás por no usarlas. Los patrones de diseño son muy útiles por los siguientes motivos:</a:t>
            </a:r>
          </a:p>
          <a:p>
            <a:r>
              <a:rPr lang="es-ES" b="1" dirty="0"/>
              <a:t>1. Te ahorran tiempo</a:t>
            </a:r>
          </a:p>
          <a:p>
            <a:r>
              <a:rPr lang="es-ES" dirty="0"/>
              <a:t>Sé que te encantará encontrar una solución ingeniosa a un problema cuando estás modelando tu software, y es normal, a mí también me pasa. Como he comentado alguna vez, el </a:t>
            </a:r>
            <a:r>
              <a:rPr lang="es-ES" dirty="0">
                <a:hlinkClick r:id="rId3"/>
              </a:rPr>
              <a:t>desarrollo es un proceso casi artístico</a:t>
            </a:r>
            <a:r>
              <a:rPr lang="es-ES" dirty="0"/>
              <a:t>, y ese reto mental que supone revierte en una satisfacción personal enorme una vez que consigues un buen resultado.</a:t>
            </a:r>
          </a:p>
          <a:p>
            <a:r>
              <a:rPr lang="es-ES" dirty="0"/>
              <a:t>Pero hay que ser sinceros: </a:t>
            </a:r>
            <a:r>
              <a:rPr lang="es-ES" b="1" dirty="0"/>
              <a:t>buscar siempre una nueva solución a los mismos problemas reduce tu eficacia como desarrollador</a:t>
            </a:r>
            <a:r>
              <a:rPr lang="es-ES" dirty="0"/>
              <a:t>, porque estás perdiendo mucho tiempo en el proceso. No hay que olvidar que el desarrollo de software también es una ingeniería, y que por tanto en muchas ocasiones habrá reglas comunes para solucionar problemas comunes.</a:t>
            </a:r>
          </a:p>
          <a:p>
            <a:r>
              <a:rPr lang="es-ES" dirty="0"/>
              <a:t>Los patrones de diseño atajan ese punto. Una vez los conozcas, contarás con un conjunto de “trucos”, de reglas, de herramientas muy probadas, que te permitirán s</a:t>
            </a:r>
            <a:r>
              <a:rPr lang="es-ES" b="1" dirty="0"/>
              <a:t>olucionar la mayor parte de tus problemas de forma directa</a:t>
            </a:r>
            <a:r>
              <a:rPr lang="es-ES" dirty="0"/>
              <a:t>, sin tener que pensar en cómo de válidas son, o si puede haber una alternativa mejor.</a:t>
            </a:r>
          </a:p>
          <a:p>
            <a:r>
              <a:rPr lang="es-ES" b="1" dirty="0"/>
              <a:t>2. Te ayudan a estar seguro de la validez de tu código</a:t>
            </a:r>
          </a:p>
          <a:p>
            <a:r>
              <a:rPr lang="es-ES" dirty="0"/>
              <a:t>Un poco relacionado con lo anterior, siempre que creamos algo nuevo nos surge la duda de si realmente estamos dando con la solución correcta, o si realmente habrá una respuesta mejor. Y el tema es que es una duda muy razonable y que en muchos casos la respuesta sea la que no deseas: sí que hay una solución más válida, y has perdido tu valioso tiempo en implementar algo que, aunque funciona, podría haberse modelado mejor.</a:t>
            </a:r>
          </a:p>
          <a:p>
            <a:r>
              <a:rPr lang="es-ES" b="1" dirty="0"/>
              <a:t>Los patrones de diseño son estructuras probadas por millones de desarrolladores a lo largo de muchos años</a:t>
            </a:r>
            <a:r>
              <a:rPr lang="es-ES" dirty="0"/>
              <a:t>, por lo que si eliges el patrón adecuado para modelar el problema adecuado, puedes estar seguro de que va a ser una de las soluciones más válidas (si no la que más) que puedas encontrar.</a:t>
            </a:r>
          </a:p>
          <a:p>
            <a:r>
              <a:rPr lang="es-ES" b="1" dirty="0"/>
              <a:t>3. Establecen un lenguaje común</a:t>
            </a:r>
          </a:p>
          <a:p>
            <a:r>
              <a:rPr lang="es-ES" dirty="0"/>
              <a:t>Todas las demás razones palidecen ante esta. Modelar tu código mediante patrones</a:t>
            </a:r>
            <a:r>
              <a:rPr lang="es-ES" b="1" dirty="0"/>
              <a:t> te ayudará a explicar a otras personas, conozcan tu código o no, a entender cómo has atajado un problema</a:t>
            </a:r>
            <a:r>
              <a:rPr lang="es-ES" dirty="0"/>
              <a:t>. Además ayudan a otros desarrolladores a comprender lo que has implementado, cómo y por qué, y además a descubrir rápidamente si esa era la mejor solución o no.</a:t>
            </a:r>
          </a:p>
          <a:p>
            <a:r>
              <a:rPr lang="es-ES" dirty="0"/>
              <a:t>Pero también te servirá para sentarte con tus compañeros a pensar sobre cómo solucionar algo, y poneros de acuerdo mucho más rápido, explicar de forma más sencilla cuáles son vuestras ideas y que el resto lo comprenda sin ningún problema. Los patrones de diseño os ayudarán a ti y a tu equipo, en definitiva, a </a:t>
            </a:r>
            <a:r>
              <a:rPr lang="es-ES" b="1" dirty="0"/>
              <a:t>avanzar mucho más rápido, con un código más fácil de entender para todos</a:t>
            </a:r>
            <a:r>
              <a:rPr lang="es-ES" dirty="0"/>
              <a:t> y mucho más robusto.</a:t>
            </a:r>
          </a:p>
        </p:txBody>
      </p:sp>
      <p:sp>
        <p:nvSpPr>
          <p:cNvPr id="4" name="Marcador de número de diapositiva 3"/>
          <p:cNvSpPr>
            <a:spLocks noGrp="1"/>
          </p:cNvSpPr>
          <p:nvPr>
            <p:ph type="sldNum" sz="quarter" idx="10"/>
          </p:nvPr>
        </p:nvSpPr>
        <p:spPr/>
        <p:txBody>
          <a:bodyPr/>
          <a:lstStyle/>
          <a:p>
            <a:fld id="{9B65E7B9-3D9E-4B94-AC58-953224414D70}" type="slidenum">
              <a:rPr lang="es-ES" smtClean="0"/>
              <a:pPr/>
              <a:t>17</a:t>
            </a:fld>
            <a:endParaRPr lang="es-ES"/>
          </a:p>
        </p:txBody>
      </p:sp>
    </p:spTree>
    <p:extLst>
      <p:ext uri="{BB962C8B-B14F-4D97-AF65-F5344CB8AC3E}">
        <p14:creationId xmlns:p14="http://schemas.microsoft.com/office/powerpoint/2010/main" val="1094235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1" dirty="0"/>
              <a:t>Patrones creacionales</a:t>
            </a:r>
          </a:p>
          <a:p>
            <a:r>
              <a:rPr lang="es-ES" dirty="0"/>
              <a:t>Son los que </a:t>
            </a:r>
            <a:r>
              <a:rPr lang="es-ES" b="1" dirty="0"/>
              <a:t>facilitan la tarea de creación de nuevos objetos</a:t>
            </a:r>
            <a:r>
              <a:rPr lang="es-ES" dirty="0"/>
              <a:t>, de tal forma que el proceso de creación pueda ser desacoplado de la implementación del resto del sistema.</a:t>
            </a:r>
          </a:p>
          <a:p>
            <a:r>
              <a:rPr lang="es-ES" dirty="0"/>
              <a:t>Los patrones creacionales están basados en dos conceptos:</a:t>
            </a:r>
          </a:p>
          <a:p>
            <a:r>
              <a:rPr lang="es-ES" dirty="0"/>
              <a:t>Encapsular el conocimiento acerca de los tipos concretos que nuestro sistema utiliza. Estos patrones normalmente trabajarán con interfaces, por lo que la implementación concreta que utilicemos queda aislada.</a:t>
            </a:r>
          </a:p>
          <a:p>
            <a:r>
              <a:rPr lang="es-ES" dirty="0"/>
              <a:t>Ocultar cómo estas implementaciones concretas necesitan ser creadas y cómo se combinan entre sí.</a:t>
            </a:r>
          </a:p>
          <a:p>
            <a:endParaRPr lang="en-US" dirty="0"/>
          </a:p>
          <a:p>
            <a:endParaRPr lang="en-US" dirty="0"/>
          </a:p>
          <a:p>
            <a:r>
              <a:rPr lang="en-US" dirty="0"/>
              <a:t> </a:t>
            </a:r>
            <a:r>
              <a:rPr lang="es-ES" b="1" dirty="0"/>
              <a:t>Patrones estructurales</a:t>
            </a:r>
          </a:p>
          <a:p>
            <a:r>
              <a:rPr lang="es-ES" dirty="0"/>
              <a:t>Son patrones que nos facilitan la modelización de nuestros software </a:t>
            </a:r>
            <a:r>
              <a:rPr lang="es-ES" b="1" dirty="0"/>
              <a:t>especificando la forma en la que unas clases se relacionan con otras</a:t>
            </a:r>
            <a:r>
              <a:rPr lang="es-ES" dirty="0"/>
              <a:t>.</a:t>
            </a:r>
          </a:p>
          <a:p>
            <a:endParaRPr lang="en-US" dirty="0"/>
          </a:p>
          <a:p>
            <a:endParaRPr lang="en-US" dirty="0"/>
          </a:p>
          <a:p>
            <a:r>
              <a:rPr lang="es-ES" b="1" dirty="0"/>
              <a:t>Patrones de comportamiento</a:t>
            </a:r>
          </a:p>
          <a:p>
            <a:r>
              <a:rPr lang="es-ES" dirty="0"/>
              <a:t>En este último grupo se encuentran la mayoría de los patrones, y se usan para </a:t>
            </a:r>
            <a:r>
              <a:rPr lang="es-ES" b="1" dirty="0"/>
              <a:t>gestionar algoritmos, relaciones y responsabilidades entre objetos</a:t>
            </a:r>
            <a:r>
              <a:rPr lang="es-ES" dirty="0"/>
              <a:t>.</a:t>
            </a:r>
          </a:p>
          <a:p>
            <a:endParaRPr lang="es-ES" dirty="0"/>
          </a:p>
        </p:txBody>
      </p:sp>
      <p:sp>
        <p:nvSpPr>
          <p:cNvPr id="4" name="Marcador de número de diapositiva 3"/>
          <p:cNvSpPr>
            <a:spLocks noGrp="1"/>
          </p:cNvSpPr>
          <p:nvPr>
            <p:ph type="sldNum" sz="quarter" idx="10"/>
          </p:nvPr>
        </p:nvSpPr>
        <p:spPr/>
        <p:txBody>
          <a:bodyPr/>
          <a:lstStyle/>
          <a:p>
            <a:fld id="{9B65E7B9-3D9E-4B94-AC58-953224414D70}" type="slidenum">
              <a:rPr lang="es-ES" smtClean="0"/>
              <a:pPr/>
              <a:t>41</a:t>
            </a:fld>
            <a:endParaRPr lang="es-ES"/>
          </a:p>
        </p:txBody>
      </p:sp>
    </p:spTree>
    <p:extLst>
      <p:ext uri="{BB962C8B-B14F-4D97-AF65-F5344CB8AC3E}">
        <p14:creationId xmlns:p14="http://schemas.microsoft.com/office/powerpoint/2010/main" val="14715574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Los patrones creacionales más conocidos son:</a:t>
            </a:r>
          </a:p>
          <a:p>
            <a:r>
              <a:rPr lang="es-ES" b="1" dirty="0" err="1"/>
              <a:t>Abstract</a:t>
            </a:r>
            <a:r>
              <a:rPr lang="es-ES" b="1" dirty="0"/>
              <a:t> Factory</a:t>
            </a:r>
            <a:r>
              <a:rPr lang="es-ES" dirty="0"/>
              <a:t>: Nos provee una interfaz que delega la creación de un conjunto de objetos relacionados sin necesidad de especificar en ningún momento cuáles son las implementaciones concretas.</a:t>
            </a:r>
          </a:p>
          <a:p>
            <a:r>
              <a:rPr lang="es-ES" b="1" dirty="0"/>
              <a:t>Factory </a:t>
            </a:r>
            <a:r>
              <a:rPr lang="es-ES" b="1" dirty="0" err="1"/>
              <a:t>Method</a:t>
            </a:r>
            <a:r>
              <a:rPr lang="es-ES" b="1" dirty="0"/>
              <a:t>: </a:t>
            </a:r>
            <a:r>
              <a:rPr lang="es-ES" dirty="0"/>
              <a:t>Expone un método de creación,  delegando en las subclases la implementación de este método.</a:t>
            </a:r>
          </a:p>
          <a:p>
            <a:r>
              <a:rPr lang="es-ES" b="1" dirty="0" err="1"/>
              <a:t>Builder</a:t>
            </a:r>
            <a:r>
              <a:rPr lang="es-ES" dirty="0"/>
              <a:t>: Separa la creación de un objeto complejo de su estructura, de tal forma que el mismo proceso de construcción nos puede servir para crear representaciones diferentes.</a:t>
            </a:r>
          </a:p>
          <a:p>
            <a:r>
              <a:rPr lang="es-ES" b="1" dirty="0" err="1"/>
              <a:t>Singleton</a:t>
            </a:r>
            <a:r>
              <a:rPr lang="es-ES" b="1" dirty="0"/>
              <a:t>:</a:t>
            </a:r>
            <a:r>
              <a:rPr lang="es-ES" dirty="0"/>
              <a:t> limita a uno el número de instancias posibles de una clase en nuestro programa, y proporciona un acceso global al mismo.</a:t>
            </a:r>
          </a:p>
          <a:p>
            <a:r>
              <a:rPr lang="es-ES" b="1" dirty="0" err="1"/>
              <a:t>Prototype</a:t>
            </a:r>
            <a:r>
              <a:rPr lang="es-ES" b="1" dirty="0"/>
              <a:t>: </a:t>
            </a:r>
            <a:r>
              <a:rPr lang="es-ES" dirty="0"/>
              <a:t>Permite la creación de objetos basados en “plantillas”. Un nuevo objeto se crea a partir de la clonación de otro objeto.</a:t>
            </a:r>
          </a:p>
          <a:p>
            <a:endParaRPr lang="en-US" dirty="0"/>
          </a:p>
          <a:p>
            <a:endParaRPr lang="en-US" dirty="0"/>
          </a:p>
          <a:p>
            <a:r>
              <a:rPr lang="es-ES" dirty="0"/>
              <a:t>Estos son los patrones estructurales que definió la </a:t>
            </a:r>
            <a:r>
              <a:rPr lang="es-ES" dirty="0" err="1"/>
              <a:t>Gang</a:t>
            </a:r>
            <a:r>
              <a:rPr lang="es-ES" dirty="0"/>
              <a:t> </a:t>
            </a:r>
            <a:r>
              <a:rPr lang="es-ES" dirty="0" err="1"/>
              <a:t>of</a:t>
            </a:r>
            <a:r>
              <a:rPr lang="es-ES" dirty="0"/>
              <a:t> </a:t>
            </a:r>
            <a:r>
              <a:rPr lang="es-ES" dirty="0" err="1"/>
              <a:t>Four</a:t>
            </a:r>
            <a:r>
              <a:rPr lang="es-ES" dirty="0"/>
              <a:t>:</a:t>
            </a:r>
          </a:p>
          <a:p>
            <a:r>
              <a:rPr lang="es-ES" b="1" dirty="0" err="1"/>
              <a:t>Adapter</a:t>
            </a:r>
            <a:r>
              <a:rPr lang="es-ES" dirty="0"/>
              <a:t>: Permite a dos clases con diferentes interfaces trabajar entre ellas, a través de un objeto intermedio con el que se comunican e interactúan.</a:t>
            </a:r>
          </a:p>
          <a:p>
            <a:r>
              <a:rPr lang="es-ES" b="1" dirty="0"/>
              <a:t>Bridge</a:t>
            </a:r>
            <a:r>
              <a:rPr lang="es-ES" dirty="0"/>
              <a:t>:</a:t>
            </a:r>
            <a:r>
              <a:rPr lang="es-ES" b="1" dirty="0"/>
              <a:t> </a:t>
            </a:r>
            <a:r>
              <a:rPr lang="es-ES" dirty="0"/>
              <a:t>Desacopla una abstracción de su implementación, para que las dos puedan evolucionar de forma independiente.</a:t>
            </a:r>
          </a:p>
          <a:p>
            <a:r>
              <a:rPr lang="es-ES" b="1" dirty="0"/>
              <a:t>Composite</a:t>
            </a:r>
            <a:r>
              <a:rPr lang="es-ES" dirty="0"/>
              <a:t>: Facilita la creación de estructuras de objetos en árbol, donde todos los elementos emplean una misma interfaz. Cada uno de ellos puede a su vez contener un listado de esos objetos, o ser el último de esa rama.</a:t>
            </a:r>
          </a:p>
          <a:p>
            <a:r>
              <a:rPr lang="es-ES" b="1" dirty="0" err="1"/>
              <a:t>Decorator</a:t>
            </a:r>
            <a:r>
              <a:rPr lang="es-ES" dirty="0"/>
              <a:t>: Permite añadir funcionalidad extra a un objeto (de forma dinámica o estática) sin modificar el comportamiento del resto de objetos del mismo tipo.</a:t>
            </a:r>
          </a:p>
          <a:p>
            <a:r>
              <a:rPr lang="es-ES" b="1" dirty="0" err="1"/>
              <a:t>Facade</a:t>
            </a:r>
            <a:r>
              <a:rPr lang="es-ES" dirty="0"/>
              <a:t>:</a:t>
            </a:r>
            <a:r>
              <a:rPr lang="es-ES" b="1" dirty="0"/>
              <a:t> </a:t>
            </a:r>
            <a:r>
              <a:rPr lang="es-ES" dirty="0"/>
              <a:t>Una </a:t>
            </a:r>
            <a:r>
              <a:rPr lang="es-ES" dirty="0" err="1"/>
              <a:t>facade</a:t>
            </a:r>
            <a:r>
              <a:rPr lang="es-ES" dirty="0"/>
              <a:t> (o fachada) es un objeto que crea una interfaz simplificada para tratar con otra parte del código más compleja, de tal forma que simplifica y aísla su uso. Un ejemplo podría ser crear una fachada para tratar con una clase de una librería externa.</a:t>
            </a:r>
          </a:p>
          <a:p>
            <a:r>
              <a:rPr lang="es-ES" b="1" dirty="0" err="1"/>
              <a:t>Flyweight</a:t>
            </a:r>
            <a:r>
              <a:rPr lang="es-ES" dirty="0"/>
              <a:t>: Una gran cantidad de objetos comparte un mismo objeto con propiedades comunes con el fin de ahorrar memoria.</a:t>
            </a:r>
          </a:p>
          <a:p>
            <a:r>
              <a:rPr lang="es-ES" b="1" dirty="0"/>
              <a:t>Proxy</a:t>
            </a:r>
            <a:r>
              <a:rPr lang="es-ES" dirty="0"/>
              <a:t>: Es una clase que funciona como interfaz hacia cualquier otra cosa: una conexión a Internet, un archivo en disco o cualquier otro recurso que sea costoso o imposible de duplicar.</a:t>
            </a:r>
          </a:p>
          <a:p>
            <a:endParaRPr lang="en-US" dirty="0"/>
          </a:p>
          <a:p>
            <a:r>
              <a:rPr lang="es-ES" dirty="0"/>
              <a:t>Los patrones de comportamiento son:</a:t>
            </a:r>
          </a:p>
          <a:p>
            <a:r>
              <a:rPr lang="es-ES" b="1" dirty="0" err="1"/>
              <a:t>Command</a:t>
            </a:r>
            <a:r>
              <a:rPr lang="es-ES" dirty="0"/>
              <a:t>: Son objetos que encapsulan una acción y los parámetros que necesitan para ejecutarse.</a:t>
            </a:r>
          </a:p>
          <a:p>
            <a:r>
              <a:rPr lang="es-ES" b="1" dirty="0" err="1"/>
              <a:t>Chain</a:t>
            </a:r>
            <a:r>
              <a:rPr lang="es-ES" b="1" dirty="0"/>
              <a:t> </a:t>
            </a:r>
            <a:r>
              <a:rPr lang="es-ES" b="1" dirty="0" err="1"/>
              <a:t>of</a:t>
            </a:r>
            <a:r>
              <a:rPr lang="es-ES" b="1" dirty="0"/>
              <a:t> </a:t>
            </a:r>
            <a:r>
              <a:rPr lang="es-ES" b="1" dirty="0" err="1"/>
              <a:t>responsibility</a:t>
            </a:r>
            <a:r>
              <a:rPr lang="es-ES" dirty="0"/>
              <a:t>: se evita acoplar al emisor y receptor de una petición dando la posibilidad a varios receptores de consumirlo. Cada receptor tiene la opción de consumir esa petición o pasárselo al siguiente dentro de la cadena.</a:t>
            </a:r>
          </a:p>
          <a:p>
            <a:r>
              <a:rPr lang="es-ES" b="1" dirty="0" err="1"/>
              <a:t>Interpreter</a:t>
            </a:r>
            <a:r>
              <a:rPr lang="es-ES" dirty="0"/>
              <a:t>: Define una representación para una gramática así como el mecanismo para evaluarla. El árbol de sintaxis del lenguaje se suele modelar mediante el patrón Composite.</a:t>
            </a:r>
          </a:p>
          <a:p>
            <a:r>
              <a:rPr lang="es-ES" b="1" dirty="0" err="1"/>
              <a:t>Iterator</a:t>
            </a:r>
            <a:r>
              <a:rPr lang="es-ES" dirty="0"/>
              <a:t>: Se utiliza para poder movernos por los elementos de un conjunto de forma secuencial sin necesidad de exponer su implementación específica.</a:t>
            </a:r>
          </a:p>
          <a:p>
            <a:r>
              <a:rPr lang="es-ES" b="1" dirty="0"/>
              <a:t>Mediator</a:t>
            </a:r>
            <a:r>
              <a:rPr lang="es-ES" dirty="0"/>
              <a:t>: Objeto que encapsula cómo otro conjunto de objetos interactúan y se comunican entre sí.</a:t>
            </a:r>
          </a:p>
          <a:p>
            <a:r>
              <a:rPr lang="es-ES" b="1" dirty="0"/>
              <a:t>Memento</a:t>
            </a:r>
            <a:r>
              <a:rPr lang="es-ES" dirty="0"/>
              <a:t>: Este patrón otorga la capacidad de restaurar un objeto a un estado anterior</a:t>
            </a:r>
          </a:p>
          <a:p>
            <a:r>
              <a:rPr lang="es-ES" b="1" dirty="0" err="1"/>
              <a:t>Observer</a:t>
            </a:r>
            <a:r>
              <a:rPr lang="es-ES" dirty="0"/>
              <a:t>: Los objetos son capaces de suscribirse a una serie de eventos que otro objetivo va a emitir, y serán avisados cuando esto ocurra.</a:t>
            </a:r>
          </a:p>
          <a:p>
            <a:r>
              <a:rPr lang="es-ES" b="1" dirty="0" err="1"/>
              <a:t>State</a:t>
            </a:r>
            <a:r>
              <a:rPr lang="es-ES" dirty="0"/>
              <a:t>: Permite modificar la forma en que un objeto se comporta en tiempo de ejecución, basándose en su estado interno.</a:t>
            </a:r>
          </a:p>
          <a:p>
            <a:r>
              <a:rPr lang="es-ES" b="1" dirty="0" err="1"/>
              <a:t>Strategy</a:t>
            </a:r>
            <a:r>
              <a:rPr lang="es-ES" dirty="0"/>
              <a:t>: Permite la selección del algoritmo que ejecuta cierta acción en tiempo de ejecución.</a:t>
            </a:r>
          </a:p>
          <a:p>
            <a:r>
              <a:rPr lang="es-ES" b="1" dirty="0" err="1"/>
              <a:t>Template</a:t>
            </a:r>
            <a:r>
              <a:rPr lang="es-ES" b="1" dirty="0"/>
              <a:t> </a:t>
            </a:r>
            <a:r>
              <a:rPr lang="es-ES" b="1" dirty="0" err="1"/>
              <a:t>Method</a:t>
            </a:r>
            <a:r>
              <a:rPr lang="es-ES" dirty="0"/>
              <a:t>: Especifica el esqueleto de un algoritmo, permitiendo a las subclases definir cómo implementan el comportamiento real.</a:t>
            </a:r>
          </a:p>
          <a:p>
            <a:r>
              <a:rPr lang="es-ES" b="1" dirty="0" err="1"/>
              <a:t>Visitor</a:t>
            </a:r>
            <a:r>
              <a:rPr lang="es-ES" dirty="0"/>
              <a:t>: Permite separar el algoritmo de la estructura de datos que se utilizará para ejecutarlo. De esta forma se pueden añadir nuevas operaciones a estas estructuras sin necesidad de modificarlas.</a:t>
            </a:r>
          </a:p>
          <a:p>
            <a:endParaRPr lang="en-US" dirty="0"/>
          </a:p>
          <a:p>
            <a:endParaRPr lang="es-ES" dirty="0"/>
          </a:p>
        </p:txBody>
      </p:sp>
      <p:sp>
        <p:nvSpPr>
          <p:cNvPr id="4" name="Marcador de número de diapositiva 3"/>
          <p:cNvSpPr>
            <a:spLocks noGrp="1"/>
          </p:cNvSpPr>
          <p:nvPr>
            <p:ph type="sldNum" sz="quarter" idx="10"/>
          </p:nvPr>
        </p:nvSpPr>
        <p:spPr/>
        <p:txBody>
          <a:bodyPr/>
          <a:lstStyle/>
          <a:p>
            <a:fld id="{9B65E7B9-3D9E-4B94-AC58-953224414D70}" type="slidenum">
              <a:rPr lang="es-ES" smtClean="0"/>
              <a:pPr/>
              <a:t>43</a:t>
            </a:fld>
            <a:endParaRPr lang="es-ES"/>
          </a:p>
        </p:txBody>
      </p:sp>
    </p:spTree>
    <p:extLst>
      <p:ext uri="{BB962C8B-B14F-4D97-AF65-F5344CB8AC3E}">
        <p14:creationId xmlns:p14="http://schemas.microsoft.com/office/powerpoint/2010/main" val="32269748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a:solidFill>
                  <a:schemeClr val="tx1"/>
                </a:solidFill>
                <a:effectLst/>
                <a:latin typeface="+mn-lt"/>
                <a:ea typeface="+mn-ea"/>
                <a:cs typeface="+mn-cs"/>
              </a:rPr>
              <a:t>. Puede ser una de las vías de implementar considerando el principio de Open-</a:t>
            </a:r>
            <a:r>
              <a:rPr lang="es-ES" sz="1200" kern="1200" dirty="0" err="1">
                <a:solidFill>
                  <a:schemeClr val="tx1"/>
                </a:solidFill>
                <a:effectLst/>
                <a:latin typeface="+mn-lt"/>
                <a:ea typeface="+mn-ea"/>
                <a:cs typeface="+mn-cs"/>
              </a:rPr>
              <a:t>Close</a:t>
            </a:r>
            <a:r>
              <a:rPr lang="es-ES" sz="1200" kern="1200" dirty="0">
                <a:solidFill>
                  <a:schemeClr val="tx1"/>
                </a:solidFill>
                <a:effectLst/>
                <a:latin typeface="+mn-lt"/>
                <a:ea typeface="+mn-ea"/>
                <a:cs typeface="+mn-cs"/>
              </a:rPr>
              <a:t>, en este caso queda cerrado para modificaciones el algoritmo en abstracto, y queda abierto para extensiones en los pasos concretos que forman al mismo.</a:t>
            </a:r>
          </a:p>
          <a:p>
            <a:endParaRPr lang="es-ES" dirty="0"/>
          </a:p>
        </p:txBody>
      </p:sp>
      <p:sp>
        <p:nvSpPr>
          <p:cNvPr id="4" name="3 Marcador de número de diapositiva"/>
          <p:cNvSpPr>
            <a:spLocks noGrp="1"/>
          </p:cNvSpPr>
          <p:nvPr>
            <p:ph type="sldNum" sz="quarter" idx="10"/>
          </p:nvPr>
        </p:nvSpPr>
        <p:spPr/>
        <p:txBody>
          <a:bodyPr/>
          <a:lstStyle/>
          <a:p>
            <a:fld id="{9B65E7B9-3D9E-4B94-AC58-953224414D70}" type="slidenum">
              <a:rPr lang="es-ES" smtClean="0"/>
              <a:pPr/>
              <a:t>45</a:t>
            </a:fld>
            <a:endParaRPr lang="es-ES"/>
          </a:p>
        </p:txBody>
      </p:sp>
    </p:spTree>
    <p:extLst>
      <p:ext uri="{BB962C8B-B14F-4D97-AF65-F5344CB8AC3E}">
        <p14:creationId xmlns:p14="http://schemas.microsoft.com/office/powerpoint/2010/main" val="31168493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a:solidFill>
                  <a:schemeClr val="tx1"/>
                </a:solidFill>
                <a:effectLst/>
                <a:latin typeface="+mn-lt"/>
                <a:ea typeface="+mn-ea"/>
                <a:cs typeface="+mn-cs"/>
              </a:rPr>
              <a:t>. Puede ser una de las vías de implementar considerando el principio de Open-</a:t>
            </a:r>
            <a:r>
              <a:rPr lang="es-ES" sz="1200" kern="1200" dirty="0" err="1">
                <a:solidFill>
                  <a:schemeClr val="tx1"/>
                </a:solidFill>
                <a:effectLst/>
                <a:latin typeface="+mn-lt"/>
                <a:ea typeface="+mn-ea"/>
                <a:cs typeface="+mn-cs"/>
              </a:rPr>
              <a:t>Close</a:t>
            </a:r>
            <a:r>
              <a:rPr lang="es-ES" sz="1200" kern="1200" dirty="0">
                <a:solidFill>
                  <a:schemeClr val="tx1"/>
                </a:solidFill>
                <a:effectLst/>
                <a:latin typeface="+mn-lt"/>
                <a:ea typeface="+mn-ea"/>
                <a:cs typeface="+mn-cs"/>
              </a:rPr>
              <a:t>, en este caso queda cerrado para modificaciones el algoritmo en abstracto, y queda abierto para extensiones en los pasos concretos que forman al mismo.</a:t>
            </a:r>
          </a:p>
          <a:p>
            <a:endParaRPr lang="es-ES" dirty="0"/>
          </a:p>
        </p:txBody>
      </p:sp>
      <p:sp>
        <p:nvSpPr>
          <p:cNvPr id="4" name="3 Marcador de número de diapositiva"/>
          <p:cNvSpPr>
            <a:spLocks noGrp="1"/>
          </p:cNvSpPr>
          <p:nvPr>
            <p:ph type="sldNum" sz="quarter" idx="10"/>
          </p:nvPr>
        </p:nvSpPr>
        <p:spPr/>
        <p:txBody>
          <a:bodyPr/>
          <a:lstStyle/>
          <a:p>
            <a:fld id="{9B65E7B9-3D9E-4B94-AC58-953224414D70}" type="slidenum">
              <a:rPr lang="es-ES" smtClean="0"/>
              <a:pPr/>
              <a:t>46</a:t>
            </a:fld>
            <a:endParaRPr lang="es-ES"/>
          </a:p>
        </p:txBody>
      </p:sp>
    </p:spTree>
    <p:extLst>
      <p:ext uri="{BB962C8B-B14F-4D97-AF65-F5344CB8AC3E}">
        <p14:creationId xmlns:p14="http://schemas.microsoft.com/office/powerpoint/2010/main" val="29227586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a:solidFill>
                  <a:schemeClr val="tx1"/>
                </a:solidFill>
                <a:effectLst/>
                <a:latin typeface="+mn-lt"/>
                <a:ea typeface="+mn-ea"/>
                <a:cs typeface="+mn-cs"/>
              </a:rPr>
              <a:t>. Puede ser una de las vías de implementar considerando el principio de Open-</a:t>
            </a:r>
            <a:r>
              <a:rPr lang="es-ES" sz="1200" kern="1200" dirty="0" err="1">
                <a:solidFill>
                  <a:schemeClr val="tx1"/>
                </a:solidFill>
                <a:effectLst/>
                <a:latin typeface="+mn-lt"/>
                <a:ea typeface="+mn-ea"/>
                <a:cs typeface="+mn-cs"/>
              </a:rPr>
              <a:t>Close</a:t>
            </a:r>
            <a:r>
              <a:rPr lang="es-ES" sz="1200" kern="1200" dirty="0">
                <a:solidFill>
                  <a:schemeClr val="tx1"/>
                </a:solidFill>
                <a:effectLst/>
                <a:latin typeface="+mn-lt"/>
                <a:ea typeface="+mn-ea"/>
                <a:cs typeface="+mn-cs"/>
              </a:rPr>
              <a:t>, en este caso queda cerrado para modificaciones el algoritmo en abstracto, y queda abierto para extensiones en los pasos concretos que forman al mismo.</a:t>
            </a:r>
          </a:p>
          <a:p>
            <a:endParaRPr lang="es-ES" dirty="0"/>
          </a:p>
        </p:txBody>
      </p:sp>
      <p:sp>
        <p:nvSpPr>
          <p:cNvPr id="4" name="3 Marcador de número de diapositiva"/>
          <p:cNvSpPr>
            <a:spLocks noGrp="1"/>
          </p:cNvSpPr>
          <p:nvPr>
            <p:ph type="sldNum" sz="quarter" idx="10"/>
          </p:nvPr>
        </p:nvSpPr>
        <p:spPr/>
        <p:txBody>
          <a:bodyPr/>
          <a:lstStyle/>
          <a:p>
            <a:fld id="{9B65E7B9-3D9E-4B94-AC58-953224414D70}" type="slidenum">
              <a:rPr lang="es-ES" smtClean="0"/>
              <a:pPr/>
              <a:t>51</a:t>
            </a:fld>
            <a:endParaRPr lang="es-ES"/>
          </a:p>
        </p:txBody>
      </p:sp>
    </p:spTree>
    <p:extLst>
      <p:ext uri="{BB962C8B-B14F-4D97-AF65-F5344CB8AC3E}">
        <p14:creationId xmlns:p14="http://schemas.microsoft.com/office/powerpoint/2010/main" val="23162786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a:solidFill>
                  <a:schemeClr val="tx1"/>
                </a:solidFill>
                <a:effectLst/>
                <a:latin typeface="+mn-lt"/>
                <a:ea typeface="+mn-ea"/>
                <a:cs typeface="+mn-cs"/>
              </a:rPr>
              <a:t>. Puede ser una de las vías de implementar considerando el principio de Open-</a:t>
            </a:r>
            <a:r>
              <a:rPr lang="es-ES" sz="1200" kern="1200" dirty="0" err="1">
                <a:solidFill>
                  <a:schemeClr val="tx1"/>
                </a:solidFill>
                <a:effectLst/>
                <a:latin typeface="+mn-lt"/>
                <a:ea typeface="+mn-ea"/>
                <a:cs typeface="+mn-cs"/>
              </a:rPr>
              <a:t>Close</a:t>
            </a:r>
            <a:r>
              <a:rPr lang="es-ES" sz="1200" kern="1200" dirty="0">
                <a:solidFill>
                  <a:schemeClr val="tx1"/>
                </a:solidFill>
                <a:effectLst/>
                <a:latin typeface="+mn-lt"/>
                <a:ea typeface="+mn-ea"/>
                <a:cs typeface="+mn-cs"/>
              </a:rPr>
              <a:t>, en este caso queda cerrado para modificaciones el algoritmo en abstracto, y queda abierto para extensiones en los pasos concretos que forman al mismo.</a:t>
            </a:r>
          </a:p>
          <a:p>
            <a:endParaRPr lang="es-ES" dirty="0"/>
          </a:p>
        </p:txBody>
      </p:sp>
      <p:sp>
        <p:nvSpPr>
          <p:cNvPr id="4" name="3 Marcador de número de diapositiva"/>
          <p:cNvSpPr>
            <a:spLocks noGrp="1"/>
          </p:cNvSpPr>
          <p:nvPr>
            <p:ph type="sldNum" sz="quarter" idx="10"/>
          </p:nvPr>
        </p:nvSpPr>
        <p:spPr/>
        <p:txBody>
          <a:bodyPr/>
          <a:lstStyle/>
          <a:p>
            <a:fld id="{9B65E7B9-3D9E-4B94-AC58-953224414D70}" type="slidenum">
              <a:rPr lang="es-ES" smtClean="0"/>
              <a:pPr/>
              <a:t>52</a:t>
            </a:fld>
            <a:endParaRPr lang="es-ES"/>
          </a:p>
        </p:txBody>
      </p:sp>
    </p:spTree>
    <p:extLst>
      <p:ext uri="{BB962C8B-B14F-4D97-AF65-F5344CB8AC3E}">
        <p14:creationId xmlns:p14="http://schemas.microsoft.com/office/powerpoint/2010/main" val="9324890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9B65E7B9-3D9E-4B94-AC58-953224414D70}" type="slidenum">
              <a:rPr lang="es-ES" smtClean="0"/>
              <a:pPr/>
              <a:t>56</a:t>
            </a:fld>
            <a:endParaRPr lang="es-ES"/>
          </a:p>
        </p:txBody>
      </p:sp>
    </p:spTree>
    <p:extLst>
      <p:ext uri="{BB962C8B-B14F-4D97-AF65-F5344CB8AC3E}">
        <p14:creationId xmlns:p14="http://schemas.microsoft.com/office/powerpoint/2010/main" val="6484816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p>
            <a:fld id="{A697DDEC-6581-4F11-92D8-1529DCB94D9D}" type="datetime1">
              <a:rPr lang="es-ES" smtClean="0"/>
              <a:pPr/>
              <a:t>10/01/2022</a:t>
            </a:fld>
            <a:endParaRPr lang="es-ES"/>
          </a:p>
        </p:txBody>
      </p:sp>
      <p:sp>
        <p:nvSpPr>
          <p:cNvPr id="5" name="4 Marcador de pie de página"/>
          <p:cNvSpPr>
            <a:spLocks noGrp="1"/>
          </p:cNvSpPr>
          <p:nvPr>
            <p:ph type="ftr" sz="quarter" idx="11"/>
          </p:nvPr>
        </p:nvSpPr>
        <p:spPr/>
        <p:txBody>
          <a:bodyPr/>
          <a:lstStyle/>
          <a:p>
            <a:r>
              <a:rPr lang="es-ES"/>
              <a:t>Patrones de Diseño</a:t>
            </a:r>
          </a:p>
        </p:txBody>
      </p:sp>
      <p:sp>
        <p:nvSpPr>
          <p:cNvPr id="6" name="5 Marcador de número de diapositiva"/>
          <p:cNvSpPr>
            <a:spLocks noGrp="1"/>
          </p:cNvSpPr>
          <p:nvPr>
            <p:ph type="sldNum" sz="quarter" idx="12"/>
          </p:nvPr>
        </p:nvSpPr>
        <p:spPr/>
        <p:txBody>
          <a:bodyPr/>
          <a:lstStyle/>
          <a:p>
            <a:fld id="{5D9BC0B9-89EC-4426-BB0C-F31F98678421}" type="slidenum">
              <a:rPr lang="es-ES" smtClean="0"/>
              <a:pPr/>
              <a:t>‹Nº›</a:t>
            </a:fld>
            <a:endParaRPr lang="es-ES"/>
          </a:p>
        </p:txBody>
      </p:sp>
    </p:spTree>
    <p:extLst>
      <p:ext uri="{BB962C8B-B14F-4D97-AF65-F5344CB8AC3E}">
        <p14:creationId xmlns:p14="http://schemas.microsoft.com/office/powerpoint/2010/main" val="1265394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EC3B17A0-2E0C-4D80-995F-AB5CCFED3057}" type="datetime1">
              <a:rPr lang="es-ES" smtClean="0"/>
              <a:pPr/>
              <a:t>10/01/2022</a:t>
            </a:fld>
            <a:endParaRPr lang="es-ES"/>
          </a:p>
        </p:txBody>
      </p:sp>
      <p:sp>
        <p:nvSpPr>
          <p:cNvPr id="5" name="4 Marcador de pie de página"/>
          <p:cNvSpPr>
            <a:spLocks noGrp="1"/>
          </p:cNvSpPr>
          <p:nvPr>
            <p:ph type="ftr" sz="quarter" idx="11"/>
          </p:nvPr>
        </p:nvSpPr>
        <p:spPr/>
        <p:txBody>
          <a:bodyPr/>
          <a:lstStyle/>
          <a:p>
            <a:r>
              <a:rPr lang="es-ES"/>
              <a:t>Patrones de Diseño</a:t>
            </a:r>
          </a:p>
        </p:txBody>
      </p:sp>
      <p:sp>
        <p:nvSpPr>
          <p:cNvPr id="6" name="5 Marcador de número de diapositiva"/>
          <p:cNvSpPr>
            <a:spLocks noGrp="1"/>
          </p:cNvSpPr>
          <p:nvPr>
            <p:ph type="sldNum" sz="quarter" idx="12"/>
          </p:nvPr>
        </p:nvSpPr>
        <p:spPr/>
        <p:txBody>
          <a:bodyPr/>
          <a:lstStyle/>
          <a:p>
            <a:fld id="{5D9BC0B9-89EC-4426-BB0C-F31F98678421}" type="slidenum">
              <a:rPr lang="es-ES" smtClean="0"/>
              <a:pPr/>
              <a:t>‹Nº›</a:t>
            </a:fld>
            <a:endParaRPr lang="es-ES"/>
          </a:p>
        </p:txBody>
      </p:sp>
    </p:spTree>
    <p:extLst>
      <p:ext uri="{BB962C8B-B14F-4D97-AF65-F5344CB8AC3E}">
        <p14:creationId xmlns:p14="http://schemas.microsoft.com/office/powerpoint/2010/main" val="3721340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11794671-DEE2-415C-8335-6A69B4909C7A}" type="datetime1">
              <a:rPr lang="es-ES" smtClean="0"/>
              <a:pPr/>
              <a:t>10/01/2022</a:t>
            </a:fld>
            <a:endParaRPr lang="es-ES"/>
          </a:p>
        </p:txBody>
      </p:sp>
      <p:sp>
        <p:nvSpPr>
          <p:cNvPr id="5" name="4 Marcador de pie de página"/>
          <p:cNvSpPr>
            <a:spLocks noGrp="1"/>
          </p:cNvSpPr>
          <p:nvPr>
            <p:ph type="ftr" sz="quarter" idx="11"/>
          </p:nvPr>
        </p:nvSpPr>
        <p:spPr/>
        <p:txBody>
          <a:bodyPr/>
          <a:lstStyle/>
          <a:p>
            <a:r>
              <a:rPr lang="es-ES"/>
              <a:t>Patrones de Diseño</a:t>
            </a:r>
          </a:p>
        </p:txBody>
      </p:sp>
      <p:sp>
        <p:nvSpPr>
          <p:cNvPr id="6" name="5 Marcador de número de diapositiva"/>
          <p:cNvSpPr>
            <a:spLocks noGrp="1"/>
          </p:cNvSpPr>
          <p:nvPr>
            <p:ph type="sldNum" sz="quarter" idx="12"/>
          </p:nvPr>
        </p:nvSpPr>
        <p:spPr/>
        <p:txBody>
          <a:bodyPr/>
          <a:lstStyle/>
          <a:p>
            <a:fld id="{5D9BC0B9-89EC-4426-BB0C-F31F98678421}" type="slidenum">
              <a:rPr lang="es-ES" smtClean="0"/>
              <a:pPr/>
              <a:t>‹Nº›</a:t>
            </a:fld>
            <a:endParaRPr lang="es-ES"/>
          </a:p>
        </p:txBody>
      </p:sp>
    </p:spTree>
    <p:extLst>
      <p:ext uri="{BB962C8B-B14F-4D97-AF65-F5344CB8AC3E}">
        <p14:creationId xmlns:p14="http://schemas.microsoft.com/office/powerpoint/2010/main" val="745859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CE876B70-1840-4DEF-ACD4-7605A74F56B5}" type="datetime1">
              <a:rPr lang="es-ES" smtClean="0"/>
              <a:pPr/>
              <a:t>10/01/2022</a:t>
            </a:fld>
            <a:endParaRPr lang="es-ES"/>
          </a:p>
        </p:txBody>
      </p:sp>
      <p:sp>
        <p:nvSpPr>
          <p:cNvPr id="5" name="4 Marcador de pie de página"/>
          <p:cNvSpPr>
            <a:spLocks noGrp="1"/>
          </p:cNvSpPr>
          <p:nvPr>
            <p:ph type="ftr" sz="quarter" idx="11"/>
          </p:nvPr>
        </p:nvSpPr>
        <p:spPr/>
        <p:txBody>
          <a:bodyPr/>
          <a:lstStyle/>
          <a:p>
            <a:r>
              <a:rPr lang="es-ES"/>
              <a:t>Patrones de Diseño</a:t>
            </a:r>
          </a:p>
        </p:txBody>
      </p:sp>
      <p:sp>
        <p:nvSpPr>
          <p:cNvPr id="6" name="5 Marcador de número de diapositiva"/>
          <p:cNvSpPr>
            <a:spLocks noGrp="1"/>
          </p:cNvSpPr>
          <p:nvPr>
            <p:ph type="sldNum" sz="quarter" idx="12"/>
          </p:nvPr>
        </p:nvSpPr>
        <p:spPr/>
        <p:txBody>
          <a:bodyPr/>
          <a:lstStyle/>
          <a:p>
            <a:fld id="{5D9BC0B9-89EC-4426-BB0C-F31F98678421}" type="slidenum">
              <a:rPr lang="es-ES" smtClean="0"/>
              <a:pPr/>
              <a:t>‹Nº›</a:t>
            </a:fld>
            <a:endParaRPr lang="es-ES"/>
          </a:p>
        </p:txBody>
      </p:sp>
    </p:spTree>
    <p:extLst>
      <p:ext uri="{BB962C8B-B14F-4D97-AF65-F5344CB8AC3E}">
        <p14:creationId xmlns:p14="http://schemas.microsoft.com/office/powerpoint/2010/main" val="2489313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8F32332E-0BDA-48DF-9275-9115665C0B89}" type="datetime1">
              <a:rPr lang="es-ES" smtClean="0"/>
              <a:pPr/>
              <a:t>10/01/2022</a:t>
            </a:fld>
            <a:endParaRPr lang="es-ES"/>
          </a:p>
        </p:txBody>
      </p:sp>
      <p:sp>
        <p:nvSpPr>
          <p:cNvPr id="5" name="4 Marcador de pie de página"/>
          <p:cNvSpPr>
            <a:spLocks noGrp="1"/>
          </p:cNvSpPr>
          <p:nvPr>
            <p:ph type="ftr" sz="quarter" idx="11"/>
          </p:nvPr>
        </p:nvSpPr>
        <p:spPr/>
        <p:txBody>
          <a:bodyPr/>
          <a:lstStyle/>
          <a:p>
            <a:r>
              <a:rPr lang="es-ES"/>
              <a:t>Patrones de Diseño</a:t>
            </a:r>
          </a:p>
        </p:txBody>
      </p:sp>
      <p:sp>
        <p:nvSpPr>
          <p:cNvPr id="6" name="5 Marcador de número de diapositiva"/>
          <p:cNvSpPr>
            <a:spLocks noGrp="1"/>
          </p:cNvSpPr>
          <p:nvPr>
            <p:ph type="sldNum" sz="quarter" idx="12"/>
          </p:nvPr>
        </p:nvSpPr>
        <p:spPr/>
        <p:txBody>
          <a:bodyPr/>
          <a:lstStyle/>
          <a:p>
            <a:fld id="{5D9BC0B9-89EC-4426-BB0C-F31F98678421}" type="slidenum">
              <a:rPr lang="es-ES" smtClean="0"/>
              <a:pPr/>
              <a:t>‹Nº›</a:t>
            </a:fld>
            <a:endParaRPr lang="es-ES"/>
          </a:p>
        </p:txBody>
      </p:sp>
    </p:spTree>
    <p:extLst>
      <p:ext uri="{BB962C8B-B14F-4D97-AF65-F5344CB8AC3E}">
        <p14:creationId xmlns:p14="http://schemas.microsoft.com/office/powerpoint/2010/main" val="2603666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p>
            <a:fld id="{08620EBA-D630-48AA-8E92-C86DB2F79E03}" type="datetime1">
              <a:rPr lang="es-ES" smtClean="0"/>
              <a:pPr/>
              <a:t>10/01/2022</a:t>
            </a:fld>
            <a:endParaRPr lang="es-ES"/>
          </a:p>
        </p:txBody>
      </p:sp>
      <p:sp>
        <p:nvSpPr>
          <p:cNvPr id="6" name="5 Marcador de pie de página"/>
          <p:cNvSpPr>
            <a:spLocks noGrp="1"/>
          </p:cNvSpPr>
          <p:nvPr>
            <p:ph type="ftr" sz="quarter" idx="11"/>
          </p:nvPr>
        </p:nvSpPr>
        <p:spPr/>
        <p:txBody>
          <a:bodyPr/>
          <a:lstStyle/>
          <a:p>
            <a:r>
              <a:rPr lang="es-ES"/>
              <a:t>Patrones de Diseño</a:t>
            </a:r>
          </a:p>
        </p:txBody>
      </p:sp>
      <p:sp>
        <p:nvSpPr>
          <p:cNvPr id="7" name="6 Marcador de número de diapositiva"/>
          <p:cNvSpPr>
            <a:spLocks noGrp="1"/>
          </p:cNvSpPr>
          <p:nvPr>
            <p:ph type="sldNum" sz="quarter" idx="12"/>
          </p:nvPr>
        </p:nvSpPr>
        <p:spPr/>
        <p:txBody>
          <a:bodyPr/>
          <a:lstStyle/>
          <a:p>
            <a:fld id="{5D9BC0B9-89EC-4426-BB0C-F31F98678421}" type="slidenum">
              <a:rPr lang="es-ES" smtClean="0"/>
              <a:pPr/>
              <a:t>‹Nº›</a:t>
            </a:fld>
            <a:endParaRPr lang="es-ES"/>
          </a:p>
        </p:txBody>
      </p:sp>
    </p:spTree>
    <p:extLst>
      <p:ext uri="{BB962C8B-B14F-4D97-AF65-F5344CB8AC3E}">
        <p14:creationId xmlns:p14="http://schemas.microsoft.com/office/powerpoint/2010/main" val="2136540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p>
            <a:fld id="{6E04E22F-5113-4F30-8F5B-FA10BA0E5EC4}" type="datetime1">
              <a:rPr lang="es-ES" smtClean="0"/>
              <a:pPr/>
              <a:t>10/01/2022</a:t>
            </a:fld>
            <a:endParaRPr lang="es-ES"/>
          </a:p>
        </p:txBody>
      </p:sp>
      <p:sp>
        <p:nvSpPr>
          <p:cNvPr id="8" name="7 Marcador de pie de página"/>
          <p:cNvSpPr>
            <a:spLocks noGrp="1"/>
          </p:cNvSpPr>
          <p:nvPr>
            <p:ph type="ftr" sz="quarter" idx="11"/>
          </p:nvPr>
        </p:nvSpPr>
        <p:spPr/>
        <p:txBody>
          <a:bodyPr/>
          <a:lstStyle/>
          <a:p>
            <a:r>
              <a:rPr lang="es-ES"/>
              <a:t>Patrones de Diseño</a:t>
            </a:r>
          </a:p>
        </p:txBody>
      </p:sp>
      <p:sp>
        <p:nvSpPr>
          <p:cNvPr id="9" name="8 Marcador de número de diapositiva"/>
          <p:cNvSpPr>
            <a:spLocks noGrp="1"/>
          </p:cNvSpPr>
          <p:nvPr>
            <p:ph type="sldNum" sz="quarter" idx="12"/>
          </p:nvPr>
        </p:nvSpPr>
        <p:spPr/>
        <p:txBody>
          <a:bodyPr/>
          <a:lstStyle/>
          <a:p>
            <a:fld id="{5D9BC0B9-89EC-4426-BB0C-F31F98678421}" type="slidenum">
              <a:rPr lang="es-ES" smtClean="0"/>
              <a:pPr/>
              <a:t>‹Nº›</a:t>
            </a:fld>
            <a:endParaRPr lang="es-ES"/>
          </a:p>
        </p:txBody>
      </p:sp>
    </p:spTree>
    <p:extLst>
      <p:ext uri="{BB962C8B-B14F-4D97-AF65-F5344CB8AC3E}">
        <p14:creationId xmlns:p14="http://schemas.microsoft.com/office/powerpoint/2010/main" val="2044190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p>
            <a:fld id="{EF7D5455-EBDB-4215-B36D-1DCEA82BD13C}" type="datetime1">
              <a:rPr lang="es-ES" smtClean="0"/>
              <a:pPr/>
              <a:t>10/01/2022</a:t>
            </a:fld>
            <a:endParaRPr lang="es-ES"/>
          </a:p>
        </p:txBody>
      </p:sp>
      <p:sp>
        <p:nvSpPr>
          <p:cNvPr id="4" name="3 Marcador de pie de página"/>
          <p:cNvSpPr>
            <a:spLocks noGrp="1"/>
          </p:cNvSpPr>
          <p:nvPr>
            <p:ph type="ftr" sz="quarter" idx="11"/>
          </p:nvPr>
        </p:nvSpPr>
        <p:spPr/>
        <p:txBody>
          <a:bodyPr/>
          <a:lstStyle/>
          <a:p>
            <a:r>
              <a:rPr lang="es-ES"/>
              <a:t>Patrones de Diseño</a:t>
            </a:r>
          </a:p>
        </p:txBody>
      </p:sp>
      <p:sp>
        <p:nvSpPr>
          <p:cNvPr id="5" name="4 Marcador de número de diapositiva"/>
          <p:cNvSpPr>
            <a:spLocks noGrp="1"/>
          </p:cNvSpPr>
          <p:nvPr>
            <p:ph type="sldNum" sz="quarter" idx="12"/>
          </p:nvPr>
        </p:nvSpPr>
        <p:spPr/>
        <p:txBody>
          <a:bodyPr/>
          <a:lstStyle/>
          <a:p>
            <a:fld id="{5D9BC0B9-89EC-4426-BB0C-F31F98678421}" type="slidenum">
              <a:rPr lang="es-ES" smtClean="0"/>
              <a:pPr/>
              <a:t>‹Nº›</a:t>
            </a:fld>
            <a:endParaRPr lang="es-ES"/>
          </a:p>
        </p:txBody>
      </p:sp>
    </p:spTree>
    <p:extLst>
      <p:ext uri="{BB962C8B-B14F-4D97-AF65-F5344CB8AC3E}">
        <p14:creationId xmlns:p14="http://schemas.microsoft.com/office/powerpoint/2010/main" val="1344261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6F95C717-06FC-4F81-8C2E-894883D00157}" type="datetime1">
              <a:rPr lang="es-ES" smtClean="0"/>
              <a:pPr/>
              <a:t>10/01/2022</a:t>
            </a:fld>
            <a:endParaRPr lang="es-ES"/>
          </a:p>
        </p:txBody>
      </p:sp>
      <p:sp>
        <p:nvSpPr>
          <p:cNvPr id="3" name="2 Marcador de pie de página"/>
          <p:cNvSpPr>
            <a:spLocks noGrp="1"/>
          </p:cNvSpPr>
          <p:nvPr>
            <p:ph type="ftr" sz="quarter" idx="11"/>
          </p:nvPr>
        </p:nvSpPr>
        <p:spPr/>
        <p:txBody>
          <a:bodyPr/>
          <a:lstStyle/>
          <a:p>
            <a:r>
              <a:rPr lang="es-ES"/>
              <a:t>Patrones de Diseño</a:t>
            </a:r>
          </a:p>
        </p:txBody>
      </p:sp>
      <p:sp>
        <p:nvSpPr>
          <p:cNvPr id="4" name="3 Marcador de número de diapositiva"/>
          <p:cNvSpPr>
            <a:spLocks noGrp="1"/>
          </p:cNvSpPr>
          <p:nvPr>
            <p:ph type="sldNum" sz="quarter" idx="12"/>
          </p:nvPr>
        </p:nvSpPr>
        <p:spPr/>
        <p:txBody>
          <a:bodyPr/>
          <a:lstStyle/>
          <a:p>
            <a:fld id="{5D9BC0B9-89EC-4426-BB0C-F31F98678421}" type="slidenum">
              <a:rPr lang="es-ES" smtClean="0"/>
              <a:pPr/>
              <a:t>‹Nº›</a:t>
            </a:fld>
            <a:endParaRPr lang="es-ES"/>
          </a:p>
        </p:txBody>
      </p:sp>
    </p:spTree>
    <p:extLst>
      <p:ext uri="{BB962C8B-B14F-4D97-AF65-F5344CB8AC3E}">
        <p14:creationId xmlns:p14="http://schemas.microsoft.com/office/powerpoint/2010/main" val="2424228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0BC90856-41EE-4600-BA60-C1DA67701339}" type="datetime1">
              <a:rPr lang="es-ES" smtClean="0"/>
              <a:pPr/>
              <a:t>10/01/2022</a:t>
            </a:fld>
            <a:endParaRPr lang="es-ES"/>
          </a:p>
        </p:txBody>
      </p:sp>
      <p:sp>
        <p:nvSpPr>
          <p:cNvPr id="6" name="5 Marcador de pie de página"/>
          <p:cNvSpPr>
            <a:spLocks noGrp="1"/>
          </p:cNvSpPr>
          <p:nvPr>
            <p:ph type="ftr" sz="quarter" idx="11"/>
          </p:nvPr>
        </p:nvSpPr>
        <p:spPr/>
        <p:txBody>
          <a:bodyPr/>
          <a:lstStyle/>
          <a:p>
            <a:r>
              <a:rPr lang="es-ES"/>
              <a:t>Patrones de Diseño</a:t>
            </a:r>
          </a:p>
        </p:txBody>
      </p:sp>
      <p:sp>
        <p:nvSpPr>
          <p:cNvPr id="7" name="6 Marcador de número de diapositiva"/>
          <p:cNvSpPr>
            <a:spLocks noGrp="1"/>
          </p:cNvSpPr>
          <p:nvPr>
            <p:ph type="sldNum" sz="quarter" idx="12"/>
          </p:nvPr>
        </p:nvSpPr>
        <p:spPr/>
        <p:txBody>
          <a:bodyPr/>
          <a:lstStyle/>
          <a:p>
            <a:fld id="{5D9BC0B9-89EC-4426-BB0C-F31F98678421}" type="slidenum">
              <a:rPr lang="es-ES" smtClean="0"/>
              <a:pPr/>
              <a:t>‹Nº›</a:t>
            </a:fld>
            <a:endParaRPr lang="es-ES"/>
          </a:p>
        </p:txBody>
      </p:sp>
    </p:spTree>
    <p:extLst>
      <p:ext uri="{BB962C8B-B14F-4D97-AF65-F5344CB8AC3E}">
        <p14:creationId xmlns:p14="http://schemas.microsoft.com/office/powerpoint/2010/main" val="1637046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45B4F91D-FD83-4C18-8A35-5F96957C773E}" type="datetime1">
              <a:rPr lang="es-ES" smtClean="0"/>
              <a:pPr/>
              <a:t>10/01/2022</a:t>
            </a:fld>
            <a:endParaRPr lang="es-ES"/>
          </a:p>
        </p:txBody>
      </p:sp>
      <p:sp>
        <p:nvSpPr>
          <p:cNvPr id="6" name="5 Marcador de pie de página"/>
          <p:cNvSpPr>
            <a:spLocks noGrp="1"/>
          </p:cNvSpPr>
          <p:nvPr>
            <p:ph type="ftr" sz="quarter" idx="11"/>
          </p:nvPr>
        </p:nvSpPr>
        <p:spPr/>
        <p:txBody>
          <a:bodyPr/>
          <a:lstStyle/>
          <a:p>
            <a:r>
              <a:rPr lang="es-ES"/>
              <a:t>Patrones de Diseño</a:t>
            </a:r>
          </a:p>
        </p:txBody>
      </p:sp>
      <p:sp>
        <p:nvSpPr>
          <p:cNvPr id="7" name="6 Marcador de número de diapositiva"/>
          <p:cNvSpPr>
            <a:spLocks noGrp="1"/>
          </p:cNvSpPr>
          <p:nvPr>
            <p:ph type="sldNum" sz="quarter" idx="12"/>
          </p:nvPr>
        </p:nvSpPr>
        <p:spPr/>
        <p:txBody>
          <a:bodyPr/>
          <a:lstStyle/>
          <a:p>
            <a:fld id="{5D9BC0B9-89EC-4426-BB0C-F31F98678421}" type="slidenum">
              <a:rPr lang="es-ES" smtClean="0"/>
              <a:pPr/>
              <a:t>‹Nº›</a:t>
            </a:fld>
            <a:endParaRPr lang="es-ES"/>
          </a:p>
        </p:txBody>
      </p:sp>
    </p:spTree>
    <p:extLst>
      <p:ext uri="{BB962C8B-B14F-4D97-AF65-F5344CB8AC3E}">
        <p14:creationId xmlns:p14="http://schemas.microsoft.com/office/powerpoint/2010/main" val="2908898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3000" b="-3000"/>
          </a:stretch>
        </a:blip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E9BEA3-92F3-415B-9078-727EB780B082}" type="datetime1">
              <a:rPr lang="es-ES" smtClean="0"/>
              <a:pPr/>
              <a:t>10/01/2022</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ES"/>
              <a:t>Patrones de Diseño</a:t>
            </a:r>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9BC0B9-89EC-4426-BB0C-F31F98678421}" type="slidenum">
              <a:rPr lang="es-ES" smtClean="0"/>
              <a:pPr/>
              <a:t>‹Nº›</a:t>
            </a:fld>
            <a:endParaRPr lang="es-ES"/>
          </a:p>
        </p:txBody>
      </p:sp>
    </p:spTree>
    <p:extLst>
      <p:ext uri="{BB962C8B-B14F-4D97-AF65-F5344CB8AC3E}">
        <p14:creationId xmlns:p14="http://schemas.microsoft.com/office/powerpoint/2010/main" val="26451743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39.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4" name="1 Título"/>
          <p:cNvSpPr>
            <a:spLocks noGrp="1"/>
          </p:cNvSpPr>
          <p:nvPr>
            <p:ph type="ctrTitle"/>
          </p:nvPr>
        </p:nvSpPr>
        <p:spPr>
          <a:xfrm>
            <a:off x="251520" y="1628801"/>
            <a:ext cx="8892480" cy="1971650"/>
          </a:xfrm>
        </p:spPr>
        <p:txBody>
          <a:bodyPr>
            <a:normAutofit/>
          </a:bodyPr>
          <a:lstStyle/>
          <a:p>
            <a:r>
              <a:rPr lang="en-US" sz="4000" dirty="0" err="1">
                <a:solidFill>
                  <a:schemeClr val="bg1"/>
                </a:solidFill>
                <a:latin typeface="Trebuchet MS" pitchFamily="34" charset="0"/>
              </a:rPr>
              <a:t>Conferencia</a:t>
            </a:r>
            <a:r>
              <a:rPr lang="en-US" sz="4000" dirty="0">
                <a:solidFill>
                  <a:schemeClr val="bg1"/>
                </a:solidFill>
                <a:latin typeface="Trebuchet MS" pitchFamily="34" charset="0"/>
              </a:rPr>
              <a:t> No. 2</a:t>
            </a:r>
            <a:br>
              <a:rPr lang="en-US" sz="4000" dirty="0">
                <a:solidFill>
                  <a:schemeClr val="bg1"/>
                </a:solidFill>
                <a:latin typeface="Trebuchet MS" pitchFamily="34" charset="0"/>
              </a:rPr>
            </a:br>
            <a:endParaRPr lang="es-ES" sz="4000" dirty="0">
              <a:solidFill>
                <a:schemeClr val="bg1"/>
              </a:solidFill>
              <a:latin typeface="Trebuchet MS" pitchFamily="34" charset="0"/>
            </a:endParaRPr>
          </a:p>
        </p:txBody>
      </p:sp>
      <p:sp>
        <p:nvSpPr>
          <p:cNvPr id="5" name="1 Título"/>
          <p:cNvSpPr txBox="1">
            <a:spLocks/>
          </p:cNvSpPr>
          <p:nvPr/>
        </p:nvSpPr>
        <p:spPr>
          <a:xfrm>
            <a:off x="500034" y="0"/>
            <a:ext cx="7772400" cy="1470025"/>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err="1">
                <a:ln>
                  <a:noFill/>
                </a:ln>
                <a:solidFill>
                  <a:schemeClr val="bg1"/>
                </a:solidFill>
                <a:effectLst/>
                <a:uLnTx/>
                <a:uFillTx/>
                <a:latin typeface="Trebuchet MS" pitchFamily="34" charset="0"/>
                <a:ea typeface="+mj-ea"/>
                <a:cs typeface="+mj-cs"/>
              </a:rPr>
              <a:t>Diseño</a:t>
            </a:r>
            <a:r>
              <a:rPr kumimoji="0" lang="en-US" sz="4400" b="1" i="0" u="none" strike="noStrike" kern="1200" cap="none" spc="0" normalizeH="0" baseline="0" noProof="0" dirty="0">
                <a:ln>
                  <a:noFill/>
                </a:ln>
                <a:solidFill>
                  <a:schemeClr val="bg1"/>
                </a:solidFill>
                <a:effectLst/>
                <a:uLnTx/>
                <a:uFillTx/>
                <a:latin typeface="Trebuchet MS" pitchFamily="34" charset="0"/>
                <a:ea typeface="+mj-ea"/>
                <a:cs typeface="+mj-cs"/>
              </a:rPr>
              <a:t> de Software</a:t>
            </a:r>
            <a:endParaRPr kumimoji="0" lang="es-ES" sz="4400" b="1" i="0" u="none" strike="noStrike" kern="1200" cap="none" spc="0" normalizeH="0" baseline="0" noProof="0" dirty="0">
              <a:ln>
                <a:noFill/>
              </a:ln>
              <a:solidFill>
                <a:schemeClr val="bg1"/>
              </a:solidFill>
              <a:effectLst/>
              <a:uLnTx/>
              <a:uFillTx/>
              <a:latin typeface="Trebuchet MS" pitchFamily="34" charset="0"/>
              <a:ea typeface="+mj-ea"/>
              <a:cs typeface="+mj-cs"/>
            </a:endParaRPr>
          </a:p>
        </p:txBody>
      </p:sp>
      <p:sp>
        <p:nvSpPr>
          <p:cNvPr id="6" name="2 Subtítulo"/>
          <p:cNvSpPr>
            <a:spLocks noGrp="1"/>
          </p:cNvSpPr>
          <p:nvPr>
            <p:ph type="subTitle" idx="1"/>
          </p:nvPr>
        </p:nvSpPr>
        <p:spPr>
          <a:xfrm>
            <a:off x="785786" y="3886200"/>
            <a:ext cx="7715304" cy="1752600"/>
          </a:xfrm>
        </p:spPr>
        <p:txBody>
          <a:bodyPr>
            <a:noAutofit/>
          </a:bodyPr>
          <a:lstStyle/>
          <a:p>
            <a:r>
              <a:rPr lang="en-US" sz="4400" b="1" dirty="0" err="1">
                <a:solidFill>
                  <a:schemeClr val="bg1"/>
                </a:solidFill>
                <a:latin typeface="Trebuchet MS" pitchFamily="34" charset="0"/>
              </a:rPr>
              <a:t>Patrones</a:t>
            </a:r>
            <a:r>
              <a:rPr lang="en-US" sz="4400" b="1" dirty="0">
                <a:solidFill>
                  <a:schemeClr val="bg1"/>
                </a:solidFill>
                <a:latin typeface="Trebuchet MS" pitchFamily="34" charset="0"/>
              </a:rPr>
              <a:t> de </a:t>
            </a:r>
            <a:r>
              <a:rPr lang="en-US" sz="4400" b="1" dirty="0" err="1">
                <a:solidFill>
                  <a:schemeClr val="bg1"/>
                </a:solidFill>
                <a:latin typeface="Trebuchet MS" pitchFamily="34" charset="0"/>
              </a:rPr>
              <a:t>diseño</a:t>
            </a:r>
            <a:r>
              <a:rPr lang="en-US" sz="4400" b="1" dirty="0">
                <a:solidFill>
                  <a:schemeClr val="bg1"/>
                </a:solidFill>
                <a:latin typeface="Trebuchet MS" pitchFamily="34" charset="0"/>
              </a:rPr>
              <a:t> de software</a:t>
            </a:r>
            <a:endParaRPr lang="es-ES" sz="4400" b="1" dirty="0">
              <a:solidFill>
                <a:schemeClr val="bg1"/>
              </a:solidFill>
              <a:latin typeface="Trebuchet MS" pitchFamily="34" charset="0"/>
            </a:endParaRPr>
          </a:p>
        </p:txBody>
      </p:sp>
    </p:spTree>
    <p:extLst>
      <p:ext uri="{BB962C8B-B14F-4D97-AF65-F5344CB8AC3E}">
        <p14:creationId xmlns:p14="http://schemas.microsoft.com/office/powerpoint/2010/main" val="2246345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Text Box 2"/>
          <p:cNvSpPr txBox="1">
            <a:spLocks noChangeArrowheads="1"/>
          </p:cNvSpPr>
          <p:nvPr/>
        </p:nvSpPr>
        <p:spPr bwMode="auto">
          <a:xfrm>
            <a:off x="0" y="2060848"/>
            <a:ext cx="9144000" cy="4406334"/>
          </a:xfrm>
          <a:prstGeom prst="rect">
            <a:avLst/>
          </a:prstGeom>
          <a:noFill/>
          <a:ln w="9525">
            <a:noFill/>
            <a:miter lim="800000"/>
            <a:headEnd/>
            <a:tailEnd/>
          </a:ln>
          <a:effectLst/>
        </p:spPr>
        <p:txBody>
          <a:bodyPr>
            <a:spAutoFit/>
          </a:bodyPr>
          <a:lstStyle/>
          <a:p>
            <a:pPr algn="just">
              <a:spcBef>
                <a:spcPts val="500"/>
              </a:spcBef>
              <a:spcAft>
                <a:spcPts val="500"/>
              </a:spcAft>
            </a:pPr>
            <a:r>
              <a:rPr lang="es-ES_tradnl" sz="3600" dirty="0">
                <a:latin typeface="Trebuchet MS" pitchFamily="34" charset="0"/>
              </a:rPr>
              <a:t>“Cada patrón describe un </a:t>
            </a:r>
            <a:r>
              <a:rPr lang="es-ES_tradnl" sz="3600" b="1" dirty="0">
                <a:solidFill>
                  <a:srgbClr val="FF0000"/>
                </a:solidFill>
                <a:latin typeface="Trebuchet MS" pitchFamily="34" charset="0"/>
              </a:rPr>
              <a:t>problema que ocurre una y otra vez </a:t>
            </a:r>
            <a:r>
              <a:rPr lang="es-ES_tradnl" sz="3600" dirty="0">
                <a:latin typeface="Trebuchet MS" pitchFamily="34" charset="0"/>
              </a:rPr>
              <a:t>en nuestro entorno y el </a:t>
            </a:r>
            <a:r>
              <a:rPr lang="es-ES_tradnl" sz="3600" b="1" dirty="0">
                <a:solidFill>
                  <a:srgbClr val="FF0000"/>
                </a:solidFill>
                <a:latin typeface="Trebuchet MS" pitchFamily="34" charset="0"/>
              </a:rPr>
              <a:t>núcleo de la solución </a:t>
            </a:r>
            <a:r>
              <a:rPr lang="es-ES_tradnl" sz="3600" dirty="0">
                <a:latin typeface="Trebuchet MS" pitchFamily="34" charset="0"/>
              </a:rPr>
              <a:t>a dicho problema, de tal forma que se puede usar esta solución un millón de veces más sin hacerlo dos veces de la misma forma”	</a:t>
            </a:r>
            <a:r>
              <a:rPr lang="es-ES_tradnl" sz="2800" dirty="0">
                <a:latin typeface="Trebuchet MS" pitchFamily="34" charset="0"/>
              </a:rPr>
              <a:t>	</a:t>
            </a:r>
          </a:p>
          <a:p>
            <a:pPr>
              <a:spcBef>
                <a:spcPts val="500"/>
              </a:spcBef>
              <a:spcAft>
                <a:spcPts val="500"/>
              </a:spcAft>
            </a:pPr>
            <a:r>
              <a:rPr lang="es-ES_tradnl" sz="2800" dirty="0">
                <a:latin typeface="Trebuchet MS" pitchFamily="34" charset="0"/>
              </a:rPr>
              <a:t>				Christopher Alexander, 1979</a:t>
            </a:r>
            <a:endParaRPr lang="es-ES_tradnl" sz="3600" dirty="0">
              <a:latin typeface="Trebuchet MS" pitchFamily="34" charset="0"/>
            </a:endParaRPr>
          </a:p>
        </p:txBody>
      </p:sp>
      <p:sp>
        <p:nvSpPr>
          <p:cNvPr id="359427" name="Rectangle 3"/>
          <p:cNvSpPr>
            <a:spLocks noChangeArrowheads="1"/>
          </p:cNvSpPr>
          <p:nvPr/>
        </p:nvSpPr>
        <p:spPr bwMode="auto">
          <a:xfrm>
            <a:off x="685800" y="152400"/>
            <a:ext cx="7772400" cy="762000"/>
          </a:xfrm>
          <a:prstGeom prst="rect">
            <a:avLst/>
          </a:prstGeom>
          <a:noFill/>
          <a:ln w="9525">
            <a:noFill/>
            <a:miter lim="800000"/>
            <a:headEnd/>
            <a:tailEnd/>
          </a:ln>
          <a:effectLst/>
        </p:spPr>
        <p:txBody>
          <a:bodyPr anchor="ctr"/>
          <a:lstStyle/>
          <a:p>
            <a:pPr algn="ctr"/>
            <a:r>
              <a:rPr lang="es-ES_tradnl" sz="4800" b="1" dirty="0">
                <a:solidFill>
                  <a:schemeClr val="bg1"/>
                </a:solidFill>
                <a:latin typeface="Trebuchet MS" pitchFamily="34" charset="0"/>
              </a:rPr>
              <a:t>Definición de Patrón</a:t>
            </a:r>
            <a:endParaRPr lang="es-ES_tradnl" sz="5400" dirty="0">
              <a:solidFill>
                <a:schemeClr val="bg1"/>
              </a:solidFill>
              <a:latin typeface="Trebuchet MS"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Text Box 2"/>
          <p:cNvSpPr txBox="1">
            <a:spLocks noChangeArrowheads="1"/>
          </p:cNvSpPr>
          <p:nvPr/>
        </p:nvSpPr>
        <p:spPr bwMode="auto">
          <a:xfrm>
            <a:off x="142860" y="2204864"/>
            <a:ext cx="8858280" cy="4283224"/>
          </a:xfrm>
          <a:prstGeom prst="rect">
            <a:avLst/>
          </a:prstGeom>
          <a:noFill/>
          <a:ln w="9525">
            <a:noFill/>
            <a:miter lim="800000"/>
            <a:headEnd/>
            <a:tailEnd/>
          </a:ln>
          <a:effectLst/>
        </p:spPr>
        <p:txBody>
          <a:bodyPr wrap="square">
            <a:spAutoFit/>
          </a:bodyPr>
          <a:lstStyle/>
          <a:p>
            <a:pPr algn="just">
              <a:spcBef>
                <a:spcPts val="500"/>
              </a:spcBef>
              <a:spcAft>
                <a:spcPts val="500"/>
              </a:spcAft>
            </a:pPr>
            <a:r>
              <a:rPr lang="es-ES_tradnl" sz="3600" dirty="0">
                <a:latin typeface="Trebuchet MS" pitchFamily="34" charset="0"/>
              </a:rPr>
              <a:t>“Un patrón de software describe un </a:t>
            </a:r>
            <a:r>
              <a:rPr lang="es-ES_tradnl" sz="3600" b="1" dirty="0">
                <a:solidFill>
                  <a:srgbClr val="FF0000"/>
                </a:solidFill>
                <a:latin typeface="Trebuchet MS" pitchFamily="34" charset="0"/>
              </a:rPr>
              <a:t>problema particular y recurrente de diseño</a:t>
            </a:r>
            <a:r>
              <a:rPr lang="es-ES_tradnl" sz="3600" dirty="0">
                <a:latin typeface="Trebuchet MS" pitchFamily="34" charset="0"/>
              </a:rPr>
              <a:t> que surge en contextos específicos de diseño, y presenta un </a:t>
            </a:r>
            <a:r>
              <a:rPr lang="es-ES_tradnl" sz="3600" b="1" dirty="0">
                <a:solidFill>
                  <a:srgbClr val="FF0000"/>
                </a:solidFill>
                <a:latin typeface="Trebuchet MS" pitchFamily="34" charset="0"/>
              </a:rPr>
              <a:t>esquema genérico comprobado para su solución</a:t>
            </a:r>
            <a:r>
              <a:rPr lang="es-ES_tradnl" sz="3600" dirty="0">
                <a:latin typeface="Trebuchet MS" pitchFamily="34" charset="0"/>
              </a:rPr>
              <a:t>”</a:t>
            </a:r>
            <a:r>
              <a:rPr lang="es-ES_tradnl" sz="2800" dirty="0">
                <a:latin typeface="Trebuchet MS" pitchFamily="34" charset="0"/>
              </a:rPr>
              <a:t>	</a:t>
            </a:r>
          </a:p>
          <a:p>
            <a:pPr algn="r">
              <a:spcBef>
                <a:spcPts val="500"/>
              </a:spcBef>
              <a:spcAft>
                <a:spcPts val="500"/>
              </a:spcAft>
            </a:pPr>
            <a:r>
              <a:rPr lang="es-ES_tradnl" sz="2800" dirty="0">
                <a:effectLst>
                  <a:outerShdw blurRad="38100" dist="38100" dir="2700000" algn="tl">
                    <a:srgbClr val="C0C0C0"/>
                  </a:outerShdw>
                </a:effectLst>
                <a:latin typeface="Trebuchet MS" pitchFamily="34" charset="0"/>
              </a:rPr>
              <a:t>				F. </a:t>
            </a:r>
            <a:r>
              <a:rPr lang="es-ES_tradnl" sz="2800" dirty="0" err="1">
                <a:effectLst>
                  <a:outerShdw blurRad="38100" dist="38100" dir="2700000" algn="tl">
                    <a:srgbClr val="C0C0C0"/>
                  </a:outerShdw>
                </a:effectLst>
                <a:latin typeface="Trebuchet MS" pitchFamily="34" charset="0"/>
              </a:rPr>
              <a:t>Buschmann</a:t>
            </a:r>
            <a:r>
              <a:rPr lang="es-ES_tradnl" sz="2800" dirty="0">
                <a:effectLst>
                  <a:outerShdw blurRad="38100" dist="38100" dir="2700000" algn="tl">
                    <a:srgbClr val="C0C0C0"/>
                  </a:outerShdw>
                </a:effectLst>
                <a:latin typeface="Trebuchet MS" pitchFamily="34" charset="0"/>
              </a:rPr>
              <a:t>, H. </a:t>
            </a:r>
            <a:r>
              <a:rPr lang="es-ES_tradnl" sz="2800" dirty="0" err="1">
                <a:effectLst>
                  <a:outerShdw blurRad="38100" dist="38100" dir="2700000" algn="tl">
                    <a:srgbClr val="C0C0C0"/>
                  </a:outerShdw>
                </a:effectLst>
                <a:latin typeface="Trebuchet MS" pitchFamily="34" charset="0"/>
              </a:rPr>
              <a:t>Rohnert</a:t>
            </a:r>
            <a:r>
              <a:rPr lang="es-ES_tradnl" sz="2800" dirty="0">
                <a:effectLst>
                  <a:outerShdw blurRad="38100" dist="38100" dir="2700000" algn="tl">
                    <a:srgbClr val="C0C0C0"/>
                  </a:outerShdw>
                </a:effectLst>
                <a:latin typeface="Trebuchet MS" pitchFamily="34" charset="0"/>
              </a:rPr>
              <a:t>, P. </a:t>
            </a:r>
            <a:r>
              <a:rPr lang="es-ES_tradnl" sz="2800" dirty="0" err="1">
                <a:effectLst>
                  <a:outerShdw blurRad="38100" dist="38100" dir="2700000" algn="tl">
                    <a:srgbClr val="C0C0C0"/>
                  </a:outerShdw>
                </a:effectLst>
                <a:latin typeface="Trebuchet MS" pitchFamily="34" charset="0"/>
              </a:rPr>
              <a:t>Sommerland</a:t>
            </a:r>
            <a:r>
              <a:rPr lang="es-ES_tradnl" sz="2800" dirty="0">
                <a:effectLst>
                  <a:outerShdw blurRad="38100" dist="38100" dir="2700000" algn="tl">
                    <a:srgbClr val="C0C0C0"/>
                  </a:outerShdw>
                </a:effectLst>
                <a:latin typeface="Trebuchet MS" pitchFamily="34" charset="0"/>
              </a:rPr>
              <a:t> and M. </a:t>
            </a:r>
            <a:r>
              <a:rPr lang="es-ES_tradnl" sz="2800" dirty="0" err="1">
                <a:effectLst>
                  <a:outerShdw blurRad="38100" dist="38100" dir="2700000" algn="tl">
                    <a:srgbClr val="C0C0C0"/>
                  </a:outerShdw>
                </a:effectLst>
                <a:latin typeface="Trebuchet MS" pitchFamily="34" charset="0"/>
              </a:rPr>
              <a:t>Stal</a:t>
            </a:r>
            <a:r>
              <a:rPr lang="es-ES_tradnl" sz="2800" dirty="0">
                <a:effectLst>
                  <a:outerShdw blurRad="38100" dist="38100" dir="2700000" algn="tl">
                    <a:srgbClr val="C0C0C0"/>
                  </a:outerShdw>
                </a:effectLst>
                <a:latin typeface="Trebuchet MS" pitchFamily="34" charset="0"/>
              </a:rPr>
              <a:t>, 1996</a:t>
            </a:r>
            <a:endParaRPr lang="es-ES_tradnl" sz="3600" dirty="0">
              <a:latin typeface="Trebuchet MS" pitchFamily="34" charset="0"/>
            </a:endParaRPr>
          </a:p>
        </p:txBody>
      </p:sp>
      <p:sp>
        <p:nvSpPr>
          <p:cNvPr id="363523" name="Rectangle 3"/>
          <p:cNvSpPr>
            <a:spLocks noChangeArrowheads="1"/>
          </p:cNvSpPr>
          <p:nvPr/>
        </p:nvSpPr>
        <p:spPr bwMode="auto">
          <a:xfrm>
            <a:off x="0" y="152400"/>
            <a:ext cx="9144000" cy="1276336"/>
          </a:xfrm>
          <a:prstGeom prst="rect">
            <a:avLst/>
          </a:prstGeom>
          <a:noFill/>
          <a:ln w="9525">
            <a:noFill/>
            <a:miter lim="800000"/>
            <a:headEnd/>
            <a:tailEnd/>
          </a:ln>
          <a:effectLst/>
        </p:spPr>
        <p:txBody>
          <a:bodyPr anchor="ctr"/>
          <a:lstStyle/>
          <a:p>
            <a:pPr algn="ctr"/>
            <a:r>
              <a:rPr lang="es-ES_tradnl" sz="4400" b="1" dirty="0">
                <a:solidFill>
                  <a:schemeClr val="bg1"/>
                </a:solidFill>
                <a:latin typeface="Trebuchet MS" pitchFamily="34" charset="0"/>
              </a:rPr>
              <a:t>Definición de Patrones de software</a:t>
            </a:r>
            <a:endParaRPr lang="es-ES_tradnl" sz="4800" dirty="0">
              <a:solidFill>
                <a:schemeClr val="bg1"/>
              </a:solidFill>
              <a:latin typeface="Trebuchet MS"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Text Box 2"/>
          <p:cNvSpPr txBox="1">
            <a:spLocks noChangeArrowheads="1"/>
          </p:cNvSpPr>
          <p:nvPr/>
        </p:nvSpPr>
        <p:spPr bwMode="auto">
          <a:xfrm>
            <a:off x="250017" y="2132856"/>
            <a:ext cx="8643966" cy="3421449"/>
          </a:xfrm>
          <a:prstGeom prst="rect">
            <a:avLst/>
          </a:prstGeom>
          <a:noFill/>
          <a:ln w="9525">
            <a:noFill/>
            <a:miter lim="800000"/>
            <a:headEnd/>
            <a:tailEnd/>
          </a:ln>
          <a:effectLst/>
        </p:spPr>
        <p:txBody>
          <a:bodyPr wrap="square">
            <a:spAutoFit/>
          </a:bodyPr>
          <a:lstStyle/>
          <a:p>
            <a:pPr algn="just">
              <a:spcBef>
                <a:spcPts val="500"/>
              </a:spcBef>
              <a:spcAft>
                <a:spcPts val="500"/>
              </a:spcAft>
            </a:pPr>
            <a:r>
              <a:rPr lang="es-ES_tradnl" sz="3600" dirty="0">
                <a:latin typeface="Trebuchet MS" pitchFamily="34" charset="0"/>
              </a:rPr>
              <a:t>“Los patrones de diseño son </a:t>
            </a:r>
            <a:r>
              <a:rPr lang="es-ES_tradnl" sz="3600" b="1" dirty="0">
                <a:solidFill>
                  <a:srgbClr val="FF0000"/>
                </a:solidFill>
                <a:latin typeface="Trebuchet MS" pitchFamily="34" charset="0"/>
              </a:rPr>
              <a:t>descripciones de objetos y clases comunicantes que son ajustadas a resolver un problema general de diseño</a:t>
            </a:r>
            <a:r>
              <a:rPr lang="es-ES_tradnl" sz="3600" dirty="0">
                <a:latin typeface="Trebuchet MS" pitchFamily="34" charset="0"/>
              </a:rPr>
              <a:t>”</a:t>
            </a:r>
            <a:r>
              <a:rPr lang="es-ES_tradnl" sz="2800" dirty="0">
                <a:latin typeface="Trebuchet MS" pitchFamily="34" charset="0"/>
              </a:rPr>
              <a:t>	</a:t>
            </a:r>
          </a:p>
          <a:p>
            <a:pPr marL="3681413" indent="-3681413" algn="just">
              <a:spcBef>
                <a:spcPts val="500"/>
              </a:spcBef>
              <a:spcAft>
                <a:spcPts val="500"/>
              </a:spcAft>
            </a:pPr>
            <a:r>
              <a:rPr lang="es-ES_tradnl" sz="2800" dirty="0">
                <a:latin typeface="Trebuchet MS" pitchFamily="34" charset="0"/>
              </a:rPr>
              <a:t>E. Gamma, R. </a:t>
            </a:r>
            <a:r>
              <a:rPr lang="es-ES_tradnl" sz="2800" dirty="0" err="1">
                <a:latin typeface="Trebuchet MS" pitchFamily="34" charset="0"/>
              </a:rPr>
              <a:t>Helm</a:t>
            </a:r>
            <a:r>
              <a:rPr lang="es-ES_tradnl" sz="2800" dirty="0">
                <a:latin typeface="Trebuchet MS" pitchFamily="34" charset="0"/>
              </a:rPr>
              <a:t>, </a:t>
            </a:r>
            <a:r>
              <a:rPr lang="es-ES_tradnl" sz="2800" dirty="0" err="1">
                <a:latin typeface="Trebuchet MS" pitchFamily="34" charset="0"/>
              </a:rPr>
              <a:t>R.Jonson</a:t>
            </a:r>
            <a:r>
              <a:rPr lang="es-ES_tradnl" sz="2800" dirty="0">
                <a:latin typeface="Trebuchet MS" pitchFamily="34" charset="0"/>
              </a:rPr>
              <a:t> and J. </a:t>
            </a:r>
            <a:r>
              <a:rPr lang="es-ES_tradnl" sz="2800" dirty="0" err="1">
                <a:latin typeface="Trebuchet MS" pitchFamily="34" charset="0"/>
              </a:rPr>
              <a:t>Vlissides</a:t>
            </a:r>
            <a:r>
              <a:rPr lang="es-ES_tradnl" sz="2800" dirty="0">
                <a:latin typeface="Trebuchet MS" pitchFamily="34" charset="0"/>
              </a:rPr>
              <a:t>, 1979</a:t>
            </a:r>
            <a:endParaRPr lang="es-ES_tradnl" sz="3600" dirty="0">
              <a:latin typeface="Trebuchet MS" pitchFamily="34" charset="0"/>
            </a:endParaRPr>
          </a:p>
        </p:txBody>
      </p:sp>
      <p:sp>
        <p:nvSpPr>
          <p:cNvPr id="364547" name="Rectangle 3"/>
          <p:cNvSpPr>
            <a:spLocks noChangeArrowheads="1"/>
          </p:cNvSpPr>
          <p:nvPr/>
        </p:nvSpPr>
        <p:spPr bwMode="auto">
          <a:xfrm>
            <a:off x="0" y="152400"/>
            <a:ext cx="9144000" cy="1062022"/>
          </a:xfrm>
          <a:prstGeom prst="rect">
            <a:avLst/>
          </a:prstGeom>
          <a:noFill/>
          <a:ln w="9525">
            <a:noFill/>
            <a:miter lim="800000"/>
            <a:headEnd/>
            <a:tailEnd/>
          </a:ln>
          <a:effectLst/>
        </p:spPr>
        <p:txBody>
          <a:bodyPr anchor="ctr"/>
          <a:lstStyle/>
          <a:p>
            <a:pPr algn="ctr"/>
            <a:r>
              <a:rPr lang="es-ES_tradnl" sz="4400" b="1" dirty="0">
                <a:solidFill>
                  <a:schemeClr val="bg1"/>
                </a:solidFill>
                <a:latin typeface="Trebuchet MS" pitchFamily="34" charset="0"/>
              </a:rPr>
              <a:t>Definición de Patrones de software</a:t>
            </a:r>
            <a:endParaRPr lang="es-ES_tradnl" sz="4800" dirty="0">
              <a:solidFill>
                <a:schemeClr val="bg1"/>
              </a:solidFill>
              <a:latin typeface="Trebuchet MS"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188640"/>
            <a:ext cx="9144000" cy="95436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err="1">
                <a:solidFill>
                  <a:schemeClr val="bg1"/>
                </a:solidFill>
                <a:latin typeface="Trebuchet MS" pitchFamily="34" charset="0"/>
              </a:rPr>
              <a:t>Clasificación</a:t>
            </a:r>
            <a:r>
              <a:rPr lang="en-US" b="1" dirty="0">
                <a:solidFill>
                  <a:schemeClr val="bg1"/>
                </a:solidFill>
                <a:latin typeface="Trebuchet MS" pitchFamily="34" charset="0"/>
              </a:rPr>
              <a:t> de los </a:t>
            </a:r>
            <a:r>
              <a:rPr lang="en-US" b="1" dirty="0" err="1">
                <a:solidFill>
                  <a:schemeClr val="bg1"/>
                </a:solidFill>
                <a:latin typeface="Trebuchet MS" pitchFamily="34" charset="0"/>
              </a:rPr>
              <a:t>patrones</a:t>
            </a:r>
            <a:endParaRPr lang="es-ES" b="1" dirty="0">
              <a:solidFill>
                <a:schemeClr val="bg1"/>
              </a:solidFill>
              <a:latin typeface="Trebuchet MS" pitchFamily="34" charset="0"/>
            </a:endParaRPr>
          </a:p>
        </p:txBody>
      </p:sp>
      <p:graphicFrame>
        <p:nvGraphicFramePr>
          <p:cNvPr id="5" name="Diagrama 4"/>
          <p:cNvGraphicFramePr/>
          <p:nvPr>
            <p:extLst>
              <p:ext uri="{D42A27DB-BD31-4B8C-83A1-F6EECF244321}">
                <p14:modId xmlns:p14="http://schemas.microsoft.com/office/powerpoint/2010/main" val="1896847191"/>
              </p:ext>
            </p:extLst>
          </p:nvPr>
        </p:nvGraphicFramePr>
        <p:xfrm>
          <a:off x="179512" y="1889448"/>
          <a:ext cx="8712968" cy="49685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99492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6" name="5 Tabla"/>
          <p:cNvGraphicFramePr>
            <a:graphicFrameLocks noGrp="1"/>
          </p:cNvGraphicFramePr>
          <p:nvPr>
            <p:extLst>
              <p:ext uri="{D42A27DB-BD31-4B8C-83A1-F6EECF244321}">
                <p14:modId xmlns:p14="http://schemas.microsoft.com/office/powerpoint/2010/main" val="2915522028"/>
              </p:ext>
            </p:extLst>
          </p:nvPr>
        </p:nvGraphicFramePr>
        <p:xfrm>
          <a:off x="285720" y="332656"/>
          <a:ext cx="8715404" cy="3474720"/>
        </p:xfrm>
        <a:graphic>
          <a:graphicData uri="http://schemas.openxmlformats.org/drawingml/2006/table">
            <a:tbl>
              <a:tblPr firstRow="1" bandRow="1">
                <a:tableStyleId>{69CF1AB2-1976-4502-BF36-3FF5EA218861}</a:tableStyleId>
              </a:tblPr>
              <a:tblGrid>
                <a:gridCol w="4357702">
                  <a:extLst>
                    <a:ext uri="{9D8B030D-6E8A-4147-A177-3AD203B41FA5}">
                      <a16:colId xmlns:a16="http://schemas.microsoft.com/office/drawing/2014/main" val="20000"/>
                    </a:ext>
                  </a:extLst>
                </a:gridCol>
                <a:gridCol w="4357702">
                  <a:extLst>
                    <a:ext uri="{9D8B030D-6E8A-4147-A177-3AD203B41FA5}">
                      <a16:colId xmlns:a16="http://schemas.microsoft.com/office/drawing/2014/main" val="20001"/>
                    </a:ext>
                  </a:extLst>
                </a:gridCol>
              </a:tblGrid>
              <a:tr h="370840">
                <a:tc>
                  <a:txBody>
                    <a:bodyPr/>
                    <a:lstStyle/>
                    <a:p>
                      <a:r>
                        <a:rPr lang="es-ES" sz="2400" dirty="0"/>
                        <a:t>PATRONES DE ARQUITECTURA</a:t>
                      </a:r>
                      <a:endParaRPr lang="es-ES" sz="2400" dirty="0">
                        <a:solidFill>
                          <a:schemeClr val="tx1"/>
                        </a:solidFill>
                        <a:latin typeface="Trebuchet MS" pitchFamily="34" charset="0"/>
                      </a:endParaRPr>
                    </a:p>
                  </a:txBody>
                  <a:tcPr/>
                </a:tc>
                <a:tc>
                  <a:txBody>
                    <a:bodyPr/>
                    <a:lstStyle/>
                    <a:p>
                      <a:r>
                        <a:rPr lang="es-ES" sz="2400" dirty="0"/>
                        <a:t>PATRONES DE DISEÑO</a:t>
                      </a:r>
                      <a:endParaRPr lang="es-ES" sz="2400" dirty="0">
                        <a:solidFill>
                          <a:schemeClr val="tx1"/>
                        </a:solidFill>
                        <a:latin typeface="Trebuchet MS" pitchFamily="34" charset="0"/>
                      </a:endParaRPr>
                    </a:p>
                  </a:txBody>
                  <a:tcPr/>
                </a:tc>
                <a:extLst>
                  <a:ext uri="{0D108BD9-81ED-4DB2-BD59-A6C34878D82A}">
                    <a16:rowId xmlns:a16="http://schemas.microsoft.com/office/drawing/2014/main" val="10000"/>
                  </a:ext>
                </a:extLst>
              </a:tr>
              <a:tr h="370840">
                <a:tc>
                  <a:txBody>
                    <a:bodyPr/>
                    <a:lstStyle/>
                    <a:p>
                      <a:pPr marL="187325" indent="-187325">
                        <a:buFont typeface="Arial" pitchFamily="34" charset="0"/>
                        <a:buChar char="•"/>
                      </a:pPr>
                      <a:r>
                        <a:rPr lang="es-ES" sz="2400" dirty="0"/>
                        <a:t>Afectan</a:t>
                      </a:r>
                      <a:r>
                        <a:rPr lang="es-ES" sz="2400" baseline="0" dirty="0"/>
                        <a:t>  la estructura global del sistema.</a:t>
                      </a:r>
                    </a:p>
                    <a:p>
                      <a:pPr marL="187325" indent="-187325">
                        <a:buFont typeface="Arial" pitchFamily="34" charset="0"/>
                        <a:buChar char="•"/>
                      </a:pPr>
                      <a:r>
                        <a:rPr lang="es-ES" sz="2400" baseline="0" dirty="0"/>
                        <a:t>Se encargan de diferentes atributos de calidad, por ej., soluciones a problemas de rendimiento que pueden ser usados con éxito en sistemas de alta disponibilidad.</a:t>
                      </a:r>
                      <a:endParaRPr lang="es-ES" sz="2400" dirty="0">
                        <a:latin typeface="Trebuchet MS" pitchFamily="34" charset="0"/>
                      </a:endParaRPr>
                    </a:p>
                  </a:txBody>
                  <a:tcPr/>
                </a:tc>
                <a:tc>
                  <a:txBody>
                    <a:bodyPr/>
                    <a:lstStyle/>
                    <a:p>
                      <a:pPr marL="187325" indent="-187325">
                        <a:buFont typeface="Arial" pitchFamily="34" charset="0"/>
                        <a:buChar char="•"/>
                      </a:pPr>
                      <a:r>
                        <a:rPr lang="es-ES" sz="2400" dirty="0"/>
                        <a:t>Definen micro-arquitecturas</a:t>
                      </a:r>
                      <a:r>
                        <a:rPr lang="es-ES" sz="2400" baseline="0" dirty="0"/>
                        <a:t> de subsistemas de componentes.</a:t>
                      </a:r>
                    </a:p>
                    <a:p>
                      <a:pPr marL="187325" indent="-187325">
                        <a:buFont typeface="Arial" pitchFamily="34" charset="0"/>
                        <a:buChar char="•"/>
                      </a:pPr>
                      <a:r>
                        <a:rPr lang="es-ES" sz="2400" baseline="0" dirty="0"/>
                        <a:t>Resuelve problemas de diseño que permiten darle claridad al diseño, multiplicación de clases, adaptabilidad a requerimientos cambiantes.</a:t>
                      </a:r>
                      <a:endParaRPr lang="es-ES" sz="2400" dirty="0">
                        <a:latin typeface="Trebuchet MS" pitchFamily="34" charset="0"/>
                      </a:endParaRPr>
                    </a:p>
                  </a:txBody>
                  <a:tcPr/>
                </a:tc>
                <a:extLst>
                  <a:ext uri="{0D108BD9-81ED-4DB2-BD59-A6C34878D82A}">
                    <a16:rowId xmlns:a16="http://schemas.microsoft.com/office/drawing/2014/main" val="10001"/>
                  </a:ext>
                </a:extLst>
              </a:tr>
            </a:tbl>
          </a:graphicData>
        </a:graphic>
      </p:graphicFrame>
      <p:grpSp>
        <p:nvGrpSpPr>
          <p:cNvPr id="2" name="8 Grupo"/>
          <p:cNvGrpSpPr/>
          <p:nvPr/>
        </p:nvGrpSpPr>
        <p:grpSpPr>
          <a:xfrm>
            <a:off x="285720" y="4143380"/>
            <a:ext cx="8501122" cy="2284040"/>
            <a:chOff x="357158" y="4143380"/>
            <a:chExt cx="8501122" cy="2284040"/>
          </a:xfrm>
        </p:grpSpPr>
        <p:sp>
          <p:nvSpPr>
            <p:cNvPr id="7" name="6 Rectángulo"/>
            <p:cNvSpPr/>
            <p:nvPr/>
          </p:nvSpPr>
          <p:spPr>
            <a:xfrm>
              <a:off x="781022" y="4143380"/>
              <a:ext cx="7934381" cy="830997"/>
            </a:xfrm>
            <a:prstGeom prst="rect">
              <a:avLst/>
            </a:prstGeom>
            <a:noFill/>
          </p:spPr>
          <p:txBody>
            <a:bodyPr wrap="square" lIns="91440" tIns="45720" rIns="91440" bIns="45720">
              <a:spAutoFit/>
            </a:bodyPr>
            <a:lstStyle/>
            <a:p>
              <a:pPr algn="ctr"/>
              <a:r>
                <a:rPr lang="es-ES" sz="48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Impacto al aplicar el patrón</a:t>
              </a:r>
            </a:p>
          </p:txBody>
        </p:sp>
        <p:sp>
          <p:nvSpPr>
            <p:cNvPr id="8" name="7 CuadroTexto"/>
            <p:cNvSpPr txBox="1"/>
            <p:nvPr/>
          </p:nvSpPr>
          <p:spPr>
            <a:xfrm>
              <a:off x="357158" y="4857760"/>
              <a:ext cx="8501122" cy="1569660"/>
            </a:xfrm>
            <a:prstGeom prst="rect">
              <a:avLst/>
            </a:prstGeom>
            <a:noFill/>
            <a:ln>
              <a:solidFill>
                <a:schemeClr val="tx1"/>
              </a:solidFill>
            </a:ln>
          </p:spPr>
          <p:txBody>
            <a:bodyPr wrap="square" rtlCol="0">
              <a:spAutoFit/>
            </a:bodyPr>
            <a:lstStyle/>
            <a:p>
              <a:pPr marL="2695575" indent="-2695575"/>
              <a:r>
                <a:rPr lang="es-ES" sz="3200" b="1" dirty="0">
                  <a:latin typeface="Trebuchet MS" pitchFamily="34" charset="0"/>
                </a:rPr>
                <a:t>Arquitectura: </a:t>
              </a:r>
              <a:r>
                <a:rPr lang="es-ES" sz="3200" dirty="0">
                  <a:latin typeface="Trebuchet MS" pitchFamily="34" charset="0"/>
                </a:rPr>
                <a:t>es relevante a la totalidad del sistema</a:t>
              </a:r>
            </a:p>
            <a:p>
              <a:r>
                <a:rPr lang="es-ES" sz="3200" b="1" dirty="0">
                  <a:latin typeface="Trebuchet MS" pitchFamily="34" charset="0"/>
                </a:rPr>
                <a:t>Diseño: </a:t>
              </a:r>
              <a:r>
                <a:rPr lang="es-ES" sz="3200" dirty="0">
                  <a:latin typeface="Trebuchet MS" pitchFamily="34" charset="0"/>
                </a:rPr>
                <a:t>solo concierne a un subcomponente</a:t>
              </a:r>
            </a:p>
          </p:txBody>
        </p:sp>
      </p:grpSp>
    </p:spTree>
    <p:extLst>
      <p:ext uri="{BB962C8B-B14F-4D97-AF65-F5344CB8AC3E}">
        <p14:creationId xmlns:p14="http://schemas.microsoft.com/office/powerpoint/2010/main" val="569269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1" name="Rectangle 3"/>
          <p:cNvSpPr>
            <a:spLocks noChangeArrowheads="1"/>
          </p:cNvSpPr>
          <p:nvPr/>
        </p:nvSpPr>
        <p:spPr bwMode="auto">
          <a:xfrm>
            <a:off x="685800" y="152400"/>
            <a:ext cx="7772400" cy="762000"/>
          </a:xfrm>
          <a:prstGeom prst="rect">
            <a:avLst/>
          </a:prstGeom>
          <a:noFill/>
          <a:ln w="9525">
            <a:noFill/>
            <a:miter lim="800000"/>
            <a:headEnd/>
            <a:tailEnd/>
          </a:ln>
          <a:effectLst/>
        </p:spPr>
        <p:txBody>
          <a:bodyPr anchor="ctr"/>
          <a:lstStyle/>
          <a:p>
            <a:pPr algn="ctr"/>
            <a:r>
              <a:rPr lang="es-ES_tradnl" sz="4400" b="1" dirty="0">
                <a:solidFill>
                  <a:schemeClr val="bg1"/>
                </a:solidFill>
                <a:latin typeface="Trebuchet MS" pitchFamily="34" charset="0"/>
              </a:rPr>
              <a:t>Resumiendo...</a:t>
            </a:r>
            <a:endParaRPr lang="es-ES_tradnl" sz="4800" dirty="0">
              <a:solidFill>
                <a:schemeClr val="bg1"/>
              </a:solidFill>
              <a:latin typeface="Trebuchet MS" pitchFamily="34" charset="0"/>
            </a:endParaRPr>
          </a:p>
        </p:txBody>
      </p:sp>
      <p:sp>
        <p:nvSpPr>
          <p:cNvPr id="360455" name="Text Box 7"/>
          <p:cNvSpPr txBox="1">
            <a:spLocks noChangeArrowheads="1"/>
          </p:cNvSpPr>
          <p:nvPr/>
        </p:nvSpPr>
        <p:spPr bwMode="auto">
          <a:xfrm>
            <a:off x="251520" y="2255639"/>
            <a:ext cx="8610600" cy="1582738"/>
          </a:xfrm>
          <a:prstGeom prst="rect">
            <a:avLst/>
          </a:prstGeom>
          <a:noFill/>
          <a:ln w="28575">
            <a:solidFill>
              <a:schemeClr val="tx1"/>
            </a:solidFill>
            <a:miter lim="800000"/>
            <a:headEnd/>
            <a:tailEnd/>
          </a:ln>
          <a:effectLst/>
        </p:spPr>
        <p:txBody>
          <a:bodyPr>
            <a:spAutoFit/>
          </a:bodyPr>
          <a:lstStyle/>
          <a:p>
            <a:pPr algn="ctr"/>
            <a:r>
              <a:rPr lang="es-PE" sz="3200" dirty="0">
                <a:latin typeface="Trebuchet MS" pitchFamily="34" charset="0"/>
              </a:rPr>
              <a:t>Es una solución general, fruto de la experiencia, a un problema general que puede adaptarse a un problema concreto.</a:t>
            </a:r>
            <a:endParaRPr lang="es-ES" sz="3200" dirty="0">
              <a:latin typeface="Trebuchet MS" pitchFamily="34" charset="0"/>
            </a:endParaRPr>
          </a:p>
        </p:txBody>
      </p:sp>
      <p:sp>
        <p:nvSpPr>
          <p:cNvPr id="360456" name="Text Box 8"/>
          <p:cNvSpPr txBox="1">
            <a:spLocks noChangeArrowheads="1"/>
          </p:cNvSpPr>
          <p:nvPr/>
        </p:nvSpPr>
        <p:spPr bwMode="auto">
          <a:xfrm>
            <a:off x="251520" y="4005064"/>
            <a:ext cx="8610600" cy="2554545"/>
          </a:xfrm>
          <a:prstGeom prst="rect">
            <a:avLst/>
          </a:prstGeom>
          <a:noFill/>
          <a:ln w="28575">
            <a:solidFill>
              <a:schemeClr val="tx1"/>
            </a:solidFill>
            <a:miter lim="800000"/>
            <a:headEnd/>
            <a:tailEnd/>
          </a:ln>
          <a:effectLst/>
        </p:spPr>
        <p:txBody>
          <a:bodyPr>
            <a:spAutoFit/>
          </a:bodyPr>
          <a:lstStyle/>
          <a:p>
            <a:pPr algn="ctr"/>
            <a:r>
              <a:rPr lang="es-PE" sz="3200" dirty="0">
                <a:latin typeface="Trebuchet MS" pitchFamily="34" charset="0"/>
              </a:rPr>
              <a:t>Los patrones están orientados al problema no a la solución. Cada patrón describe cómo resolver una pequeña parte de un problema mayor de diseño. A veces la solución requiere conectar varios patrones juntos.</a:t>
            </a:r>
            <a:endParaRPr lang="es-ES" sz="3200" dirty="0">
              <a:latin typeface="Trebuchet MS"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28746" y="91756"/>
            <a:ext cx="8229600" cy="1143000"/>
          </a:xfrm>
        </p:spPr>
        <p:txBody>
          <a:bodyPr/>
          <a:lstStyle/>
          <a:p>
            <a:r>
              <a:rPr lang="en-US" b="1" dirty="0" err="1">
                <a:solidFill>
                  <a:schemeClr val="bg1"/>
                </a:solidFill>
                <a:latin typeface="Trebuchet MS" pitchFamily="34" charset="0"/>
              </a:rPr>
              <a:t>Indicios</a:t>
            </a:r>
            <a:r>
              <a:rPr lang="en-US" b="1" dirty="0">
                <a:solidFill>
                  <a:schemeClr val="bg1"/>
                </a:solidFill>
                <a:latin typeface="Trebuchet MS" pitchFamily="34" charset="0"/>
              </a:rPr>
              <a:t> de un mal </a:t>
            </a:r>
            <a:r>
              <a:rPr lang="en-US" b="1" dirty="0" err="1">
                <a:solidFill>
                  <a:schemeClr val="bg1"/>
                </a:solidFill>
                <a:latin typeface="Trebuchet MS" pitchFamily="34" charset="0"/>
              </a:rPr>
              <a:t>diseño</a:t>
            </a:r>
            <a:endParaRPr lang="es-ES" b="1" dirty="0">
              <a:solidFill>
                <a:schemeClr val="bg1"/>
              </a:solidFill>
              <a:latin typeface="Trebuchet MS" pitchFamily="34" charset="0"/>
            </a:endParaRPr>
          </a:p>
        </p:txBody>
      </p:sp>
      <p:sp>
        <p:nvSpPr>
          <p:cNvPr id="4" name="3 CuadroTexto"/>
          <p:cNvSpPr txBox="1"/>
          <p:nvPr/>
        </p:nvSpPr>
        <p:spPr>
          <a:xfrm>
            <a:off x="29740" y="1713938"/>
            <a:ext cx="9114259" cy="5262979"/>
          </a:xfrm>
          <a:prstGeom prst="rect">
            <a:avLst/>
          </a:prstGeom>
          <a:noFill/>
        </p:spPr>
        <p:txBody>
          <a:bodyPr wrap="square" rtlCol="0">
            <a:spAutoFit/>
          </a:bodyPr>
          <a:lstStyle/>
          <a:p>
            <a:pPr marL="285750" indent="-285750">
              <a:buFont typeface="Arial" pitchFamily="34" charset="0"/>
              <a:buChar char="•"/>
            </a:pPr>
            <a:r>
              <a:rPr lang="en-US" sz="2400" dirty="0" err="1">
                <a:latin typeface="Trebuchet MS" pitchFamily="34" charset="0"/>
              </a:rPr>
              <a:t>Es</a:t>
            </a:r>
            <a:r>
              <a:rPr lang="en-US" sz="2400" dirty="0">
                <a:latin typeface="Trebuchet MS" pitchFamily="34" charset="0"/>
              </a:rPr>
              <a:t> </a:t>
            </a:r>
            <a:r>
              <a:rPr lang="en-US" sz="2400" dirty="0" err="1">
                <a:latin typeface="Trebuchet MS" pitchFamily="34" charset="0"/>
              </a:rPr>
              <a:t>difícil</a:t>
            </a:r>
            <a:r>
              <a:rPr lang="en-US" sz="2400" dirty="0">
                <a:latin typeface="Trebuchet MS" pitchFamily="34" charset="0"/>
              </a:rPr>
              <a:t> de </a:t>
            </a:r>
            <a:r>
              <a:rPr lang="en-US" sz="2400" dirty="0" err="1">
                <a:latin typeface="Trebuchet MS" pitchFamily="34" charset="0"/>
              </a:rPr>
              <a:t>cambiar</a:t>
            </a:r>
            <a:r>
              <a:rPr lang="en-US" sz="2400" dirty="0">
                <a:latin typeface="Trebuchet MS" pitchFamily="34" charset="0"/>
              </a:rPr>
              <a:t> </a:t>
            </a:r>
            <a:r>
              <a:rPr lang="en-US" sz="2400" dirty="0" err="1">
                <a:latin typeface="Trebuchet MS" pitchFamily="34" charset="0"/>
              </a:rPr>
              <a:t>porque</a:t>
            </a:r>
            <a:r>
              <a:rPr lang="en-US" sz="2400" dirty="0">
                <a:latin typeface="Trebuchet MS" pitchFamily="34" charset="0"/>
              </a:rPr>
              <a:t> un </a:t>
            </a:r>
            <a:r>
              <a:rPr lang="en-US" sz="2400" dirty="0" err="1">
                <a:latin typeface="Trebuchet MS" pitchFamily="34" charset="0"/>
              </a:rPr>
              <a:t>cambio</a:t>
            </a:r>
            <a:r>
              <a:rPr lang="en-US" sz="2400" dirty="0">
                <a:latin typeface="Trebuchet MS" pitchFamily="34" charset="0"/>
              </a:rPr>
              <a:t> en </a:t>
            </a:r>
            <a:r>
              <a:rPr lang="en-US" sz="2400" dirty="0" err="1">
                <a:latin typeface="Trebuchet MS" pitchFamily="34" charset="0"/>
              </a:rPr>
              <a:t>cualquier</a:t>
            </a:r>
            <a:r>
              <a:rPr lang="en-US" sz="2400" dirty="0">
                <a:latin typeface="Trebuchet MS" pitchFamily="34" charset="0"/>
              </a:rPr>
              <a:t> parte  </a:t>
            </a:r>
            <a:r>
              <a:rPr lang="en-US" sz="2400" dirty="0" err="1">
                <a:latin typeface="Trebuchet MS" pitchFamily="34" charset="0"/>
              </a:rPr>
              <a:t>afecta</a:t>
            </a:r>
            <a:r>
              <a:rPr lang="en-US" sz="2400" dirty="0">
                <a:latin typeface="Trebuchet MS" pitchFamily="34" charset="0"/>
              </a:rPr>
              <a:t> </a:t>
            </a:r>
            <a:r>
              <a:rPr lang="en-US" sz="2400" dirty="0" err="1">
                <a:latin typeface="Trebuchet MS" pitchFamily="34" charset="0"/>
              </a:rPr>
              <a:t>muchas</a:t>
            </a:r>
            <a:r>
              <a:rPr lang="en-US" sz="2400" dirty="0">
                <a:latin typeface="Trebuchet MS" pitchFamily="34" charset="0"/>
              </a:rPr>
              <a:t> </a:t>
            </a:r>
            <a:r>
              <a:rPr lang="en-US" sz="2400" dirty="0" err="1">
                <a:latin typeface="Trebuchet MS" pitchFamily="34" charset="0"/>
              </a:rPr>
              <a:t>otras</a:t>
            </a:r>
            <a:r>
              <a:rPr lang="en-US" sz="2400" dirty="0">
                <a:latin typeface="Trebuchet MS" pitchFamily="34" charset="0"/>
              </a:rPr>
              <a:t> </a:t>
            </a:r>
            <a:r>
              <a:rPr lang="en-US" sz="2400" dirty="0" err="1">
                <a:latin typeface="Trebuchet MS" pitchFamily="34" charset="0"/>
              </a:rPr>
              <a:t>partes</a:t>
            </a:r>
            <a:r>
              <a:rPr lang="en-US" sz="2400" dirty="0">
                <a:latin typeface="Trebuchet MS" pitchFamily="34" charset="0"/>
              </a:rPr>
              <a:t> del </a:t>
            </a:r>
            <a:r>
              <a:rPr lang="en-US" sz="2400" dirty="0" err="1">
                <a:latin typeface="Trebuchet MS" pitchFamily="34" charset="0"/>
              </a:rPr>
              <a:t>sistema</a:t>
            </a:r>
            <a:r>
              <a:rPr lang="en-US" sz="2400" dirty="0">
                <a:latin typeface="Trebuchet MS" pitchFamily="34" charset="0"/>
              </a:rPr>
              <a:t> </a:t>
            </a:r>
            <a:r>
              <a:rPr lang="en-US" sz="2400" b="1" dirty="0">
                <a:solidFill>
                  <a:srgbClr val="FF0000"/>
                </a:solidFill>
                <a:latin typeface="Trebuchet MS" pitchFamily="34" charset="0"/>
              </a:rPr>
              <a:t>(RIGIDEZ)</a:t>
            </a:r>
            <a:r>
              <a:rPr lang="en-US" sz="2400" b="1" dirty="0">
                <a:solidFill>
                  <a:srgbClr val="FFFF00"/>
                </a:solidFill>
                <a:latin typeface="Trebuchet MS" pitchFamily="34" charset="0"/>
              </a:rPr>
              <a:t>.</a:t>
            </a:r>
          </a:p>
          <a:p>
            <a:pPr marL="285750" indent="-285750">
              <a:buFont typeface="Arial" pitchFamily="34" charset="0"/>
              <a:buChar char="•"/>
            </a:pPr>
            <a:endParaRPr lang="en-US" sz="2400" dirty="0">
              <a:latin typeface="Trebuchet MS" pitchFamily="34" charset="0"/>
            </a:endParaRPr>
          </a:p>
          <a:p>
            <a:pPr marL="285750" indent="-285750">
              <a:buFont typeface="Arial" pitchFamily="34" charset="0"/>
              <a:buChar char="•"/>
            </a:pPr>
            <a:r>
              <a:rPr lang="en-US" sz="2400" dirty="0" err="1">
                <a:latin typeface="Trebuchet MS" pitchFamily="34" charset="0"/>
              </a:rPr>
              <a:t>Cuando</a:t>
            </a:r>
            <a:r>
              <a:rPr lang="en-US" sz="2400" dirty="0">
                <a:latin typeface="Trebuchet MS" pitchFamily="34" charset="0"/>
              </a:rPr>
              <a:t> </a:t>
            </a:r>
            <a:r>
              <a:rPr lang="en-US" sz="2400" dirty="0" err="1">
                <a:latin typeface="Trebuchet MS" pitchFamily="34" charset="0"/>
              </a:rPr>
              <a:t>tú</a:t>
            </a:r>
            <a:r>
              <a:rPr lang="en-US" sz="2400" dirty="0">
                <a:latin typeface="Trebuchet MS" pitchFamily="34" charset="0"/>
              </a:rPr>
              <a:t> </a:t>
            </a:r>
            <a:r>
              <a:rPr lang="en-US" sz="2400" dirty="0" err="1">
                <a:latin typeface="Trebuchet MS" pitchFamily="34" charset="0"/>
              </a:rPr>
              <a:t>haces</a:t>
            </a:r>
            <a:r>
              <a:rPr lang="en-US" sz="2400" dirty="0">
                <a:latin typeface="Trebuchet MS" pitchFamily="34" charset="0"/>
              </a:rPr>
              <a:t> un </a:t>
            </a:r>
            <a:r>
              <a:rPr lang="en-US" sz="2400" dirty="0" err="1">
                <a:latin typeface="Trebuchet MS" pitchFamily="34" charset="0"/>
              </a:rPr>
              <a:t>cambio</a:t>
            </a:r>
            <a:r>
              <a:rPr lang="en-US" sz="2400" dirty="0">
                <a:latin typeface="Trebuchet MS" pitchFamily="34" charset="0"/>
              </a:rPr>
              <a:t>, hay </a:t>
            </a:r>
            <a:r>
              <a:rPr lang="en-US" sz="2400" dirty="0" err="1">
                <a:latin typeface="Trebuchet MS" pitchFamily="34" charset="0"/>
              </a:rPr>
              <a:t>partes</a:t>
            </a:r>
            <a:r>
              <a:rPr lang="en-US" sz="2400" dirty="0">
                <a:latin typeface="Trebuchet MS" pitchFamily="34" charset="0"/>
              </a:rPr>
              <a:t> </a:t>
            </a:r>
            <a:r>
              <a:rPr lang="en-US" sz="2400" dirty="0" err="1">
                <a:latin typeface="Trebuchet MS" pitchFamily="34" charset="0"/>
              </a:rPr>
              <a:t>que</a:t>
            </a:r>
            <a:r>
              <a:rPr lang="en-US" sz="2400" dirty="0">
                <a:latin typeface="Trebuchet MS" pitchFamily="34" charset="0"/>
              </a:rPr>
              <a:t> </a:t>
            </a:r>
            <a:r>
              <a:rPr lang="en-US" sz="2400" dirty="0" err="1">
                <a:latin typeface="Trebuchet MS" pitchFamily="34" charset="0"/>
              </a:rPr>
              <a:t>inesperadamente</a:t>
            </a:r>
            <a:r>
              <a:rPr lang="en-US" sz="2400" dirty="0">
                <a:latin typeface="Trebuchet MS" pitchFamily="34" charset="0"/>
              </a:rPr>
              <a:t> “se </a:t>
            </a:r>
            <a:r>
              <a:rPr lang="en-US" sz="2400" dirty="0" err="1">
                <a:latin typeface="Trebuchet MS" pitchFamily="34" charset="0"/>
              </a:rPr>
              <a:t>rompen</a:t>
            </a:r>
            <a:r>
              <a:rPr lang="en-US" sz="2400" dirty="0">
                <a:latin typeface="Trebuchet MS" pitchFamily="34" charset="0"/>
              </a:rPr>
              <a:t>” (</a:t>
            </a:r>
            <a:r>
              <a:rPr lang="en-US" sz="2400" b="1" dirty="0">
                <a:solidFill>
                  <a:srgbClr val="FF0000"/>
                </a:solidFill>
                <a:latin typeface="Trebuchet MS" pitchFamily="34" charset="0"/>
              </a:rPr>
              <a:t>FRAGILIDAD</a:t>
            </a:r>
            <a:r>
              <a:rPr lang="en-US" sz="2400" dirty="0">
                <a:latin typeface="Trebuchet MS" pitchFamily="34" charset="0"/>
              </a:rPr>
              <a:t>).</a:t>
            </a:r>
          </a:p>
          <a:p>
            <a:pPr marL="285750" indent="-285750">
              <a:buFont typeface="Arial" pitchFamily="34" charset="0"/>
              <a:buChar char="•"/>
            </a:pPr>
            <a:endParaRPr lang="es-ES" sz="2400" dirty="0">
              <a:latin typeface="Trebuchet MS" pitchFamily="34" charset="0"/>
            </a:endParaRPr>
          </a:p>
          <a:p>
            <a:pPr marL="285750" indent="-285750">
              <a:buFont typeface="Arial" pitchFamily="34" charset="0"/>
              <a:buChar char="•"/>
            </a:pPr>
            <a:r>
              <a:rPr lang="en-US" sz="2400" dirty="0" err="1">
                <a:latin typeface="Trebuchet MS" pitchFamily="34" charset="0"/>
              </a:rPr>
              <a:t>Resulta</a:t>
            </a:r>
            <a:r>
              <a:rPr lang="en-US" sz="2400" dirty="0">
                <a:latin typeface="Trebuchet MS" pitchFamily="34" charset="0"/>
              </a:rPr>
              <a:t> </a:t>
            </a:r>
            <a:r>
              <a:rPr lang="en-US" sz="2400" dirty="0" err="1">
                <a:latin typeface="Trebuchet MS" pitchFamily="34" charset="0"/>
              </a:rPr>
              <a:t>difícil</a:t>
            </a:r>
            <a:r>
              <a:rPr lang="en-US" sz="2400" dirty="0">
                <a:latin typeface="Trebuchet MS" pitchFamily="34" charset="0"/>
              </a:rPr>
              <a:t> de </a:t>
            </a:r>
            <a:r>
              <a:rPr lang="en-US" sz="2400" dirty="0" err="1">
                <a:latin typeface="Trebuchet MS" pitchFamily="34" charset="0"/>
              </a:rPr>
              <a:t>reutilizar</a:t>
            </a:r>
            <a:r>
              <a:rPr lang="en-US" sz="2400" dirty="0">
                <a:latin typeface="Trebuchet MS" pitchFamily="34" charset="0"/>
              </a:rPr>
              <a:t> en </a:t>
            </a:r>
            <a:r>
              <a:rPr lang="en-US" sz="2400" dirty="0" err="1">
                <a:latin typeface="Trebuchet MS" pitchFamily="34" charset="0"/>
              </a:rPr>
              <a:t>otra</a:t>
            </a:r>
            <a:r>
              <a:rPr lang="en-US" sz="2400" dirty="0">
                <a:latin typeface="Trebuchet MS" pitchFamily="34" charset="0"/>
              </a:rPr>
              <a:t> </a:t>
            </a:r>
            <a:r>
              <a:rPr lang="en-US" sz="2400" dirty="0" err="1">
                <a:latin typeface="Trebuchet MS" pitchFamily="34" charset="0"/>
              </a:rPr>
              <a:t>aplicación</a:t>
            </a:r>
            <a:r>
              <a:rPr lang="en-US" sz="2400" dirty="0">
                <a:latin typeface="Trebuchet MS" pitchFamily="34" charset="0"/>
              </a:rPr>
              <a:t> </a:t>
            </a:r>
            <a:r>
              <a:rPr lang="en-US" sz="2400" dirty="0" err="1">
                <a:latin typeface="Trebuchet MS" pitchFamily="34" charset="0"/>
              </a:rPr>
              <a:t>porque</a:t>
            </a:r>
            <a:r>
              <a:rPr lang="en-US" sz="2400" dirty="0">
                <a:latin typeface="Trebuchet MS" pitchFamily="34" charset="0"/>
              </a:rPr>
              <a:t> no se </a:t>
            </a:r>
            <a:r>
              <a:rPr lang="en-US" sz="2400" dirty="0" err="1">
                <a:latin typeface="Trebuchet MS" pitchFamily="34" charset="0"/>
              </a:rPr>
              <a:t>puede</a:t>
            </a:r>
            <a:r>
              <a:rPr lang="en-US" sz="2400" dirty="0">
                <a:latin typeface="Trebuchet MS" pitchFamily="34" charset="0"/>
              </a:rPr>
              <a:t> </a:t>
            </a:r>
            <a:r>
              <a:rPr lang="en-US" sz="2400" dirty="0" err="1">
                <a:latin typeface="Trebuchet MS" pitchFamily="34" charset="0"/>
              </a:rPr>
              <a:t>soltar</a:t>
            </a:r>
            <a:r>
              <a:rPr lang="en-US" sz="2400" dirty="0">
                <a:latin typeface="Trebuchet MS" pitchFamily="34" charset="0"/>
              </a:rPr>
              <a:t> de la </a:t>
            </a:r>
            <a:r>
              <a:rPr lang="en-US" sz="2400" dirty="0" err="1">
                <a:latin typeface="Trebuchet MS" pitchFamily="34" charset="0"/>
              </a:rPr>
              <a:t>aplicación</a:t>
            </a:r>
            <a:r>
              <a:rPr lang="en-US" sz="2400" dirty="0">
                <a:latin typeface="Trebuchet MS" pitchFamily="34" charset="0"/>
              </a:rPr>
              <a:t> actual. </a:t>
            </a:r>
            <a:r>
              <a:rPr lang="es-ES" sz="2400" dirty="0">
                <a:latin typeface="Trebuchet MS" pitchFamily="34" charset="0"/>
              </a:rPr>
              <a:t>(</a:t>
            </a:r>
            <a:r>
              <a:rPr lang="es-ES" sz="2400" b="1" dirty="0">
                <a:solidFill>
                  <a:srgbClr val="FF0000"/>
                </a:solidFill>
                <a:latin typeface="Trebuchet MS" pitchFamily="34" charset="0"/>
              </a:rPr>
              <a:t>INMOVILIDAD</a:t>
            </a:r>
            <a:r>
              <a:rPr lang="es-ES" sz="2400" dirty="0">
                <a:latin typeface="Trebuchet MS" pitchFamily="34" charset="0"/>
              </a:rPr>
              <a:t>).</a:t>
            </a:r>
          </a:p>
          <a:p>
            <a:pPr marL="285750" indent="-285750">
              <a:buFont typeface="Arial" pitchFamily="34" charset="0"/>
              <a:buChar char="•"/>
            </a:pPr>
            <a:endParaRPr lang="es-ES" sz="2400" dirty="0">
              <a:latin typeface="Trebuchet MS" pitchFamily="34" charset="0"/>
            </a:endParaRPr>
          </a:p>
          <a:p>
            <a:pPr marL="285750" indent="-285750">
              <a:buFont typeface="Arial" pitchFamily="34" charset="0"/>
              <a:buChar char="•"/>
            </a:pPr>
            <a:r>
              <a:rPr lang="es-ES" sz="2400" dirty="0">
                <a:latin typeface="Trebuchet MS" pitchFamily="34" charset="0"/>
              </a:rPr>
              <a:t>A la hora de implementar cambios, siempre existen partes que conservan buenas cualidades del diseño, mientras que existen otras que rompen esas cualidades. Es mejor ”ponerle un parche” que realizar el cambio guardando la intención del diseño original. (</a:t>
            </a:r>
            <a:r>
              <a:rPr lang="es-ES" sz="2400" b="1" dirty="0">
                <a:solidFill>
                  <a:srgbClr val="FF0000"/>
                </a:solidFill>
                <a:latin typeface="Trebuchet MS" pitchFamily="34" charset="0"/>
              </a:rPr>
              <a:t>VISCOSIDAD</a:t>
            </a:r>
            <a:r>
              <a:rPr lang="es-ES" sz="2400" dirty="0">
                <a:latin typeface="Trebuchet MS" pitchFamily="34" charset="0"/>
              </a:rPr>
              <a:t>).</a:t>
            </a:r>
          </a:p>
        </p:txBody>
      </p:sp>
      <p:sp>
        <p:nvSpPr>
          <p:cNvPr id="3" name="2 Rectángulo"/>
          <p:cNvSpPr/>
          <p:nvPr/>
        </p:nvSpPr>
        <p:spPr>
          <a:xfrm rot="19465527">
            <a:off x="-61739" y="566453"/>
            <a:ext cx="2232730" cy="504056"/>
          </a:xfrm>
          <a:prstGeom prst="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a:solidFill>
                  <a:schemeClr val="tx1"/>
                </a:solidFill>
              </a:rPr>
              <a:t>Recordatorio</a:t>
            </a:r>
            <a:endParaRPr lang="es-ES" sz="2800" b="1" dirty="0">
              <a:solidFill>
                <a:schemeClr val="tx1"/>
              </a:solidFill>
            </a:endParaRPr>
          </a:p>
        </p:txBody>
      </p:sp>
    </p:spTree>
    <p:extLst>
      <p:ext uri="{BB962C8B-B14F-4D97-AF65-F5344CB8AC3E}">
        <p14:creationId xmlns:p14="http://schemas.microsoft.com/office/powerpoint/2010/main" val="3072160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42918" y="274638"/>
            <a:ext cx="8686800" cy="1143000"/>
          </a:xfrm>
        </p:spPr>
        <p:txBody>
          <a:bodyPr>
            <a:noAutofit/>
          </a:bodyPr>
          <a:lstStyle/>
          <a:p>
            <a:r>
              <a:rPr lang="en-US" b="1" dirty="0">
                <a:solidFill>
                  <a:schemeClr val="bg1"/>
                </a:solidFill>
                <a:latin typeface="Trebuchet MS" pitchFamily="34" charset="0"/>
              </a:rPr>
              <a:t>¿</a:t>
            </a:r>
            <a:r>
              <a:rPr lang="en-US" b="1" dirty="0" err="1">
                <a:solidFill>
                  <a:schemeClr val="bg1"/>
                </a:solidFill>
                <a:latin typeface="Trebuchet MS" pitchFamily="34" charset="0"/>
              </a:rPr>
              <a:t>Qué</a:t>
            </a:r>
            <a:r>
              <a:rPr lang="en-US" b="1" dirty="0">
                <a:solidFill>
                  <a:schemeClr val="bg1"/>
                </a:solidFill>
                <a:latin typeface="Trebuchet MS" pitchFamily="34" charset="0"/>
              </a:rPr>
              <a:t> </a:t>
            </a:r>
            <a:r>
              <a:rPr lang="en-US" b="1" dirty="0" err="1">
                <a:solidFill>
                  <a:schemeClr val="bg1"/>
                </a:solidFill>
                <a:latin typeface="Trebuchet MS" pitchFamily="34" charset="0"/>
              </a:rPr>
              <a:t>ganamos</a:t>
            </a:r>
            <a:r>
              <a:rPr lang="en-US" b="1" dirty="0">
                <a:solidFill>
                  <a:schemeClr val="bg1"/>
                </a:solidFill>
                <a:latin typeface="Trebuchet MS" pitchFamily="34" charset="0"/>
              </a:rPr>
              <a:t> con los </a:t>
            </a:r>
            <a:r>
              <a:rPr lang="en-US" b="1" dirty="0" err="1">
                <a:solidFill>
                  <a:schemeClr val="bg1"/>
                </a:solidFill>
                <a:latin typeface="Trebuchet MS" pitchFamily="34" charset="0"/>
              </a:rPr>
              <a:t>patrones</a:t>
            </a:r>
            <a:r>
              <a:rPr lang="en-US" b="1" dirty="0">
                <a:solidFill>
                  <a:schemeClr val="bg1"/>
                </a:solidFill>
                <a:latin typeface="Trebuchet MS" pitchFamily="34" charset="0"/>
              </a:rPr>
              <a:t>?</a:t>
            </a:r>
            <a:endParaRPr lang="es-ES" b="1" dirty="0">
              <a:solidFill>
                <a:schemeClr val="bg1"/>
              </a:solidFill>
              <a:latin typeface="Trebuchet MS" pitchFamily="34" charset="0"/>
            </a:endParaRPr>
          </a:p>
        </p:txBody>
      </p:sp>
      <p:sp>
        <p:nvSpPr>
          <p:cNvPr id="3" name="2 Marcador de contenido"/>
          <p:cNvSpPr>
            <a:spLocks noGrp="1"/>
          </p:cNvSpPr>
          <p:nvPr>
            <p:ph idx="1"/>
          </p:nvPr>
        </p:nvSpPr>
        <p:spPr>
          <a:xfrm>
            <a:off x="119785" y="2075328"/>
            <a:ext cx="8809934" cy="2001744"/>
          </a:xfr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p:spPr>
        <p:txBody>
          <a:bodyPr>
            <a:noAutofit/>
          </a:bodyPr>
          <a:lstStyle/>
          <a:p>
            <a:r>
              <a:rPr lang="en-US" sz="2800" dirty="0" err="1">
                <a:latin typeface="Trebuchet MS" pitchFamily="34" charset="0"/>
              </a:rPr>
              <a:t>Reutilizar</a:t>
            </a:r>
            <a:r>
              <a:rPr lang="en-US" sz="2800" dirty="0">
                <a:latin typeface="Trebuchet MS" pitchFamily="34" charset="0"/>
              </a:rPr>
              <a:t> el </a:t>
            </a:r>
            <a:r>
              <a:rPr lang="en-US" sz="2800" dirty="0" err="1">
                <a:latin typeface="Trebuchet MS" pitchFamily="34" charset="0"/>
              </a:rPr>
              <a:t>conocimiento</a:t>
            </a:r>
            <a:r>
              <a:rPr lang="en-US" sz="2800" dirty="0">
                <a:latin typeface="Trebuchet MS" pitchFamily="34" charset="0"/>
              </a:rPr>
              <a:t> </a:t>
            </a:r>
            <a:r>
              <a:rPr lang="en-US" sz="2800" dirty="0" err="1">
                <a:latin typeface="Trebuchet MS" pitchFamily="34" charset="0"/>
              </a:rPr>
              <a:t>acumulado</a:t>
            </a:r>
            <a:r>
              <a:rPr lang="en-US" sz="2800" dirty="0">
                <a:latin typeface="Trebuchet MS" pitchFamily="34" charset="0"/>
              </a:rPr>
              <a:t>.</a:t>
            </a:r>
          </a:p>
          <a:p>
            <a:r>
              <a:rPr lang="en-US" sz="2800" dirty="0">
                <a:latin typeface="Trebuchet MS" pitchFamily="34" charset="0"/>
              </a:rPr>
              <a:t>El </a:t>
            </a:r>
            <a:r>
              <a:rPr lang="en-US" sz="2800" dirty="0" err="1">
                <a:latin typeface="Trebuchet MS" pitchFamily="34" charset="0"/>
              </a:rPr>
              <a:t>conjunto</a:t>
            </a:r>
            <a:r>
              <a:rPr lang="en-US" sz="2800" dirty="0">
                <a:latin typeface="Trebuchet MS" pitchFamily="34" charset="0"/>
              </a:rPr>
              <a:t> de </a:t>
            </a:r>
            <a:r>
              <a:rPr lang="en-US" sz="2800" dirty="0" err="1">
                <a:latin typeface="Trebuchet MS" pitchFamily="34" charset="0"/>
              </a:rPr>
              <a:t>sus</a:t>
            </a:r>
            <a:r>
              <a:rPr lang="en-US" sz="2800" dirty="0">
                <a:latin typeface="Trebuchet MS" pitchFamily="34" charset="0"/>
              </a:rPr>
              <a:t> </a:t>
            </a:r>
            <a:r>
              <a:rPr lang="en-US" sz="2800" dirty="0" err="1">
                <a:latin typeface="Trebuchet MS" pitchFamily="34" charset="0"/>
              </a:rPr>
              <a:t>nombres</a:t>
            </a:r>
            <a:r>
              <a:rPr lang="en-US" sz="2800" dirty="0">
                <a:latin typeface="Trebuchet MS" pitchFamily="34" charset="0"/>
              </a:rPr>
              <a:t> forma un </a:t>
            </a:r>
            <a:r>
              <a:rPr lang="en-US" sz="2800" dirty="0" err="1">
                <a:latin typeface="Trebuchet MS" pitchFamily="34" charset="0"/>
              </a:rPr>
              <a:t>vocabulario</a:t>
            </a:r>
            <a:r>
              <a:rPr lang="en-US" sz="2800" dirty="0">
                <a:latin typeface="Trebuchet MS" pitchFamily="34" charset="0"/>
              </a:rPr>
              <a:t> </a:t>
            </a:r>
            <a:r>
              <a:rPr lang="en-US" sz="2800" dirty="0" err="1">
                <a:latin typeface="Trebuchet MS" pitchFamily="34" charset="0"/>
              </a:rPr>
              <a:t>que</a:t>
            </a:r>
            <a:r>
              <a:rPr lang="en-US" sz="2800" dirty="0">
                <a:latin typeface="Trebuchet MS" pitchFamily="34" charset="0"/>
              </a:rPr>
              <a:t> </a:t>
            </a:r>
            <a:r>
              <a:rPr lang="en-US" sz="2800" dirty="0" err="1">
                <a:latin typeface="Trebuchet MS" pitchFamily="34" charset="0"/>
              </a:rPr>
              <a:t>ayuda</a:t>
            </a:r>
            <a:r>
              <a:rPr lang="en-US" sz="2800" dirty="0">
                <a:latin typeface="Trebuchet MS" pitchFamily="34" charset="0"/>
              </a:rPr>
              <a:t> a </a:t>
            </a:r>
            <a:r>
              <a:rPr lang="en-US" sz="2800" dirty="0" err="1">
                <a:latin typeface="Trebuchet MS" pitchFamily="34" charset="0"/>
              </a:rPr>
              <a:t>que</a:t>
            </a:r>
            <a:r>
              <a:rPr lang="en-US" sz="2800" dirty="0">
                <a:latin typeface="Trebuchet MS" pitchFamily="34" charset="0"/>
              </a:rPr>
              <a:t> los </a:t>
            </a:r>
            <a:r>
              <a:rPr lang="en-US" sz="2800" dirty="0" err="1">
                <a:latin typeface="Trebuchet MS" pitchFamily="34" charset="0"/>
              </a:rPr>
              <a:t>desarrolladores</a:t>
            </a:r>
            <a:r>
              <a:rPr lang="en-US" sz="2800" dirty="0">
                <a:latin typeface="Trebuchet MS" pitchFamily="34" charset="0"/>
              </a:rPr>
              <a:t> se </a:t>
            </a:r>
            <a:r>
              <a:rPr lang="en-US" sz="2800" dirty="0" err="1">
                <a:latin typeface="Trebuchet MS" pitchFamily="34" charset="0"/>
              </a:rPr>
              <a:t>comuniquen</a:t>
            </a:r>
            <a:r>
              <a:rPr lang="en-US" sz="2800" dirty="0">
                <a:latin typeface="Trebuchet MS" pitchFamily="34" charset="0"/>
              </a:rPr>
              <a:t> </a:t>
            </a:r>
            <a:r>
              <a:rPr lang="en-US" sz="2800" dirty="0" err="1">
                <a:latin typeface="Trebuchet MS" pitchFamily="34" charset="0"/>
              </a:rPr>
              <a:t>mejor</a:t>
            </a:r>
            <a:r>
              <a:rPr lang="en-US" sz="2800" dirty="0">
                <a:latin typeface="Trebuchet MS" pitchFamily="34" charset="0"/>
              </a:rPr>
              <a:t> </a:t>
            </a:r>
            <a:r>
              <a:rPr lang="en-US" sz="2800" dirty="0">
                <a:latin typeface="Trebuchet MS" pitchFamily="34" charset="0"/>
                <a:sym typeface="Symbol" panose="05050102010706020507" pitchFamily="18" charset="2"/>
              </a:rPr>
              <a:t> </a:t>
            </a:r>
            <a:r>
              <a:rPr lang="en-US" sz="2800" b="1" dirty="0" err="1">
                <a:latin typeface="Trebuchet MS" pitchFamily="34" charset="0"/>
                <a:sym typeface="Symbol" panose="05050102010706020507" pitchFamily="18" charset="2"/>
              </a:rPr>
              <a:t>Lenguaje</a:t>
            </a:r>
            <a:r>
              <a:rPr lang="en-US" sz="2800" b="1" dirty="0">
                <a:latin typeface="Trebuchet MS" pitchFamily="34" charset="0"/>
                <a:sym typeface="Symbol" panose="05050102010706020507" pitchFamily="18" charset="2"/>
              </a:rPr>
              <a:t> de </a:t>
            </a:r>
            <a:r>
              <a:rPr lang="en-US" sz="2800" b="1" dirty="0" err="1">
                <a:latin typeface="Trebuchet MS" pitchFamily="34" charset="0"/>
                <a:sym typeface="Symbol" panose="05050102010706020507" pitchFamily="18" charset="2"/>
              </a:rPr>
              <a:t>patrones</a:t>
            </a:r>
            <a:endParaRPr lang="es-ES" sz="2800" b="1" dirty="0">
              <a:latin typeface="Trebuchet MS" pitchFamily="34" charset="0"/>
            </a:endParaRPr>
          </a:p>
        </p:txBody>
      </p:sp>
      <p:sp>
        <p:nvSpPr>
          <p:cNvPr id="8" name="2 Marcador de contenido">
            <a:extLst>
              <a:ext uri="{FF2B5EF4-FFF2-40B4-BE49-F238E27FC236}">
                <a16:creationId xmlns:a16="http://schemas.microsoft.com/office/drawing/2014/main" id="{23C5EE18-5E70-43D6-8D64-9930BE7EC88C}"/>
              </a:ext>
            </a:extLst>
          </p:cNvPr>
          <p:cNvSpPr txBox="1">
            <a:spLocks/>
          </p:cNvSpPr>
          <p:nvPr/>
        </p:nvSpPr>
        <p:spPr>
          <a:xfrm>
            <a:off x="119785" y="4229571"/>
            <a:ext cx="8809934" cy="2320233"/>
          </a:xfrm>
          <a:prstGeom prst="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err="1">
                <a:latin typeface="Trebuchet MS" pitchFamily="34" charset="0"/>
              </a:rPr>
              <a:t>Ayuda</a:t>
            </a:r>
            <a:r>
              <a:rPr lang="en-US" sz="2800" dirty="0">
                <a:latin typeface="Trebuchet MS" pitchFamily="34" charset="0"/>
              </a:rPr>
              <a:t> a la </a:t>
            </a:r>
            <a:r>
              <a:rPr lang="en-US" sz="2800" dirty="0" err="1">
                <a:latin typeface="Trebuchet MS" pitchFamily="34" charset="0"/>
              </a:rPr>
              <a:t>gente</a:t>
            </a:r>
            <a:r>
              <a:rPr lang="en-US" sz="2800" dirty="0">
                <a:latin typeface="Trebuchet MS" pitchFamily="34" charset="0"/>
              </a:rPr>
              <a:t> a </a:t>
            </a:r>
            <a:r>
              <a:rPr lang="en-US" sz="2800" dirty="0" err="1">
                <a:latin typeface="Trebuchet MS" pitchFamily="34" charset="0"/>
              </a:rPr>
              <a:t>comprender</a:t>
            </a:r>
            <a:r>
              <a:rPr lang="en-US" sz="2800" dirty="0">
                <a:latin typeface="Trebuchet MS" pitchFamily="34" charset="0"/>
              </a:rPr>
              <a:t> un </a:t>
            </a:r>
            <a:r>
              <a:rPr lang="en-US" sz="2800" dirty="0" err="1">
                <a:latin typeface="Trebuchet MS" pitchFamily="34" charset="0"/>
              </a:rPr>
              <a:t>sistema</a:t>
            </a:r>
            <a:r>
              <a:rPr lang="en-US" sz="2800" dirty="0">
                <a:latin typeface="Trebuchet MS" pitchFamily="34" charset="0"/>
              </a:rPr>
              <a:t> </a:t>
            </a:r>
            <a:r>
              <a:rPr lang="en-US" sz="2800" dirty="0" err="1">
                <a:latin typeface="Trebuchet MS" pitchFamily="34" charset="0"/>
              </a:rPr>
              <a:t>más</a:t>
            </a:r>
            <a:r>
              <a:rPr lang="en-US" sz="2800" dirty="0">
                <a:latin typeface="Trebuchet MS" pitchFamily="34" charset="0"/>
              </a:rPr>
              <a:t> </a:t>
            </a:r>
            <a:r>
              <a:rPr lang="en-US" sz="2800" dirty="0" err="1">
                <a:latin typeface="Trebuchet MS" pitchFamily="34" charset="0"/>
              </a:rPr>
              <a:t>rápidamente</a:t>
            </a:r>
            <a:r>
              <a:rPr lang="en-US" sz="2800" dirty="0">
                <a:latin typeface="Trebuchet MS" pitchFamily="34" charset="0"/>
              </a:rPr>
              <a:t> </a:t>
            </a:r>
            <a:r>
              <a:rPr lang="en-US" sz="2800" dirty="0" err="1">
                <a:latin typeface="Trebuchet MS" pitchFamily="34" charset="0"/>
              </a:rPr>
              <a:t>cuando</a:t>
            </a:r>
            <a:r>
              <a:rPr lang="en-US" sz="2800" dirty="0">
                <a:latin typeface="Trebuchet MS" pitchFamily="34" charset="0"/>
              </a:rPr>
              <a:t> </a:t>
            </a:r>
            <a:r>
              <a:rPr lang="en-US" sz="2800" dirty="0" err="1">
                <a:latin typeface="Trebuchet MS" pitchFamily="34" charset="0"/>
              </a:rPr>
              <a:t>está</a:t>
            </a:r>
            <a:r>
              <a:rPr lang="en-US" sz="2800" dirty="0">
                <a:latin typeface="Trebuchet MS" pitchFamily="34" charset="0"/>
              </a:rPr>
              <a:t> </a:t>
            </a:r>
            <a:r>
              <a:rPr lang="en-US" sz="2800" dirty="0" err="1">
                <a:latin typeface="Trebuchet MS" pitchFamily="34" charset="0"/>
              </a:rPr>
              <a:t>documentado</a:t>
            </a:r>
            <a:r>
              <a:rPr lang="en-US" sz="2800" dirty="0">
                <a:latin typeface="Trebuchet MS" pitchFamily="34" charset="0"/>
              </a:rPr>
              <a:t> con </a:t>
            </a:r>
            <a:r>
              <a:rPr lang="en-US" sz="2800" dirty="0" err="1">
                <a:latin typeface="Trebuchet MS" pitchFamily="34" charset="0"/>
              </a:rPr>
              <a:t>los</a:t>
            </a:r>
            <a:r>
              <a:rPr lang="en-US" sz="2800" dirty="0">
                <a:latin typeface="Trebuchet MS" pitchFamily="34" charset="0"/>
              </a:rPr>
              <a:t> </a:t>
            </a:r>
            <a:r>
              <a:rPr lang="en-US" sz="2800" dirty="0" err="1">
                <a:latin typeface="Trebuchet MS" pitchFamily="34" charset="0"/>
              </a:rPr>
              <a:t>patrones</a:t>
            </a:r>
            <a:r>
              <a:rPr lang="en-US" sz="2800" dirty="0">
                <a:latin typeface="Trebuchet MS" pitchFamily="34" charset="0"/>
              </a:rPr>
              <a:t> que </a:t>
            </a:r>
            <a:r>
              <a:rPr lang="en-US" sz="2800" dirty="0" err="1">
                <a:latin typeface="Trebuchet MS" pitchFamily="34" charset="0"/>
              </a:rPr>
              <a:t>usa</a:t>
            </a:r>
            <a:r>
              <a:rPr lang="en-US" sz="2800" dirty="0">
                <a:latin typeface="Trebuchet MS" pitchFamily="34" charset="0"/>
              </a:rPr>
              <a:t>.</a:t>
            </a:r>
          </a:p>
          <a:p>
            <a:r>
              <a:rPr lang="en-US" sz="2800" dirty="0" err="1">
                <a:latin typeface="Trebuchet MS" pitchFamily="34" charset="0"/>
              </a:rPr>
              <a:t>Están</a:t>
            </a:r>
            <a:r>
              <a:rPr lang="en-US" sz="2800" dirty="0">
                <a:latin typeface="Trebuchet MS" pitchFamily="34" charset="0"/>
              </a:rPr>
              <a:t> </a:t>
            </a:r>
            <a:r>
              <a:rPr lang="en-US" sz="2800" dirty="0" err="1">
                <a:latin typeface="Trebuchet MS" pitchFamily="34" charset="0"/>
              </a:rPr>
              <a:t>orientados</a:t>
            </a:r>
            <a:r>
              <a:rPr lang="en-US" sz="2800" dirty="0">
                <a:latin typeface="Trebuchet MS" pitchFamily="34" charset="0"/>
              </a:rPr>
              <a:t> al </a:t>
            </a:r>
            <a:r>
              <a:rPr lang="en-US" sz="2800" dirty="0" err="1">
                <a:latin typeface="Trebuchet MS" pitchFamily="34" charset="0"/>
              </a:rPr>
              <a:t>cambio</a:t>
            </a:r>
            <a:r>
              <a:rPr lang="en-US" sz="2800" dirty="0">
                <a:latin typeface="Trebuchet MS" pitchFamily="34" charset="0"/>
              </a:rPr>
              <a:t>, </a:t>
            </a:r>
            <a:r>
              <a:rPr lang="en-US" sz="2800" dirty="0" err="1">
                <a:latin typeface="Trebuchet MS" pitchFamily="34" charset="0"/>
              </a:rPr>
              <a:t>por</a:t>
            </a:r>
            <a:r>
              <a:rPr lang="en-US" sz="2800" dirty="0">
                <a:latin typeface="Trebuchet MS" pitchFamily="34" charset="0"/>
              </a:rPr>
              <a:t> lo que </a:t>
            </a:r>
            <a:r>
              <a:rPr lang="en-US" sz="2800" dirty="0" err="1">
                <a:latin typeface="Trebuchet MS" pitchFamily="34" charset="0"/>
              </a:rPr>
              <a:t>permite</a:t>
            </a:r>
            <a:r>
              <a:rPr lang="en-US" sz="2800" dirty="0">
                <a:latin typeface="Trebuchet MS" pitchFamily="34" charset="0"/>
              </a:rPr>
              <a:t> </a:t>
            </a:r>
            <a:r>
              <a:rPr lang="en-US" sz="2800" dirty="0" err="1">
                <a:latin typeface="Trebuchet MS" pitchFamily="34" charset="0"/>
              </a:rPr>
              <a:t>anticiparse</a:t>
            </a:r>
            <a:r>
              <a:rPr lang="en-US" sz="2800" dirty="0">
                <a:latin typeface="Trebuchet MS" pitchFamily="34" charset="0"/>
              </a:rPr>
              <a:t> a </a:t>
            </a:r>
            <a:r>
              <a:rPr lang="en-US" sz="2800" dirty="0" err="1">
                <a:latin typeface="Trebuchet MS" pitchFamily="34" charset="0"/>
              </a:rPr>
              <a:t>los</a:t>
            </a:r>
            <a:r>
              <a:rPr lang="en-US" sz="2800" dirty="0">
                <a:latin typeface="Trebuchet MS" pitchFamily="34" charset="0"/>
              </a:rPr>
              <a:t> </a:t>
            </a:r>
            <a:r>
              <a:rPr lang="en-US" sz="2800" dirty="0" err="1">
                <a:latin typeface="Trebuchet MS" pitchFamily="34" charset="0"/>
              </a:rPr>
              <a:t>cambios</a:t>
            </a:r>
            <a:r>
              <a:rPr lang="en-US" sz="2800" dirty="0">
                <a:latin typeface="Trebuchet MS" pitchFamily="34" charset="0"/>
              </a:rPr>
              <a:t> </a:t>
            </a:r>
            <a:r>
              <a:rPr lang="en-US" sz="2800" dirty="0" err="1">
                <a:latin typeface="Trebuchet MS" pitchFamily="34" charset="0"/>
              </a:rPr>
              <a:t>en</a:t>
            </a:r>
            <a:r>
              <a:rPr lang="en-US" sz="2800" dirty="0">
                <a:latin typeface="Trebuchet MS" pitchFamily="34" charset="0"/>
              </a:rPr>
              <a:t> </a:t>
            </a:r>
            <a:r>
              <a:rPr lang="en-US" sz="2800" dirty="0" err="1">
                <a:latin typeface="Trebuchet MS" pitchFamily="34" charset="0"/>
              </a:rPr>
              <a:t>los</a:t>
            </a:r>
            <a:r>
              <a:rPr lang="en-US" sz="2800" dirty="0">
                <a:latin typeface="Trebuchet MS" pitchFamily="34" charset="0"/>
              </a:rPr>
              <a:t> </a:t>
            </a:r>
            <a:r>
              <a:rPr lang="en-US" sz="2800" dirty="0" err="1">
                <a:latin typeface="Trebuchet MS" pitchFamily="34" charset="0"/>
              </a:rPr>
              <a:t>requisitos</a:t>
            </a:r>
            <a:r>
              <a:rPr lang="en-US" sz="2800" dirty="0">
                <a:latin typeface="Trebuchet MS" pitchFamily="34" charset="0"/>
              </a:rPr>
              <a:t>.</a:t>
            </a:r>
            <a:endParaRPr lang="es-ES" sz="2800" dirty="0">
              <a:latin typeface="Trebuchet MS" pitchFamily="34" charset="0"/>
            </a:endParaRPr>
          </a:p>
        </p:txBody>
      </p:sp>
    </p:spTree>
    <p:extLst>
      <p:ext uri="{BB962C8B-B14F-4D97-AF65-F5344CB8AC3E}">
        <p14:creationId xmlns:p14="http://schemas.microsoft.com/office/powerpoint/2010/main" val="34297849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42918" y="274638"/>
            <a:ext cx="8686800" cy="1143000"/>
          </a:xfrm>
        </p:spPr>
        <p:txBody>
          <a:bodyPr>
            <a:noAutofit/>
          </a:bodyPr>
          <a:lstStyle/>
          <a:p>
            <a:r>
              <a:rPr lang="en-US" b="1" dirty="0">
                <a:solidFill>
                  <a:schemeClr val="bg1"/>
                </a:solidFill>
                <a:latin typeface="Trebuchet MS" pitchFamily="34" charset="0"/>
              </a:rPr>
              <a:t>¿</a:t>
            </a:r>
            <a:r>
              <a:rPr lang="en-US" b="1" dirty="0" err="1">
                <a:solidFill>
                  <a:schemeClr val="bg1"/>
                </a:solidFill>
                <a:latin typeface="Trebuchet MS" pitchFamily="34" charset="0"/>
              </a:rPr>
              <a:t>Qué</a:t>
            </a:r>
            <a:r>
              <a:rPr lang="en-US" b="1" dirty="0">
                <a:solidFill>
                  <a:schemeClr val="bg1"/>
                </a:solidFill>
                <a:latin typeface="Trebuchet MS" pitchFamily="34" charset="0"/>
              </a:rPr>
              <a:t> </a:t>
            </a:r>
            <a:r>
              <a:rPr lang="en-US" b="1" dirty="0" err="1">
                <a:solidFill>
                  <a:schemeClr val="bg1"/>
                </a:solidFill>
                <a:latin typeface="Trebuchet MS" pitchFamily="34" charset="0"/>
              </a:rPr>
              <a:t>ganamos</a:t>
            </a:r>
            <a:r>
              <a:rPr lang="en-US" b="1" dirty="0">
                <a:solidFill>
                  <a:schemeClr val="bg1"/>
                </a:solidFill>
                <a:latin typeface="Trebuchet MS" pitchFamily="34" charset="0"/>
              </a:rPr>
              <a:t> con los </a:t>
            </a:r>
            <a:r>
              <a:rPr lang="en-US" b="1" dirty="0" err="1">
                <a:solidFill>
                  <a:schemeClr val="bg1"/>
                </a:solidFill>
                <a:latin typeface="Trebuchet MS" pitchFamily="34" charset="0"/>
              </a:rPr>
              <a:t>patrones</a:t>
            </a:r>
            <a:r>
              <a:rPr lang="en-US" b="1" dirty="0">
                <a:solidFill>
                  <a:schemeClr val="bg1"/>
                </a:solidFill>
                <a:latin typeface="Trebuchet MS" pitchFamily="34" charset="0"/>
              </a:rPr>
              <a:t>?</a:t>
            </a:r>
            <a:endParaRPr lang="es-ES" b="1" dirty="0">
              <a:solidFill>
                <a:schemeClr val="bg1"/>
              </a:solidFill>
              <a:latin typeface="Trebuchet MS" pitchFamily="34" charset="0"/>
            </a:endParaRPr>
          </a:p>
        </p:txBody>
      </p:sp>
      <p:sp>
        <p:nvSpPr>
          <p:cNvPr id="3" name="2 Marcador de contenido"/>
          <p:cNvSpPr>
            <a:spLocks noGrp="1"/>
          </p:cNvSpPr>
          <p:nvPr>
            <p:ph idx="1"/>
          </p:nvPr>
        </p:nvSpPr>
        <p:spPr>
          <a:xfrm>
            <a:off x="119058" y="2071033"/>
            <a:ext cx="8989446" cy="2150056"/>
          </a:xfr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p:spPr>
        <p:txBody>
          <a:bodyPr>
            <a:noAutofit/>
          </a:bodyPr>
          <a:lstStyle/>
          <a:p>
            <a:pPr marL="174625" lvl="1" indent="-174625">
              <a:buFont typeface="Arial" panose="020B0604020202020204" pitchFamily="34" charset="0"/>
              <a:buChar char="•"/>
              <a:tabLst>
                <a:tab pos="174625" algn="l"/>
              </a:tabLst>
            </a:pPr>
            <a:r>
              <a:rPr lang="es-ES_tradnl" sz="3200" dirty="0">
                <a:latin typeface="Trebuchet MS" pitchFamily="34" charset="0"/>
              </a:rPr>
              <a:t>Eliminar malas prácticas: repetición de código, la programación de funciones con demasiadas responsabilidades, que incluso pueden abarcar varios niveles de abstracción, etc.</a:t>
            </a:r>
          </a:p>
        </p:txBody>
      </p:sp>
      <p:pic>
        <p:nvPicPr>
          <p:cNvPr id="1027" name="Picture 3" descr="C:\Program Files\Microsoft Office\MEDIA\CAGCAT10\j0233018.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6623" y="4634963"/>
            <a:ext cx="1944216" cy="1974987"/>
          </a:xfrm>
          <a:prstGeom prst="rect">
            <a:avLst/>
          </a:prstGeom>
          <a:noFill/>
          <a:extLst>
            <a:ext uri="{909E8E84-426E-40DD-AFC4-6F175D3DCCD1}">
              <a14:hiddenFill xmlns:a14="http://schemas.microsoft.com/office/drawing/2010/main">
                <a:solidFill>
                  <a:srgbClr val="FFFFFF"/>
                </a:solidFill>
              </a14:hiddenFill>
            </a:ext>
          </a:extLst>
        </p:spPr>
      </p:pic>
      <p:sp>
        <p:nvSpPr>
          <p:cNvPr id="6" name="5 CuadroTexto"/>
          <p:cNvSpPr txBox="1"/>
          <p:nvPr/>
        </p:nvSpPr>
        <p:spPr>
          <a:xfrm>
            <a:off x="2051720" y="4927802"/>
            <a:ext cx="7416824" cy="523220"/>
          </a:xfrm>
          <a:prstGeom prst="rect">
            <a:avLst/>
          </a:prstGeom>
          <a:noFill/>
        </p:spPr>
        <p:txBody>
          <a:bodyPr wrap="square" rtlCol="0">
            <a:spAutoFit/>
          </a:bodyPr>
          <a:lstStyle/>
          <a:p>
            <a:r>
              <a:rPr lang="en-US" sz="2800" dirty="0">
                <a:latin typeface="Trebuchet MS" panose="020B0603020202020204" pitchFamily="34" charset="0"/>
              </a:rPr>
              <a:t>… la </a:t>
            </a:r>
            <a:r>
              <a:rPr lang="en-US" sz="2800" dirty="0" err="1">
                <a:latin typeface="Trebuchet MS" panose="020B0603020202020204" pitchFamily="34" charset="0"/>
              </a:rPr>
              <a:t>solución</a:t>
            </a:r>
            <a:r>
              <a:rPr lang="en-US" sz="2800" dirty="0">
                <a:latin typeface="Trebuchet MS" panose="020B0603020202020204" pitchFamily="34" charset="0"/>
              </a:rPr>
              <a:t> </a:t>
            </a:r>
            <a:r>
              <a:rPr lang="en-US" sz="2800" dirty="0" err="1">
                <a:latin typeface="Trebuchet MS" panose="020B0603020202020204" pitchFamily="34" charset="0"/>
              </a:rPr>
              <a:t>está</a:t>
            </a:r>
            <a:r>
              <a:rPr lang="en-US" sz="2800" dirty="0">
                <a:latin typeface="Trebuchet MS" panose="020B0603020202020204" pitchFamily="34" charset="0"/>
              </a:rPr>
              <a:t> en </a:t>
            </a:r>
            <a:r>
              <a:rPr lang="en-US" sz="2800" dirty="0" err="1">
                <a:latin typeface="Trebuchet MS" panose="020B0603020202020204" pitchFamily="34" charset="0"/>
              </a:rPr>
              <a:t>usar</a:t>
            </a:r>
            <a:r>
              <a:rPr lang="en-US" sz="2800" dirty="0">
                <a:latin typeface="Trebuchet MS" panose="020B0603020202020204" pitchFamily="34" charset="0"/>
              </a:rPr>
              <a:t> el </a:t>
            </a:r>
            <a:r>
              <a:rPr lang="en-US" sz="2800" dirty="0" err="1">
                <a:latin typeface="Trebuchet MS" panose="020B0603020202020204" pitchFamily="34" charset="0"/>
              </a:rPr>
              <a:t>patrón</a:t>
            </a:r>
            <a:r>
              <a:rPr lang="en-US" sz="2800" dirty="0">
                <a:latin typeface="Trebuchet MS" panose="020B0603020202020204" pitchFamily="34" charset="0"/>
              </a:rPr>
              <a:t> BRIDGE</a:t>
            </a:r>
            <a:endParaRPr lang="es-ES" sz="2800" dirty="0">
              <a:latin typeface="Trebuchet MS" panose="020B0603020202020204" pitchFamily="34" charset="0"/>
            </a:endParaRPr>
          </a:p>
        </p:txBody>
      </p:sp>
      <p:sp>
        <p:nvSpPr>
          <p:cNvPr id="9" name="8 CuadroTexto"/>
          <p:cNvSpPr txBox="1"/>
          <p:nvPr/>
        </p:nvSpPr>
        <p:spPr>
          <a:xfrm>
            <a:off x="2756394" y="4444585"/>
            <a:ext cx="5930406" cy="523220"/>
          </a:xfrm>
          <a:prstGeom prst="rect">
            <a:avLst/>
          </a:prstGeom>
          <a:noFill/>
        </p:spPr>
        <p:txBody>
          <a:bodyPr wrap="square" rtlCol="0">
            <a:spAutoFit/>
          </a:bodyPr>
          <a:lstStyle/>
          <a:p>
            <a:r>
              <a:rPr lang="en-US" sz="2800" b="1" dirty="0">
                <a:latin typeface="Trebuchet MS" panose="020B0603020202020204" pitchFamily="34" charset="0"/>
              </a:rPr>
              <a:t>¿</a:t>
            </a:r>
            <a:r>
              <a:rPr lang="en-US" sz="2800" b="1" dirty="0" err="1">
                <a:latin typeface="Trebuchet MS" panose="020B0603020202020204" pitchFamily="34" charset="0"/>
              </a:rPr>
              <a:t>Cómo</a:t>
            </a:r>
            <a:r>
              <a:rPr lang="en-US" sz="2800" b="1" dirty="0">
                <a:latin typeface="Trebuchet MS" panose="020B0603020202020204" pitchFamily="34" charset="0"/>
              </a:rPr>
              <a:t> </a:t>
            </a:r>
            <a:r>
              <a:rPr lang="en-US" sz="2800" b="1" dirty="0" err="1">
                <a:latin typeface="Trebuchet MS" panose="020B0603020202020204" pitchFamily="34" charset="0"/>
              </a:rPr>
              <a:t>resolvemos</a:t>
            </a:r>
            <a:r>
              <a:rPr lang="en-US" sz="2800" b="1" dirty="0">
                <a:latin typeface="Trebuchet MS" panose="020B0603020202020204" pitchFamily="34" charset="0"/>
              </a:rPr>
              <a:t> el </a:t>
            </a:r>
            <a:r>
              <a:rPr lang="en-US" sz="2800" b="1" dirty="0" err="1">
                <a:latin typeface="Trebuchet MS" panose="020B0603020202020204" pitchFamily="34" charset="0"/>
              </a:rPr>
              <a:t>problema</a:t>
            </a:r>
            <a:r>
              <a:rPr lang="en-US" sz="2800" b="1" dirty="0">
                <a:latin typeface="Trebuchet MS" panose="020B0603020202020204" pitchFamily="34" charset="0"/>
              </a:rPr>
              <a:t>?</a:t>
            </a:r>
            <a:endParaRPr lang="es-ES" sz="2800" b="1" dirty="0">
              <a:latin typeface="Trebuchet MS" panose="020B0603020202020204" pitchFamily="34" charset="0"/>
            </a:endParaRPr>
          </a:p>
        </p:txBody>
      </p:sp>
      <p:pic>
        <p:nvPicPr>
          <p:cNvPr id="16386" name="Picture 2"/>
          <p:cNvPicPr>
            <a:picLocks noChangeAspect="1" noChangeArrowheads="1"/>
          </p:cNvPicPr>
          <p:nvPr/>
        </p:nvPicPr>
        <p:blipFill>
          <a:blip r:embed="rId3"/>
          <a:srcRect/>
          <a:stretch>
            <a:fillRect/>
          </a:stretch>
        </p:blipFill>
        <p:spPr bwMode="auto">
          <a:xfrm>
            <a:off x="2399134" y="5504342"/>
            <a:ext cx="4714908" cy="1243642"/>
          </a:xfrm>
          <a:prstGeom prst="rect">
            <a:avLst/>
          </a:prstGeom>
          <a:noFill/>
          <a:ln w="9525">
            <a:noFill/>
            <a:miter lim="800000"/>
            <a:headEnd/>
            <a:tailEnd/>
          </a:ln>
          <a:effectLst/>
        </p:spPr>
      </p:pic>
    </p:spTree>
    <p:extLst>
      <p:ext uri="{BB962C8B-B14F-4D97-AF65-F5344CB8AC3E}">
        <p14:creationId xmlns:p14="http://schemas.microsoft.com/office/powerpoint/2010/main" val="31032240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b="1" dirty="0" err="1">
                <a:solidFill>
                  <a:schemeClr val="bg1"/>
                </a:solidFill>
                <a:latin typeface="Trebuchet MS" pitchFamily="34" charset="0"/>
              </a:rPr>
              <a:t>Principios</a:t>
            </a:r>
            <a:r>
              <a:rPr lang="en-US" b="1" dirty="0">
                <a:solidFill>
                  <a:schemeClr val="bg1"/>
                </a:solidFill>
                <a:latin typeface="Trebuchet MS" pitchFamily="34" charset="0"/>
              </a:rPr>
              <a:t> de </a:t>
            </a:r>
            <a:r>
              <a:rPr lang="en-US" b="1" dirty="0" err="1">
                <a:solidFill>
                  <a:schemeClr val="bg1"/>
                </a:solidFill>
                <a:latin typeface="Trebuchet MS" pitchFamily="34" charset="0"/>
              </a:rPr>
              <a:t>diseño</a:t>
            </a:r>
            <a:endParaRPr lang="es-ES" b="1" dirty="0">
              <a:solidFill>
                <a:schemeClr val="bg1"/>
              </a:solidFill>
              <a:latin typeface="Trebuchet MS" pitchFamily="34" charset="0"/>
            </a:endParaRPr>
          </a:p>
        </p:txBody>
      </p:sp>
      <p:sp>
        <p:nvSpPr>
          <p:cNvPr id="3" name="2 Marcador de contenido"/>
          <p:cNvSpPr>
            <a:spLocks noGrp="1"/>
          </p:cNvSpPr>
          <p:nvPr>
            <p:ph idx="1"/>
          </p:nvPr>
        </p:nvSpPr>
        <p:spPr>
          <a:xfrm>
            <a:off x="179512" y="1842690"/>
            <a:ext cx="8856984" cy="3969133"/>
          </a:xfrm>
        </p:spPr>
        <p:txBody>
          <a:bodyPr>
            <a:noAutofit/>
          </a:bodyPr>
          <a:lstStyle/>
          <a:p>
            <a:r>
              <a:rPr lang="es-ES" sz="2400" dirty="0">
                <a:latin typeface="Trebuchet MS" pitchFamily="34" charset="0"/>
              </a:rPr>
              <a:t>Encapsular la variabilidad</a:t>
            </a:r>
          </a:p>
          <a:p>
            <a:r>
              <a:rPr lang="es-ES" sz="2400" dirty="0">
                <a:latin typeface="Trebuchet MS" pitchFamily="34" charset="0"/>
              </a:rPr>
              <a:t>Diseñar hacia las interfaces, no hacia las implementaciones</a:t>
            </a:r>
          </a:p>
          <a:p>
            <a:r>
              <a:rPr lang="es-ES" sz="2400" dirty="0">
                <a:latin typeface="Trebuchet MS" pitchFamily="34" charset="0"/>
              </a:rPr>
              <a:t>Favorecer la composición antes que la herencia</a:t>
            </a:r>
          </a:p>
          <a:p>
            <a:r>
              <a:rPr lang="es-ES" sz="2400" dirty="0">
                <a:latin typeface="Trebuchet MS" pitchFamily="34" charset="0"/>
              </a:rPr>
              <a:t>No hables con extraños</a:t>
            </a:r>
          </a:p>
          <a:p>
            <a:r>
              <a:rPr lang="es-ES" sz="2400" dirty="0">
                <a:latin typeface="Trebuchet MS" pitchFamily="34" charset="0"/>
              </a:rPr>
              <a:t>Hollywood</a:t>
            </a:r>
          </a:p>
          <a:p>
            <a:r>
              <a:rPr lang="es-ES" sz="2400" dirty="0">
                <a:latin typeface="Trebuchet MS" pitchFamily="34" charset="0"/>
              </a:rPr>
              <a:t>Responsabilidad única</a:t>
            </a:r>
          </a:p>
          <a:p>
            <a:r>
              <a:rPr lang="es-ES" sz="2400" dirty="0">
                <a:latin typeface="Trebuchet MS" pitchFamily="34" charset="0"/>
              </a:rPr>
              <a:t>Open- </a:t>
            </a:r>
            <a:r>
              <a:rPr lang="es-ES" sz="2400" dirty="0" err="1">
                <a:latin typeface="Trebuchet MS" pitchFamily="34" charset="0"/>
              </a:rPr>
              <a:t>close</a:t>
            </a:r>
            <a:endParaRPr lang="es-ES" sz="2400" dirty="0">
              <a:latin typeface="Trebuchet MS" pitchFamily="34" charset="0"/>
            </a:endParaRPr>
          </a:p>
          <a:p>
            <a:r>
              <a:rPr lang="es-ES" sz="2400" dirty="0">
                <a:latin typeface="Trebuchet MS" pitchFamily="34" charset="0"/>
              </a:rPr>
              <a:t>Segregación de interfaces</a:t>
            </a:r>
          </a:p>
          <a:p>
            <a:r>
              <a:rPr lang="es-ES" sz="2400" dirty="0">
                <a:latin typeface="Trebuchet MS" pitchFamily="34" charset="0"/>
              </a:rPr>
              <a:t>Regla "una y solo una vez“</a:t>
            </a:r>
          </a:p>
          <a:p>
            <a:r>
              <a:rPr lang="es-ES" sz="2400" dirty="0">
                <a:latin typeface="Trebuchet MS" pitchFamily="34" charset="0"/>
              </a:rPr>
              <a:t>Alta Cohesión.</a:t>
            </a:r>
          </a:p>
          <a:p>
            <a:r>
              <a:rPr lang="es-ES" sz="2400" dirty="0">
                <a:latin typeface="Trebuchet MS" pitchFamily="34" charset="0"/>
              </a:rPr>
              <a:t>Bajo Acoplamiento</a:t>
            </a:r>
          </a:p>
        </p:txBody>
      </p:sp>
      <p:sp>
        <p:nvSpPr>
          <p:cNvPr id="7" name="6 Rectángulo"/>
          <p:cNvSpPr/>
          <p:nvPr/>
        </p:nvSpPr>
        <p:spPr>
          <a:xfrm rot="19465527">
            <a:off x="-54182" y="547240"/>
            <a:ext cx="2151762" cy="504056"/>
          </a:xfrm>
          <a:prstGeom prst="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a:solidFill>
                  <a:schemeClr val="tx1"/>
                </a:solidFill>
              </a:rPr>
              <a:t>Recordatorio</a:t>
            </a:r>
            <a:endParaRPr lang="es-ES" sz="2800" b="1" dirty="0">
              <a:solidFill>
                <a:schemeClr val="tx1"/>
              </a:solidFill>
            </a:endParaRPr>
          </a:p>
        </p:txBody>
      </p:sp>
    </p:spTree>
    <p:extLst>
      <p:ext uri="{BB962C8B-B14F-4D97-AF65-F5344CB8AC3E}">
        <p14:creationId xmlns:p14="http://schemas.microsoft.com/office/powerpoint/2010/main" val="1460845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4168" y="5060290"/>
            <a:ext cx="3096344" cy="1791672"/>
          </a:xfrm>
          <a:prstGeom prst="rect">
            <a:avLst/>
          </a:prstGeom>
        </p:spPr>
      </p:pic>
      <p:sp>
        <p:nvSpPr>
          <p:cNvPr id="4" name="1 Título"/>
          <p:cNvSpPr txBox="1">
            <a:spLocks/>
          </p:cNvSpPr>
          <p:nvPr/>
        </p:nvSpPr>
        <p:spPr>
          <a:xfrm>
            <a:off x="0" y="0"/>
            <a:ext cx="91440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solidFill>
                  <a:schemeClr val="bg1"/>
                </a:solidFill>
                <a:latin typeface="Trebuchet MS" pitchFamily="34" charset="0"/>
              </a:rPr>
              <a:t>¿</a:t>
            </a:r>
            <a:r>
              <a:rPr lang="en-US" b="1" dirty="0" err="1">
                <a:solidFill>
                  <a:schemeClr val="bg1"/>
                </a:solidFill>
                <a:latin typeface="Trebuchet MS" pitchFamily="34" charset="0"/>
              </a:rPr>
              <a:t>Cómo</a:t>
            </a:r>
            <a:r>
              <a:rPr lang="en-US" b="1" dirty="0">
                <a:solidFill>
                  <a:schemeClr val="bg1"/>
                </a:solidFill>
                <a:latin typeface="Trebuchet MS" pitchFamily="34" charset="0"/>
              </a:rPr>
              <a:t> </a:t>
            </a:r>
            <a:r>
              <a:rPr lang="en-US" b="1" dirty="0" err="1">
                <a:solidFill>
                  <a:schemeClr val="bg1"/>
                </a:solidFill>
                <a:latin typeface="Trebuchet MS" pitchFamily="34" charset="0"/>
              </a:rPr>
              <a:t>llegar</a:t>
            </a:r>
            <a:r>
              <a:rPr lang="en-US" b="1" dirty="0">
                <a:solidFill>
                  <a:schemeClr val="bg1"/>
                </a:solidFill>
                <a:latin typeface="Trebuchet MS" pitchFamily="34" charset="0"/>
              </a:rPr>
              <a:t> a </a:t>
            </a:r>
            <a:r>
              <a:rPr lang="en-US" b="1" dirty="0" err="1">
                <a:solidFill>
                  <a:schemeClr val="bg1"/>
                </a:solidFill>
                <a:latin typeface="Trebuchet MS" pitchFamily="34" charset="0"/>
              </a:rPr>
              <a:t>ser</a:t>
            </a:r>
            <a:r>
              <a:rPr lang="en-US" b="1" dirty="0">
                <a:solidFill>
                  <a:schemeClr val="bg1"/>
                </a:solidFill>
                <a:latin typeface="Trebuchet MS" pitchFamily="34" charset="0"/>
              </a:rPr>
              <a:t> un maestro de </a:t>
            </a:r>
            <a:r>
              <a:rPr lang="en-US" b="1" dirty="0" err="1">
                <a:solidFill>
                  <a:schemeClr val="bg1"/>
                </a:solidFill>
                <a:latin typeface="Trebuchet MS" pitchFamily="34" charset="0"/>
              </a:rPr>
              <a:t>ajedrez</a:t>
            </a:r>
            <a:r>
              <a:rPr lang="en-US" b="1" dirty="0">
                <a:solidFill>
                  <a:schemeClr val="bg1"/>
                </a:solidFill>
                <a:latin typeface="Trebuchet MS" pitchFamily="34" charset="0"/>
              </a:rPr>
              <a:t>?</a:t>
            </a:r>
            <a:endParaRPr lang="es-ES" b="1" dirty="0">
              <a:solidFill>
                <a:schemeClr val="bg1"/>
              </a:solidFill>
              <a:latin typeface="Trebuchet MS" pitchFamily="34" charset="0"/>
            </a:endParaRPr>
          </a:p>
        </p:txBody>
      </p:sp>
      <p:graphicFrame>
        <p:nvGraphicFramePr>
          <p:cNvPr id="7" name="Diagrama 6"/>
          <p:cNvGraphicFramePr/>
          <p:nvPr>
            <p:extLst>
              <p:ext uri="{D42A27DB-BD31-4B8C-83A1-F6EECF244321}">
                <p14:modId xmlns:p14="http://schemas.microsoft.com/office/powerpoint/2010/main" val="729859568"/>
              </p:ext>
            </p:extLst>
          </p:nvPr>
        </p:nvGraphicFramePr>
        <p:xfrm>
          <a:off x="0" y="1331888"/>
          <a:ext cx="9108505" cy="48403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CuadroTexto 7"/>
          <p:cNvSpPr txBox="1"/>
          <p:nvPr/>
        </p:nvSpPr>
        <p:spPr>
          <a:xfrm>
            <a:off x="3779912" y="4730455"/>
            <a:ext cx="2736305" cy="738664"/>
          </a:xfrm>
          <a:prstGeom prst="rect">
            <a:avLst/>
          </a:prstGeom>
          <a:noFill/>
        </p:spPr>
        <p:txBody>
          <a:bodyPr wrap="square" rtlCol="0">
            <a:spAutoFit/>
          </a:bodyPr>
          <a:lstStyle/>
          <a:p>
            <a:pPr algn="just"/>
            <a:r>
              <a:rPr lang="es-ES" sz="1400" dirty="0">
                <a:latin typeface="Trebuchet MS" panose="020B0603020202020204" pitchFamily="34" charset="0"/>
              </a:rPr>
              <a:t>Nombres de las piezas, movimientos legales, geometría y orientación del tablero, etc.</a:t>
            </a:r>
          </a:p>
        </p:txBody>
      </p:sp>
      <p:sp>
        <p:nvSpPr>
          <p:cNvPr id="9" name="CuadroTexto 8"/>
          <p:cNvSpPr txBox="1"/>
          <p:nvPr/>
        </p:nvSpPr>
        <p:spPr>
          <a:xfrm>
            <a:off x="683568" y="3194392"/>
            <a:ext cx="2736305" cy="738664"/>
          </a:xfrm>
          <a:prstGeom prst="rect">
            <a:avLst/>
          </a:prstGeom>
          <a:noFill/>
        </p:spPr>
        <p:txBody>
          <a:bodyPr wrap="square" rtlCol="0">
            <a:spAutoFit/>
          </a:bodyPr>
          <a:lstStyle/>
          <a:p>
            <a:pPr algn="just"/>
            <a:r>
              <a:rPr lang="es-ES" sz="1400" dirty="0">
                <a:latin typeface="Trebuchet MS" panose="020B0603020202020204" pitchFamily="34" charset="0"/>
              </a:rPr>
              <a:t>Valor de las piezas, valor estratégico de las casillas centrales, jaque cruzado, etc.</a:t>
            </a:r>
          </a:p>
        </p:txBody>
      </p:sp>
      <p:sp>
        <p:nvSpPr>
          <p:cNvPr id="10" name="CuadroTexto 9"/>
          <p:cNvSpPr txBox="1"/>
          <p:nvPr/>
        </p:nvSpPr>
        <p:spPr>
          <a:xfrm>
            <a:off x="5868144" y="3410416"/>
            <a:ext cx="2736305" cy="738664"/>
          </a:xfrm>
          <a:prstGeom prst="rect">
            <a:avLst/>
          </a:prstGeom>
          <a:noFill/>
        </p:spPr>
        <p:txBody>
          <a:bodyPr wrap="square" rtlCol="0">
            <a:spAutoFit/>
          </a:bodyPr>
          <a:lstStyle/>
          <a:p>
            <a:pPr algn="just"/>
            <a:r>
              <a:rPr lang="es-ES" sz="1400" dirty="0">
                <a:latin typeface="Trebuchet MS" panose="020B0603020202020204" pitchFamily="34" charset="0"/>
              </a:rPr>
              <a:t>Tienen patrones que deben ser memorizados y aplicados repetidamente</a:t>
            </a:r>
          </a:p>
        </p:txBody>
      </p:sp>
      <p:sp>
        <p:nvSpPr>
          <p:cNvPr id="11" name="Rectángulo 10"/>
          <p:cNvSpPr/>
          <p:nvPr/>
        </p:nvSpPr>
        <p:spPr>
          <a:xfrm>
            <a:off x="272084" y="5657671"/>
            <a:ext cx="6295577" cy="1200329"/>
          </a:xfrm>
          <a:prstGeom prst="rect">
            <a:avLst/>
          </a:prstGeom>
        </p:spPr>
        <p:txBody>
          <a:bodyPr wrap="square">
            <a:spAutoFit/>
          </a:bodyPr>
          <a:lstStyle/>
          <a:p>
            <a:pPr algn="ctr"/>
            <a:r>
              <a:rPr lang="es-ES" sz="2400" b="1" dirty="0">
                <a:solidFill>
                  <a:srgbClr val="FF0000"/>
                </a:solidFill>
                <a:latin typeface="Trebuchet MS" panose="020B0603020202020204" pitchFamily="34" charset="0"/>
              </a:rPr>
              <a:t>Un maestro fuerte de ajedrez tiene en su cabeza alrededor de 50,000 patrones típicos que se dan en el juego</a:t>
            </a:r>
          </a:p>
        </p:txBody>
      </p:sp>
    </p:spTree>
    <p:extLst>
      <p:ext uri="{BB962C8B-B14F-4D97-AF65-F5344CB8AC3E}">
        <p14:creationId xmlns:p14="http://schemas.microsoft.com/office/powerpoint/2010/main" val="3785868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ChangeArrowheads="1"/>
          </p:cNvSpPr>
          <p:nvPr/>
        </p:nvSpPr>
        <p:spPr bwMode="auto">
          <a:xfrm>
            <a:off x="314356" y="0"/>
            <a:ext cx="8686800" cy="762000"/>
          </a:xfrm>
          <a:prstGeom prst="rect">
            <a:avLst/>
          </a:prstGeom>
          <a:noFill/>
          <a:ln w="9525">
            <a:noFill/>
            <a:miter lim="800000"/>
            <a:headEnd/>
            <a:tailEnd/>
          </a:ln>
          <a:effectLst/>
        </p:spPr>
        <p:txBody>
          <a:bodyPr anchor="ctr"/>
          <a:lstStyle/>
          <a:p>
            <a:pPr algn="ctr"/>
            <a:r>
              <a:rPr lang="es-ES_tradnl" sz="4400" b="1" dirty="0">
                <a:solidFill>
                  <a:schemeClr val="bg1"/>
                </a:solidFill>
                <a:latin typeface="Trebuchet MS" pitchFamily="34" charset="0"/>
              </a:rPr>
              <a:t>¿Cuándo realmente son buenos?</a:t>
            </a:r>
            <a:endParaRPr lang="es-ES_tradnl" sz="6000" b="1" dirty="0">
              <a:solidFill>
                <a:schemeClr val="bg1"/>
              </a:solidFill>
              <a:latin typeface="Trebuchet MS" pitchFamily="34" charset="0"/>
            </a:endParaRPr>
          </a:p>
        </p:txBody>
      </p:sp>
      <p:grpSp>
        <p:nvGrpSpPr>
          <p:cNvPr id="3" name="Group 16"/>
          <p:cNvGrpSpPr>
            <a:grpSpLocks/>
          </p:cNvGrpSpPr>
          <p:nvPr/>
        </p:nvGrpSpPr>
        <p:grpSpPr bwMode="auto">
          <a:xfrm>
            <a:off x="5375573" y="2360998"/>
            <a:ext cx="3597275" cy="1295400"/>
            <a:chOff x="3734" y="1104"/>
            <a:chExt cx="2026" cy="816"/>
          </a:xfrm>
        </p:grpSpPr>
        <p:sp>
          <p:nvSpPr>
            <p:cNvPr id="248836" name="Oval 4"/>
            <p:cNvSpPr>
              <a:spLocks noChangeArrowheads="1"/>
            </p:cNvSpPr>
            <p:nvPr/>
          </p:nvSpPr>
          <p:spPr bwMode="auto">
            <a:xfrm>
              <a:off x="3744" y="1104"/>
              <a:ext cx="2016" cy="816"/>
            </a:xfrm>
            <a:prstGeom prst="ellipse">
              <a:avLst/>
            </a:prstGeom>
            <a:gradFill rotWithShape="0">
              <a:gsLst>
                <a:gs pos="0">
                  <a:srgbClr val="FFFF01"/>
                </a:gs>
                <a:gs pos="100000">
                  <a:srgbClr val="FFFF01">
                    <a:gamma/>
                    <a:shade val="46275"/>
                    <a:invGamma/>
                  </a:srgbClr>
                </a:gs>
              </a:gsLst>
              <a:lin ang="5400000" scaled="1"/>
            </a:gradFill>
            <a:ln w="73025" cmpd="dbl">
              <a:solidFill>
                <a:schemeClr val="bg2"/>
              </a:solidFill>
              <a:round/>
              <a:headEnd/>
              <a:tailEnd/>
            </a:ln>
            <a:effectLst/>
          </p:spPr>
          <p:txBody>
            <a:bodyPr wrap="none" anchor="ctr"/>
            <a:lstStyle/>
            <a:p>
              <a:endParaRPr lang="es-ES">
                <a:latin typeface="Trebuchet MS" pitchFamily="34" charset="0"/>
              </a:endParaRPr>
            </a:p>
          </p:txBody>
        </p:sp>
        <p:sp>
          <p:nvSpPr>
            <p:cNvPr id="248837" name="Text Box 5"/>
            <p:cNvSpPr txBox="1">
              <a:spLocks noChangeArrowheads="1"/>
            </p:cNvSpPr>
            <p:nvPr/>
          </p:nvSpPr>
          <p:spPr bwMode="auto">
            <a:xfrm>
              <a:off x="3734" y="1152"/>
              <a:ext cx="2026" cy="576"/>
            </a:xfrm>
            <a:prstGeom prst="rect">
              <a:avLst/>
            </a:prstGeom>
            <a:noFill/>
            <a:ln w="9525">
              <a:noFill/>
              <a:miter lim="800000"/>
              <a:headEnd/>
              <a:tailEnd/>
            </a:ln>
            <a:effectLst/>
          </p:spPr>
          <p:txBody>
            <a:bodyPr>
              <a:spAutoFit/>
            </a:bodyPr>
            <a:lstStyle/>
            <a:p>
              <a:pPr algn="ctr" eaLnBrk="1" hangingPunct="1"/>
              <a:r>
                <a:rPr lang="es-PE" sz="4000" b="1" baseline="-25000">
                  <a:latin typeface="Trebuchet MS" pitchFamily="34" charset="0"/>
                  <a:cs typeface="Arial" charset="0"/>
                </a:rPr>
                <a:t>Experiencia en su aplicación</a:t>
              </a:r>
              <a:endParaRPr lang="es-ES" sz="4000" b="1" baseline="-25000">
                <a:latin typeface="Trebuchet MS" pitchFamily="34" charset="0"/>
                <a:cs typeface="Arial" charset="0"/>
              </a:endParaRPr>
            </a:p>
          </p:txBody>
        </p:sp>
      </p:grpSp>
      <p:grpSp>
        <p:nvGrpSpPr>
          <p:cNvPr id="5" name="Group 10"/>
          <p:cNvGrpSpPr>
            <a:grpSpLocks/>
          </p:cNvGrpSpPr>
          <p:nvPr/>
        </p:nvGrpSpPr>
        <p:grpSpPr bwMode="auto">
          <a:xfrm>
            <a:off x="303531" y="2636912"/>
            <a:ext cx="4038600" cy="2369553"/>
            <a:chOff x="96" y="1872"/>
            <a:chExt cx="1920" cy="960"/>
          </a:xfrm>
        </p:grpSpPr>
        <p:sp>
          <p:nvSpPr>
            <p:cNvPr id="248839" name="Oval 7"/>
            <p:cNvSpPr>
              <a:spLocks noChangeArrowheads="1"/>
            </p:cNvSpPr>
            <p:nvPr/>
          </p:nvSpPr>
          <p:spPr bwMode="auto">
            <a:xfrm>
              <a:off x="96" y="1872"/>
              <a:ext cx="1920" cy="960"/>
            </a:xfrm>
            <a:prstGeom prst="ellipse">
              <a:avLst/>
            </a:prstGeom>
            <a:gradFill rotWithShape="0">
              <a:gsLst>
                <a:gs pos="0">
                  <a:srgbClr val="FFFF01"/>
                </a:gs>
                <a:gs pos="100000">
                  <a:srgbClr val="FFFF01">
                    <a:gamma/>
                    <a:shade val="46275"/>
                    <a:invGamma/>
                  </a:srgbClr>
                </a:gs>
              </a:gsLst>
              <a:lin ang="5400000" scaled="1"/>
            </a:gradFill>
            <a:ln w="73025" cmpd="dbl">
              <a:solidFill>
                <a:schemeClr val="bg2"/>
              </a:solidFill>
              <a:round/>
              <a:headEnd/>
              <a:tailEnd/>
            </a:ln>
            <a:effectLst/>
          </p:spPr>
          <p:txBody>
            <a:bodyPr wrap="none" anchor="ctr"/>
            <a:lstStyle/>
            <a:p>
              <a:endParaRPr lang="es-ES">
                <a:latin typeface="Trebuchet MS" pitchFamily="34" charset="0"/>
              </a:endParaRPr>
            </a:p>
          </p:txBody>
        </p:sp>
        <p:sp>
          <p:nvSpPr>
            <p:cNvPr id="248841" name="Text Box 9"/>
            <p:cNvSpPr txBox="1">
              <a:spLocks noChangeArrowheads="1"/>
            </p:cNvSpPr>
            <p:nvPr/>
          </p:nvSpPr>
          <p:spPr bwMode="auto">
            <a:xfrm>
              <a:off x="120" y="2041"/>
              <a:ext cx="1872" cy="661"/>
            </a:xfrm>
            <a:prstGeom prst="rect">
              <a:avLst/>
            </a:prstGeom>
            <a:noFill/>
            <a:ln w="9525">
              <a:noFill/>
              <a:miter lim="800000"/>
              <a:headEnd/>
              <a:tailEnd/>
            </a:ln>
            <a:effectLst/>
          </p:spPr>
          <p:txBody>
            <a:bodyPr>
              <a:spAutoFit/>
            </a:bodyPr>
            <a:lstStyle/>
            <a:p>
              <a:pPr algn="ctr" eaLnBrk="1" hangingPunct="1"/>
              <a:r>
                <a:rPr lang="es-PE" sz="4000" b="1" baseline="-25000" dirty="0">
                  <a:latin typeface="Trebuchet MS" pitchFamily="34" charset="0"/>
                  <a:cs typeface="Arial" charset="0"/>
                </a:rPr>
                <a:t>Conocemos el dominio del problema que tenemos que resolver</a:t>
              </a:r>
              <a:endParaRPr lang="es-ES" sz="4000" b="1" baseline="-25000" dirty="0">
                <a:latin typeface="Trebuchet MS" pitchFamily="34" charset="0"/>
                <a:cs typeface="Arial" charset="0"/>
              </a:endParaRPr>
            </a:p>
          </p:txBody>
        </p:sp>
      </p:grpSp>
      <p:pic>
        <p:nvPicPr>
          <p:cNvPr id="7" name="Imagen 6">
            <a:extLst>
              <a:ext uri="{FF2B5EF4-FFF2-40B4-BE49-F238E27FC236}">
                <a16:creationId xmlns:a16="http://schemas.microsoft.com/office/drawing/2014/main" id="{5251E432-9FE4-42D4-9770-9739FA579E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55976" y="4132733"/>
            <a:ext cx="4788024" cy="2715494"/>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ChangeArrowheads="1"/>
          </p:cNvSpPr>
          <p:nvPr/>
        </p:nvSpPr>
        <p:spPr bwMode="auto">
          <a:xfrm>
            <a:off x="0" y="152400"/>
            <a:ext cx="9144000" cy="762000"/>
          </a:xfrm>
          <a:prstGeom prst="rect">
            <a:avLst/>
          </a:prstGeom>
          <a:noFill/>
          <a:ln w="9525">
            <a:noFill/>
            <a:miter lim="800000"/>
            <a:headEnd/>
            <a:tailEnd/>
          </a:ln>
          <a:effectLst/>
        </p:spPr>
        <p:txBody>
          <a:bodyPr anchor="ctr"/>
          <a:lstStyle/>
          <a:p>
            <a:pPr algn="ctr"/>
            <a:r>
              <a:rPr lang="es-ES_tradnl" sz="4400" b="1" dirty="0">
                <a:solidFill>
                  <a:schemeClr val="bg1"/>
                </a:solidFill>
                <a:latin typeface="Trebuchet MS" pitchFamily="34" charset="0"/>
              </a:rPr>
              <a:t>¿Por qué son buenos los patrones?</a:t>
            </a:r>
            <a:endParaRPr lang="es-ES_tradnl" sz="4800" dirty="0">
              <a:solidFill>
                <a:schemeClr val="bg1"/>
              </a:solidFill>
              <a:latin typeface="Trebuchet MS" pitchFamily="34" charset="0"/>
            </a:endParaRPr>
          </a:p>
        </p:txBody>
      </p:sp>
      <p:sp>
        <p:nvSpPr>
          <p:cNvPr id="242692" name="Text Box 4"/>
          <p:cNvSpPr txBox="1">
            <a:spLocks noChangeArrowheads="1"/>
          </p:cNvSpPr>
          <p:nvPr/>
        </p:nvSpPr>
        <p:spPr bwMode="auto">
          <a:xfrm>
            <a:off x="152400" y="1066800"/>
            <a:ext cx="8839200" cy="1582738"/>
          </a:xfrm>
          <a:prstGeom prst="rect">
            <a:avLst/>
          </a:prstGeom>
          <a:noFill/>
          <a:ln w="28575">
            <a:solidFill>
              <a:schemeClr val="tx1"/>
            </a:solidFill>
            <a:miter lim="800000"/>
            <a:headEnd/>
            <a:tailEnd/>
          </a:ln>
          <a:effectLst/>
        </p:spPr>
        <p:txBody>
          <a:bodyPr>
            <a:spAutoFit/>
          </a:bodyPr>
          <a:lstStyle/>
          <a:p>
            <a:pPr algn="ctr"/>
            <a:r>
              <a:rPr lang="es-PE" sz="3200" b="1" dirty="0">
                <a:latin typeface="Trebuchet MS" pitchFamily="34" charset="0"/>
              </a:rPr>
              <a:t>Mecanismo de ingeniería que convierte lo que era una labor artesanal en un proceso sólido y basado en estándares</a:t>
            </a:r>
            <a:endParaRPr lang="es-ES" sz="3200" b="1" dirty="0">
              <a:latin typeface="Trebuchet MS" pitchFamily="34" charset="0"/>
            </a:endParaRPr>
          </a:p>
        </p:txBody>
      </p:sp>
      <p:sp>
        <p:nvSpPr>
          <p:cNvPr id="242693" name="Text Box 5"/>
          <p:cNvSpPr txBox="1">
            <a:spLocks noChangeArrowheads="1"/>
          </p:cNvSpPr>
          <p:nvPr/>
        </p:nvSpPr>
        <p:spPr bwMode="auto">
          <a:xfrm>
            <a:off x="304800" y="2668588"/>
            <a:ext cx="8839200" cy="2654300"/>
          </a:xfrm>
          <a:prstGeom prst="rect">
            <a:avLst/>
          </a:prstGeom>
          <a:noFill/>
          <a:ln w="9525">
            <a:noFill/>
            <a:miter lim="800000"/>
            <a:headEnd/>
            <a:tailEnd/>
          </a:ln>
          <a:effectLst/>
        </p:spPr>
        <p:txBody>
          <a:bodyPr>
            <a:spAutoFit/>
          </a:bodyPr>
          <a:lstStyle/>
          <a:p>
            <a:pPr marL="381000" indent="-381000">
              <a:buFont typeface="Symbol" pitchFamily="18" charset="2"/>
              <a:buChar char="·"/>
            </a:pPr>
            <a:r>
              <a:rPr lang="es-PE" sz="2800" b="1">
                <a:latin typeface="Trebuchet MS" pitchFamily="34" charset="0"/>
                <a:sym typeface="Symbol" pitchFamily="18" charset="2"/>
              </a:rPr>
              <a:t>Ayudan a definir qué es un objeto y qué no lo es, cuáles son sus atributos, responsabilidades, interfaces.</a:t>
            </a:r>
          </a:p>
          <a:p>
            <a:pPr marL="381000" indent="-381000">
              <a:buFont typeface="Symbol" pitchFamily="18" charset="2"/>
              <a:buChar char="·"/>
            </a:pPr>
            <a:r>
              <a:rPr lang="es-PE" sz="2800" b="1">
                <a:latin typeface="Trebuchet MS" pitchFamily="34" charset="0"/>
                <a:sym typeface="Symbol" pitchFamily="18" charset="2"/>
              </a:rPr>
              <a:t>Esclarece sobre cuáles son las relaciones que se establecen entre los objetos.</a:t>
            </a:r>
          </a:p>
          <a:p>
            <a:pPr marL="381000" indent="-381000">
              <a:buFont typeface="Symbol" pitchFamily="18" charset="2"/>
              <a:buChar char="·"/>
            </a:pPr>
            <a:r>
              <a:rPr lang="es-PE" sz="2800" b="1">
                <a:latin typeface="Trebuchet MS" pitchFamily="34" charset="0"/>
                <a:sym typeface="Symbol" pitchFamily="18" charset="2"/>
              </a:rPr>
              <a:t>Facilitan la obtención de jerarquías de clases</a:t>
            </a:r>
            <a:endParaRPr lang="es-ES_tradnl" sz="2800">
              <a:latin typeface="Trebuchet MS" pitchFamily="34" charset="0"/>
            </a:endParaRPr>
          </a:p>
        </p:txBody>
      </p:sp>
      <p:sp>
        <p:nvSpPr>
          <p:cNvPr id="242694" name="Text Box 6"/>
          <p:cNvSpPr txBox="1">
            <a:spLocks noChangeArrowheads="1"/>
          </p:cNvSpPr>
          <p:nvPr/>
        </p:nvSpPr>
        <p:spPr bwMode="auto">
          <a:xfrm>
            <a:off x="876300" y="5517232"/>
            <a:ext cx="7391400" cy="1025525"/>
          </a:xfrm>
          <a:prstGeom prst="rect">
            <a:avLst/>
          </a:prstGeom>
          <a:noFill/>
          <a:ln w="28575">
            <a:solidFill>
              <a:srgbClr val="A50021"/>
            </a:solidFill>
            <a:miter lim="800000"/>
            <a:headEnd/>
            <a:tailEnd/>
          </a:ln>
          <a:effectLst/>
        </p:spPr>
        <p:txBody>
          <a:bodyPr tIns="10800" bIns="10800">
            <a:spAutoFit/>
          </a:bodyPr>
          <a:lstStyle/>
          <a:p>
            <a:pPr algn="ctr"/>
            <a:r>
              <a:rPr lang="es-PE" sz="3200" b="1" dirty="0">
                <a:solidFill>
                  <a:srgbClr val="A50021"/>
                </a:solidFill>
                <a:latin typeface="Trebuchet MS" pitchFamily="34" charset="0"/>
              </a:rPr>
              <a:t>Difícil saber cuál usar y usarlos correctamente</a:t>
            </a:r>
            <a:endParaRPr lang="es-ES" sz="3200" b="1" dirty="0">
              <a:solidFill>
                <a:srgbClr val="A50021"/>
              </a:solidFill>
              <a:latin typeface="Trebuchet MS"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42694"/>
                                        </p:tgtEl>
                                        <p:attrNameLst>
                                          <p:attrName>style.visibility</p:attrName>
                                        </p:attrNameLst>
                                      </p:cBhvr>
                                      <p:to>
                                        <p:strVal val="visible"/>
                                      </p:to>
                                    </p:set>
                                    <p:anim calcmode="lin" valueType="num">
                                      <p:cBhvr>
                                        <p:cTn id="7" dur="500" fill="hold"/>
                                        <p:tgtEl>
                                          <p:spTgt spid="242694"/>
                                        </p:tgtEl>
                                        <p:attrNameLst>
                                          <p:attrName>ppt_w</p:attrName>
                                        </p:attrNameLst>
                                      </p:cBhvr>
                                      <p:tavLst>
                                        <p:tav tm="0">
                                          <p:val>
                                            <p:fltVal val="0"/>
                                          </p:val>
                                        </p:tav>
                                        <p:tav tm="100000">
                                          <p:val>
                                            <p:strVal val="#ppt_w"/>
                                          </p:val>
                                        </p:tav>
                                      </p:tavLst>
                                    </p:anim>
                                    <p:anim calcmode="lin" valueType="num">
                                      <p:cBhvr>
                                        <p:cTn id="8" dur="500" fill="hold"/>
                                        <p:tgtEl>
                                          <p:spTgt spid="24269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4"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2492896"/>
            <a:ext cx="7772400" cy="1362075"/>
          </a:xfrm>
        </p:spPr>
        <p:txBody>
          <a:bodyPr/>
          <a:lstStyle/>
          <a:p>
            <a:r>
              <a:rPr lang="en-US" dirty="0"/>
              <a:t>PLANTILLA PARA DOCUMENTAR PATRONES</a:t>
            </a:r>
            <a:endParaRPr lang="es-ES" dirty="0"/>
          </a:p>
        </p:txBody>
      </p:sp>
      <p:pic>
        <p:nvPicPr>
          <p:cNvPr id="5" name="Imagen 4">
            <a:extLst>
              <a:ext uri="{FF2B5EF4-FFF2-40B4-BE49-F238E27FC236}">
                <a16:creationId xmlns:a16="http://schemas.microsoft.com/office/drawing/2014/main" id="{EED0F928-5654-4F31-AE51-39710B7EBC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5936" y="3837878"/>
            <a:ext cx="5089748" cy="2850259"/>
          </a:xfrm>
          <a:prstGeom prst="rect">
            <a:avLst/>
          </a:prstGeom>
        </p:spPr>
      </p:pic>
    </p:spTree>
    <p:extLst>
      <p:ext uri="{BB962C8B-B14F-4D97-AF65-F5344CB8AC3E}">
        <p14:creationId xmlns:p14="http://schemas.microsoft.com/office/powerpoint/2010/main" val="38954532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7" name="Rectangle 3"/>
          <p:cNvSpPr>
            <a:spLocks noChangeArrowheads="1"/>
          </p:cNvSpPr>
          <p:nvPr/>
        </p:nvSpPr>
        <p:spPr bwMode="auto">
          <a:xfrm>
            <a:off x="685800" y="328789"/>
            <a:ext cx="7772400" cy="762000"/>
          </a:xfrm>
          <a:prstGeom prst="rect">
            <a:avLst/>
          </a:prstGeom>
          <a:noFill/>
          <a:ln w="9525">
            <a:noFill/>
            <a:miter lim="800000"/>
            <a:headEnd/>
            <a:tailEnd/>
          </a:ln>
          <a:effectLst/>
        </p:spPr>
        <p:txBody>
          <a:bodyPr anchor="ctr"/>
          <a:lstStyle/>
          <a:p>
            <a:pPr algn="ctr"/>
            <a:r>
              <a:rPr lang="es-ES_tradnl" sz="4400" b="1" dirty="0">
                <a:solidFill>
                  <a:schemeClr val="bg1"/>
                </a:solidFill>
                <a:latin typeface="Trebuchet MS" pitchFamily="34" charset="0"/>
              </a:rPr>
              <a:t>Elementos esenciales de un Patrón de diseño</a:t>
            </a:r>
            <a:endParaRPr lang="es-ES_tradnl" sz="4800" dirty="0">
              <a:solidFill>
                <a:schemeClr val="bg1"/>
              </a:solidFill>
              <a:latin typeface="Trebuchet MS" pitchFamily="34" charset="0"/>
            </a:endParaRPr>
          </a:p>
        </p:txBody>
      </p:sp>
      <p:grpSp>
        <p:nvGrpSpPr>
          <p:cNvPr id="2" name="Group 5"/>
          <p:cNvGrpSpPr>
            <a:grpSpLocks/>
          </p:cNvGrpSpPr>
          <p:nvPr/>
        </p:nvGrpSpPr>
        <p:grpSpPr bwMode="auto">
          <a:xfrm>
            <a:off x="136525" y="2204864"/>
            <a:ext cx="8931275" cy="1066800"/>
            <a:chOff x="68" y="799"/>
            <a:chExt cx="5626" cy="672"/>
          </a:xfrm>
        </p:grpSpPr>
        <p:sp>
          <p:nvSpPr>
            <p:cNvPr id="241670" name="AutoShape 6"/>
            <p:cNvSpPr>
              <a:spLocks noChangeArrowheads="1"/>
            </p:cNvSpPr>
            <p:nvPr/>
          </p:nvSpPr>
          <p:spPr bwMode="auto">
            <a:xfrm>
              <a:off x="68" y="923"/>
              <a:ext cx="351" cy="336"/>
            </a:xfrm>
            <a:prstGeom prst="octagon">
              <a:avLst>
                <a:gd name="adj" fmla="val 29287"/>
              </a:avLst>
            </a:prstGeom>
            <a:solidFill>
              <a:srgbClr val="990000"/>
            </a:solidFill>
            <a:ln w="9525">
              <a:solidFill>
                <a:srgbClr val="003300"/>
              </a:solidFill>
              <a:miter lim="800000"/>
              <a:headEnd/>
              <a:tailEnd/>
            </a:ln>
            <a:effectLst/>
          </p:spPr>
          <p:txBody>
            <a:bodyPr wrap="none" anchor="ctr"/>
            <a:lstStyle/>
            <a:p>
              <a:pPr algn="ctr"/>
              <a:r>
                <a:rPr lang="en-US" sz="2800" b="1">
                  <a:latin typeface="Trebuchet MS" pitchFamily="34" charset="0"/>
                  <a:cs typeface="Arial" charset="0"/>
                </a:rPr>
                <a:t>1</a:t>
              </a:r>
            </a:p>
          </p:txBody>
        </p:sp>
        <p:sp>
          <p:nvSpPr>
            <p:cNvPr id="241671" name="Text Box 7"/>
            <p:cNvSpPr txBox="1">
              <a:spLocks noChangeArrowheads="1"/>
            </p:cNvSpPr>
            <p:nvPr/>
          </p:nvSpPr>
          <p:spPr bwMode="auto">
            <a:xfrm>
              <a:off x="385" y="799"/>
              <a:ext cx="5309" cy="672"/>
            </a:xfrm>
            <a:prstGeom prst="rect">
              <a:avLst/>
            </a:prstGeom>
            <a:noFill/>
            <a:ln w="9525">
              <a:noFill/>
              <a:miter lim="800000"/>
              <a:headEnd/>
              <a:tailEnd/>
            </a:ln>
            <a:effectLst/>
          </p:spPr>
          <p:txBody>
            <a:bodyPr>
              <a:spAutoFit/>
            </a:bodyPr>
            <a:lstStyle/>
            <a:p>
              <a:r>
                <a:rPr lang="es-PE" sz="3200" b="1" dirty="0">
                  <a:solidFill>
                    <a:srgbClr val="990000"/>
                  </a:solidFill>
                  <a:latin typeface="Trebuchet MS" pitchFamily="34" charset="0"/>
                  <a:cs typeface="Arial" charset="0"/>
                </a:rPr>
                <a:t>Nombre que se usa para describir un problema de diseño</a:t>
              </a:r>
              <a:endParaRPr lang="es-PE" sz="3200" b="1" dirty="0">
                <a:latin typeface="Trebuchet MS" pitchFamily="34" charset="0"/>
                <a:cs typeface="Arial" charset="0"/>
              </a:endParaRPr>
            </a:p>
          </p:txBody>
        </p:sp>
      </p:grpSp>
      <p:grpSp>
        <p:nvGrpSpPr>
          <p:cNvPr id="3" name="Group 12"/>
          <p:cNvGrpSpPr>
            <a:grpSpLocks/>
          </p:cNvGrpSpPr>
          <p:nvPr/>
        </p:nvGrpSpPr>
        <p:grpSpPr bwMode="auto">
          <a:xfrm>
            <a:off x="136525" y="3425650"/>
            <a:ext cx="8931275" cy="2722561"/>
            <a:chOff x="86" y="1681"/>
            <a:chExt cx="5626" cy="1715"/>
          </a:xfrm>
        </p:grpSpPr>
        <p:grpSp>
          <p:nvGrpSpPr>
            <p:cNvPr id="4" name="Group 8"/>
            <p:cNvGrpSpPr>
              <a:grpSpLocks/>
            </p:cNvGrpSpPr>
            <p:nvPr/>
          </p:nvGrpSpPr>
          <p:grpSpPr bwMode="auto">
            <a:xfrm>
              <a:off x="86" y="1681"/>
              <a:ext cx="5626" cy="903"/>
              <a:chOff x="68" y="799"/>
              <a:chExt cx="5626" cy="903"/>
            </a:xfrm>
          </p:grpSpPr>
          <p:sp>
            <p:nvSpPr>
              <p:cNvPr id="241673" name="AutoShape 9"/>
              <p:cNvSpPr>
                <a:spLocks noChangeArrowheads="1"/>
              </p:cNvSpPr>
              <p:nvPr/>
            </p:nvSpPr>
            <p:spPr bwMode="auto">
              <a:xfrm>
                <a:off x="68" y="923"/>
                <a:ext cx="351" cy="336"/>
              </a:xfrm>
              <a:prstGeom prst="octagon">
                <a:avLst>
                  <a:gd name="adj" fmla="val 29287"/>
                </a:avLst>
              </a:prstGeom>
              <a:solidFill>
                <a:srgbClr val="990000"/>
              </a:solidFill>
              <a:ln w="9525">
                <a:solidFill>
                  <a:srgbClr val="003300"/>
                </a:solidFill>
                <a:miter lim="800000"/>
                <a:headEnd/>
                <a:tailEnd/>
              </a:ln>
              <a:effectLst/>
            </p:spPr>
            <p:txBody>
              <a:bodyPr wrap="none" anchor="ctr"/>
              <a:lstStyle/>
              <a:p>
                <a:pPr algn="ctr"/>
                <a:r>
                  <a:rPr lang="en-US" sz="2800" b="1">
                    <a:latin typeface="Trebuchet MS" pitchFamily="34" charset="0"/>
                    <a:cs typeface="Arial" charset="0"/>
                  </a:rPr>
                  <a:t>2</a:t>
                </a:r>
              </a:p>
            </p:txBody>
          </p:sp>
          <p:sp>
            <p:nvSpPr>
              <p:cNvPr id="241674" name="Text Box 10"/>
              <p:cNvSpPr txBox="1">
                <a:spLocks noChangeArrowheads="1"/>
              </p:cNvSpPr>
              <p:nvPr/>
            </p:nvSpPr>
            <p:spPr bwMode="auto">
              <a:xfrm>
                <a:off x="385" y="799"/>
                <a:ext cx="5309" cy="903"/>
              </a:xfrm>
              <a:prstGeom prst="rect">
                <a:avLst/>
              </a:prstGeom>
              <a:noFill/>
              <a:ln w="9525">
                <a:noFill/>
                <a:miter lim="800000"/>
                <a:headEnd/>
                <a:tailEnd/>
              </a:ln>
              <a:effectLst/>
            </p:spPr>
            <p:txBody>
              <a:bodyPr>
                <a:spAutoFit/>
              </a:bodyPr>
              <a:lstStyle/>
              <a:p>
                <a:r>
                  <a:rPr lang="es-PE" sz="3200" b="1">
                    <a:solidFill>
                      <a:srgbClr val="990000"/>
                    </a:solidFill>
                    <a:latin typeface="Trebuchet MS" pitchFamily="34" charset="0"/>
                    <a:cs typeface="Arial" charset="0"/>
                  </a:rPr>
                  <a:t>Problema a resolver</a:t>
                </a:r>
                <a:endParaRPr lang="es-PE" sz="3200" b="1">
                  <a:latin typeface="Trebuchet MS" pitchFamily="34" charset="0"/>
                  <a:cs typeface="Arial" charset="0"/>
                </a:endParaRPr>
              </a:p>
              <a:p>
                <a:r>
                  <a:rPr lang="es-PE" sz="2800" b="1">
                    <a:latin typeface="Trebuchet MS" pitchFamily="34" charset="0"/>
                    <a:cs typeface="Arial" charset="0"/>
                  </a:rPr>
                  <a:t>Describe cuándo aplicar el patrón por lo que describe un problema y su contexto</a:t>
                </a:r>
                <a:endParaRPr lang="es-ES" sz="2800" b="1">
                  <a:latin typeface="Trebuchet MS" pitchFamily="34" charset="0"/>
                  <a:cs typeface="Arial" charset="0"/>
                </a:endParaRPr>
              </a:p>
            </p:txBody>
          </p:sp>
        </p:grpSp>
        <p:sp>
          <p:nvSpPr>
            <p:cNvPr id="241675" name="Text Box 11"/>
            <p:cNvSpPr txBox="1">
              <a:spLocks noChangeArrowheads="1"/>
            </p:cNvSpPr>
            <p:nvPr/>
          </p:nvSpPr>
          <p:spPr bwMode="auto">
            <a:xfrm>
              <a:off x="528" y="2640"/>
              <a:ext cx="5184" cy="756"/>
            </a:xfrm>
            <a:prstGeom prst="rect">
              <a:avLst/>
            </a:prstGeom>
            <a:noFill/>
            <a:ln w="28575">
              <a:solidFill>
                <a:schemeClr val="tx1"/>
              </a:solidFill>
              <a:miter lim="800000"/>
              <a:headEnd/>
              <a:tailEnd/>
            </a:ln>
            <a:effectLst/>
          </p:spPr>
          <p:txBody>
            <a:bodyPr>
              <a:spAutoFit/>
            </a:bodyPr>
            <a:lstStyle/>
            <a:p>
              <a:pPr>
                <a:buFontTx/>
                <a:buChar char="•"/>
              </a:pPr>
              <a:r>
                <a:rPr lang="es-PE" sz="2400" b="1" dirty="0">
                  <a:latin typeface="Trebuchet MS" pitchFamily="34" charset="0"/>
                </a:rPr>
                <a:t>Intención: ¿Qué hace el patrón?</a:t>
              </a:r>
            </a:p>
            <a:p>
              <a:pPr>
                <a:buFontTx/>
                <a:buChar char="•"/>
              </a:pPr>
              <a:r>
                <a:rPr lang="es-PE" sz="2400" b="1" dirty="0">
                  <a:latin typeface="Trebuchet MS" pitchFamily="34" charset="0"/>
                </a:rPr>
                <a:t>Motivación: Escenario de ejemplo</a:t>
              </a:r>
            </a:p>
            <a:p>
              <a:pPr>
                <a:buFontTx/>
                <a:buChar char="•"/>
              </a:pPr>
              <a:r>
                <a:rPr lang="es-PE" sz="2400" b="1" dirty="0">
                  <a:latin typeface="Trebuchet MS" pitchFamily="34" charset="0"/>
                </a:rPr>
                <a:t>Aplicabilidad: ¿Cuándo aplicar?. ¿A qué problema?</a:t>
              </a:r>
              <a:endParaRPr lang="es-ES" sz="2400" b="1" dirty="0">
                <a:latin typeface="Trebuchet MS"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ChangeArrowheads="1"/>
          </p:cNvSpPr>
          <p:nvPr/>
        </p:nvSpPr>
        <p:spPr bwMode="auto">
          <a:xfrm>
            <a:off x="685800" y="218728"/>
            <a:ext cx="7772400" cy="762000"/>
          </a:xfrm>
          <a:prstGeom prst="rect">
            <a:avLst/>
          </a:prstGeom>
          <a:noFill/>
          <a:ln w="9525">
            <a:noFill/>
            <a:miter lim="800000"/>
            <a:headEnd/>
            <a:tailEnd/>
          </a:ln>
          <a:effectLst/>
        </p:spPr>
        <p:txBody>
          <a:bodyPr anchor="ctr"/>
          <a:lstStyle/>
          <a:p>
            <a:pPr algn="ctr"/>
            <a:r>
              <a:rPr lang="es-ES_tradnl" sz="4400" b="1" dirty="0">
                <a:solidFill>
                  <a:schemeClr val="bg1"/>
                </a:solidFill>
                <a:latin typeface="Trebuchet MS" pitchFamily="34" charset="0"/>
              </a:rPr>
              <a:t>Elementos esenciales de un Patrón de diseño</a:t>
            </a:r>
            <a:endParaRPr lang="es-ES_tradnl" sz="4800" dirty="0">
              <a:solidFill>
                <a:schemeClr val="bg1"/>
              </a:solidFill>
              <a:latin typeface="Trebuchet MS" pitchFamily="34" charset="0"/>
            </a:endParaRPr>
          </a:p>
        </p:txBody>
      </p:sp>
      <p:grpSp>
        <p:nvGrpSpPr>
          <p:cNvPr id="2" name="Group 8"/>
          <p:cNvGrpSpPr>
            <a:grpSpLocks/>
          </p:cNvGrpSpPr>
          <p:nvPr/>
        </p:nvGrpSpPr>
        <p:grpSpPr bwMode="auto">
          <a:xfrm>
            <a:off x="136525" y="1792104"/>
            <a:ext cx="8931275" cy="2287588"/>
            <a:chOff x="68" y="799"/>
            <a:chExt cx="5626" cy="1441"/>
          </a:xfrm>
        </p:grpSpPr>
        <p:sp>
          <p:nvSpPr>
            <p:cNvPr id="365577" name="AutoShape 9"/>
            <p:cNvSpPr>
              <a:spLocks noChangeArrowheads="1"/>
            </p:cNvSpPr>
            <p:nvPr/>
          </p:nvSpPr>
          <p:spPr bwMode="auto">
            <a:xfrm>
              <a:off x="68" y="923"/>
              <a:ext cx="351" cy="336"/>
            </a:xfrm>
            <a:prstGeom prst="octagon">
              <a:avLst>
                <a:gd name="adj" fmla="val 29287"/>
              </a:avLst>
            </a:prstGeom>
            <a:solidFill>
              <a:srgbClr val="990000"/>
            </a:solidFill>
            <a:ln w="9525">
              <a:solidFill>
                <a:srgbClr val="003300"/>
              </a:solidFill>
              <a:miter lim="800000"/>
              <a:headEnd/>
              <a:tailEnd/>
            </a:ln>
            <a:effectLst/>
          </p:spPr>
          <p:txBody>
            <a:bodyPr wrap="none" anchor="ctr"/>
            <a:lstStyle/>
            <a:p>
              <a:pPr algn="ctr"/>
              <a:r>
                <a:rPr lang="en-US" sz="2800" b="1">
                  <a:latin typeface="Trebuchet MS" pitchFamily="34" charset="0"/>
                  <a:cs typeface="Arial" charset="0"/>
                </a:rPr>
                <a:t>3</a:t>
              </a:r>
            </a:p>
          </p:txBody>
        </p:sp>
        <p:sp>
          <p:nvSpPr>
            <p:cNvPr id="365578" name="Text Box 10"/>
            <p:cNvSpPr txBox="1">
              <a:spLocks noChangeArrowheads="1"/>
            </p:cNvSpPr>
            <p:nvPr/>
          </p:nvSpPr>
          <p:spPr bwMode="auto">
            <a:xfrm>
              <a:off x="385" y="799"/>
              <a:ext cx="5309" cy="1441"/>
            </a:xfrm>
            <a:prstGeom prst="rect">
              <a:avLst/>
            </a:prstGeom>
            <a:noFill/>
            <a:ln w="9525">
              <a:noFill/>
              <a:miter lim="800000"/>
              <a:headEnd/>
              <a:tailEnd/>
            </a:ln>
            <a:effectLst/>
          </p:spPr>
          <p:txBody>
            <a:bodyPr>
              <a:spAutoFit/>
            </a:bodyPr>
            <a:lstStyle/>
            <a:p>
              <a:r>
                <a:rPr lang="es-PE" sz="3200" b="1" dirty="0">
                  <a:solidFill>
                    <a:srgbClr val="990000"/>
                  </a:solidFill>
                  <a:latin typeface="Trebuchet MS" pitchFamily="34" charset="0"/>
                  <a:cs typeface="Arial" charset="0"/>
                </a:rPr>
                <a:t>Solución prevista</a:t>
              </a:r>
              <a:endParaRPr lang="es-PE" sz="3200" b="1" dirty="0">
                <a:latin typeface="Trebuchet MS" pitchFamily="34" charset="0"/>
                <a:cs typeface="Arial" charset="0"/>
              </a:endParaRPr>
            </a:p>
            <a:p>
              <a:r>
                <a:rPr lang="es-PE" sz="2800" b="1" dirty="0">
                  <a:latin typeface="Trebuchet MS" pitchFamily="34" charset="0"/>
                  <a:cs typeface="Arial" charset="0"/>
                </a:rPr>
                <a:t>Describe los elementos que conforman el diseño a través de una descripción abstracta de un problema de diseño y cómo se organizan las clases y objetos para resolverlo</a:t>
              </a:r>
              <a:endParaRPr lang="es-ES" sz="2800" b="1" dirty="0">
                <a:latin typeface="Trebuchet MS" pitchFamily="34" charset="0"/>
                <a:cs typeface="Arial" charset="0"/>
              </a:endParaRPr>
            </a:p>
          </p:txBody>
        </p:sp>
      </p:grpSp>
      <p:sp>
        <p:nvSpPr>
          <p:cNvPr id="365579" name="Text Box 11"/>
          <p:cNvSpPr txBox="1">
            <a:spLocks noChangeArrowheads="1"/>
          </p:cNvSpPr>
          <p:nvPr/>
        </p:nvSpPr>
        <p:spPr bwMode="auto">
          <a:xfrm>
            <a:off x="838200" y="4154304"/>
            <a:ext cx="8229600" cy="1938992"/>
          </a:xfrm>
          <a:prstGeom prst="rect">
            <a:avLst/>
          </a:prstGeom>
          <a:noFill/>
          <a:ln w="28575">
            <a:solidFill>
              <a:schemeClr val="tx1"/>
            </a:solidFill>
            <a:miter lim="800000"/>
            <a:headEnd/>
            <a:tailEnd/>
          </a:ln>
          <a:effectLst/>
        </p:spPr>
        <p:txBody>
          <a:bodyPr>
            <a:spAutoFit/>
          </a:bodyPr>
          <a:lstStyle/>
          <a:p>
            <a:pPr marL="182563" indent="-182563">
              <a:buFontTx/>
              <a:buChar char="•"/>
            </a:pPr>
            <a:r>
              <a:rPr lang="es-PE" sz="2400" b="1" dirty="0">
                <a:latin typeface="Trebuchet MS" pitchFamily="34" charset="0"/>
              </a:rPr>
              <a:t>Estructura: Diagramas de clases y de trazas de eventos</a:t>
            </a:r>
          </a:p>
          <a:p>
            <a:pPr marL="182563" indent="-182563">
              <a:buFontTx/>
              <a:buChar char="•"/>
            </a:pPr>
            <a:r>
              <a:rPr lang="es-PE" sz="2400" b="1" dirty="0">
                <a:latin typeface="Trebuchet MS" pitchFamily="34" charset="0"/>
              </a:rPr>
              <a:t>Participantes: Clases que participan en el patrón</a:t>
            </a:r>
          </a:p>
          <a:p>
            <a:pPr marL="182563" indent="-182563">
              <a:buFontTx/>
              <a:buChar char="•"/>
            </a:pPr>
            <a:r>
              <a:rPr lang="es-PE" sz="2400" b="1" dirty="0">
                <a:latin typeface="Trebuchet MS" pitchFamily="34" charset="0"/>
              </a:rPr>
              <a:t>Colaboraciones: ¿Cómo colaboran los objetos?</a:t>
            </a:r>
          </a:p>
          <a:p>
            <a:pPr marL="182563" indent="-182563">
              <a:buFontTx/>
              <a:buChar char="•"/>
            </a:pPr>
            <a:r>
              <a:rPr lang="es-PE" sz="2400" b="1" dirty="0">
                <a:latin typeface="Trebuchet MS" pitchFamily="34" charset="0"/>
              </a:rPr>
              <a:t>Implementación: Consideraciones y variaciones de implementación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ChangeArrowheads="1"/>
          </p:cNvSpPr>
          <p:nvPr/>
        </p:nvSpPr>
        <p:spPr bwMode="auto">
          <a:xfrm>
            <a:off x="685800" y="290736"/>
            <a:ext cx="7772400" cy="762000"/>
          </a:xfrm>
          <a:prstGeom prst="rect">
            <a:avLst/>
          </a:prstGeom>
          <a:noFill/>
          <a:ln w="9525">
            <a:noFill/>
            <a:miter lim="800000"/>
            <a:headEnd/>
            <a:tailEnd/>
          </a:ln>
          <a:effectLst/>
        </p:spPr>
        <p:txBody>
          <a:bodyPr anchor="ctr"/>
          <a:lstStyle/>
          <a:p>
            <a:pPr algn="ctr"/>
            <a:r>
              <a:rPr lang="es-ES_tradnl" sz="4400" b="1" dirty="0">
                <a:solidFill>
                  <a:schemeClr val="bg1"/>
                </a:solidFill>
                <a:latin typeface="Trebuchet MS" pitchFamily="34" charset="0"/>
              </a:rPr>
              <a:t>Elementos esenciales de un Patrón de diseño</a:t>
            </a:r>
            <a:endParaRPr lang="es-ES_tradnl" sz="4800" dirty="0">
              <a:solidFill>
                <a:schemeClr val="bg1"/>
              </a:solidFill>
              <a:latin typeface="Trebuchet MS" pitchFamily="34" charset="0"/>
            </a:endParaRPr>
          </a:p>
        </p:txBody>
      </p:sp>
      <p:grpSp>
        <p:nvGrpSpPr>
          <p:cNvPr id="2" name="Group 4"/>
          <p:cNvGrpSpPr>
            <a:grpSpLocks/>
          </p:cNvGrpSpPr>
          <p:nvPr/>
        </p:nvGrpSpPr>
        <p:grpSpPr bwMode="auto">
          <a:xfrm>
            <a:off x="136525" y="1988790"/>
            <a:ext cx="8931275" cy="3600450"/>
            <a:chOff x="68" y="799"/>
            <a:chExt cx="5626" cy="2268"/>
          </a:xfrm>
        </p:grpSpPr>
        <p:sp>
          <p:nvSpPr>
            <p:cNvPr id="366597" name="AutoShape 5"/>
            <p:cNvSpPr>
              <a:spLocks noChangeArrowheads="1"/>
            </p:cNvSpPr>
            <p:nvPr/>
          </p:nvSpPr>
          <p:spPr bwMode="auto">
            <a:xfrm>
              <a:off x="68" y="923"/>
              <a:ext cx="351" cy="336"/>
            </a:xfrm>
            <a:prstGeom prst="octagon">
              <a:avLst>
                <a:gd name="adj" fmla="val 29287"/>
              </a:avLst>
            </a:prstGeom>
            <a:solidFill>
              <a:srgbClr val="990000"/>
            </a:solidFill>
            <a:ln w="9525">
              <a:solidFill>
                <a:srgbClr val="003300"/>
              </a:solidFill>
              <a:miter lim="800000"/>
              <a:headEnd/>
              <a:tailEnd/>
            </a:ln>
            <a:effectLst/>
          </p:spPr>
          <p:txBody>
            <a:bodyPr wrap="none" anchor="ctr"/>
            <a:lstStyle/>
            <a:p>
              <a:pPr algn="ctr"/>
              <a:r>
                <a:rPr lang="en-US" sz="2800" b="1">
                  <a:latin typeface="Trebuchet MS" pitchFamily="34" charset="0"/>
                  <a:cs typeface="Arial" charset="0"/>
                </a:rPr>
                <a:t>4</a:t>
              </a:r>
            </a:p>
          </p:txBody>
        </p:sp>
        <p:sp>
          <p:nvSpPr>
            <p:cNvPr id="366598" name="Text Box 6"/>
            <p:cNvSpPr txBox="1">
              <a:spLocks noChangeArrowheads="1"/>
            </p:cNvSpPr>
            <p:nvPr/>
          </p:nvSpPr>
          <p:spPr bwMode="auto">
            <a:xfrm>
              <a:off x="385" y="799"/>
              <a:ext cx="5309" cy="2268"/>
            </a:xfrm>
            <a:prstGeom prst="rect">
              <a:avLst/>
            </a:prstGeom>
            <a:noFill/>
            <a:ln w="9525">
              <a:noFill/>
              <a:miter lim="800000"/>
              <a:headEnd/>
              <a:tailEnd/>
            </a:ln>
            <a:effectLst/>
          </p:spPr>
          <p:txBody>
            <a:bodyPr>
              <a:spAutoFit/>
            </a:bodyPr>
            <a:lstStyle/>
            <a:p>
              <a:r>
                <a:rPr lang="es-PE" sz="3200" b="1" dirty="0">
                  <a:solidFill>
                    <a:srgbClr val="990000"/>
                  </a:solidFill>
                  <a:latin typeface="Trebuchet MS" pitchFamily="34" charset="0"/>
                  <a:cs typeface="Arial" charset="0"/>
                </a:rPr>
                <a:t>Consecuencias (buenas y malas) de usarlo</a:t>
              </a:r>
              <a:endParaRPr lang="es-PE" sz="3200" b="1" dirty="0">
                <a:latin typeface="Trebuchet MS" pitchFamily="34" charset="0"/>
                <a:cs typeface="Arial" charset="0"/>
              </a:endParaRPr>
            </a:p>
            <a:p>
              <a:r>
                <a:rPr lang="es-PE" sz="2800" b="1" dirty="0">
                  <a:latin typeface="Trebuchet MS" pitchFamily="34" charset="0"/>
                  <a:cs typeface="Arial" charset="0"/>
                </a:rPr>
                <a:t>Impacto de aplicar un patrón en elementos como:</a:t>
              </a:r>
            </a:p>
            <a:p>
              <a:r>
                <a:rPr lang="es-PE" sz="2800" b="1" dirty="0">
                  <a:latin typeface="Trebuchet MS" pitchFamily="34" charset="0"/>
                  <a:cs typeface="Arial" charset="0"/>
                </a:rPr>
                <a:t>	- espacio de almacenamiento</a:t>
              </a:r>
            </a:p>
            <a:p>
              <a:r>
                <a:rPr lang="es-PE" sz="2800" b="1" dirty="0">
                  <a:latin typeface="Trebuchet MS" pitchFamily="34" charset="0"/>
                  <a:cs typeface="Arial" charset="0"/>
                </a:rPr>
                <a:t>	- tiempo de ejecución</a:t>
              </a:r>
            </a:p>
            <a:p>
              <a:r>
                <a:rPr lang="es-PE" sz="2800" b="1" dirty="0">
                  <a:latin typeface="Trebuchet MS" pitchFamily="34" charset="0"/>
                  <a:cs typeface="Arial" charset="0"/>
                </a:rPr>
                <a:t>	- flexibilidad</a:t>
              </a:r>
            </a:p>
            <a:p>
              <a:r>
                <a:rPr lang="es-PE" sz="2800" b="1" dirty="0">
                  <a:latin typeface="Trebuchet MS" pitchFamily="34" charset="0"/>
                  <a:cs typeface="Arial" charset="0"/>
                </a:rPr>
                <a:t>	- portabilidad</a:t>
              </a:r>
            </a:p>
            <a:p>
              <a:r>
                <a:rPr lang="es-PE" sz="2800" b="1" dirty="0">
                  <a:latin typeface="Trebuchet MS" pitchFamily="34" charset="0"/>
                  <a:cs typeface="Arial" charset="0"/>
                </a:rPr>
                <a:t>	- extensibilidad</a:t>
              </a:r>
              <a:endParaRPr lang="es-ES" sz="2800" b="1" dirty="0">
                <a:latin typeface="Trebuchet MS" pitchFamily="34" charset="0"/>
                <a:cs typeface="Arial" charset="0"/>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46" y="53752"/>
            <a:ext cx="9144000" cy="1143000"/>
          </a:xfrm>
        </p:spPr>
        <p:txBody>
          <a:bodyPr>
            <a:noAutofit/>
          </a:bodyPr>
          <a:lstStyle/>
          <a:p>
            <a:r>
              <a:rPr lang="en-US" b="1" dirty="0" err="1">
                <a:latin typeface="Trebuchet MS" pitchFamily="34" charset="0"/>
              </a:rPr>
              <a:t>Otra</a:t>
            </a:r>
            <a:r>
              <a:rPr lang="en-US" b="1" dirty="0">
                <a:latin typeface="Trebuchet MS" pitchFamily="34" charset="0"/>
              </a:rPr>
              <a:t> </a:t>
            </a:r>
            <a:r>
              <a:rPr lang="en-US" b="1" dirty="0" err="1">
                <a:latin typeface="Trebuchet MS" pitchFamily="34" charset="0"/>
              </a:rPr>
              <a:t>plantilla</a:t>
            </a:r>
            <a:r>
              <a:rPr lang="en-US" b="1" dirty="0">
                <a:latin typeface="Trebuchet MS" pitchFamily="34" charset="0"/>
              </a:rPr>
              <a:t> </a:t>
            </a:r>
            <a:r>
              <a:rPr lang="en-US" b="1" dirty="0" err="1">
                <a:latin typeface="Trebuchet MS" pitchFamily="34" charset="0"/>
              </a:rPr>
              <a:t>para</a:t>
            </a:r>
            <a:r>
              <a:rPr lang="en-US" b="1" dirty="0">
                <a:latin typeface="Trebuchet MS" pitchFamily="34" charset="0"/>
              </a:rPr>
              <a:t> </a:t>
            </a:r>
            <a:r>
              <a:rPr lang="en-US" b="1" dirty="0" err="1">
                <a:latin typeface="Trebuchet MS" pitchFamily="34" charset="0"/>
              </a:rPr>
              <a:t>describir</a:t>
            </a:r>
            <a:r>
              <a:rPr lang="en-US" b="1" dirty="0">
                <a:latin typeface="Trebuchet MS" pitchFamily="34" charset="0"/>
              </a:rPr>
              <a:t> </a:t>
            </a:r>
            <a:r>
              <a:rPr lang="en-US" b="1" dirty="0" err="1">
                <a:latin typeface="Trebuchet MS" pitchFamily="34" charset="0"/>
              </a:rPr>
              <a:t>patrones</a:t>
            </a:r>
            <a:endParaRPr lang="es-ES" b="1" dirty="0">
              <a:latin typeface="Trebuchet MS" pitchFamily="34" charset="0"/>
            </a:endParaRPr>
          </a:p>
        </p:txBody>
      </p:sp>
      <p:sp>
        <p:nvSpPr>
          <p:cNvPr id="7" name="6 CuadroTexto"/>
          <p:cNvSpPr txBox="1"/>
          <p:nvPr/>
        </p:nvSpPr>
        <p:spPr>
          <a:xfrm>
            <a:off x="251520" y="1687354"/>
            <a:ext cx="8393000" cy="5170646"/>
          </a:xfrm>
          <a:prstGeom prst="rect">
            <a:avLst/>
          </a:prstGeom>
          <a:noFill/>
        </p:spPr>
        <p:txBody>
          <a:bodyPr wrap="square" rtlCol="0">
            <a:spAutoFit/>
          </a:bodyPr>
          <a:lstStyle/>
          <a:p>
            <a:r>
              <a:rPr lang="en-US" sz="2400" b="1" dirty="0">
                <a:latin typeface="Trebuchet MS" pitchFamily="34" charset="0"/>
              </a:rPr>
              <a:t>INTENCIÓN:</a:t>
            </a:r>
          </a:p>
          <a:p>
            <a:pPr lvl="1"/>
            <a:r>
              <a:rPr lang="es-ES" sz="2400" dirty="0">
                <a:latin typeface="Trebuchet MS" pitchFamily="34" charset="0"/>
                <a:ea typeface="Times New Roman" pitchFamily="18" charset="0"/>
                <a:cs typeface="Arial" pitchFamily="34" charset="0"/>
              </a:rPr>
              <a:t>Objetivos del patrón</a:t>
            </a:r>
          </a:p>
          <a:p>
            <a:pPr lvl="0"/>
            <a:r>
              <a:rPr lang="es-ES" sz="2400" b="1" dirty="0">
                <a:latin typeface="Trebuchet MS" pitchFamily="34" charset="0"/>
              </a:rPr>
              <a:t>CONOCIDO COMO</a:t>
            </a:r>
          </a:p>
          <a:p>
            <a:pPr lvl="1"/>
            <a:r>
              <a:rPr lang="es-ES" sz="2400" dirty="0">
                <a:latin typeface="Trebuchet MS" pitchFamily="34" charset="0"/>
              </a:rPr>
              <a:t>Otros nombres </a:t>
            </a:r>
          </a:p>
          <a:p>
            <a:r>
              <a:rPr lang="es-ES" sz="2400" b="1" dirty="0">
                <a:latin typeface="Trebuchet MS" pitchFamily="34" charset="0"/>
              </a:rPr>
              <a:t>MOTIVO</a:t>
            </a:r>
          </a:p>
          <a:p>
            <a:pPr lvl="1"/>
            <a:r>
              <a:rPr lang="es-ES" sz="2400" dirty="0">
                <a:latin typeface="Trebuchet MS" pitchFamily="34" charset="0"/>
              </a:rPr>
              <a:t>Motivaciones que justifican que se considere como un patrón </a:t>
            </a:r>
          </a:p>
          <a:p>
            <a:r>
              <a:rPr lang="es-ES" sz="2400" b="1" dirty="0">
                <a:latin typeface="Trebuchet MS" pitchFamily="34" charset="0"/>
              </a:rPr>
              <a:t>APLICACIONES</a:t>
            </a:r>
          </a:p>
          <a:p>
            <a:pPr lvl="1"/>
            <a:r>
              <a:rPr lang="es-ES" sz="2400" dirty="0">
                <a:latin typeface="Trebuchet MS" pitchFamily="34" charset="0"/>
              </a:rPr>
              <a:t>Posibles usos </a:t>
            </a:r>
          </a:p>
          <a:p>
            <a:r>
              <a:rPr lang="es-ES" sz="2400" b="1" dirty="0">
                <a:latin typeface="Trebuchet MS" pitchFamily="34" charset="0"/>
              </a:rPr>
              <a:t>ESTRUCTURA</a:t>
            </a:r>
          </a:p>
          <a:p>
            <a:pPr lvl="1"/>
            <a:r>
              <a:rPr lang="es-ES" sz="2400" dirty="0">
                <a:latin typeface="Trebuchet MS" pitchFamily="34" charset="0"/>
              </a:rPr>
              <a:t>Esquema gráfico que describe el patrón. </a:t>
            </a:r>
          </a:p>
          <a:p>
            <a:r>
              <a:rPr lang="es-ES" sz="2400" b="1" dirty="0">
                <a:latin typeface="Trebuchet MS" pitchFamily="34" charset="0"/>
              </a:rPr>
              <a:t>PARTICIPANTES</a:t>
            </a:r>
          </a:p>
          <a:p>
            <a:pPr lvl="1"/>
            <a:r>
              <a:rPr lang="es-ES" sz="2400" dirty="0">
                <a:latin typeface="Trebuchet MS" pitchFamily="34" charset="0"/>
              </a:rPr>
              <a:t>Descripción de los elementos que intervienen </a:t>
            </a:r>
          </a:p>
          <a:p>
            <a:endParaRPr lang="es-ES" dirty="0">
              <a:latin typeface="Trebuchet MS" pitchFamily="34" charset="0"/>
            </a:endParaRPr>
          </a:p>
        </p:txBody>
      </p:sp>
    </p:spTree>
    <p:extLst>
      <p:ext uri="{BB962C8B-B14F-4D97-AF65-F5344CB8AC3E}">
        <p14:creationId xmlns:p14="http://schemas.microsoft.com/office/powerpoint/2010/main" val="19104410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375500" y="1700808"/>
            <a:ext cx="8393000" cy="5539978"/>
          </a:xfrm>
          <a:prstGeom prst="rect">
            <a:avLst/>
          </a:prstGeom>
          <a:noFill/>
        </p:spPr>
        <p:txBody>
          <a:bodyPr wrap="square" rtlCol="0">
            <a:spAutoFit/>
          </a:bodyPr>
          <a:lstStyle/>
          <a:p>
            <a:r>
              <a:rPr lang="es-ES" sz="2400" b="1" dirty="0">
                <a:latin typeface="Trebuchet MS" pitchFamily="34" charset="0"/>
              </a:rPr>
              <a:t>COLABORACIONES</a:t>
            </a:r>
          </a:p>
          <a:p>
            <a:pPr lvl="1"/>
            <a:r>
              <a:rPr lang="es-ES" sz="2400" dirty="0">
                <a:latin typeface="Trebuchet MS" pitchFamily="34" charset="0"/>
              </a:rPr>
              <a:t>Descripción de las relaciones entre los PARTICIPANTES </a:t>
            </a:r>
          </a:p>
          <a:p>
            <a:r>
              <a:rPr lang="es-ES" sz="2400" b="1" dirty="0">
                <a:latin typeface="Trebuchet MS" pitchFamily="34" charset="0"/>
              </a:rPr>
              <a:t>CONSECUENCIAS</a:t>
            </a:r>
          </a:p>
          <a:p>
            <a:pPr lvl="1"/>
            <a:r>
              <a:rPr lang="es-ES" sz="2400" dirty="0">
                <a:latin typeface="Trebuchet MS" pitchFamily="34" charset="0"/>
              </a:rPr>
              <a:t>Beneficios, riesgos, perjuicios que puede ocasionar su uso </a:t>
            </a:r>
          </a:p>
          <a:p>
            <a:r>
              <a:rPr lang="es-ES" sz="2400" b="1" dirty="0">
                <a:latin typeface="Trebuchet MS" pitchFamily="34" charset="0"/>
              </a:rPr>
              <a:t>IMPLEMENTACIÓN</a:t>
            </a:r>
          </a:p>
          <a:p>
            <a:pPr lvl="1"/>
            <a:r>
              <a:rPr lang="es-ES" sz="2400" dirty="0">
                <a:latin typeface="Trebuchet MS" pitchFamily="34" charset="0"/>
              </a:rPr>
              <a:t>Información de detalle sobre la implementación, etc.</a:t>
            </a:r>
          </a:p>
          <a:p>
            <a:r>
              <a:rPr lang="es-ES" sz="2400" b="1" dirty="0">
                <a:latin typeface="Trebuchet MS" pitchFamily="34" charset="0"/>
              </a:rPr>
              <a:t>CODIGO DE EJEMPLO</a:t>
            </a:r>
          </a:p>
          <a:p>
            <a:pPr lvl="1"/>
            <a:r>
              <a:rPr lang="es-ES" sz="2400" dirty="0">
                <a:latin typeface="Trebuchet MS" pitchFamily="34" charset="0"/>
              </a:rPr>
              <a:t>Código de un ejemplo de utilización </a:t>
            </a:r>
          </a:p>
          <a:p>
            <a:r>
              <a:rPr lang="es-ES" sz="2400" b="1" dirty="0">
                <a:latin typeface="Trebuchet MS" pitchFamily="34" charset="0"/>
              </a:rPr>
              <a:t>USOS CONOCIDOS</a:t>
            </a:r>
          </a:p>
          <a:p>
            <a:pPr lvl="1"/>
            <a:r>
              <a:rPr lang="es-ES" sz="2400" dirty="0">
                <a:latin typeface="Trebuchet MS" pitchFamily="34" charset="0"/>
              </a:rPr>
              <a:t>Productos y sistemas conocidos que recuerde rápidamente el lector y facilite su comprensión </a:t>
            </a:r>
          </a:p>
          <a:p>
            <a:r>
              <a:rPr lang="es-ES" sz="2400" b="1" dirty="0">
                <a:latin typeface="Trebuchet MS" pitchFamily="34" charset="0"/>
              </a:rPr>
              <a:t>PATRONES RELACIONADOS</a:t>
            </a:r>
          </a:p>
          <a:p>
            <a:pPr lvl="1"/>
            <a:r>
              <a:rPr lang="es-ES" sz="2400" dirty="0">
                <a:latin typeface="Trebuchet MS" pitchFamily="34" charset="0"/>
              </a:rPr>
              <a:t>Patrones alternativos o complementarios</a:t>
            </a:r>
            <a:endParaRPr lang="es-ES" sz="2400" dirty="0">
              <a:latin typeface="Trebuchet MS" pitchFamily="34" charset="0"/>
              <a:cs typeface="Arial" pitchFamily="34" charset="0"/>
            </a:endParaRPr>
          </a:p>
          <a:p>
            <a:endParaRPr lang="es-ES" dirty="0">
              <a:latin typeface="Trebuchet MS" pitchFamily="34" charset="0"/>
            </a:endParaRPr>
          </a:p>
        </p:txBody>
      </p:sp>
      <p:sp>
        <p:nvSpPr>
          <p:cNvPr id="8" name="1 Título"/>
          <p:cNvSpPr>
            <a:spLocks noGrp="1"/>
          </p:cNvSpPr>
          <p:nvPr>
            <p:ph type="title"/>
          </p:nvPr>
        </p:nvSpPr>
        <p:spPr>
          <a:xfrm>
            <a:off x="0" y="53752"/>
            <a:ext cx="9144000" cy="1143000"/>
          </a:xfrm>
        </p:spPr>
        <p:txBody>
          <a:bodyPr>
            <a:noAutofit/>
          </a:bodyPr>
          <a:lstStyle/>
          <a:p>
            <a:r>
              <a:rPr lang="en-US" b="1" dirty="0" err="1">
                <a:latin typeface="Trebuchet MS" pitchFamily="34" charset="0"/>
              </a:rPr>
              <a:t>Otra</a:t>
            </a:r>
            <a:r>
              <a:rPr lang="en-US" b="1" dirty="0">
                <a:latin typeface="Trebuchet MS" pitchFamily="34" charset="0"/>
              </a:rPr>
              <a:t> </a:t>
            </a:r>
            <a:r>
              <a:rPr lang="en-US" b="1" dirty="0" err="1">
                <a:latin typeface="Trebuchet MS" pitchFamily="34" charset="0"/>
              </a:rPr>
              <a:t>plantilla</a:t>
            </a:r>
            <a:r>
              <a:rPr lang="en-US" b="1" dirty="0">
                <a:latin typeface="Trebuchet MS" pitchFamily="34" charset="0"/>
              </a:rPr>
              <a:t> </a:t>
            </a:r>
            <a:r>
              <a:rPr lang="en-US" b="1" dirty="0" err="1">
                <a:latin typeface="Trebuchet MS" pitchFamily="34" charset="0"/>
              </a:rPr>
              <a:t>para</a:t>
            </a:r>
            <a:r>
              <a:rPr lang="en-US" b="1" dirty="0">
                <a:latin typeface="Trebuchet MS" pitchFamily="34" charset="0"/>
              </a:rPr>
              <a:t> </a:t>
            </a:r>
            <a:r>
              <a:rPr lang="en-US" b="1" dirty="0" err="1">
                <a:latin typeface="Trebuchet MS" pitchFamily="34" charset="0"/>
              </a:rPr>
              <a:t>describir</a:t>
            </a:r>
            <a:r>
              <a:rPr lang="en-US" b="1" dirty="0">
                <a:latin typeface="Trebuchet MS" pitchFamily="34" charset="0"/>
              </a:rPr>
              <a:t> </a:t>
            </a:r>
            <a:r>
              <a:rPr lang="en-US" b="1" dirty="0" err="1">
                <a:latin typeface="Trebuchet MS" pitchFamily="34" charset="0"/>
              </a:rPr>
              <a:t>patrones</a:t>
            </a:r>
            <a:endParaRPr lang="es-ES" b="1" dirty="0">
              <a:latin typeface="Trebuchet MS" pitchFamily="34" charset="0"/>
            </a:endParaRPr>
          </a:p>
        </p:txBody>
      </p:sp>
    </p:spTree>
    <p:extLst>
      <p:ext uri="{BB962C8B-B14F-4D97-AF65-F5344CB8AC3E}">
        <p14:creationId xmlns:p14="http://schemas.microsoft.com/office/powerpoint/2010/main" val="826090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p:cNvSpPr>
            <a:spLocks noChangeArrowheads="1"/>
          </p:cNvSpPr>
          <p:nvPr/>
        </p:nvSpPr>
        <p:spPr bwMode="auto">
          <a:xfrm>
            <a:off x="251520" y="152400"/>
            <a:ext cx="8587680" cy="762000"/>
          </a:xfrm>
          <a:prstGeom prst="rect">
            <a:avLst/>
          </a:prstGeom>
          <a:noFill/>
          <a:ln w="9525">
            <a:noFill/>
            <a:miter lim="800000"/>
            <a:headEnd/>
            <a:tailEnd/>
          </a:ln>
          <a:effectLst/>
        </p:spPr>
        <p:txBody>
          <a:bodyPr anchor="ctr"/>
          <a:lstStyle/>
          <a:p>
            <a:pPr algn="ctr"/>
            <a:r>
              <a:rPr lang="es-ES_tradnl" sz="4400" b="1" dirty="0">
                <a:latin typeface="Trebuchet MS" pitchFamily="34" charset="0"/>
              </a:rPr>
              <a:t>Patrones elementales asociados a la tecnología</a:t>
            </a:r>
          </a:p>
        </p:txBody>
      </p:sp>
      <p:sp>
        <p:nvSpPr>
          <p:cNvPr id="369668" name="WordArt 4"/>
          <p:cNvSpPr>
            <a:spLocks noChangeArrowheads="1" noChangeShapeType="1" noTextEdit="1"/>
          </p:cNvSpPr>
          <p:nvPr/>
        </p:nvSpPr>
        <p:spPr bwMode="auto">
          <a:xfrm>
            <a:off x="85725" y="1884228"/>
            <a:ext cx="4181475" cy="457200"/>
          </a:xfrm>
          <a:prstGeom prst="rect">
            <a:avLst/>
          </a:prstGeom>
        </p:spPr>
        <p:txBody>
          <a:bodyPr wrap="none" fromWordArt="1">
            <a:prstTxWarp prst="textPlain">
              <a:avLst>
                <a:gd name="adj" fmla="val 50000"/>
              </a:avLst>
            </a:prstTxWarp>
          </a:bodyPr>
          <a:lstStyle/>
          <a:p>
            <a:pPr algn="ctr"/>
            <a:r>
              <a:rPr lang="es-ES" sz="3600" kern="10" dirty="0" err="1">
                <a:ln w="9525">
                  <a:solidFill>
                    <a:srgbClr val="000000"/>
                  </a:solidFill>
                  <a:round/>
                  <a:headEnd/>
                  <a:tailEnd/>
                </a:ln>
                <a:solidFill>
                  <a:srgbClr val="CC0000"/>
                </a:solidFill>
                <a:latin typeface="Trebuchet MS" pitchFamily="34" charset="0"/>
              </a:rPr>
              <a:t>Ej</a:t>
            </a:r>
            <a:r>
              <a:rPr lang="es-ES" sz="3600" kern="10" dirty="0">
                <a:ln w="9525">
                  <a:solidFill>
                    <a:srgbClr val="000000"/>
                  </a:solidFill>
                  <a:round/>
                  <a:headEnd/>
                  <a:tailEnd/>
                </a:ln>
                <a:solidFill>
                  <a:srgbClr val="CC0000"/>
                </a:solidFill>
                <a:latin typeface="Trebuchet MS" pitchFamily="34" charset="0"/>
              </a:rPr>
              <a:t>: Patrones J2EE</a:t>
            </a:r>
          </a:p>
        </p:txBody>
      </p:sp>
      <p:sp>
        <p:nvSpPr>
          <p:cNvPr id="369669" name="Text Box 5"/>
          <p:cNvSpPr txBox="1">
            <a:spLocks noChangeArrowheads="1"/>
          </p:cNvSpPr>
          <p:nvPr/>
        </p:nvSpPr>
        <p:spPr bwMode="auto">
          <a:xfrm>
            <a:off x="4572000" y="4811578"/>
            <a:ext cx="4419600" cy="553998"/>
          </a:xfrm>
          <a:prstGeom prst="rect">
            <a:avLst/>
          </a:prstGeom>
          <a:gradFill rotWithShape="0">
            <a:gsLst>
              <a:gs pos="0">
                <a:srgbClr val="A50021"/>
              </a:gs>
              <a:gs pos="100000">
                <a:srgbClr val="FFFFFF"/>
              </a:gs>
            </a:gsLst>
            <a:lin ang="5400000" scaled="1"/>
          </a:gradFill>
          <a:ln w="28575">
            <a:solidFill>
              <a:schemeClr val="tx1"/>
            </a:solidFill>
            <a:miter lim="800000"/>
            <a:headEnd/>
            <a:tailEnd/>
          </a:ln>
          <a:effectLst/>
        </p:spPr>
        <p:txBody>
          <a:bodyPr>
            <a:spAutoFit/>
          </a:bodyPr>
          <a:lstStyle/>
          <a:p>
            <a:pPr algn="ctr"/>
            <a:r>
              <a:rPr lang="es-PE" sz="3000" b="1">
                <a:latin typeface="Trebuchet MS" pitchFamily="34" charset="0"/>
              </a:rPr>
              <a:t>Capa de presentación</a:t>
            </a:r>
            <a:endParaRPr lang="es-ES" sz="3000" b="1">
              <a:latin typeface="Trebuchet MS" pitchFamily="34" charset="0"/>
            </a:endParaRPr>
          </a:p>
        </p:txBody>
      </p:sp>
      <p:sp>
        <p:nvSpPr>
          <p:cNvPr id="369678" name="Text Box 14"/>
          <p:cNvSpPr txBox="1">
            <a:spLocks noChangeArrowheads="1"/>
          </p:cNvSpPr>
          <p:nvPr/>
        </p:nvSpPr>
        <p:spPr bwMode="auto">
          <a:xfrm>
            <a:off x="4876800" y="5497378"/>
            <a:ext cx="3657600" cy="553998"/>
          </a:xfrm>
          <a:prstGeom prst="rect">
            <a:avLst/>
          </a:prstGeom>
          <a:gradFill rotWithShape="0">
            <a:gsLst>
              <a:gs pos="0">
                <a:srgbClr val="A50021"/>
              </a:gs>
              <a:gs pos="100000">
                <a:srgbClr val="FFFFFF"/>
              </a:gs>
            </a:gsLst>
            <a:lin ang="5400000" scaled="1"/>
          </a:gradFill>
          <a:ln w="28575">
            <a:solidFill>
              <a:schemeClr val="tx1"/>
            </a:solidFill>
            <a:miter lim="800000"/>
            <a:headEnd/>
            <a:tailEnd/>
          </a:ln>
          <a:effectLst/>
        </p:spPr>
        <p:txBody>
          <a:bodyPr>
            <a:spAutoFit/>
          </a:bodyPr>
          <a:lstStyle/>
          <a:p>
            <a:pPr algn="ctr"/>
            <a:r>
              <a:rPr lang="es-PE" sz="3000" b="1">
                <a:latin typeface="Trebuchet MS" pitchFamily="34" charset="0"/>
              </a:rPr>
              <a:t>Capa de negocios</a:t>
            </a:r>
            <a:endParaRPr lang="es-ES" sz="3000" b="1">
              <a:latin typeface="Trebuchet MS" pitchFamily="34" charset="0"/>
            </a:endParaRPr>
          </a:p>
        </p:txBody>
      </p:sp>
      <p:sp>
        <p:nvSpPr>
          <p:cNvPr id="369679" name="Text Box 15"/>
          <p:cNvSpPr txBox="1">
            <a:spLocks noChangeArrowheads="1"/>
          </p:cNvSpPr>
          <p:nvPr/>
        </p:nvSpPr>
        <p:spPr bwMode="auto">
          <a:xfrm>
            <a:off x="4648200" y="6259378"/>
            <a:ext cx="4191000" cy="553998"/>
          </a:xfrm>
          <a:prstGeom prst="rect">
            <a:avLst/>
          </a:prstGeom>
          <a:gradFill rotWithShape="0">
            <a:gsLst>
              <a:gs pos="0">
                <a:srgbClr val="A50021"/>
              </a:gs>
              <a:gs pos="100000">
                <a:srgbClr val="FFFFFF"/>
              </a:gs>
            </a:gsLst>
            <a:lin ang="5400000" scaled="1"/>
          </a:gradFill>
          <a:ln w="28575">
            <a:solidFill>
              <a:schemeClr val="tx1"/>
            </a:solidFill>
            <a:miter lim="800000"/>
            <a:headEnd/>
            <a:tailEnd/>
          </a:ln>
          <a:effectLst/>
        </p:spPr>
        <p:txBody>
          <a:bodyPr>
            <a:spAutoFit/>
          </a:bodyPr>
          <a:lstStyle/>
          <a:p>
            <a:pPr algn="ctr"/>
            <a:r>
              <a:rPr lang="es-PE" sz="3000" b="1">
                <a:latin typeface="Trebuchet MS" pitchFamily="34" charset="0"/>
              </a:rPr>
              <a:t>Capa de integración</a:t>
            </a:r>
            <a:endParaRPr lang="es-ES" sz="3000" b="1">
              <a:latin typeface="Trebuchet MS" pitchFamily="34" charset="0"/>
            </a:endParaRPr>
          </a:p>
        </p:txBody>
      </p:sp>
      <p:sp>
        <p:nvSpPr>
          <p:cNvPr id="369680" name="Text Box 16"/>
          <p:cNvSpPr txBox="1">
            <a:spLocks noChangeArrowheads="1"/>
          </p:cNvSpPr>
          <p:nvPr/>
        </p:nvSpPr>
        <p:spPr bwMode="auto">
          <a:xfrm>
            <a:off x="76200" y="2493828"/>
            <a:ext cx="4038600" cy="3321050"/>
          </a:xfrm>
          <a:prstGeom prst="rect">
            <a:avLst/>
          </a:prstGeom>
          <a:noFill/>
          <a:ln w="28575">
            <a:solidFill>
              <a:schemeClr val="tx1"/>
            </a:solidFill>
            <a:miter lim="800000"/>
            <a:headEnd/>
            <a:tailEnd/>
          </a:ln>
          <a:effectLst/>
        </p:spPr>
        <p:txBody>
          <a:bodyPr>
            <a:spAutoFit/>
          </a:bodyPr>
          <a:lstStyle/>
          <a:p>
            <a:pPr marL="182563" indent="-182563" algn="ctr"/>
            <a:r>
              <a:rPr lang="es-PE" sz="3000" b="1">
                <a:latin typeface="Trebuchet MS" pitchFamily="34" charset="0"/>
              </a:rPr>
              <a:t>Capas en la arquitectura J2EE</a:t>
            </a:r>
          </a:p>
          <a:p>
            <a:pPr marL="182563" indent="-182563">
              <a:buFontTx/>
              <a:buChar char="•"/>
            </a:pPr>
            <a:r>
              <a:rPr lang="es-PE" sz="3000" b="1">
                <a:solidFill>
                  <a:srgbClr val="A50021"/>
                </a:solidFill>
                <a:latin typeface="Trebuchet MS" pitchFamily="34" charset="0"/>
              </a:rPr>
              <a:t>Cliente</a:t>
            </a:r>
          </a:p>
          <a:p>
            <a:pPr marL="182563" indent="-182563">
              <a:buFontTx/>
              <a:buChar char="•"/>
            </a:pPr>
            <a:r>
              <a:rPr lang="es-PE" sz="3000" b="1">
                <a:solidFill>
                  <a:srgbClr val="A50021"/>
                </a:solidFill>
                <a:latin typeface="Trebuchet MS" pitchFamily="34" charset="0"/>
              </a:rPr>
              <a:t>Presentación</a:t>
            </a:r>
          </a:p>
          <a:p>
            <a:pPr marL="182563" indent="-182563">
              <a:buFontTx/>
              <a:buChar char="•"/>
            </a:pPr>
            <a:r>
              <a:rPr lang="es-PE" sz="3000" b="1">
                <a:solidFill>
                  <a:srgbClr val="A50021"/>
                </a:solidFill>
                <a:latin typeface="Trebuchet MS" pitchFamily="34" charset="0"/>
              </a:rPr>
              <a:t>Negocios</a:t>
            </a:r>
          </a:p>
          <a:p>
            <a:pPr marL="182563" indent="-182563">
              <a:buFontTx/>
              <a:buChar char="•"/>
            </a:pPr>
            <a:r>
              <a:rPr lang="es-PE" sz="3000" b="1">
                <a:solidFill>
                  <a:srgbClr val="A50021"/>
                </a:solidFill>
                <a:latin typeface="Trebuchet MS" pitchFamily="34" charset="0"/>
              </a:rPr>
              <a:t>Integración</a:t>
            </a:r>
          </a:p>
          <a:p>
            <a:pPr marL="182563" indent="-182563">
              <a:buFontTx/>
              <a:buChar char="•"/>
            </a:pPr>
            <a:r>
              <a:rPr lang="es-PE" sz="3000" b="1">
                <a:solidFill>
                  <a:srgbClr val="A50021"/>
                </a:solidFill>
                <a:latin typeface="Trebuchet MS" pitchFamily="34" charset="0"/>
              </a:rPr>
              <a:t>Recursos</a:t>
            </a:r>
            <a:endParaRPr lang="es-ES" sz="2600" b="1">
              <a:latin typeface="Trebuchet MS" pitchFamily="34" charset="0"/>
            </a:endParaRPr>
          </a:p>
        </p:txBody>
      </p:sp>
      <p:sp>
        <p:nvSpPr>
          <p:cNvPr id="369681" name="WordArt 17"/>
          <p:cNvSpPr>
            <a:spLocks noChangeArrowheads="1" noChangeShapeType="1" noTextEdit="1"/>
          </p:cNvSpPr>
          <p:nvPr/>
        </p:nvSpPr>
        <p:spPr bwMode="auto">
          <a:xfrm>
            <a:off x="4419600" y="3941628"/>
            <a:ext cx="4648200" cy="647700"/>
          </a:xfrm>
          <a:prstGeom prst="rect">
            <a:avLst/>
          </a:prstGeom>
        </p:spPr>
        <p:txBody>
          <a:bodyPr wrap="none" fromWordArt="1">
            <a:prstTxWarp prst="textPlain">
              <a:avLst>
                <a:gd name="adj" fmla="val 50000"/>
              </a:avLst>
            </a:prstTxWarp>
          </a:bodyPr>
          <a:lstStyle/>
          <a:p>
            <a:pPr algn="ctr"/>
            <a:r>
              <a:rPr lang="es-ES" sz="3600" kern="10">
                <a:ln w="9525">
                  <a:solidFill>
                    <a:srgbClr val="000000"/>
                  </a:solidFill>
                  <a:round/>
                  <a:headEnd/>
                  <a:tailEnd/>
                </a:ln>
                <a:solidFill>
                  <a:schemeClr val="tx2"/>
                </a:solidFill>
                <a:latin typeface="Trebuchet MS" pitchFamily="34" charset="0"/>
              </a:rPr>
              <a:t>Catálogo de patrones</a:t>
            </a:r>
          </a:p>
        </p:txBody>
      </p:sp>
      <p:sp>
        <p:nvSpPr>
          <p:cNvPr id="369682" name="AutoShape 18"/>
          <p:cNvSpPr>
            <a:spLocks noChangeArrowheads="1"/>
          </p:cNvSpPr>
          <p:nvPr/>
        </p:nvSpPr>
        <p:spPr bwMode="auto">
          <a:xfrm rot="2751184">
            <a:off x="4259263" y="2824028"/>
            <a:ext cx="1676400" cy="733425"/>
          </a:xfrm>
          <a:prstGeom prst="curvedDownArrow">
            <a:avLst>
              <a:gd name="adj1" fmla="val 45714"/>
              <a:gd name="adj2" fmla="val 91429"/>
              <a:gd name="adj3" fmla="val 33333"/>
            </a:avLst>
          </a:prstGeom>
          <a:solidFill>
            <a:schemeClr val="tx1"/>
          </a:solidFill>
          <a:ln w="9525">
            <a:solidFill>
              <a:schemeClr val="tx1"/>
            </a:solidFill>
            <a:miter lim="800000"/>
            <a:headEnd/>
            <a:tailEnd/>
          </a:ln>
          <a:effectLst/>
        </p:spPr>
        <p:txBody>
          <a:bodyPr wrap="none" anchor="ctr"/>
          <a:lstStyle/>
          <a:p>
            <a:endParaRPr lang="es-ES"/>
          </a:p>
        </p:txBody>
      </p:sp>
      <p:pic>
        <p:nvPicPr>
          <p:cNvPr id="10" name="Picture 11"/>
          <p:cNvPicPr>
            <a:picLocks noChangeAspect="1" noChangeArrowheads="1"/>
          </p:cNvPicPr>
          <p:nvPr/>
        </p:nvPicPr>
        <p:blipFill>
          <a:blip r:embed="rId2"/>
          <a:srcRect/>
          <a:stretch>
            <a:fillRect/>
          </a:stretch>
        </p:blipFill>
        <p:spPr bwMode="auto">
          <a:xfrm>
            <a:off x="5997836" y="2136963"/>
            <a:ext cx="3034890" cy="1582415"/>
          </a:xfrm>
          <a:prstGeom prst="rect">
            <a:avLst/>
          </a:prstGeom>
          <a:noFill/>
          <a:ln w="9525">
            <a:noFill/>
            <a:miter lim="800000"/>
            <a:headEnd/>
            <a:tailEnd/>
          </a:ln>
          <a:effectLst/>
        </p:spPr>
      </p:pic>
    </p:spTree>
    <p:extLst>
      <p:ext uri="{BB962C8B-B14F-4D97-AF65-F5344CB8AC3E}">
        <p14:creationId xmlns:p14="http://schemas.microsoft.com/office/powerpoint/2010/main" val="15674085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err="1"/>
              <a:t>Hitos</a:t>
            </a:r>
            <a:r>
              <a:rPr lang="en-US" dirty="0"/>
              <a:t>            …………..        PATRONES</a:t>
            </a:r>
            <a:endParaRPr lang="es-ES" dirty="0"/>
          </a:p>
        </p:txBody>
      </p:sp>
      <p:sp>
        <p:nvSpPr>
          <p:cNvPr id="3" name="2 Marcador de texto"/>
          <p:cNvSpPr>
            <a:spLocks noGrp="1"/>
          </p:cNvSpPr>
          <p:nvPr>
            <p:ph type="body" idx="1"/>
          </p:nvPr>
        </p:nvSpPr>
        <p:spPr/>
        <p:txBody>
          <a:bodyPr/>
          <a:lstStyle/>
          <a:p>
            <a:endParaRPr lang="es-ES"/>
          </a:p>
        </p:txBody>
      </p:sp>
    </p:spTree>
    <p:extLst>
      <p:ext uri="{BB962C8B-B14F-4D97-AF65-F5344CB8AC3E}">
        <p14:creationId xmlns:p14="http://schemas.microsoft.com/office/powerpoint/2010/main" val="3895453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2160" y="4044206"/>
            <a:ext cx="3131840" cy="2797780"/>
          </a:xfrm>
          <a:prstGeom prst="rect">
            <a:avLst/>
          </a:prstGeom>
        </p:spPr>
      </p:pic>
      <p:sp>
        <p:nvSpPr>
          <p:cNvPr id="4" name="1 Título"/>
          <p:cNvSpPr txBox="1">
            <a:spLocks/>
          </p:cNvSpPr>
          <p:nvPr/>
        </p:nvSpPr>
        <p:spPr>
          <a:xfrm>
            <a:off x="0" y="0"/>
            <a:ext cx="91440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solidFill>
                  <a:schemeClr val="bg1"/>
                </a:solidFill>
                <a:latin typeface="Trebuchet MS" pitchFamily="34" charset="0"/>
              </a:rPr>
              <a:t>¿</a:t>
            </a:r>
            <a:r>
              <a:rPr lang="en-US" b="1" dirty="0" err="1">
                <a:solidFill>
                  <a:schemeClr val="bg1"/>
                </a:solidFill>
                <a:latin typeface="Trebuchet MS" pitchFamily="34" charset="0"/>
              </a:rPr>
              <a:t>Cómo</a:t>
            </a:r>
            <a:r>
              <a:rPr lang="en-US" b="1" dirty="0">
                <a:solidFill>
                  <a:schemeClr val="bg1"/>
                </a:solidFill>
                <a:latin typeface="Trebuchet MS" pitchFamily="34" charset="0"/>
              </a:rPr>
              <a:t> </a:t>
            </a:r>
            <a:r>
              <a:rPr lang="en-US" b="1" dirty="0" err="1">
                <a:solidFill>
                  <a:schemeClr val="bg1"/>
                </a:solidFill>
                <a:latin typeface="Trebuchet MS" pitchFamily="34" charset="0"/>
              </a:rPr>
              <a:t>llegar</a:t>
            </a:r>
            <a:r>
              <a:rPr lang="en-US" b="1" dirty="0">
                <a:solidFill>
                  <a:schemeClr val="bg1"/>
                </a:solidFill>
                <a:latin typeface="Trebuchet MS" pitchFamily="34" charset="0"/>
              </a:rPr>
              <a:t> a </a:t>
            </a:r>
            <a:r>
              <a:rPr lang="en-US" b="1" dirty="0" err="1">
                <a:solidFill>
                  <a:schemeClr val="bg1"/>
                </a:solidFill>
                <a:latin typeface="Trebuchet MS" pitchFamily="34" charset="0"/>
              </a:rPr>
              <a:t>ser</a:t>
            </a:r>
            <a:r>
              <a:rPr lang="en-US" b="1" dirty="0">
                <a:solidFill>
                  <a:schemeClr val="bg1"/>
                </a:solidFill>
                <a:latin typeface="Trebuchet MS" pitchFamily="34" charset="0"/>
              </a:rPr>
              <a:t> un maestro de software?</a:t>
            </a:r>
            <a:endParaRPr lang="es-ES" b="1" dirty="0">
              <a:solidFill>
                <a:schemeClr val="bg1"/>
              </a:solidFill>
              <a:latin typeface="Trebuchet MS" pitchFamily="34" charset="0"/>
            </a:endParaRPr>
          </a:p>
        </p:txBody>
      </p:sp>
      <p:graphicFrame>
        <p:nvGraphicFramePr>
          <p:cNvPr id="7" name="Diagrama 6"/>
          <p:cNvGraphicFramePr/>
          <p:nvPr>
            <p:extLst>
              <p:ext uri="{D42A27DB-BD31-4B8C-83A1-F6EECF244321}">
                <p14:modId xmlns:p14="http://schemas.microsoft.com/office/powerpoint/2010/main" val="729859568"/>
              </p:ext>
            </p:extLst>
          </p:nvPr>
        </p:nvGraphicFramePr>
        <p:xfrm>
          <a:off x="0" y="1331888"/>
          <a:ext cx="9108505" cy="48403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CuadroTexto 7"/>
          <p:cNvSpPr txBox="1"/>
          <p:nvPr/>
        </p:nvSpPr>
        <p:spPr>
          <a:xfrm>
            <a:off x="3779912" y="4730455"/>
            <a:ext cx="2736305" cy="738664"/>
          </a:xfrm>
          <a:prstGeom prst="rect">
            <a:avLst/>
          </a:prstGeom>
          <a:noFill/>
        </p:spPr>
        <p:txBody>
          <a:bodyPr wrap="square" rtlCol="0">
            <a:spAutoFit/>
          </a:bodyPr>
          <a:lstStyle/>
          <a:p>
            <a:pPr algn="just"/>
            <a:r>
              <a:rPr lang="es-ES" sz="1400" dirty="0">
                <a:latin typeface="Trebuchet MS" panose="020B0603020202020204" pitchFamily="34" charset="0"/>
              </a:rPr>
              <a:t>Algoritmo, estructura de datos, lenguajes de programación, etc.</a:t>
            </a:r>
          </a:p>
        </p:txBody>
      </p:sp>
      <p:sp>
        <p:nvSpPr>
          <p:cNvPr id="9" name="CuadroTexto 8"/>
          <p:cNvSpPr txBox="1"/>
          <p:nvPr/>
        </p:nvSpPr>
        <p:spPr>
          <a:xfrm>
            <a:off x="683568" y="3265820"/>
            <a:ext cx="2736305" cy="523220"/>
          </a:xfrm>
          <a:prstGeom prst="rect">
            <a:avLst/>
          </a:prstGeom>
          <a:noFill/>
        </p:spPr>
        <p:txBody>
          <a:bodyPr wrap="square" rtlCol="0">
            <a:spAutoFit/>
          </a:bodyPr>
          <a:lstStyle/>
          <a:p>
            <a:pPr algn="just"/>
            <a:r>
              <a:rPr lang="es-ES" sz="1400" dirty="0">
                <a:latin typeface="Trebuchet MS" panose="020B0603020202020204" pitchFamily="34" charset="0"/>
              </a:rPr>
              <a:t>Los generales y los específicos del paradigma a utilizar, etc.</a:t>
            </a:r>
          </a:p>
        </p:txBody>
      </p:sp>
      <p:sp>
        <p:nvSpPr>
          <p:cNvPr id="10" name="CuadroTexto 9"/>
          <p:cNvSpPr txBox="1"/>
          <p:nvPr/>
        </p:nvSpPr>
        <p:spPr>
          <a:xfrm>
            <a:off x="5868144" y="3410416"/>
            <a:ext cx="2736305" cy="738664"/>
          </a:xfrm>
          <a:prstGeom prst="rect">
            <a:avLst/>
          </a:prstGeom>
          <a:noFill/>
        </p:spPr>
        <p:txBody>
          <a:bodyPr wrap="square" rtlCol="0">
            <a:spAutoFit/>
          </a:bodyPr>
          <a:lstStyle/>
          <a:p>
            <a:pPr algn="just"/>
            <a:r>
              <a:rPr lang="es-ES" sz="1400" dirty="0">
                <a:latin typeface="Trebuchet MS" panose="020B0603020202020204" pitchFamily="34" charset="0"/>
              </a:rPr>
              <a:t>Tienen patrones que deben ser memorizados y aplicados repetidamente</a:t>
            </a:r>
          </a:p>
        </p:txBody>
      </p:sp>
      <p:sp>
        <p:nvSpPr>
          <p:cNvPr id="11" name="Rectángulo 10"/>
          <p:cNvSpPr/>
          <p:nvPr/>
        </p:nvSpPr>
        <p:spPr>
          <a:xfrm>
            <a:off x="1" y="5657671"/>
            <a:ext cx="6372200" cy="1200329"/>
          </a:xfrm>
          <a:prstGeom prst="rect">
            <a:avLst/>
          </a:prstGeom>
        </p:spPr>
        <p:txBody>
          <a:bodyPr wrap="square">
            <a:spAutoFit/>
          </a:bodyPr>
          <a:lstStyle/>
          <a:p>
            <a:pPr algn="ctr"/>
            <a:r>
              <a:rPr lang="es-ES" sz="2400" b="1" dirty="0">
                <a:solidFill>
                  <a:srgbClr val="FF0000"/>
                </a:solidFill>
                <a:latin typeface="Trebuchet MS" panose="020B0603020202020204" pitchFamily="34" charset="0"/>
              </a:rPr>
              <a:t>Un maestro fuerte de software tiene que tener en su cabeza los 23 patrones </a:t>
            </a:r>
            <a:r>
              <a:rPr lang="es-ES" sz="2400" b="1" dirty="0" err="1">
                <a:solidFill>
                  <a:srgbClr val="FF0000"/>
                </a:solidFill>
                <a:latin typeface="Trebuchet MS" panose="020B0603020202020204" pitchFamily="34" charset="0"/>
              </a:rPr>
              <a:t>Gof</a:t>
            </a:r>
            <a:r>
              <a:rPr lang="es-ES" sz="2400" b="1" dirty="0">
                <a:solidFill>
                  <a:srgbClr val="FF0000"/>
                </a:solidFill>
                <a:latin typeface="Trebuchet MS" panose="020B0603020202020204" pitchFamily="34" charset="0"/>
              </a:rPr>
              <a:t> y los específicos de las herramientas que use</a:t>
            </a:r>
          </a:p>
        </p:txBody>
      </p:sp>
    </p:spTree>
    <p:extLst>
      <p:ext uri="{BB962C8B-B14F-4D97-AF65-F5344CB8AC3E}">
        <p14:creationId xmlns:p14="http://schemas.microsoft.com/office/powerpoint/2010/main" val="2596535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
          <p:cNvGrpSpPr>
            <a:grpSpLocks/>
          </p:cNvGrpSpPr>
          <p:nvPr/>
        </p:nvGrpSpPr>
        <p:grpSpPr bwMode="auto">
          <a:xfrm>
            <a:off x="762000" y="4053709"/>
            <a:ext cx="8382000" cy="1078111"/>
            <a:chOff x="336" y="1440"/>
            <a:chExt cx="5424" cy="449"/>
          </a:xfrm>
        </p:grpSpPr>
        <p:sp>
          <p:nvSpPr>
            <p:cNvPr id="356363" name="Rectangle 11"/>
            <p:cNvSpPr>
              <a:spLocks noChangeArrowheads="1"/>
            </p:cNvSpPr>
            <p:nvPr/>
          </p:nvSpPr>
          <p:spPr bwMode="auto">
            <a:xfrm>
              <a:off x="336" y="1492"/>
              <a:ext cx="816" cy="288"/>
            </a:xfrm>
            <a:prstGeom prst="rect">
              <a:avLst/>
            </a:prstGeom>
            <a:solidFill>
              <a:srgbClr val="BBE0E3"/>
            </a:solidFill>
            <a:ln w="76200" cmpd="tri">
              <a:solidFill>
                <a:srgbClr val="000000"/>
              </a:solidFill>
              <a:miter lim="800000"/>
              <a:headEnd/>
              <a:tailEnd/>
            </a:ln>
          </p:spPr>
          <p:txBody>
            <a:bodyPr wrap="none" lIns="88697" tIns="44348" rIns="88697" bIns="44348" anchor="ctr"/>
            <a:lstStyle/>
            <a:p>
              <a:pPr algn="ctr"/>
              <a:r>
                <a:rPr lang="es-PE" sz="1800">
                  <a:latin typeface="Trebuchet MS" pitchFamily="34" charset="0"/>
                  <a:cs typeface="Arial" charset="0"/>
                </a:rPr>
                <a:t>Por los </a:t>
              </a:r>
            </a:p>
            <a:p>
              <a:pPr algn="ctr"/>
              <a:r>
                <a:rPr lang="es-PE" sz="1800">
                  <a:latin typeface="Trebuchet MS" pitchFamily="34" charset="0"/>
                  <a:cs typeface="Arial" charset="0"/>
                </a:rPr>
                <a:t>años ´80</a:t>
              </a:r>
              <a:endParaRPr lang="es-ES" sz="1800">
                <a:latin typeface="Trebuchet MS" pitchFamily="34" charset="0"/>
                <a:cs typeface="Arial" charset="0"/>
              </a:endParaRPr>
            </a:p>
          </p:txBody>
        </p:sp>
        <p:sp>
          <p:nvSpPr>
            <p:cNvPr id="356364" name="Text Box 12"/>
            <p:cNvSpPr txBox="1">
              <a:spLocks noChangeArrowheads="1"/>
            </p:cNvSpPr>
            <p:nvPr/>
          </p:nvSpPr>
          <p:spPr bwMode="auto">
            <a:xfrm>
              <a:off x="1190" y="1440"/>
              <a:ext cx="4570" cy="449"/>
            </a:xfrm>
            <a:prstGeom prst="rect">
              <a:avLst/>
            </a:prstGeom>
            <a:noFill/>
            <a:ln w="9525">
              <a:noFill/>
              <a:miter lim="800000"/>
              <a:headEnd/>
              <a:tailEnd/>
            </a:ln>
            <a:effectLst/>
          </p:spPr>
          <p:txBody>
            <a:bodyPr>
              <a:spAutoFit/>
            </a:bodyPr>
            <a:lstStyle/>
            <a:p>
              <a:pPr marL="284163" indent="-284163" eaLnBrk="1" hangingPunct="1"/>
              <a:r>
                <a:rPr lang="es-PE" sz="3200" baseline="-25000">
                  <a:latin typeface="Trebuchet MS" pitchFamily="34" charset="0"/>
                  <a:cs typeface="Arial" charset="0"/>
                </a:rPr>
                <a:t>¿APLICABLES AL SOFTWARE?</a:t>
              </a:r>
            </a:p>
            <a:p>
              <a:pPr marL="284163" indent="-284163" eaLnBrk="1" hangingPunct="1">
                <a:buFontTx/>
                <a:buChar char="•"/>
              </a:pPr>
              <a:r>
                <a:rPr lang="es-PE" sz="3200" baseline="-25000">
                  <a:latin typeface="Trebuchet MS" pitchFamily="34" charset="0"/>
                  <a:cs typeface="Arial" charset="0"/>
                </a:rPr>
                <a:t>Tom de Marco sugiere que pueden ser una idea interesante para el software</a:t>
              </a:r>
              <a:endParaRPr lang="es-ES" sz="3200" baseline="-25000">
                <a:latin typeface="Trebuchet MS" pitchFamily="34" charset="0"/>
                <a:cs typeface="Arial" charset="0"/>
              </a:endParaRPr>
            </a:p>
          </p:txBody>
        </p:sp>
      </p:grpSp>
      <p:grpSp>
        <p:nvGrpSpPr>
          <p:cNvPr id="3" name="Group 16"/>
          <p:cNvGrpSpPr>
            <a:grpSpLocks/>
          </p:cNvGrpSpPr>
          <p:nvPr/>
        </p:nvGrpSpPr>
        <p:grpSpPr bwMode="auto">
          <a:xfrm>
            <a:off x="1066800" y="5336430"/>
            <a:ext cx="8077200" cy="1404938"/>
            <a:chOff x="672" y="3168"/>
            <a:chExt cx="5088" cy="885"/>
          </a:xfrm>
        </p:grpSpPr>
        <p:sp>
          <p:nvSpPr>
            <p:cNvPr id="356366" name="Rectangle 14"/>
            <p:cNvSpPr>
              <a:spLocks noChangeArrowheads="1"/>
            </p:cNvSpPr>
            <p:nvPr/>
          </p:nvSpPr>
          <p:spPr bwMode="auto">
            <a:xfrm>
              <a:off x="672" y="3247"/>
              <a:ext cx="1248" cy="435"/>
            </a:xfrm>
            <a:prstGeom prst="rect">
              <a:avLst/>
            </a:prstGeom>
            <a:solidFill>
              <a:srgbClr val="BBE0E3"/>
            </a:solidFill>
            <a:ln w="76200" cmpd="tri">
              <a:solidFill>
                <a:srgbClr val="000000"/>
              </a:solidFill>
              <a:miter lim="800000"/>
              <a:headEnd/>
              <a:tailEnd/>
            </a:ln>
          </p:spPr>
          <p:txBody>
            <a:bodyPr wrap="none" lIns="88697" tIns="44348" rIns="88697" bIns="44348" anchor="ctr"/>
            <a:lstStyle/>
            <a:p>
              <a:pPr algn="ctr"/>
              <a:r>
                <a:rPr lang="es-PE" sz="1800" dirty="0">
                  <a:latin typeface="Trebuchet MS" pitchFamily="34" charset="0"/>
                  <a:cs typeface="Arial" charset="0"/>
                </a:rPr>
                <a:t>Hasta mediados</a:t>
              </a:r>
            </a:p>
            <a:p>
              <a:pPr algn="ctr"/>
              <a:r>
                <a:rPr lang="es-PE" sz="1800" dirty="0">
                  <a:latin typeface="Trebuchet MS" pitchFamily="34" charset="0"/>
                  <a:cs typeface="Arial" charset="0"/>
                </a:rPr>
                <a:t>de los ´90</a:t>
              </a:r>
              <a:endParaRPr lang="es-ES" sz="1800" dirty="0">
                <a:latin typeface="Trebuchet MS" pitchFamily="34" charset="0"/>
                <a:cs typeface="Arial" charset="0"/>
              </a:endParaRPr>
            </a:p>
          </p:txBody>
        </p:sp>
        <p:sp>
          <p:nvSpPr>
            <p:cNvPr id="356367" name="Text Box 15"/>
            <p:cNvSpPr txBox="1">
              <a:spLocks noChangeArrowheads="1"/>
            </p:cNvSpPr>
            <p:nvPr/>
          </p:nvSpPr>
          <p:spPr bwMode="auto">
            <a:xfrm>
              <a:off x="2016" y="3168"/>
              <a:ext cx="3744" cy="885"/>
            </a:xfrm>
            <a:prstGeom prst="rect">
              <a:avLst/>
            </a:prstGeom>
            <a:noFill/>
            <a:ln w="9525">
              <a:noFill/>
              <a:miter lim="800000"/>
              <a:headEnd/>
              <a:tailEnd/>
            </a:ln>
            <a:effectLst/>
          </p:spPr>
          <p:txBody>
            <a:bodyPr>
              <a:spAutoFit/>
            </a:bodyPr>
            <a:lstStyle/>
            <a:p>
              <a:pPr marL="284163" indent="-284163" eaLnBrk="1" hangingPunct="1"/>
              <a:r>
                <a:rPr lang="es-PE" sz="3200" baseline="-25000">
                  <a:latin typeface="Trebuchet MS" pitchFamily="34" charset="0"/>
                  <a:cs typeface="Arial" charset="0"/>
                </a:rPr>
                <a:t>OLVIDADOS</a:t>
              </a:r>
            </a:p>
            <a:p>
              <a:pPr marL="284163" indent="-284163" eaLnBrk="1" hangingPunct="1">
                <a:buFontTx/>
                <a:buChar char="•"/>
              </a:pPr>
              <a:r>
                <a:rPr lang="es-PE" sz="3200" baseline="-25000">
                  <a:latin typeface="Trebuchet MS" pitchFamily="34" charset="0"/>
                  <a:cs typeface="Arial" charset="0"/>
                </a:rPr>
                <a:t>Influencia cartesiana: eludir soluciones previas y comenzar cada sistema software como si fuese nuevo</a:t>
              </a:r>
              <a:endParaRPr lang="es-ES" sz="3200" baseline="-25000">
                <a:latin typeface="Trebuchet MS" pitchFamily="34" charset="0"/>
                <a:cs typeface="Arial" charset="0"/>
              </a:endParaRPr>
            </a:p>
          </p:txBody>
        </p:sp>
      </p:grpSp>
      <p:grpSp>
        <p:nvGrpSpPr>
          <p:cNvPr id="4" name="Group 20"/>
          <p:cNvGrpSpPr>
            <a:grpSpLocks/>
          </p:cNvGrpSpPr>
          <p:nvPr/>
        </p:nvGrpSpPr>
        <p:grpSpPr bwMode="auto">
          <a:xfrm>
            <a:off x="0" y="1435923"/>
            <a:ext cx="9144000" cy="2390775"/>
            <a:chOff x="0" y="663"/>
            <a:chExt cx="5760" cy="1506"/>
          </a:xfrm>
        </p:grpSpPr>
        <p:sp>
          <p:nvSpPr>
            <p:cNvPr id="356357" name="Rectangle 5"/>
            <p:cNvSpPr>
              <a:spLocks noChangeArrowheads="1"/>
            </p:cNvSpPr>
            <p:nvPr/>
          </p:nvSpPr>
          <p:spPr bwMode="auto">
            <a:xfrm>
              <a:off x="336" y="742"/>
              <a:ext cx="816" cy="435"/>
            </a:xfrm>
            <a:prstGeom prst="rect">
              <a:avLst/>
            </a:prstGeom>
            <a:solidFill>
              <a:srgbClr val="BBE0E3"/>
            </a:solidFill>
            <a:ln w="76200" cmpd="tri">
              <a:solidFill>
                <a:srgbClr val="000000"/>
              </a:solidFill>
              <a:miter lim="800000"/>
              <a:headEnd/>
              <a:tailEnd/>
            </a:ln>
          </p:spPr>
          <p:txBody>
            <a:bodyPr wrap="none" lIns="88697" tIns="44348" rIns="88697" bIns="44348" anchor="ctr"/>
            <a:lstStyle/>
            <a:p>
              <a:pPr algn="ctr"/>
              <a:r>
                <a:rPr lang="es-PE" sz="1800">
                  <a:latin typeface="Trebuchet MS" pitchFamily="34" charset="0"/>
                  <a:cs typeface="Arial" charset="0"/>
                </a:rPr>
                <a:t>Finales </a:t>
              </a:r>
            </a:p>
            <a:p>
              <a:pPr algn="ctr"/>
              <a:r>
                <a:rPr lang="es-PE" sz="1800">
                  <a:latin typeface="Trebuchet MS" pitchFamily="34" charset="0"/>
                  <a:cs typeface="Arial" charset="0"/>
                </a:rPr>
                <a:t>de los ´70</a:t>
              </a:r>
              <a:endParaRPr lang="es-ES" sz="1800">
                <a:latin typeface="Trebuchet MS" pitchFamily="34" charset="0"/>
                <a:cs typeface="Arial" charset="0"/>
              </a:endParaRPr>
            </a:p>
          </p:txBody>
        </p:sp>
        <p:sp>
          <p:nvSpPr>
            <p:cNvPr id="356358" name="Text Box 6"/>
            <p:cNvSpPr txBox="1">
              <a:spLocks noChangeArrowheads="1"/>
            </p:cNvSpPr>
            <p:nvPr/>
          </p:nvSpPr>
          <p:spPr bwMode="auto">
            <a:xfrm>
              <a:off x="1728" y="663"/>
              <a:ext cx="4032" cy="1506"/>
            </a:xfrm>
            <a:prstGeom prst="rect">
              <a:avLst/>
            </a:prstGeom>
            <a:noFill/>
            <a:ln w="9525">
              <a:noFill/>
              <a:miter lim="800000"/>
              <a:headEnd/>
              <a:tailEnd/>
            </a:ln>
            <a:effectLst/>
          </p:spPr>
          <p:txBody>
            <a:bodyPr>
              <a:spAutoFit/>
            </a:bodyPr>
            <a:lstStyle/>
            <a:p>
              <a:pPr marL="284163" indent="-284163" eaLnBrk="1" hangingPunct="1"/>
              <a:r>
                <a:rPr lang="es-PE" sz="3200" baseline="-25000">
                  <a:latin typeface="Trebuchet MS" pitchFamily="34" charset="0"/>
                  <a:cs typeface="Arial" charset="0"/>
                </a:rPr>
                <a:t>SURGEN</a:t>
              </a:r>
            </a:p>
            <a:p>
              <a:pPr marL="284163" indent="-284163" eaLnBrk="1" hangingPunct="1">
                <a:buFontTx/>
                <a:buChar char="•"/>
              </a:pPr>
              <a:r>
                <a:rPr lang="es-PE" sz="3200" baseline="-25000">
                  <a:latin typeface="Trebuchet MS" pitchFamily="34" charset="0"/>
                  <a:cs typeface="Arial" charset="0"/>
                </a:rPr>
                <a:t>Padre: Arquitecto Christopher Alexander</a:t>
              </a:r>
            </a:p>
            <a:p>
              <a:pPr marL="284163" indent="-284163" eaLnBrk="1" hangingPunct="1">
                <a:buFontTx/>
                <a:buChar char="•"/>
              </a:pPr>
              <a:r>
                <a:rPr lang="es-PE" sz="3200" baseline="-25000">
                  <a:latin typeface="Trebuchet MS" pitchFamily="34" charset="0"/>
                  <a:cs typeface="Arial" charset="0"/>
                </a:rPr>
                <a:t>Problema que enfrentó: Problemas recurrente que se presentaban en la construcción de ciudades y pueblos.</a:t>
              </a:r>
            </a:p>
            <a:p>
              <a:pPr marL="284163" indent="-284163" eaLnBrk="1" hangingPunct="1">
                <a:buFontTx/>
                <a:buChar char="•"/>
              </a:pPr>
              <a:r>
                <a:rPr lang="es-PE" sz="3200" baseline="-25000">
                  <a:latin typeface="Trebuchet MS" pitchFamily="34" charset="0"/>
                  <a:cs typeface="Arial" charset="0"/>
                </a:rPr>
                <a:t>Fuente: “The timeless way of building”- Oxford University Press. New York, USA. 1979.</a:t>
              </a:r>
              <a:endParaRPr lang="es-ES" sz="3200" baseline="-25000">
                <a:latin typeface="Trebuchet MS" pitchFamily="34" charset="0"/>
                <a:cs typeface="Arial" charset="0"/>
              </a:endParaRPr>
            </a:p>
          </p:txBody>
        </p:sp>
        <p:sp>
          <p:nvSpPr>
            <p:cNvPr id="356370" name="Text Box 18"/>
            <p:cNvSpPr txBox="1">
              <a:spLocks noChangeArrowheads="1"/>
            </p:cNvSpPr>
            <p:nvPr/>
          </p:nvSpPr>
          <p:spPr bwMode="auto">
            <a:xfrm>
              <a:off x="0" y="1584"/>
              <a:ext cx="1834" cy="407"/>
            </a:xfrm>
            <a:prstGeom prst="rect">
              <a:avLst/>
            </a:prstGeom>
            <a:noFill/>
            <a:ln w="9525">
              <a:noFill/>
              <a:miter lim="800000"/>
              <a:headEnd/>
              <a:tailEnd/>
            </a:ln>
            <a:effectLst/>
          </p:spPr>
          <p:txBody>
            <a:bodyPr>
              <a:spAutoFit/>
            </a:bodyPr>
            <a:lstStyle/>
            <a:p>
              <a:pPr algn="ctr"/>
              <a:r>
                <a:rPr lang="es-PE">
                  <a:latin typeface="Trebuchet MS" pitchFamily="34" charset="0"/>
                </a:rPr>
                <a:t>Técnica de diseño arquitectónico</a:t>
              </a:r>
              <a:endParaRPr lang="es-ES">
                <a:latin typeface="Trebuchet MS" pitchFamily="34" charset="0"/>
              </a:endParaRPr>
            </a:p>
          </p:txBody>
        </p:sp>
        <p:sp>
          <p:nvSpPr>
            <p:cNvPr id="356371" name="AutoShape 19"/>
            <p:cNvSpPr>
              <a:spLocks noChangeArrowheads="1"/>
            </p:cNvSpPr>
            <p:nvPr/>
          </p:nvSpPr>
          <p:spPr bwMode="auto">
            <a:xfrm>
              <a:off x="672" y="1296"/>
              <a:ext cx="192" cy="288"/>
            </a:xfrm>
            <a:prstGeom prst="downArrow">
              <a:avLst>
                <a:gd name="adj1" fmla="val 50000"/>
                <a:gd name="adj2" fmla="val 37500"/>
              </a:avLst>
            </a:prstGeom>
            <a:solidFill>
              <a:srgbClr val="A50021"/>
            </a:solidFill>
            <a:ln w="9525">
              <a:solidFill>
                <a:schemeClr val="tx1"/>
              </a:solidFill>
              <a:miter lim="800000"/>
              <a:headEnd/>
              <a:tailEnd/>
            </a:ln>
            <a:effectLst/>
          </p:spPr>
          <p:txBody>
            <a:bodyPr wrap="none" anchor="ctr"/>
            <a:lstStyle/>
            <a:p>
              <a:endParaRPr lang="es-ES">
                <a:latin typeface="Trebuchet MS" pitchFamily="34" charset="0"/>
              </a:endParaRPr>
            </a:p>
          </p:txBody>
        </p:sp>
      </p:grpSp>
      <p:sp>
        <p:nvSpPr>
          <p:cNvPr id="14" name="Rectangle 2"/>
          <p:cNvSpPr>
            <a:spLocks noChangeArrowheads="1"/>
          </p:cNvSpPr>
          <p:nvPr/>
        </p:nvSpPr>
        <p:spPr bwMode="auto">
          <a:xfrm>
            <a:off x="685800" y="152400"/>
            <a:ext cx="7772400" cy="762000"/>
          </a:xfrm>
          <a:prstGeom prst="rect">
            <a:avLst/>
          </a:prstGeom>
          <a:noFill/>
          <a:ln w="9525">
            <a:noFill/>
            <a:miter lim="800000"/>
            <a:headEnd/>
            <a:tailEnd/>
          </a:ln>
          <a:effectLst/>
        </p:spPr>
        <p:txBody>
          <a:bodyPr anchor="ctr"/>
          <a:lstStyle/>
          <a:p>
            <a:pPr algn="ctr"/>
            <a:r>
              <a:rPr lang="es-ES_tradnl" sz="4000" b="1" dirty="0">
                <a:latin typeface="Trebuchet MS" pitchFamily="34" charset="0"/>
              </a:rPr>
              <a:t>Hitos             …          Patrones</a:t>
            </a:r>
            <a:endParaRPr lang="es-ES_tradnl" sz="4400" dirty="0">
              <a:latin typeface="Trebuchet MS" pitchFamily="34" charset="0"/>
            </a:endParaRPr>
          </a:p>
        </p:txBody>
      </p:sp>
    </p:spTree>
    <p:extLst>
      <p:ext uri="{BB962C8B-B14F-4D97-AF65-F5344CB8AC3E}">
        <p14:creationId xmlns:p14="http://schemas.microsoft.com/office/powerpoint/2010/main" val="924955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strips(downLeft)">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ChangeArrowheads="1"/>
          </p:cNvSpPr>
          <p:nvPr/>
        </p:nvSpPr>
        <p:spPr bwMode="auto">
          <a:xfrm>
            <a:off x="685800" y="152400"/>
            <a:ext cx="7772400" cy="762000"/>
          </a:xfrm>
          <a:prstGeom prst="rect">
            <a:avLst/>
          </a:prstGeom>
          <a:noFill/>
          <a:ln w="9525">
            <a:noFill/>
            <a:miter lim="800000"/>
            <a:headEnd/>
            <a:tailEnd/>
          </a:ln>
          <a:effectLst/>
        </p:spPr>
        <p:txBody>
          <a:bodyPr anchor="ctr"/>
          <a:lstStyle/>
          <a:p>
            <a:pPr algn="ctr"/>
            <a:r>
              <a:rPr lang="es-ES_tradnl" sz="4000" b="1" dirty="0">
                <a:latin typeface="Trebuchet MS" pitchFamily="34" charset="0"/>
              </a:rPr>
              <a:t>Hitos             …          Patrones</a:t>
            </a:r>
            <a:endParaRPr lang="es-ES_tradnl" sz="4400" dirty="0">
              <a:latin typeface="Trebuchet MS" pitchFamily="34" charset="0"/>
            </a:endParaRPr>
          </a:p>
        </p:txBody>
      </p:sp>
      <p:grpSp>
        <p:nvGrpSpPr>
          <p:cNvPr id="2" name="Group 4"/>
          <p:cNvGrpSpPr>
            <a:grpSpLocks/>
          </p:cNvGrpSpPr>
          <p:nvPr/>
        </p:nvGrpSpPr>
        <p:grpSpPr bwMode="auto">
          <a:xfrm>
            <a:off x="381000" y="3861048"/>
            <a:ext cx="8382000" cy="1404397"/>
            <a:chOff x="336" y="1440"/>
            <a:chExt cx="5424" cy="585"/>
          </a:xfrm>
        </p:grpSpPr>
        <p:sp>
          <p:nvSpPr>
            <p:cNvPr id="357381" name="Rectangle 5"/>
            <p:cNvSpPr>
              <a:spLocks noChangeArrowheads="1"/>
            </p:cNvSpPr>
            <p:nvPr/>
          </p:nvSpPr>
          <p:spPr bwMode="auto">
            <a:xfrm>
              <a:off x="336" y="1492"/>
              <a:ext cx="816" cy="288"/>
            </a:xfrm>
            <a:prstGeom prst="rect">
              <a:avLst/>
            </a:prstGeom>
            <a:solidFill>
              <a:srgbClr val="BBE0E3"/>
            </a:solidFill>
            <a:ln w="76200" cmpd="tri">
              <a:solidFill>
                <a:srgbClr val="000000"/>
              </a:solidFill>
              <a:miter lim="800000"/>
              <a:headEnd/>
              <a:tailEnd/>
            </a:ln>
          </p:spPr>
          <p:txBody>
            <a:bodyPr wrap="none" lIns="88697" tIns="44348" rIns="88697" bIns="44348" anchor="ctr"/>
            <a:lstStyle/>
            <a:p>
              <a:pPr algn="ctr"/>
              <a:r>
                <a:rPr lang="es-PE" sz="1800">
                  <a:latin typeface="Trebuchet MS" pitchFamily="34" charset="0"/>
                  <a:cs typeface="Arial" charset="0"/>
                </a:rPr>
                <a:t>1998</a:t>
              </a:r>
              <a:endParaRPr lang="es-ES" sz="1800">
                <a:latin typeface="Trebuchet MS" pitchFamily="34" charset="0"/>
                <a:cs typeface="Arial" charset="0"/>
              </a:endParaRPr>
            </a:p>
          </p:txBody>
        </p:sp>
        <p:sp>
          <p:nvSpPr>
            <p:cNvPr id="357382" name="Text Box 6"/>
            <p:cNvSpPr txBox="1">
              <a:spLocks noChangeArrowheads="1"/>
            </p:cNvSpPr>
            <p:nvPr/>
          </p:nvSpPr>
          <p:spPr bwMode="auto">
            <a:xfrm>
              <a:off x="1190" y="1440"/>
              <a:ext cx="4570" cy="585"/>
            </a:xfrm>
            <a:prstGeom prst="rect">
              <a:avLst/>
            </a:prstGeom>
            <a:noFill/>
            <a:ln w="9525">
              <a:noFill/>
              <a:miter lim="800000"/>
              <a:headEnd/>
              <a:tailEnd/>
            </a:ln>
            <a:effectLst/>
          </p:spPr>
          <p:txBody>
            <a:bodyPr>
              <a:spAutoFit/>
            </a:bodyPr>
            <a:lstStyle/>
            <a:p>
              <a:pPr marL="284163" indent="-284163" eaLnBrk="1" hangingPunct="1"/>
              <a:r>
                <a:rPr lang="es-PE" sz="3200" baseline="-25000" dirty="0">
                  <a:latin typeface="Trebuchet MS" pitchFamily="34" charset="0"/>
                  <a:cs typeface="Arial" charset="0"/>
                </a:rPr>
                <a:t>PATRONES GRASP</a:t>
              </a:r>
            </a:p>
            <a:p>
              <a:pPr marL="284163" indent="-284163" eaLnBrk="1" hangingPunct="1">
                <a:buFontTx/>
                <a:buChar char="•"/>
              </a:pPr>
              <a:r>
                <a:rPr lang="es-PE" sz="3200" baseline="-25000" dirty="0">
                  <a:latin typeface="Trebuchet MS" pitchFamily="34" charset="0"/>
                  <a:cs typeface="Arial" charset="0"/>
                </a:rPr>
                <a:t>Idea: ¿Cómo asignar responsabilidades a clases?</a:t>
              </a:r>
            </a:p>
            <a:p>
              <a:pPr marL="284163" indent="-284163" eaLnBrk="1" hangingPunct="1">
                <a:buFontTx/>
                <a:buChar char="•"/>
              </a:pPr>
              <a:r>
                <a:rPr lang="es-PE" sz="3200" baseline="-25000" dirty="0">
                  <a:latin typeface="Trebuchet MS" pitchFamily="34" charset="0"/>
                  <a:cs typeface="Arial" charset="0"/>
                </a:rPr>
                <a:t>Fuente: “</a:t>
              </a:r>
              <a:r>
                <a:rPr lang="es-PE" sz="3200" baseline="-25000" dirty="0" err="1">
                  <a:latin typeface="Trebuchet MS" pitchFamily="34" charset="0"/>
                  <a:cs typeface="Arial" charset="0"/>
                </a:rPr>
                <a:t>Applying</a:t>
              </a:r>
              <a:r>
                <a:rPr lang="es-PE" sz="3200" baseline="-25000" dirty="0">
                  <a:latin typeface="Trebuchet MS" pitchFamily="34" charset="0"/>
                  <a:cs typeface="Arial" charset="0"/>
                </a:rPr>
                <a:t> UML and </a:t>
              </a:r>
              <a:r>
                <a:rPr lang="es-PE" sz="3200" baseline="-25000" dirty="0" err="1">
                  <a:latin typeface="Trebuchet MS" pitchFamily="34" charset="0"/>
                  <a:cs typeface="Arial" charset="0"/>
                </a:rPr>
                <a:t>patterns</a:t>
              </a:r>
              <a:r>
                <a:rPr lang="es-PE" sz="3200" baseline="-25000" dirty="0">
                  <a:latin typeface="Trebuchet MS" pitchFamily="34" charset="0"/>
                  <a:cs typeface="Arial" charset="0"/>
                </a:rPr>
                <a:t>”, Craig </a:t>
              </a:r>
              <a:r>
                <a:rPr lang="es-PE" sz="3200" baseline="-25000" dirty="0" err="1">
                  <a:latin typeface="Trebuchet MS" pitchFamily="34" charset="0"/>
                  <a:cs typeface="Arial" charset="0"/>
                </a:rPr>
                <a:t>Larman</a:t>
              </a:r>
              <a:r>
                <a:rPr lang="es-PE" sz="3200" baseline="-25000" dirty="0">
                  <a:latin typeface="Trebuchet MS" pitchFamily="34" charset="0"/>
                  <a:cs typeface="Arial" charset="0"/>
                </a:rPr>
                <a:t>, Prentice Hall, 1998</a:t>
              </a:r>
              <a:endParaRPr lang="es-ES" sz="3200" baseline="-25000" dirty="0">
                <a:latin typeface="Trebuchet MS" pitchFamily="34" charset="0"/>
                <a:cs typeface="Arial" charset="0"/>
              </a:endParaRPr>
            </a:p>
          </p:txBody>
        </p:sp>
      </p:grpSp>
      <p:grpSp>
        <p:nvGrpSpPr>
          <p:cNvPr id="3" name="Group 15"/>
          <p:cNvGrpSpPr>
            <a:grpSpLocks/>
          </p:cNvGrpSpPr>
          <p:nvPr/>
        </p:nvGrpSpPr>
        <p:grpSpPr bwMode="auto">
          <a:xfrm>
            <a:off x="107504" y="1587259"/>
            <a:ext cx="9036496" cy="2390775"/>
            <a:chOff x="336" y="663"/>
            <a:chExt cx="5424" cy="1506"/>
          </a:xfrm>
        </p:grpSpPr>
        <p:sp>
          <p:nvSpPr>
            <p:cNvPr id="357387" name="Rectangle 11"/>
            <p:cNvSpPr>
              <a:spLocks noChangeArrowheads="1"/>
            </p:cNvSpPr>
            <p:nvPr/>
          </p:nvSpPr>
          <p:spPr bwMode="auto">
            <a:xfrm>
              <a:off x="336" y="742"/>
              <a:ext cx="816" cy="435"/>
            </a:xfrm>
            <a:prstGeom prst="rect">
              <a:avLst/>
            </a:prstGeom>
            <a:solidFill>
              <a:srgbClr val="BBE0E3"/>
            </a:solidFill>
            <a:ln w="76200" cmpd="tri">
              <a:solidFill>
                <a:srgbClr val="000000"/>
              </a:solidFill>
              <a:miter lim="800000"/>
              <a:headEnd/>
              <a:tailEnd/>
            </a:ln>
          </p:spPr>
          <p:txBody>
            <a:bodyPr wrap="none" lIns="88697" tIns="44348" rIns="88697" bIns="44348" anchor="ctr"/>
            <a:lstStyle/>
            <a:p>
              <a:pPr algn="ctr"/>
              <a:r>
                <a:rPr lang="es-PE" sz="1800">
                  <a:latin typeface="Trebuchet MS" pitchFamily="34" charset="0"/>
                  <a:cs typeface="Arial" charset="0"/>
                </a:rPr>
                <a:t>1995</a:t>
              </a:r>
              <a:endParaRPr lang="es-ES" sz="1800">
                <a:latin typeface="Trebuchet MS" pitchFamily="34" charset="0"/>
                <a:cs typeface="Arial" charset="0"/>
              </a:endParaRPr>
            </a:p>
          </p:txBody>
        </p:sp>
        <p:sp>
          <p:nvSpPr>
            <p:cNvPr id="357388" name="Text Box 12"/>
            <p:cNvSpPr txBox="1">
              <a:spLocks noChangeArrowheads="1"/>
            </p:cNvSpPr>
            <p:nvPr/>
          </p:nvSpPr>
          <p:spPr bwMode="auto">
            <a:xfrm>
              <a:off x="1296" y="663"/>
              <a:ext cx="4464" cy="1506"/>
            </a:xfrm>
            <a:prstGeom prst="rect">
              <a:avLst/>
            </a:prstGeom>
            <a:noFill/>
            <a:ln w="9525">
              <a:noFill/>
              <a:miter lim="800000"/>
              <a:headEnd/>
              <a:tailEnd/>
            </a:ln>
            <a:effectLst/>
          </p:spPr>
          <p:txBody>
            <a:bodyPr>
              <a:spAutoFit/>
            </a:bodyPr>
            <a:lstStyle/>
            <a:p>
              <a:pPr marL="284163" indent="-284163" eaLnBrk="1" hangingPunct="1"/>
              <a:r>
                <a:rPr lang="es-PE" sz="3200" baseline="-25000" dirty="0">
                  <a:latin typeface="Trebuchet MS" pitchFamily="34" charset="0"/>
                  <a:cs typeface="Arial" charset="0"/>
                </a:rPr>
                <a:t>EXPLOSIÓN: PATRONES </a:t>
              </a:r>
              <a:r>
                <a:rPr lang="es-PE" sz="3200" baseline="-25000" dirty="0" err="1">
                  <a:latin typeface="Trebuchet MS" pitchFamily="34" charset="0"/>
                  <a:cs typeface="Arial" charset="0"/>
                </a:rPr>
                <a:t>GoF</a:t>
              </a:r>
              <a:endParaRPr lang="es-PE" sz="3200" baseline="-25000" dirty="0">
                <a:latin typeface="Trebuchet MS" pitchFamily="34" charset="0"/>
                <a:cs typeface="Arial" charset="0"/>
              </a:endParaRPr>
            </a:p>
            <a:p>
              <a:pPr marL="284163" indent="-284163" eaLnBrk="1" hangingPunct="1">
                <a:buFontTx/>
                <a:buChar char="•"/>
              </a:pPr>
              <a:r>
                <a:rPr lang="es-PE" sz="3200" baseline="-25000" dirty="0">
                  <a:latin typeface="Trebuchet MS" pitchFamily="34" charset="0"/>
                  <a:cs typeface="Arial" charset="0"/>
                </a:rPr>
                <a:t>Idea. Recopilar patrones aplicados habitualmente por expertos diseñadores de software orientado a objetos</a:t>
              </a:r>
            </a:p>
            <a:p>
              <a:pPr marL="284163" indent="-284163" eaLnBrk="1" hangingPunct="1">
                <a:buFontTx/>
                <a:buChar char="•"/>
              </a:pPr>
              <a:r>
                <a:rPr lang="es-PE" sz="3200" baseline="-25000" dirty="0">
                  <a:latin typeface="Trebuchet MS" pitchFamily="34" charset="0"/>
                  <a:cs typeface="Arial" charset="0"/>
                </a:rPr>
                <a:t>Fuente: “</a:t>
              </a:r>
              <a:r>
                <a:rPr lang="es-PE" sz="3200" baseline="-25000" dirty="0" err="1">
                  <a:latin typeface="Trebuchet MS" pitchFamily="34" charset="0"/>
                  <a:cs typeface="Arial" charset="0"/>
                </a:rPr>
                <a:t>Design</a:t>
              </a:r>
              <a:r>
                <a:rPr lang="es-PE" sz="3200" baseline="-25000" dirty="0">
                  <a:latin typeface="Trebuchet MS" pitchFamily="34" charset="0"/>
                  <a:cs typeface="Arial" charset="0"/>
                </a:rPr>
                <a:t> </a:t>
              </a:r>
              <a:r>
                <a:rPr lang="es-PE" sz="3200" baseline="-25000" dirty="0" err="1">
                  <a:latin typeface="Trebuchet MS" pitchFamily="34" charset="0"/>
                  <a:cs typeface="Arial" charset="0"/>
                </a:rPr>
                <a:t>Patterns</a:t>
              </a:r>
              <a:r>
                <a:rPr lang="es-PE" sz="3200" baseline="-25000" dirty="0">
                  <a:latin typeface="Trebuchet MS" pitchFamily="34" charset="0"/>
                  <a:cs typeface="Arial" charset="0"/>
                </a:rPr>
                <a:t>: </a:t>
              </a:r>
              <a:r>
                <a:rPr lang="es-PE" sz="3200" baseline="-25000" dirty="0" err="1">
                  <a:latin typeface="Trebuchet MS" pitchFamily="34" charset="0"/>
                  <a:cs typeface="Arial" charset="0"/>
                </a:rPr>
                <a:t>Elements</a:t>
              </a:r>
              <a:r>
                <a:rPr lang="es-PE" sz="3200" baseline="-25000" dirty="0">
                  <a:latin typeface="Trebuchet MS" pitchFamily="34" charset="0"/>
                  <a:cs typeface="Arial" charset="0"/>
                </a:rPr>
                <a:t> of Reusable </a:t>
              </a:r>
              <a:r>
                <a:rPr lang="es-PE" sz="3200" baseline="-25000" dirty="0" err="1">
                  <a:latin typeface="Trebuchet MS" pitchFamily="34" charset="0"/>
                  <a:cs typeface="Arial" charset="0"/>
                </a:rPr>
                <a:t>Object-Oriented</a:t>
              </a:r>
              <a:r>
                <a:rPr lang="es-PE" sz="3200" baseline="-25000" dirty="0">
                  <a:latin typeface="Trebuchet MS" pitchFamily="34" charset="0"/>
                  <a:cs typeface="Arial" charset="0"/>
                </a:rPr>
                <a:t> Software”; Erich Gamma, Richard </a:t>
              </a:r>
              <a:r>
                <a:rPr lang="es-PE" sz="3200" baseline="-25000" dirty="0" err="1">
                  <a:latin typeface="Trebuchet MS" pitchFamily="34" charset="0"/>
                  <a:cs typeface="Arial" charset="0"/>
                </a:rPr>
                <a:t>Helm</a:t>
              </a:r>
              <a:r>
                <a:rPr lang="es-PE" sz="3200" baseline="-25000" dirty="0">
                  <a:latin typeface="Trebuchet MS" pitchFamily="34" charset="0"/>
                  <a:cs typeface="Arial" charset="0"/>
                </a:rPr>
                <a:t>, Ralph Johnson and John </a:t>
              </a:r>
              <a:r>
                <a:rPr lang="es-PE" sz="3200" baseline="-25000" dirty="0" err="1">
                  <a:latin typeface="Trebuchet MS" pitchFamily="34" charset="0"/>
                  <a:cs typeface="Arial" charset="0"/>
                </a:rPr>
                <a:t>Vlissides-Addison</a:t>
              </a:r>
              <a:r>
                <a:rPr lang="es-PE" sz="3200" baseline="-25000" dirty="0">
                  <a:latin typeface="Trebuchet MS" pitchFamily="34" charset="0"/>
                  <a:cs typeface="Arial" charset="0"/>
                </a:rPr>
                <a:t> </a:t>
              </a:r>
              <a:r>
                <a:rPr lang="es-PE" sz="3200" baseline="-25000" dirty="0" err="1">
                  <a:latin typeface="Trebuchet MS" pitchFamily="34" charset="0"/>
                  <a:cs typeface="Arial" charset="0"/>
                </a:rPr>
                <a:t>Wesley</a:t>
              </a:r>
              <a:r>
                <a:rPr lang="es-PE" sz="3200" baseline="-25000" dirty="0">
                  <a:latin typeface="Trebuchet MS" pitchFamily="34" charset="0"/>
                  <a:cs typeface="Arial" charset="0"/>
                </a:rPr>
                <a:t>, 1994</a:t>
              </a:r>
              <a:endParaRPr lang="es-ES" sz="3200" baseline="-25000" dirty="0">
                <a:latin typeface="Trebuchet MS" pitchFamily="34" charset="0"/>
                <a:cs typeface="Arial" charset="0"/>
              </a:endParaRPr>
            </a:p>
          </p:txBody>
        </p:sp>
      </p:grpSp>
      <p:grpSp>
        <p:nvGrpSpPr>
          <p:cNvPr id="4" name="Group 23"/>
          <p:cNvGrpSpPr>
            <a:grpSpLocks/>
          </p:cNvGrpSpPr>
          <p:nvPr/>
        </p:nvGrpSpPr>
        <p:grpSpPr bwMode="auto">
          <a:xfrm>
            <a:off x="533400" y="5383223"/>
            <a:ext cx="8610600" cy="1733551"/>
            <a:chOff x="672" y="3072"/>
            <a:chExt cx="5088" cy="1092"/>
          </a:xfrm>
        </p:grpSpPr>
        <p:sp>
          <p:nvSpPr>
            <p:cNvPr id="357397" name="Rectangle 21"/>
            <p:cNvSpPr>
              <a:spLocks noChangeArrowheads="1"/>
            </p:cNvSpPr>
            <p:nvPr/>
          </p:nvSpPr>
          <p:spPr bwMode="auto">
            <a:xfrm>
              <a:off x="672" y="3151"/>
              <a:ext cx="794" cy="435"/>
            </a:xfrm>
            <a:prstGeom prst="rect">
              <a:avLst/>
            </a:prstGeom>
            <a:solidFill>
              <a:srgbClr val="BBE0E3"/>
            </a:solidFill>
            <a:ln w="76200" cmpd="tri">
              <a:solidFill>
                <a:srgbClr val="000000"/>
              </a:solidFill>
              <a:miter lim="800000"/>
              <a:headEnd/>
              <a:tailEnd/>
            </a:ln>
          </p:spPr>
          <p:txBody>
            <a:bodyPr wrap="none" lIns="88697" tIns="44348" rIns="88697" bIns="44348" anchor="ctr"/>
            <a:lstStyle/>
            <a:p>
              <a:pPr algn="ctr"/>
              <a:r>
                <a:rPr lang="es-PE" sz="1800">
                  <a:latin typeface="Trebuchet MS" pitchFamily="34" charset="0"/>
                  <a:cs typeface="Arial" charset="0"/>
                </a:rPr>
                <a:t>A partir</a:t>
              </a:r>
            </a:p>
            <a:p>
              <a:pPr algn="ctr"/>
              <a:r>
                <a:rPr lang="es-PE" sz="1800">
                  <a:latin typeface="Trebuchet MS" pitchFamily="34" charset="0"/>
                  <a:cs typeface="Arial" charset="0"/>
                </a:rPr>
                <a:t>2001</a:t>
              </a:r>
              <a:endParaRPr lang="es-ES" sz="1800">
                <a:latin typeface="Trebuchet MS" pitchFamily="34" charset="0"/>
                <a:cs typeface="Arial" charset="0"/>
              </a:endParaRPr>
            </a:p>
          </p:txBody>
        </p:sp>
        <p:sp>
          <p:nvSpPr>
            <p:cNvPr id="357398" name="Text Box 22"/>
            <p:cNvSpPr txBox="1">
              <a:spLocks noChangeArrowheads="1"/>
            </p:cNvSpPr>
            <p:nvPr/>
          </p:nvSpPr>
          <p:spPr bwMode="auto">
            <a:xfrm>
              <a:off x="1440" y="3072"/>
              <a:ext cx="4320" cy="1092"/>
            </a:xfrm>
            <a:prstGeom prst="rect">
              <a:avLst/>
            </a:prstGeom>
            <a:noFill/>
            <a:ln w="9525">
              <a:noFill/>
              <a:miter lim="800000"/>
              <a:headEnd/>
              <a:tailEnd/>
            </a:ln>
            <a:effectLst/>
          </p:spPr>
          <p:txBody>
            <a:bodyPr>
              <a:spAutoFit/>
            </a:bodyPr>
            <a:lstStyle/>
            <a:p>
              <a:pPr marL="284163" indent="-284163" eaLnBrk="1" hangingPunct="1"/>
              <a:r>
                <a:rPr lang="es-PE" sz="3200" baseline="-25000" dirty="0">
                  <a:latin typeface="Trebuchet MS" pitchFamily="34" charset="0"/>
                  <a:cs typeface="Arial" charset="0"/>
                </a:rPr>
                <a:t>CATÁLOGO DE PATRONES J2EE Y PARA OTROS LENGUAJES</a:t>
              </a:r>
            </a:p>
            <a:p>
              <a:pPr marL="284163" indent="-284163" eaLnBrk="1" hangingPunct="1">
                <a:buFontTx/>
                <a:buChar char="•"/>
              </a:pPr>
              <a:r>
                <a:rPr lang="es-PE" sz="3200" baseline="-25000" dirty="0">
                  <a:latin typeface="Trebuchet MS" pitchFamily="34" charset="0"/>
                  <a:cs typeface="Arial" charset="0"/>
                </a:rPr>
                <a:t>Fuente: “</a:t>
              </a:r>
              <a:r>
                <a:rPr lang="es-PE" sz="3200" baseline="-25000" dirty="0" err="1">
                  <a:latin typeface="Trebuchet MS" pitchFamily="34" charset="0"/>
                  <a:cs typeface="Arial" charset="0"/>
                </a:rPr>
                <a:t>Core</a:t>
              </a:r>
              <a:r>
                <a:rPr lang="es-PE" sz="3200" baseline="-25000" dirty="0">
                  <a:latin typeface="Trebuchet MS" pitchFamily="34" charset="0"/>
                  <a:cs typeface="Arial" charset="0"/>
                </a:rPr>
                <a:t> J2EE </a:t>
              </a:r>
              <a:r>
                <a:rPr lang="es-PE" sz="3200" baseline="-25000" dirty="0" err="1">
                  <a:latin typeface="Trebuchet MS" pitchFamily="34" charset="0"/>
                  <a:cs typeface="Arial" charset="0"/>
                </a:rPr>
                <a:t>Patterns</a:t>
              </a:r>
              <a:r>
                <a:rPr lang="es-PE" sz="3200" baseline="-25000" dirty="0">
                  <a:latin typeface="Trebuchet MS" pitchFamily="34" charset="0"/>
                  <a:cs typeface="Arial" charset="0"/>
                </a:rPr>
                <a:t>: J2EE </a:t>
              </a:r>
              <a:r>
                <a:rPr lang="es-PE" sz="3200" baseline="-25000" dirty="0" err="1">
                  <a:latin typeface="Trebuchet MS" pitchFamily="34" charset="0"/>
                  <a:cs typeface="Arial" charset="0"/>
                </a:rPr>
                <a:t>Patterns</a:t>
              </a:r>
              <a:r>
                <a:rPr lang="es-PE" sz="3200" baseline="-25000" dirty="0">
                  <a:latin typeface="Trebuchet MS" pitchFamily="34" charset="0"/>
                  <a:cs typeface="Arial" charset="0"/>
                </a:rPr>
                <a:t> </a:t>
              </a:r>
              <a:r>
                <a:rPr lang="es-PE" sz="3200" baseline="-25000" dirty="0" err="1">
                  <a:latin typeface="Trebuchet MS" pitchFamily="34" charset="0"/>
                  <a:cs typeface="Arial" charset="0"/>
                </a:rPr>
                <a:t>Best</a:t>
              </a:r>
              <a:r>
                <a:rPr lang="es-PE" sz="3200" baseline="-25000" dirty="0">
                  <a:latin typeface="Trebuchet MS" pitchFamily="34" charset="0"/>
                  <a:cs typeface="Arial" charset="0"/>
                </a:rPr>
                <a:t> </a:t>
              </a:r>
              <a:r>
                <a:rPr lang="es-PE" sz="3200" baseline="-25000" dirty="0" err="1">
                  <a:latin typeface="Trebuchet MS" pitchFamily="34" charset="0"/>
                  <a:cs typeface="Arial" charset="0"/>
                </a:rPr>
                <a:t>Practices</a:t>
              </a:r>
              <a:r>
                <a:rPr lang="es-PE" sz="3200" baseline="-25000" dirty="0">
                  <a:latin typeface="Trebuchet MS" pitchFamily="34" charset="0"/>
                  <a:cs typeface="Arial" charset="0"/>
                </a:rPr>
                <a:t> and </a:t>
              </a:r>
              <a:r>
                <a:rPr lang="es-PE" sz="3200" baseline="-25000" dirty="0" err="1">
                  <a:latin typeface="Trebuchet MS" pitchFamily="34" charset="0"/>
                  <a:cs typeface="Arial" charset="0"/>
                </a:rPr>
                <a:t>Design</a:t>
              </a:r>
              <a:r>
                <a:rPr lang="es-PE" sz="3200" baseline="-25000" dirty="0">
                  <a:latin typeface="Trebuchet MS" pitchFamily="34" charset="0"/>
                  <a:cs typeface="Arial" charset="0"/>
                </a:rPr>
                <a:t> </a:t>
              </a:r>
              <a:r>
                <a:rPr lang="es-PE" sz="3200" baseline="-25000" dirty="0" err="1">
                  <a:latin typeface="Trebuchet MS" pitchFamily="34" charset="0"/>
                  <a:cs typeface="Arial" charset="0"/>
                </a:rPr>
                <a:t>Strategies</a:t>
              </a:r>
              <a:r>
                <a:rPr lang="es-PE" sz="3200" baseline="-25000" dirty="0">
                  <a:latin typeface="Trebuchet MS" pitchFamily="34" charset="0"/>
                  <a:cs typeface="Arial" charset="0"/>
                </a:rPr>
                <a:t>”. </a:t>
              </a:r>
              <a:r>
                <a:rPr lang="es-PE" sz="3200" baseline="-25000" dirty="0" err="1">
                  <a:latin typeface="Trebuchet MS" pitchFamily="34" charset="0"/>
                  <a:cs typeface="Arial" charset="0"/>
                </a:rPr>
                <a:t>Deepak</a:t>
              </a:r>
              <a:r>
                <a:rPr lang="es-PE" sz="3200" baseline="-25000" dirty="0">
                  <a:latin typeface="Trebuchet MS" pitchFamily="34" charset="0"/>
                  <a:cs typeface="Arial" charset="0"/>
                </a:rPr>
                <a:t> Alur, John </a:t>
              </a:r>
              <a:r>
                <a:rPr lang="es-PE" sz="3200" baseline="-25000" dirty="0" err="1">
                  <a:latin typeface="Trebuchet MS" pitchFamily="34" charset="0"/>
                  <a:cs typeface="Arial" charset="0"/>
                </a:rPr>
                <a:t>Crupi</a:t>
              </a:r>
              <a:r>
                <a:rPr lang="es-PE" sz="3200" baseline="-25000" dirty="0">
                  <a:latin typeface="Trebuchet MS" pitchFamily="34" charset="0"/>
                  <a:cs typeface="Arial" charset="0"/>
                </a:rPr>
                <a:t>, Dan </a:t>
              </a:r>
              <a:r>
                <a:rPr lang="es-PE" sz="3200" baseline="-25000" dirty="0" err="1">
                  <a:latin typeface="Trebuchet MS" pitchFamily="34" charset="0"/>
                  <a:cs typeface="Arial" charset="0"/>
                </a:rPr>
                <a:t>Malks</a:t>
              </a:r>
              <a:r>
                <a:rPr lang="es-PE" sz="3200" baseline="-25000" dirty="0">
                  <a:latin typeface="Trebuchet MS" pitchFamily="34" charset="0"/>
                  <a:cs typeface="Arial" charset="0"/>
                </a:rPr>
                <a:t>. Prentice Hall, 2001</a:t>
              </a:r>
              <a:endParaRPr lang="es-ES" sz="3200" baseline="-25000" dirty="0">
                <a:latin typeface="Trebuchet MS" pitchFamily="34" charset="0"/>
                <a:cs typeface="Arial" charset="0"/>
              </a:endParaRPr>
            </a:p>
          </p:txBody>
        </p:sp>
      </p:grpSp>
    </p:spTree>
    <p:extLst>
      <p:ext uri="{BB962C8B-B14F-4D97-AF65-F5344CB8AC3E}">
        <p14:creationId xmlns:p14="http://schemas.microsoft.com/office/powerpoint/2010/main" val="1189670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strips(downLeft)">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PATRONES GRASP</a:t>
            </a:r>
            <a:endParaRPr lang="es-ES" dirty="0"/>
          </a:p>
        </p:txBody>
      </p:sp>
      <p:sp>
        <p:nvSpPr>
          <p:cNvPr id="3" name="2 Marcador de texto"/>
          <p:cNvSpPr>
            <a:spLocks noGrp="1"/>
          </p:cNvSpPr>
          <p:nvPr>
            <p:ph type="body" idx="1"/>
          </p:nvPr>
        </p:nvSpPr>
        <p:spPr/>
        <p:txBody>
          <a:bodyPr/>
          <a:lstStyle/>
          <a:p>
            <a:endParaRPr lang="es-ES"/>
          </a:p>
        </p:txBody>
      </p:sp>
    </p:spTree>
    <p:extLst>
      <p:ext uri="{BB962C8B-B14F-4D97-AF65-F5344CB8AC3E}">
        <p14:creationId xmlns:p14="http://schemas.microsoft.com/office/powerpoint/2010/main" val="7302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WordArt 4"/>
          <p:cNvSpPr>
            <a:spLocks noChangeArrowheads="1" noChangeShapeType="1" noTextEdit="1"/>
          </p:cNvSpPr>
          <p:nvPr/>
        </p:nvSpPr>
        <p:spPr bwMode="auto">
          <a:xfrm>
            <a:off x="314325" y="56326"/>
            <a:ext cx="8829675" cy="1371600"/>
          </a:xfrm>
          <a:prstGeom prst="rect">
            <a:avLst/>
          </a:prstGeom>
        </p:spPr>
        <p:txBody>
          <a:bodyPr wrap="none" fromWordArt="1">
            <a:prstTxWarp prst="textPlain">
              <a:avLst>
                <a:gd name="adj" fmla="val 50000"/>
              </a:avLst>
            </a:prstTxWarp>
          </a:bodyPr>
          <a:lstStyle/>
          <a:p>
            <a:pPr algn="ctr"/>
            <a:r>
              <a:rPr lang="es-ES" sz="3600" kern="10" dirty="0">
                <a:ln w="9525">
                  <a:solidFill>
                    <a:srgbClr val="000000"/>
                  </a:solidFill>
                  <a:round/>
                  <a:headEnd/>
                  <a:tailEnd/>
                </a:ln>
                <a:solidFill>
                  <a:srgbClr val="CC0000"/>
                </a:solidFill>
                <a:latin typeface="Trebuchet MS" pitchFamily="34" charset="0"/>
              </a:rPr>
              <a:t>GRASP </a:t>
            </a:r>
          </a:p>
          <a:p>
            <a:pPr algn="ctr"/>
            <a:r>
              <a:rPr lang="es-ES" sz="3600" kern="10" dirty="0">
                <a:ln w="9525">
                  <a:solidFill>
                    <a:srgbClr val="000000"/>
                  </a:solidFill>
                  <a:round/>
                  <a:headEnd/>
                  <a:tailEnd/>
                </a:ln>
                <a:solidFill>
                  <a:srgbClr val="CC0000"/>
                </a:solidFill>
                <a:latin typeface="Trebuchet MS" pitchFamily="34" charset="0"/>
              </a:rPr>
              <a:t>(General </a:t>
            </a:r>
            <a:r>
              <a:rPr lang="es-ES" sz="3600" kern="10" dirty="0" err="1">
                <a:ln w="9525">
                  <a:solidFill>
                    <a:srgbClr val="000000"/>
                  </a:solidFill>
                  <a:round/>
                  <a:headEnd/>
                  <a:tailEnd/>
                </a:ln>
                <a:solidFill>
                  <a:srgbClr val="CC0000"/>
                </a:solidFill>
                <a:latin typeface="Trebuchet MS" pitchFamily="34" charset="0"/>
              </a:rPr>
              <a:t>Responsability</a:t>
            </a:r>
            <a:endParaRPr lang="es-ES" sz="3600" kern="10" dirty="0">
              <a:ln w="9525">
                <a:solidFill>
                  <a:srgbClr val="000000"/>
                </a:solidFill>
                <a:round/>
                <a:headEnd/>
                <a:tailEnd/>
              </a:ln>
              <a:solidFill>
                <a:srgbClr val="CC0000"/>
              </a:solidFill>
              <a:latin typeface="Trebuchet MS" pitchFamily="34" charset="0"/>
            </a:endParaRPr>
          </a:p>
          <a:p>
            <a:pPr algn="ctr"/>
            <a:r>
              <a:rPr lang="es-ES" sz="3600" kern="10" dirty="0" err="1">
                <a:ln w="9525">
                  <a:solidFill>
                    <a:srgbClr val="000000"/>
                  </a:solidFill>
                  <a:round/>
                  <a:headEnd/>
                  <a:tailEnd/>
                </a:ln>
                <a:solidFill>
                  <a:srgbClr val="CC0000"/>
                </a:solidFill>
                <a:latin typeface="Trebuchet MS" pitchFamily="34" charset="0"/>
              </a:rPr>
              <a:t>Assignment</a:t>
            </a:r>
            <a:r>
              <a:rPr lang="es-ES" sz="3600" kern="10" dirty="0">
                <a:ln w="9525">
                  <a:solidFill>
                    <a:srgbClr val="000000"/>
                  </a:solidFill>
                  <a:round/>
                  <a:headEnd/>
                  <a:tailEnd/>
                </a:ln>
                <a:solidFill>
                  <a:srgbClr val="CC0000"/>
                </a:solidFill>
                <a:latin typeface="Trebuchet MS" pitchFamily="34" charset="0"/>
              </a:rPr>
              <a:t> Software </a:t>
            </a:r>
            <a:r>
              <a:rPr lang="es-ES" sz="3600" kern="10" dirty="0" err="1">
                <a:ln w="9525">
                  <a:solidFill>
                    <a:srgbClr val="000000"/>
                  </a:solidFill>
                  <a:round/>
                  <a:headEnd/>
                  <a:tailEnd/>
                </a:ln>
                <a:solidFill>
                  <a:srgbClr val="CC0000"/>
                </a:solidFill>
                <a:latin typeface="Trebuchet MS" pitchFamily="34" charset="0"/>
              </a:rPr>
              <a:t>Patterns</a:t>
            </a:r>
            <a:r>
              <a:rPr lang="es-ES" sz="3600" kern="10" dirty="0">
                <a:ln w="9525">
                  <a:solidFill>
                    <a:srgbClr val="000000"/>
                  </a:solidFill>
                  <a:round/>
                  <a:headEnd/>
                  <a:tailEnd/>
                </a:ln>
                <a:solidFill>
                  <a:srgbClr val="CC0000"/>
                </a:solidFill>
                <a:latin typeface="Trebuchet MS" pitchFamily="34" charset="0"/>
              </a:rPr>
              <a:t>)</a:t>
            </a:r>
          </a:p>
        </p:txBody>
      </p:sp>
      <p:sp>
        <p:nvSpPr>
          <p:cNvPr id="7" name="6 CuadroTexto"/>
          <p:cNvSpPr txBox="1"/>
          <p:nvPr/>
        </p:nvSpPr>
        <p:spPr>
          <a:xfrm>
            <a:off x="857224" y="3143248"/>
            <a:ext cx="7429520" cy="1569660"/>
          </a:xfrm>
          <a:prstGeom prst="rect">
            <a:avLst/>
          </a:prstGeom>
          <a:noFill/>
        </p:spPr>
        <p:txBody>
          <a:bodyPr wrap="square" rtlCol="0">
            <a:spAutoFit/>
          </a:bodyPr>
          <a:lstStyle/>
          <a:p>
            <a:pPr algn="ctr"/>
            <a:r>
              <a:rPr lang="es-ES" sz="3200" dirty="0">
                <a:latin typeface="Trebuchet MS" pitchFamily="34" charset="0"/>
              </a:rPr>
              <a:t>Patrones que describen los principios fundamentales de la asignación de responsabilidades en objetos</a:t>
            </a:r>
          </a:p>
        </p:txBody>
      </p:sp>
      <p:sp>
        <p:nvSpPr>
          <p:cNvPr id="8" name="7 Flecha abajo"/>
          <p:cNvSpPr/>
          <p:nvPr/>
        </p:nvSpPr>
        <p:spPr>
          <a:xfrm>
            <a:off x="4429124" y="1928802"/>
            <a:ext cx="484632" cy="978408"/>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8 Rectángulo"/>
          <p:cNvSpPr/>
          <p:nvPr/>
        </p:nvSpPr>
        <p:spPr>
          <a:xfrm>
            <a:off x="0" y="5214950"/>
            <a:ext cx="9144000" cy="769441"/>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4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¿CUÁL (es) PRINCIPIO(s) DE DISEÑO?</a:t>
            </a:r>
            <a:endParaRPr lang="es-ES" sz="4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WordArt 4"/>
          <p:cNvSpPr>
            <a:spLocks noChangeArrowheads="1" noChangeShapeType="1" noTextEdit="1"/>
          </p:cNvSpPr>
          <p:nvPr/>
        </p:nvSpPr>
        <p:spPr bwMode="auto">
          <a:xfrm>
            <a:off x="280070" y="116632"/>
            <a:ext cx="8829675" cy="1371600"/>
          </a:xfrm>
          <a:prstGeom prst="rect">
            <a:avLst/>
          </a:prstGeom>
        </p:spPr>
        <p:txBody>
          <a:bodyPr wrap="none" fromWordArt="1">
            <a:prstTxWarp prst="textPlain">
              <a:avLst>
                <a:gd name="adj" fmla="val 50000"/>
              </a:avLst>
            </a:prstTxWarp>
          </a:bodyPr>
          <a:lstStyle/>
          <a:p>
            <a:pPr algn="ctr"/>
            <a:r>
              <a:rPr lang="es-ES" sz="3600" kern="10" dirty="0">
                <a:ln w="9525">
                  <a:solidFill>
                    <a:srgbClr val="000000"/>
                  </a:solidFill>
                  <a:round/>
                  <a:headEnd/>
                  <a:tailEnd/>
                </a:ln>
                <a:solidFill>
                  <a:srgbClr val="CC0000"/>
                </a:solidFill>
                <a:latin typeface="Trebuchet MS" pitchFamily="34" charset="0"/>
              </a:rPr>
              <a:t>GRASP </a:t>
            </a:r>
          </a:p>
          <a:p>
            <a:pPr algn="ctr"/>
            <a:r>
              <a:rPr lang="es-ES" sz="3600" kern="10" dirty="0">
                <a:ln w="9525">
                  <a:solidFill>
                    <a:srgbClr val="000000"/>
                  </a:solidFill>
                  <a:round/>
                  <a:headEnd/>
                  <a:tailEnd/>
                </a:ln>
                <a:solidFill>
                  <a:srgbClr val="CC0000"/>
                </a:solidFill>
                <a:latin typeface="Trebuchet MS" pitchFamily="34" charset="0"/>
              </a:rPr>
              <a:t>(General </a:t>
            </a:r>
            <a:r>
              <a:rPr lang="es-ES" sz="3600" kern="10" dirty="0" err="1">
                <a:ln w="9525">
                  <a:solidFill>
                    <a:srgbClr val="000000"/>
                  </a:solidFill>
                  <a:round/>
                  <a:headEnd/>
                  <a:tailEnd/>
                </a:ln>
                <a:solidFill>
                  <a:srgbClr val="CC0000"/>
                </a:solidFill>
                <a:latin typeface="Trebuchet MS" pitchFamily="34" charset="0"/>
              </a:rPr>
              <a:t>Responsability</a:t>
            </a:r>
            <a:endParaRPr lang="es-ES" sz="3600" kern="10" dirty="0">
              <a:ln w="9525">
                <a:solidFill>
                  <a:srgbClr val="000000"/>
                </a:solidFill>
                <a:round/>
                <a:headEnd/>
                <a:tailEnd/>
              </a:ln>
              <a:solidFill>
                <a:srgbClr val="CC0000"/>
              </a:solidFill>
              <a:latin typeface="Trebuchet MS" pitchFamily="34" charset="0"/>
            </a:endParaRPr>
          </a:p>
          <a:p>
            <a:pPr algn="ctr"/>
            <a:r>
              <a:rPr lang="es-ES" sz="3600" kern="10" dirty="0" err="1">
                <a:ln w="9525">
                  <a:solidFill>
                    <a:srgbClr val="000000"/>
                  </a:solidFill>
                  <a:round/>
                  <a:headEnd/>
                  <a:tailEnd/>
                </a:ln>
                <a:solidFill>
                  <a:srgbClr val="CC0000"/>
                </a:solidFill>
                <a:latin typeface="Trebuchet MS" pitchFamily="34" charset="0"/>
              </a:rPr>
              <a:t>Assignment</a:t>
            </a:r>
            <a:r>
              <a:rPr lang="es-ES" sz="3600" kern="10" dirty="0">
                <a:ln w="9525">
                  <a:solidFill>
                    <a:srgbClr val="000000"/>
                  </a:solidFill>
                  <a:round/>
                  <a:headEnd/>
                  <a:tailEnd/>
                </a:ln>
                <a:solidFill>
                  <a:srgbClr val="CC0000"/>
                </a:solidFill>
                <a:latin typeface="Trebuchet MS" pitchFamily="34" charset="0"/>
              </a:rPr>
              <a:t> Software </a:t>
            </a:r>
            <a:r>
              <a:rPr lang="es-ES" sz="3600" kern="10" dirty="0" err="1">
                <a:ln w="9525">
                  <a:solidFill>
                    <a:srgbClr val="000000"/>
                  </a:solidFill>
                  <a:round/>
                  <a:headEnd/>
                  <a:tailEnd/>
                </a:ln>
                <a:solidFill>
                  <a:srgbClr val="CC0000"/>
                </a:solidFill>
                <a:latin typeface="Trebuchet MS" pitchFamily="34" charset="0"/>
              </a:rPr>
              <a:t>Patterns</a:t>
            </a:r>
            <a:r>
              <a:rPr lang="es-ES" sz="3600" kern="10" dirty="0">
                <a:ln w="9525">
                  <a:solidFill>
                    <a:srgbClr val="000000"/>
                  </a:solidFill>
                  <a:round/>
                  <a:headEnd/>
                  <a:tailEnd/>
                </a:ln>
                <a:solidFill>
                  <a:srgbClr val="CC0000"/>
                </a:solidFill>
                <a:latin typeface="Trebuchet MS" pitchFamily="34" charset="0"/>
              </a:rPr>
              <a:t>)</a:t>
            </a:r>
          </a:p>
        </p:txBody>
      </p:sp>
      <p:sp>
        <p:nvSpPr>
          <p:cNvPr id="7" name="6 CuadroTexto"/>
          <p:cNvSpPr txBox="1"/>
          <p:nvPr/>
        </p:nvSpPr>
        <p:spPr>
          <a:xfrm>
            <a:off x="0" y="3000372"/>
            <a:ext cx="4857784" cy="2554545"/>
          </a:xfrm>
          <a:prstGeom prst="rect">
            <a:avLst/>
          </a:prstGeom>
          <a:noFill/>
        </p:spPr>
        <p:txBody>
          <a:bodyPr wrap="square" rtlCol="0">
            <a:spAutoFit/>
          </a:bodyPr>
          <a:lstStyle/>
          <a:p>
            <a:pPr marL="457200" indent="-457200">
              <a:buFont typeface="Arial" pitchFamily="34" charset="0"/>
              <a:buChar char="•"/>
            </a:pPr>
            <a:r>
              <a:rPr lang="es-ES" sz="3200" dirty="0">
                <a:solidFill>
                  <a:srgbClr val="FF0000"/>
                </a:solidFill>
                <a:latin typeface="Trebuchet MS" pitchFamily="34" charset="0"/>
              </a:rPr>
              <a:t>EXPERTO</a:t>
            </a:r>
          </a:p>
          <a:p>
            <a:pPr marL="457200" indent="-457200">
              <a:buFont typeface="Arial" pitchFamily="34" charset="0"/>
              <a:buChar char="•"/>
            </a:pPr>
            <a:r>
              <a:rPr lang="es-ES" sz="3200" dirty="0">
                <a:solidFill>
                  <a:srgbClr val="FF0000"/>
                </a:solidFill>
                <a:latin typeface="Trebuchet MS" pitchFamily="34" charset="0"/>
              </a:rPr>
              <a:t>CREADOR</a:t>
            </a:r>
          </a:p>
          <a:p>
            <a:pPr marL="457200" indent="-457200">
              <a:buFont typeface="Arial" pitchFamily="34" charset="0"/>
              <a:buChar char="•"/>
            </a:pPr>
            <a:r>
              <a:rPr lang="es-ES" sz="3200" dirty="0">
                <a:latin typeface="Trebuchet MS" pitchFamily="34" charset="0"/>
              </a:rPr>
              <a:t>BAJO ACOPLAMIENTO</a:t>
            </a:r>
          </a:p>
          <a:p>
            <a:pPr marL="457200" indent="-457200">
              <a:buFont typeface="Arial" pitchFamily="34" charset="0"/>
              <a:buChar char="•"/>
            </a:pPr>
            <a:r>
              <a:rPr lang="es-ES" sz="3200" dirty="0">
                <a:latin typeface="Trebuchet MS" pitchFamily="34" charset="0"/>
              </a:rPr>
              <a:t>ALTA COHESIÓN</a:t>
            </a:r>
          </a:p>
          <a:p>
            <a:pPr marL="457200" indent="-457200">
              <a:buFont typeface="Arial" pitchFamily="34" charset="0"/>
              <a:buChar char="•"/>
            </a:pPr>
            <a:r>
              <a:rPr lang="es-ES" sz="3200" dirty="0">
                <a:latin typeface="Trebuchet MS" pitchFamily="34" charset="0"/>
              </a:rPr>
              <a:t>CONTROLADOR</a:t>
            </a:r>
          </a:p>
        </p:txBody>
      </p:sp>
      <p:sp>
        <p:nvSpPr>
          <p:cNvPr id="8" name="7 Flecha abajo"/>
          <p:cNvSpPr/>
          <p:nvPr/>
        </p:nvSpPr>
        <p:spPr>
          <a:xfrm>
            <a:off x="4000496" y="1928802"/>
            <a:ext cx="484632" cy="978408"/>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8 CuadroTexto"/>
          <p:cNvSpPr txBox="1"/>
          <p:nvPr/>
        </p:nvSpPr>
        <p:spPr>
          <a:xfrm>
            <a:off x="4643438" y="2928934"/>
            <a:ext cx="4857784" cy="2554545"/>
          </a:xfrm>
          <a:prstGeom prst="rect">
            <a:avLst/>
          </a:prstGeom>
          <a:noFill/>
        </p:spPr>
        <p:txBody>
          <a:bodyPr wrap="square" rtlCol="0">
            <a:spAutoFit/>
          </a:bodyPr>
          <a:lstStyle/>
          <a:p>
            <a:pPr marL="457200" indent="-457200">
              <a:buFont typeface="Arial" pitchFamily="34" charset="0"/>
              <a:buChar char="•"/>
            </a:pPr>
            <a:r>
              <a:rPr lang="es-ES" sz="3200" dirty="0">
                <a:latin typeface="Trebuchet MS" pitchFamily="34" charset="0"/>
              </a:rPr>
              <a:t>POLIMORFISMO</a:t>
            </a:r>
          </a:p>
          <a:p>
            <a:pPr marL="457200" indent="-457200">
              <a:buFont typeface="Arial" pitchFamily="34" charset="0"/>
              <a:buChar char="•"/>
            </a:pPr>
            <a:r>
              <a:rPr lang="es-ES" sz="3200" dirty="0">
                <a:latin typeface="Trebuchet MS" pitchFamily="34" charset="0"/>
              </a:rPr>
              <a:t>FABRICACIÓN PURA</a:t>
            </a:r>
          </a:p>
          <a:p>
            <a:pPr marL="457200" indent="-457200">
              <a:buFont typeface="Arial" pitchFamily="34" charset="0"/>
              <a:buChar char="•"/>
            </a:pPr>
            <a:r>
              <a:rPr lang="es-ES" sz="3200" dirty="0">
                <a:latin typeface="Trebuchet MS" pitchFamily="34" charset="0"/>
              </a:rPr>
              <a:t>INDIRECCIÓN</a:t>
            </a:r>
          </a:p>
          <a:p>
            <a:pPr marL="457200" indent="-457200">
              <a:buFont typeface="Arial" pitchFamily="34" charset="0"/>
              <a:buChar char="•"/>
            </a:pPr>
            <a:r>
              <a:rPr lang="es-ES" sz="3200" dirty="0">
                <a:latin typeface="Trebuchet MS" pitchFamily="34" charset="0"/>
              </a:rPr>
              <a:t>NO HABLES CON EXTRAÑOS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Título"/>
          <p:cNvSpPr>
            <a:spLocks noGrp="1"/>
          </p:cNvSpPr>
          <p:nvPr>
            <p:ph type="title"/>
          </p:nvPr>
        </p:nvSpPr>
        <p:spPr>
          <a:xfrm>
            <a:off x="0" y="274638"/>
            <a:ext cx="9144000" cy="1143000"/>
          </a:xfrm>
        </p:spPr>
        <p:txBody>
          <a:bodyPr>
            <a:noAutofit/>
          </a:bodyPr>
          <a:lstStyle/>
          <a:p>
            <a:pPr algn="ctr"/>
            <a:r>
              <a:rPr lang="en-US" b="1" dirty="0">
                <a:latin typeface="Trebuchet MS" pitchFamily="34" charset="0"/>
              </a:rPr>
              <a:t>PATRÓN EXPERTO</a:t>
            </a:r>
            <a:endParaRPr lang="es-ES" b="1" dirty="0">
              <a:latin typeface="Trebuchet MS" pitchFamily="34" charset="0"/>
            </a:endParaRPr>
          </a:p>
        </p:txBody>
      </p:sp>
      <p:sp>
        <p:nvSpPr>
          <p:cNvPr id="7" name="6 CuadroTexto"/>
          <p:cNvSpPr txBox="1"/>
          <p:nvPr/>
        </p:nvSpPr>
        <p:spPr>
          <a:xfrm>
            <a:off x="357158" y="1071546"/>
            <a:ext cx="8501090" cy="1077218"/>
          </a:xfrm>
          <a:prstGeom prst="rect">
            <a:avLst/>
          </a:prstGeom>
          <a:noFill/>
          <a:ln>
            <a:solidFill>
              <a:schemeClr val="tx1"/>
            </a:solidFill>
          </a:ln>
        </p:spPr>
        <p:txBody>
          <a:bodyPr wrap="square" rtlCol="0">
            <a:spAutoFit/>
          </a:bodyPr>
          <a:lstStyle/>
          <a:p>
            <a:pPr algn="ctr"/>
            <a:r>
              <a:rPr lang="es-ES" sz="3200" dirty="0">
                <a:latin typeface="Trebuchet MS" pitchFamily="34" charset="0"/>
              </a:rPr>
              <a:t>“Los objetos hacen cosas relacionadas con la información que poseen.”</a:t>
            </a:r>
          </a:p>
        </p:txBody>
      </p:sp>
      <p:grpSp>
        <p:nvGrpSpPr>
          <p:cNvPr id="12" name="11 Grupo"/>
          <p:cNvGrpSpPr/>
          <p:nvPr/>
        </p:nvGrpSpPr>
        <p:grpSpPr>
          <a:xfrm>
            <a:off x="0" y="2357430"/>
            <a:ext cx="9144000" cy="1815882"/>
            <a:chOff x="0" y="2357430"/>
            <a:chExt cx="9144000" cy="1815882"/>
          </a:xfrm>
        </p:grpSpPr>
        <p:sp>
          <p:nvSpPr>
            <p:cNvPr id="9" name="8 Rectángulo"/>
            <p:cNvSpPr/>
            <p:nvPr/>
          </p:nvSpPr>
          <p:spPr>
            <a:xfrm>
              <a:off x="0" y="2643182"/>
              <a:ext cx="3008709"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Problema</a:t>
              </a:r>
            </a:p>
          </p:txBody>
        </p:sp>
        <p:sp>
          <p:nvSpPr>
            <p:cNvPr id="10" name="9 CuadroTexto"/>
            <p:cNvSpPr txBox="1"/>
            <p:nvPr/>
          </p:nvSpPr>
          <p:spPr>
            <a:xfrm>
              <a:off x="3000364" y="2357430"/>
              <a:ext cx="6143636" cy="1815882"/>
            </a:xfrm>
            <a:prstGeom prst="rect">
              <a:avLst/>
            </a:prstGeom>
            <a:noFill/>
          </p:spPr>
          <p:txBody>
            <a:bodyPr wrap="square" rtlCol="0">
              <a:spAutoFit/>
            </a:bodyPr>
            <a:lstStyle/>
            <a:p>
              <a:r>
                <a:rPr lang="es-ES" sz="2800" dirty="0">
                  <a:latin typeface="Trebuchet MS" pitchFamily="34" charset="0"/>
                </a:rPr>
                <a:t>¿Cuál es el principio fundamental en virtud del cual se asignan las responsabilidades en el enfoque orientado a objetos?</a:t>
              </a:r>
            </a:p>
          </p:txBody>
        </p:sp>
      </p:grpSp>
      <p:grpSp>
        <p:nvGrpSpPr>
          <p:cNvPr id="13" name="12 Grupo"/>
          <p:cNvGrpSpPr/>
          <p:nvPr/>
        </p:nvGrpSpPr>
        <p:grpSpPr>
          <a:xfrm>
            <a:off x="319823" y="4572008"/>
            <a:ext cx="8824177" cy="1815882"/>
            <a:chOff x="319823" y="4572008"/>
            <a:chExt cx="8824177" cy="1815882"/>
          </a:xfrm>
        </p:grpSpPr>
        <p:sp>
          <p:nvSpPr>
            <p:cNvPr id="8" name="7 Rectángulo"/>
            <p:cNvSpPr/>
            <p:nvPr/>
          </p:nvSpPr>
          <p:spPr>
            <a:xfrm>
              <a:off x="319823" y="4714884"/>
              <a:ext cx="2680541"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Solución</a:t>
              </a:r>
            </a:p>
          </p:txBody>
        </p:sp>
        <p:sp>
          <p:nvSpPr>
            <p:cNvPr id="11" name="10 CuadroTexto"/>
            <p:cNvSpPr txBox="1"/>
            <p:nvPr/>
          </p:nvSpPr>
          <p:spPr>
            <a:xfrm>
              <a:off x="3000364" y="4572008"/>
              <a:ext cx="6143636" cy="1815882"/>
            </a:xfrm>
            <a:prstGeom prst="rect">
              <a:avLst/>
            </a:prstGeom>
            <a:noFill/>
          </p:spPr>
          <p:txBody>
            <a:bodyPr wrap="square" rtlCol="0">
              <a:spAutoFit/>
            </a:bodyPr>
            <a:lstStyle/>
            <a:p>
              <a:r>
                <a:rPr lang="es-ES" sz="2800" dirty="0">
                  <a:latin typeface="Trebuchet MS" pitchFamily="34" charset="0"/>
                </a:rPr>
                <a:t>Asignar una responsabilidad al experto en información: la clase que cuenta con la información necesaria para cumplir la responsabilidad</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274638"/>
            <a:ext cx="9144000" cy="1143000"/>
          </a:xfrm>
        </p:spPr>
        <p:txBody>
          <a:bodyPr>
            <a:noAutofit/>
          </a:bodyPr>
          <a:lstStyle/>
          <a:p>
            <a:pPr algn="ctr"/>
            <a:r>
              <a:rPr lang="en-US" b="1" dirty="0">
                <a:latin typeface="Trebuchet MS" pitchFamily="34" charset="0"/>
              </a:rPr>
              <a:t>PATRÓN EXPERTO</a:t>
            </a:r>
            <a:endParaRPr lang="es-ES" b="1" dirty="0">
              <a:latin typeface="Trebuchet MS" pitchFamily="34" charset="0"/>
            </a:endParaRPr>
          </a:p>
        </p:txBody>
      </p:sp>
      <p:sp>
        <p:nvSpPr>
          <p:cNvPr id="3" name="2 CuadroTexto"/>
          <p:cNvSpPr txBox="1"/>
          <p:nvPr/>
        </p:nvSpPr>
        <p:spPr>
          <a:xfrm>
            <a:off x="357158" y="1071546"/>
            <a:ext cx="8501090" cy="1569660"/>
          </a:xfrm>
          <a:prstGeom prst="rect">
            <a:avLst/>
          </a:prstGeom>
          <a:noFill/>
          <a:ln>
            <a:solidFill>
              <a:schemeClr val="tx1"/>
            </a:solidFill>
          </a:ln>
        </p:spPr>
        <p:txBody>
          <a:bodyPr wrap="square" rtlCol="0">
            <a:spAutoFit/>
          </a:bodyPr>
          <a:lstStyle/>
          <a:p>
            <a:pPr algn="ctr"/>
            <a:r>
              <a:rPr lang="es-ES" sz="3200" dirty="0">
                <a:latin typeface="Trebuchet MS" pitchFamily="34" charset="0"/>
              </a:rPr>
              <a:t>Obtener el monto a pagar cuando se cierra la captación de productos que desea comprar el cliente</a:t>
            </a:r>
          </a:p>
        </p:txBody>
      </p:sp>
      <p:pic>
        <p:nvPicPr>
          <p:cNvPr id="8" name="Imagen 7"/>
          <p:cNvPicPr>
            <a:picLocks noChangeAspect="1"/>
          </p:cNvPicPr>
          <p:nvPr/>
        </p:nvPicPr>
        <p:blipFill>
          <a:blip r:embed="rId2"/>
          <a:stretch>
            <a:fillRect/>
          </a:stretch>
        </p:blipFill>
        <p:spPr>
          <a:xfrm>
            <a:off x="57515" y="2692725"/>
            <a:ext cx="4730509" cy="1600371"/>
          </a:xfrm>
          <a:prstGeom prst="rect">
            <a:avLst/>
          </a:prstGeom>
        </p:spPr>
      </p:pic>
      <p:pic>
        <p:nvPicPr>
          <p:cNvPr id="10" name="Imagen 9"/>
          <p:cNvPicPr>
            <a:picLocks noChangeAspect="1"/>
          </p:cNvPicPr>
          <p:nvPr/>
        </p:nvPicPr>
        <p:blipFill>
          <a:blip r:embed="rId3"/>
          <a:stretch>
            <a:fillRect/>
          </a:stretch>
        </p:blipFill>
        <p:spPr>
          <a:xfrm>
            <a:off x="1835696" y="4365104"/>
            <a:ext cx="7200800" cy="2429827"/>
          </a:xfrm>
          <a:prstGeom prst="rect">
            <a:avLst/>
          </a:prstGeom>
        </p:spPr>
      </p:pic>
      <p:sp>
        <p:nvSpPr>
          <p:cNvPr id="11" name="Flecha curvada hacia abajo 10"/>
          <p:cNvSpPr/>
          <p:nvPr/>
        </p:nvSpPr>
        <p:spPr>
          <a:xfrm rot="1730497">
            <a:off x="4911072" y="3217389"/>
            <a:ext cx="2016595" cy="730170"/>
          </a:xfrm>
          <a:prstGeom prst="curved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Rectángulo 3"/>
          <p:cNvSpPr/>
          <p:nvPr/>
        </p:nvSpPr>
        <p:spPr>
          <a:xfrm>
            <a:off x="100012" y="6309320"/>
            <a:ext cx="5048052" cy="584775"/>
          </a:xfrm>
          <a:prstGeom prst="rect">
            <a:avLst/>
          </a:prstGeom>
        </p:spPr>
        <p:txBody>
          <a:bodyPr wrap="square">
            <a:spAutoFit/>
          </a:bodyPr>
          <a:lstStyle/>
          <a:p>
            <a:r>
              <a:rPr lang="en-US" sz="3200" b="1" dirty="0">
                <a:latin typeface="Trebuchet MS" pitchFamily="34" charset="0"/>
              </a:rPr>
              <a:t>Once and Only Once Rule</a:t>
            </a:r>
            <a:endParaRPr lang="es-ES" sz="32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274638"/>
            <a:ext cx="9144000" cy="1143000"/>
          </a:xfrm>
        </p:spPr>
        <p:txBody>
          <a:bodyPr>
            <a:noAutofit/>
          </a:bodyPr>
          <a:lstStyle/>
          <a:p>
            <a:pPr algn="ctr"/>
            <a:r>
              <a:rPr lang="en-US" b="1" dirty="0">
                <a:latin typeface="Trebuchet MS" pitchFamily="34" charset="0"/>
              </a:rPr>
              <a:t>PATRÓN CREADOR</a:t>
            </a:r>
            <a:endParaRPr lang="es-ES" b="1" dirty="0">
              <a:latin typeface="Trebuchet MS" pitchFamily="34" charset="0"/>
            </a:endParaRPr>
          </a:p>
        </p:txBody>
      </p:sp>
      <p:grpSp>
        <p:nvGrpSpPr>
          <p:cNvPr id="4" name="3 Grupo"/>
          <p:cNvGrpSpPr/>
          <p:nvPr/>
        </p:nvGrpSpPr>
        <p:grpSpPr>
          <a:xfrm>
            <a:off x="0" y="1383951"/>
            <a:ext cx="9144000" cy="1384995"/>
            <a:chOff x="0" y="2357430"/>
            <a:chExt cx="9144000" cy="1384995"/>
          </a:xfrm>
        </p:grpSpPr>
        <p:sp>
          <p:nvSpPr>
            <p:cNvPr id="5" name="4 Rectángulo"/>
            <p:cNvSpPr/>
            <p:nvPr/>
          </p:nvSpPr>
          <p:spPr>
            <a:xfrm>
              <a:off x="0" y="2643182"/>
              <a:ext cx="3008709"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Problema</a:t>
              </a:r>
            </a:p>
          </p:txBody>
        </p:sp>
        <p:sp>
          <p:nvSpPr>
            <p:cNvPr id="6" name="5 CuadroTexto"/>
            <p:cNvSpPr txBox="1"/>
            <p:nvPr/>
          </p:nvSpPr>
          <p:spPr>
            <a:xfrm>
              <a:off x="3000364" y="2357430"/>
              <a:ext cx="6143636" cy="1384995"/>
            </a:xfrm>
            <a:prstGeom prst="rect">
              <a:avLst/>
            </a:prstGeom>
            <a:noFill/>
          </p:spPr>
          <p:txBody>
            <a:bodyPr wrap="square" rtlCol="0">
              <a:spAutoFit/>
            </a:bodyPr>
            <a:lstStyle/>
            <a:p>
              <a:r>
                <a:rPr lang="es-ES" sz="2800" dirty="0">
                  <a:latin typeface="Trebuchet MS" pitchFamily="34" charset="0"/>
                </a:rPr>
                <a:t>¿Quién debería ser el  responsable de crear una nueva instancia de una nueva clase?</a:t>
              </a:r>
            </a:p>
          </p:txBody>
        </p:sp>
      </p:grpSp>
      <p:grpSp>
        <p:nvGrpSpPr>
          <p:cNvPr id="7" name="6 Grupo"/>
          <p:cNvGrpSpPr/>
          <p:nvPr/>
        </p:nvGrpSpPr>
        <p:grpSpPr>
          <a:xfrm>
            <a:off x="34071" y="2786058"/>
            <a:ext cx="9109929" cy="3970318"/>
            <a:chOff x="34071" y="4572008"/>
            <a:chExt cx="9109929" cy="3970318"/>
          </a:xfrm>
        </p:grpSpPr>
        <p:sp>
          <p:nvSpPr>
            <p:cNvPr id="8" name="7 Rectángulo"/>
            <p:cNvSpPr/>
            <p:nvPr/>
          </p:nvSpPr>
          <p:spPr>
            <a:xfrm>
              <a:off x="34071" y="4714884"/>
              <a:ext cx="2680541"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Solución</a:t>
              </a:r>
            </a:p>
          </p:txBody>
        </p:sp>
        <p:sp>
          <p:nvSpPr>
            <p:cNvPr id="9" name="8 CuadroTexto"/>
            <p:cNvSpPr txBox="1"/>
            <p:nvPr/>
          </p:nvSpPr>
          <p:spPr>
            <a:xfrm>
              <a:off x="2555776" y="4572008"/>
              <a:ext cx="6588224" cy="3970318"/>
            </a:xfrm>
            <a:prstGeom prst="rect">
              <a:avLst/>
            </a:prstGeom>
            <a:noFill/>
          </p:spPr>
          <p:txBody>
            <a:bodyPr wrap="square" rtlCol="0">
              <a:spAutoFit/>
            </a:bodyPr>
            <a:lstStyle/>
            <a:p>
              <a:r>
                <a:rPr lang="es-ES" sz="2800" dirty="0">
                  <a:latin typeface="Trebuchet MS" pitchFamily="34" charset="0"/>
                </a:rPr>
                <a:t>Asignarle a la clase B la responsabilidad de crear una instancia de la clase A en uno de los casos siguientes:</a:t>
              </a:r>
            </a:p>
            <a:p>
              <a:pPr marL="360363" indent="-360363">
                <a:buFont typeface="Arial" pitchFamily="34" charset="0"/>
                <a:buChar char="•"/>
              </a:pPr>
              <a:r>
                <a:rPr lang="es-ES" sz="2400" dirty="0">
                  <a:latin typeface="Trebuchet MS" pitchFamily="34" charset="0"/>
                </a:rPr>
                <a:t>B agrega los objetos de A</a:t>
              </a:r>
            </a:p>
            <a:p>
              <a:pPr marL="360363" indent="-360363">
                <a:buFont typeface="Arial" pitchFamily="34" charset="0"/>
                <a:buChar char="•"/>
              </a:pPr>
              <a:r>
                <a:rPr lang="es-ES" sz="2400" dirty="0">
                  <a:latin typeface="Trebuchet MS" pitchFamily="34" charset="0"/>
                </a:rPr>
                <a:t>B contiene los objetos de A</a:t>
              </a:r>
            </a:p>
            <a:p>
              <a:pPr marL="360363" indent="-360363">
                <a:buFont typeface="Arial" pitchFamily="34" charset="0"/>
                <a:buChar char="•"/>
              </a:pPr>
              <a:r>
                <a:rPr lang="es-ES" sz="2400" dirty="0">
                  <a:latin typeface="Trebuchet MS" pitchFamily="34" charset="0"/>
                </a:rPr>
                <a:t>B registra las instancias de los objetos de A</a:t>
              </a:r>
            </a:p>
            <a:p>
              <a:pPr marL="360363" indent="-360363">
                <a:buFont typeface="Arial" pitchFamily="34" charset="0"/>
                <a:buChar char="•"/>
              </a:pPr>
              <a:r>
                <a:rPr lang="es-ES" sz="2400" dirty="0">
                  <a:latin typeface="Trebuchet MS" pitchFamily="34" charset="0"/>
                </a:rPr>
                <a:t>B utiliza específicamente los objetos de A</a:t>
              </a:r>
            </a:p>
            <a:p>
              <a:pPr marL="360363" indent="-360363">
                <a:buFont typeface="Arial" pitchFamily="34" charset="0"/>
                <a:buChar char="•"/>
              </a:pPr>
              <a:r>
                <a:rPr lang="es-ES" sz="2400" dirty="0">
                  <a:latin typeface="Trebuchet MS" pitchFamily="34" charset="0"/>
                </a:rPr>
                <a:t>B utiliza los datos de inicialización que serán trasmitidos a </a:t>
              </a:r>
              <a:r>
                <a:rPr lang="es-ES" sz="2400" dirty="0" err="1">
                  <a:latin typeface="Trebuchet MS" pitchFamily="34" charset="0"/>
                </a:rPr>
                <a:t>A</a:t>
              </a:r>
              <a:r>
                <a:rPr lang="es-ES" sz="2400" dirty="0">
                  <a:latin typeface="Trebuchet MS" pitchFamily="34" charset="0"/>
                </a:rPr>
                <a:t> cuando este objeto sea creado</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274638"/>
            <a:ext cx="9144000" cy="1143000"/>
          </a:xfrm>
        </p:spPr>
        <p:txBody>
          <a:bodyPr>
            <a:noAutofit/>
          </a:bodyPr>
          <a:lstStyle/>
          <a:p>
            <a:pPr algn="ctr"/>
            <a:r>
              <a:rPr lang="en-US" b="1" dirty="0">
                <a:latin typeface="Trebuchet MS" pitchFamily="34" charset="0"/>
              </a:rPr>
              <a:t>PATRÓN CREADOR</a:t>
            </a:r>
            <a:endParaRPr lang="es-ES" b="1" dirty="0">
              <a:latin typeface="Trebuchet MS" pitchFamily="34" charset="0"/>
            </a:endParaRPr>
          </a:p>
        </p:txBody>
      </p:sp>
      <p:sp>
        <p:nvSpPr>
          <p:cNvPr id="3" name="2 CuadroTexto"/>
          <p:cNvSpPr txBox="1"/>
          <p:nvPr/>
        </p:nvSpPr>
        <p:spPr>
          <a:xfrm>
            <a:off x="357158" y="1071546"/>
            <a:ext cx="8501090" cy="584775"/>
          </a:xfrm>
          <a:prstGeom prst="rect">
            <a:avLst/>
          </a:prstGeom>
          <a:noFill/>
          <a:ln>
            <a:solidFill>
              <a:schemeClr val="tx1"/>
            </a:solidFill>
          </a:ln>
        </p:spPr>
        <p:txBody>
          <a:bodyPr wrap="square" rtlCol="0">
            <a:spAutoFit/>
          </a:bodyPr>
          <a:lstStyle/>
          <a:p>
            <a:pPr algn="ctr"/>
            <a:r>
              <a:rPr lang="es-ES" sz="3200" dirty="0">
                <a:latin typeface="Trebuchet MS" pitchFamily="34" charset="0"/>
              </a:rPr>
              <a:t>¿Quién crea un objeto Venta?</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300" y="1988840"/>
            <a:ext cx="7758092" cy="4656779"/>
          </a:xfrm>
          <a:prstGeom prst="rect">
            <a:avLst/>
          </a:prstGeom>
        </p:spPr>
      </p:pic>
      <p:grpSp>
        <p:nvGrpSpPr>
          <p:cNvPr id="16" name="Grupo 15"/>
          <p:cNvGrpSpPr/>
          <p:nvPr/>
        </p:nvGrpSpPr>
        <p:grpSpPr>
          <a:xfrm>
            <a:off x="2771800" y="1854097"/>
            <a:ext cx="6233606" cy="3075199"/>
            <a:chOff x="2771800" y="1854097"/>
            <a:chExt cx="6233606" cy="3075199"/>
          </a:xfrm>
        </p:grpSpPr>
        <p:grpSp>
          <p:nvGrpSpPr>
            <p:cNvPr id="7" name="Grupo 6"/>
            <p:cNvGrpSpPr/>
            <p:nvPr/>
          </p:nvGrpSpPr>
          <p:grpSpPr>
            <a:xfrm>
              <a:off x="3419872" y="1854097"/>
              <a:ext cx="2705214" cy="1224135"/>
              <a:chOff x="3419872" y="1854097"/>
              <a:chExt cx="2705214" cy="1224135"/>
            </a:xfrm>
          </p:grpSpPr>
          <p:sp>
            <p:nvSpPr>
              <p:cNvPr id="6" name="Llamada rectangular redondeada 5"/>
              <p:cNvSpPr/>
              <p:nvPr/>
            </p:nvSpPr>
            <p:spPr>
              <a:xfrm>
                <a:off x="3419872" y="1854097"/>
                <a:ext cx="2705214" cy="1224135"/>
              </a:xfrm>
              <a:prstGeom prst="wedgeRoundRectCallout">
                <a:avLst>
                  <a:gd name="adj1" fmla="val -75126"/>
                  <a:gd name="adj2" fmla="val -16827"/>
                  <a:gd name="adj3" fmla="val 16667"/>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5" name="Imagen 4"/>
              <p:cNvPicPr>
                <a:picLocks noChangeAspect="1"/>
              </p:cNvPicPr>
              <p:nvPr/>
            </p:nvPicPr>
            <p:blipFill>
              <a:blip r:embed="rId3"/>
              <a:stretch>
                <a:fillRect/>
              </a:stretch>
            </p:blipFill>
            <p:spPr>
              <a:xfrm>
                <a:off x="3762955" y="1900848"/>
                <a:ext cx="2019048" cy="1104762"/>
              </a:xfrm>
              <a:prstGeom prst="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p:spPr>
          </p:pic>
        </p:grpSp>
        <p:grpSp>
          <p:nvGrpSpPr>
            <p:cNvPr id="12" name="Grupo 11"/>
            <p:cNvGrpSpPr/>
            <p:nvPr/>
          </p:nvGrpSpPr>
          <p:grpSpPr>
            <a:xfrm>
              <a:off x="2771800" y="3705161"/>
              <a:ext cx="6233606" cy="1224135"/>
              <a:chOff x="2771800" y="3705161"/>
              <a:chExt cx="6233606" cy="1224135"/>
            </a:xfrm>
          </p:grpSpPr>
          <p:sp>
            <p:nvSpPr>
              <p:cNvPr id="15" name="Llamada rectangular redondeada 14"/>
              <p:cNvSpPr/>
              <p:nvPr/>
            </p:nvSpPr>
            <p:spPr>
              <a:xfrm>
                <a:off x="2771800" y="3705161"/>
                <a:ext cx="6233606" cy="1224135"/>
              </a:xfrm>
              <a:prstGeom prst="wedgeRoundRectCallout">
                <a:avLst>
                  <a:gd name="adj1" fmla="val -21820"/>
                  <a:gd name="adj2" fmla="val 98721"/>
                  <a:gd name="adj3" fmla="val 16667"/>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9" name="Imagen 8"/>
              <p:cNvPicPr>
                <a:picLocks noChangeAspect="1"/>
              </p:cNvPicPr>
              <p:nvPr/>
            </p:nvPicPr>
            <p:blipFill>
              <a:blip r:embed="rId4"/>
              <a:stretch>
                <a:fillRect/>
              </a:stretch>
            </p:blipFill>
            <p:spPr>
              <a:xfrm>
                <a:off x="3067048" y="3850503"/>
                <a:ext cx="5791200" cy="933450"/>
              </a:xfrm>
              <a:prstGeom prst="rect">
                <a:avLst/>
              </a:prstGeom>
            </p:spPr>
          </p:pic>
        </p:grpSp>
      </p:grpSp>
      <p:sp>
        <p:nvSpPr>
          <p:cNvPr id="17" name="Rectángulo 16"/>
          <p:cNvSpPr/>
          <p:nvPr/>
        </p:nvSpPr>
        <p:spPr>
          <a:xfrm>
            <a:off x="1220253" y="5838668"/>
            <a:ext cx="6703493" cy="461665"/>
          </a:xfrm>
          <a:prstGeom prst="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p:spPr>
        <p:txBody>
          <a:bodyPr wrap="square">
            <a:spAutoFit/>
          </a:bodyPr>
          <a:lstStyle/>
          <a:p>
            <a:r>
              <a:rPr lang="es-ES" sz="2400" b="1" dirty="0">
                <a:latin typeface="Trebuchet MS" pitchFamily="34" charset="0"/>
              </a:rPr>
              <a:t>B registra las instancias de los objetos de A</a:t>
            </a:r>
          </a:p>
        </p:txBody>
      </p:sp>
      <p:sp>
        <p:nvSpPr>
          <p:cNvPr id="18" name="Rectángulo 17"/>
          <p:cNvSpPr/>
          <p:nvPr/>
        </p:nvSpPr>
        <p:spPr>
          <a:xfrm>
            <a:off x="0" y="6280363"/>
            <a:ext cx="3251211" cy="584775"/>
          </a:xfrm>
          <a:prstGeom prst="rect">
            <a:avLst/>
          </a:prstGeom>
        </p:spPr>
        <p:txBody>
          <a:bodyPr wrap="none">
            <a:spAutoFit/>
          </a:bodyPr>
          <a:lstStyle/>
          <a:p>
            <a:r>
              <a:rPr lang="en-US" sz="3200" b="1" dirty="0">
                <a:latin typeface="Trebuchet MS" pitchFamily="34" charset="0"/>
              </a:rPr>
              <a:t>Ley de Demeter</a:t>
            </a:r>
            <a:endParaRPr lang="es-ES" sz="3200" b="1" dirty="0">
              <a:latin typeface="Trebuchet MS"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p:cNvSpPr>
            <a:spLocks noChangeArrowheads="1"/>
          </p:cNvSpPr>
          <p:nvPr/>
        </p:nvSpPr>
        <p:spPr bwMode="auto">
          <a:xfrm>
            <a:off x="-228600" y="152400"/>
            <a:ext cx="9677400" cy="762000"/>
          </a:xfrm>
          <a:prstGeom prst="rect">
            <a:avLst/>
          </a:prstGeom>
          <a:noFill/>
          <a:ln w="9525">
            <a:noFill/>
            <a:miter lim="800000"/>
            <a:headEnd/>
            <a:tailEnd/>
          </a:ln>
          <a:effectLst/>
        </p:spPr>
        <p:txBody>
          <a:bodyPr anchor="ctr"/>
          <a:lstStyle/>
          <a:p>
            <a:pPr algn="ctr"/>
            <a:r>
              <a:rPr lang="es-ES_tradnl" sz="4400" b="1" dirty="0">
                <a:latin typeface="Trebuchet MS" pitchFamily="34" charset="0"/>
              </a:rPr>
              <a:t>Patrones de diseño más usados</a:t>
            </a:r>
          </a:p>
        </p:txBody>
      </p:sp>
      <p:sp>
        <p:nvSpPr>
          <p:cNvPr id="367620" name="WordArt 4"/>
          <p:cNvSpPr>
            <a:spLocks noChangeArrowheads="1" noChangeShapeType="1" noTextEdit="1"/>
          </p:cNvSpPr>
          <p:nvPr/>
        </p:nvSpPr>
        <p:spPr bwMode="auto">
          <a:xfrm>
            <a:off x="228600" y="1143000"/>
            <a:ext cx="8829675" cy="1371600"/>
          </a:xfrm>
          <a:prstGeom prst="rect">
            <a:avLst/>
          </a:prstGeom>
        </p:spPr>
        <p:txBody>
          <a:bodyPr wrap="none" fromWordArt="1">
            <a:prstTxWarp prst="textPlain">
              <a:avLst>
                <a:gd name="adj" fmla="val 50000"/>
              </a:avLst>
            </a:prstTxWarp>
          </a:bodyPr>
          <a:lstStyle/>
          <a:p>
            <a:pPr algn="ctr"/>
            <a:r>
              <a:rPr lang="es-ES" sz="3600" kern="10" dirty="0">
                <a:ln w="9525">
                  <a:solidFill>
                    <a:srgbClr val="000000"/>
                  </a:solidFill>
                  <a:round/>
                  <a:headEnd/>
                  <a:tailEnd/>
                </a:ln>
                <a:solidFill>
                  <a:srgbClr val="CC0000"/>
                </a:solidFill>
                <a:latin typeface="Trebuchet MS" pitchFamily="34" charset="0"/>
              </a:rPr>
              <a:t>GRASP </a:t>
            </a:r>
          </a:p>
          <a:p>
            <a:pPr algn="ctr"/>
            <a:r>
              <a:rPr lang="es-ES" sz="3600" kern="10" dirty="0">
                <a:ln w="9525">
                  <a:solidFill>
                    <a:srgbClr val="000000"/>
                  </a:solidFill>
                  <a:round/>
                  <a:headEnd/>
                  <a:tailEnd/>
                </a:ln>
                <a:solidFill>
                  <a:srgbClr val="CC0000"/>
                </a:solidFill>
                <a:latin typeface="Trebuchet MS" pitchFamily="34" charset="0"/>
              </a:rPr>
              <a:t>(General </a:t>
            </a:r>
            <a:r>
              <a:rPr lang="es-ES" sz="3600" kern="10" dirty="0" err="1">
                <a:ln w="9525">
                  <a:solidFill>
                    <a:srgbClr val="000000"/>
                  </a:solidFill>
                  <a:round/>
                  <a:headEnd/>
                  <a:tailEnd/>
                </a:ln>
                <a:solidFill>
                  <a:srgbClr val="CC0000"/>
                </a:solidFill>
                <a:latin typeface="Trebuchet MS" pitchFamily="34" charset="0"/>
              </a:rPr>
              <a:t>Responsability</a:t>
            </a:r>
            <a:endParaRPr lang="es-ES" sz="3600" kern="10" dirty="0">
              <a:ln w="9525">
                <a:solidFill>
                  <a:srgbClr val="000000"/>
                </a:solidFill>
                <a:round/>
                <a:headEnd/>
                <a:tailEnd/>
              </a:ln>
              <a:solidFill>
                <a:srgbClr val="CC0000"/>
              </a:solidFill>
              <a:latin typeface="Trebuchet MS" pitchFamily="34" charset="0"/>
            </a:endParaRPr>
          </a:p>
          <a:p>
            <a:pPr algn="ctr"/>
            <a:r>
              <a:rPr lang="es-ES" sz="3600" kern="10" dirty="0" err="1">
                <a:ln w="9525">
                  <a:solidFill>
                    <a:srgbClr val="000000"/>
                  </a:solidFill>
                  <a:round/>
                  <a:headEnd/>
                  <a:tailEnd/>
                </a:ln>
                <a:solidFill>
                  <a:srgbClr val="CC0000"/>
                </a:solidFill>
                <a:latin typeface="Trebuchet MS" pitchFamily="34" charset="0"/>
              </a:rPr>
              <a:t>Assignment</a:t>
            </a:r>
            <a:r>
              <a:rPr lang="es-ES" sz="3600" kern="10" dirty="0">
                <a:ln w="9525">
                  <a:solidFill>
                    <a:srgbClr val="000000"/>
                  </a:solidFill>
                  <a:round/>
                  <a:headEnd/>
                  <a:tailEnd/>
                </a:ln>
                <a:solidFill>
                  <a:srgbClr val="CC0000"/>
                </a:solidFill>
                <a:latin typeface="Trebuchet MS" pitchFamily="34" charset="0"/>
              </a:rPr>
              <a:t> Software </a:t>
            </a:r>
            <a:r>
              <a:rPr lang="es-ES" sz="3600" kern="10" dirty="0" err="1">
                <a:ln w="9525">
                  <a:solidFill>
                    <a:srgbClr val="000000"/>
                  </a:solidFill>
                  <a:round/>
                  <a:headEnd/>
                  <a:tailEnd/>
                </a:ln>
                <a:solidFill>
                  <a:srgbClr val="CC0000"/>
                </a:solidFill>
                <a:latin typeface="Trebuchet MS" pitchFamily="34" charset="0"/>
              </a:rPr>
              <a:t>Patterns</a:t>
            </a:r>
            <a:r>
              <a:rPr lang="es-ES" sz="3600" kern="10" dirty="0">
                <a:ln w="9525">
                  <a:solidFill>
                    <a:srgbClr val="000000"/>
                  </a:solidFill>
                  <a:round/>
                  <a:headEnd/>
                  <a:tailEnd/>
                </a:ln>
                <a:solidFill>
                  <a:srgbClr val="CC0000"/>
                </a:solidFill>
                <a:latin typeface="Trebuchet MS" pitchFamily="34" charset="0"/>
              </a:rPr>
              <a:t>)</a:t>
            </a:r>
          </a:p>
        </p:txBody>
      </p:sp>
      <p:sp>
        <p:nvSpPr>
          <p:cNvPr id="367621" name="Text Box 5"/>
          <p:cNvSpPr txBox="1">
            <a:spLocks noChangeArrowheads="1"/>
          </p:cNvSpPr>
          <p:nvPr/>
        </p:nvSpPr>
        <p:spPr bwMode="auto">
          <a:xfrm>
            <a:off x="304800" y="2774950"/>
            <a:ext cx="5105400" cy="2863850"/>
          </a:xfrm>
          <a:prstGeom prst="rect">
            <a:avLst/>
          </a:prstGeom>
          <a:noFill/>
          <a:ln w="28575">
            <a:solidFill>
              <a:schemeClr val="tx1"/>
            </a:solidFill>
            <a:miter lim="800000"/>
            <a:headEnd/>
            <a:tailEnd/>
          </a:ln>
          <a:effectLst/>
        </p:spPr>
        <p:txBody>
          <a:bodyPr>
            <a:spAutoFit/>
          </a:bodyPr>
          <a:lstStyle/>
          <a:p>
            <a:pPr marL="182563" indent="-182563"/>
            <a:r>
              <a:rPr lang="es-PE" sz="3000" b="1">
                <a:latin typeface="Trebuchet MS" pitchFamily="34" charset="0"/>
              </a:rPr>
              <a:t>Categorías de problemas</a:t>
            </a:r>
          </a:p>
          <a:p>
            <a:pPr marL="182563" indent="-182563">
              <a:buFontTx/>
              <a:buChar char="•"/>
            </a:pPr>
            <a:r>
              <a:rPr lang="es-PE" sz="3000" b="1">
                <a:solidFill>
                  <a:srgbClr val="A50021"/>
                </a:solidFill>
                <a:latin typeface="Trebuchet MS" pitchFamily="34" charset="0"/>
              </a:rPr>
              <a:t>Experto</a:t>
            </a:r>
          </a:p>
          <a:p>
            <a:pPr marL="182563" indent="-182563">
              <a:buFontTx/>
              <a:buChar char="•"/>
            </a:pPr>
            <a:r>
              <a:rPr lang="es-PE" sz="3000" b="1">
                <a:solidFill>
                  <a:srgbClr val="A50021"/>
                </a:solidFill>
                <a:latin typeface="Trebuchet MS" pitchFamily="34" charset="0"/>
              </a:rPr>
              <a:t>Creador</a:t>
            </a:r>
          </a:p>
          <a:p>
            <a:pPr marL="182563" indent="-182563">
              <a:buFontTx/>
              <a:buChar char="•"/>
            </a:pPr>
            <a:r>
              <a:rPr lang="es-PE" sz="3000" b="1">
                <a:solidFill>
                  <a:srgbClr val="A50021"/>
                </a:solidFill>
                <a:latin typeface="Trebuchet MS" pitchFamily="34" charset="0"/>
              </a:rPr>
              <a:t>Bajo acoplamiento</a:t>
            </a:r>
          </a:p>
          <a:p>
            <a:pPr marL="182563" indent="-182563">
              <a:buFontTx/>
              <a:buChar char="•"/>
            </a:pPr>
            <a:r>
              <a:rPr lang="es-PE" sz="3000" b="1">
                <a:solidFill>
                  <a:srgbClr val="A50021"/>
                </a:solidFill>
                <a:latin typeface="Trebuchet MS" pitchFamily="34" charset="0"/>
              </a:rPr>
              <a:t>Alta cohesión</a:t>
            </a:r>
          </a:p>
          <a:p>
            <a:pPr marL="182563" indent="-182563">
              <a:buFontTx/>
              <a:buChar char="•"/>
            </a:pPr>
            <a:r>
              <a:rPr lang="es-PE" sz="3000" b="1">
                <a:solidFill>
                  <a:srgbClr val="A50021"/>
                </a:solidFill>
                <a:latin typeface="Trebuchet MS" pitchFamily="34" charset="0"/>
              </a:rPr>
              <a:t>Controlador</a:t>
            </a:r>
            <a:endParaRPr lang="es-ES" sz="2600" b="1">
              <a:latin typeface="Trebuchet MS" pitchFamily="34" charset="0"/>
            </a:endParaRPr>
          </a:p>
        </p:txBody>
      </p:sp>
      <p:pic>
        <p:nvPicPr>
          <p:cNvPr id="367624" name="Picture 8"/>
          <p:cNvPicPr>
            <a:picLocks noChangeAspect="1" noChangeArrowheads="1"/>
          </p:cNvPicPr>
          <p:nvPr/>
        </p:nvPicPr>
        <p:blipFill>
          <a:blip r:embed="rId2"/>
          <a:srcRect/>
          <a:stretch>
            <a:fillRect/>
          </a:stretch>
        </p:blipFill>
        <p:spPr bwMode="auto">
          <a:xfrm>
            <a:off x="5029200" y="3232150"/>
            <a:ext cx="4495800" cy="1758950"/>
          </a:xfrm>
          <a:prstGeom prst="rect">
            <a:avLst/>
          </a:prstGeom>
          <a:noFill/>
          <a:ln w="9525">
            <a:noFill/>
            <a:miter lim="800000"/>
            <a:headEnd/>
            <a:tailEnd/>
          </a:ln>
          <a:effectLst/>
        </p:spPr>
      </p:pic>
    </p:spTree>
    <p:extLst>
      <p:ext uri="{BB962C8B-B14F-4D97-AF65-F5344CB8AC3E}">
        <p14:creationId xmlns:p14="http://schemas.microsoft.com/office/powerpoint/2010/main" val="482313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56133AC3-07DB-4B44-99E0-540892DA85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5" y="1193264"/>
            <a:ext cx="3816424" cy="1908212"/>
          </a:xfrm>
          <a:prstGeom prst="rect">
            <a:avLst/>
          </a:prstGeom>
        </p:spPr>
      </p:pic>
      <p:sp>
        <p:nvSpPr>
          <p:cNvPr id="355332" name="Rectangle 4"/>
          <p:cNvSpPr>
            <a:spLocks noChangeArrowheads="1"/>
          </p:cNvSpPr>
          <p:nvPr/>
        </p:nvSpPr>
        <p:spPr bwMode="auto">
          <a:xfrm>
            <a:off x="-108519" y="0"/>
            <a:ext cx="9252520" cy="1600200"/>
          </a:xfrm>
          <a:prstGeom prst="rect">
            <a:avLst/>
          </a:prstGeom>
          <a:noFill/>
          <a:ln w="9525">
            <a:noFill/>
            <a:miter lim="800000"/>
            <a:headEnd/>
            <a:tailEnd/>
          </a:ln>
          <a:effectLst/>
        </p:spPr>
        <p:txBody>
          <a:bodyPr/>
          <a:lstStyle/>
          <a:p>
            <a:pPr algn="ctr" eaLnBrk="1" hangingPunct="1">
              <a:lnSpc>
                <a:spcPct val="85000"/>
              </a:lnSpc>
              <a:spcBef>
                <a:spcPct val="10000"/>
              </a:spcBef>
            </a:pPr>
            <a:r>
              <a:rPr lang="es-ES_tradnl" sz="4400" b="1" dirty="0">
                <a:solidFill>
                  <a:schemeClr val="bg1"/>
                </a:solidFill>
                <a:latin typeface="Trebuchet MS" pitchFamily="34" charset="0"/>
                <a:cs typeface="Arial" charset="0"/>
              </a:rPr>
              <a:t>¿Cuál es el problema común de muchas compañías?</a:t>
            </a:r>
          </a:p>
        </p:txBody>
      </p:sp>
      <p:grpSp>
        <p:nvGrpSpPr>
          <p:cNvPr id="2" name="Group 12"/>
          <p:cNvGrpSpPr>
            <a:grpSpLocks/>
          </p:cNvGrpSpPr>
          <p:nvPr/>
        </p:nvGrpSpPr>
        <p:grpSpPr bwMode="auto">
          <a:xfrm>
            <a:off x="1524000" y="1719238"/>
            <a:ext cx="7620000" cy="2201863"/>
            <a:chOff x="960" y="336"/>
            <a:chExt cx="4800" cy="1387"/>
          </a:xfrm>
        </p:grpSpPr>
        <p:sp>
          <p:nvSpPr>
            <p:cNvPr id="355335" name="WordArt 7"/>
            <p:cNvSpPr>
              <a:spLocks noChangeArrowheads="1" noChangeShapeType="1" noTextEdit="1"/>
            </p:cNvSpPr>
            <p:nvPr/>
          </p:nvSpPr>
          <p:spPr bwMode="auto">
            <a:xfrm>
              <a:off x="2200" y="336"/>
              <a:ext cx="3240" cy="408"/>
            </a:xfrm>
            <a:prstGeom prst="rect">
              <a:avLst/>
            </a:prstGeom>
          </p:spPr>
          <p:txBody>
            <a:bodyPr wrap="none" fromWordArt="1">
              <a:prstTxWarp prst="textPlain">
                <a:avLst>
                  <a:gd name="adj" fmla="val 50000"/>
                </a:avLst>
              </a:prstTxWarp>
            </a:bodyPr>
            <a:lstStyle/>
            <a:p>
              <a:pPr algn="ctr"/>
              <a:r>
                <a:rPr lang="es-ES" sz="2400" kern="10" dirty="0">
                  <a:ln w="9525">
                    <a:solidFill>
                      <a:srgbClr val="000000"/>
                    </a:solidFill>
                    <a:round/>
                    <a:headEnd/>
                    <a:tailEnd/>
                  </a:ln>
                  <a:solidFill>
                    <a:schemeClr val="tx2"/>
                  </a:solidFill>
                  <a:latin typeface="Trebuchet MS" pitchFamily="34" charset="0"/>
                </a:rPr>
                <a:t>Reinventar la rueda</a:t>
              </a:r>
            </a:p>
          </p:txBody>
        </p:sp>
        <p:sp>
          <p:nvSpPr>
            <p:cNvPr id="355339" name="Text Box 11"/>
            <p:cNvSpPr txBox="1">
              <a:spLocks noChangeArrowheads="1"/>
            </p:cNvSpPr>
            <p:nvPr/>
          </p:nvSpPr>
          <p:spPr bwMode="auto">
            <a:xfrm>
              <a:off x="960" y="1200"/>
              <a:ext cx="4800" cy="523"/>
            </a:xfrm>
            <a:prstGeom prst="rect">
              <a:avLst/>
            </a:prstGeom>
            <a:noFill/>
            <a:ln w="28575">
              <a:solidFill>
                <a:schemeClr val="tx1"/>
              </a:solidFill>
              <a:miter lim="800000"/>
              <a:headEnd/>
              <a:tailEnd/>
            </a:ln>
            <a:effectLst/>
          </p:spPr>
          <p:txBody>
            <a:bodyPr>
              <a:spAutoFit/>
            </a:bodyPr>
            <a:lstStyle/>
            <a:p>
              <a:pPr algn="ctr"/>
              <a:r>
                <a:rPr lang="es-PE" sz="2400" b="1" dirty="0">
                  <a:latin typeface="Trebuchet MS" pitchFamily="34" charset="0"/>
                </a:rPr>
                <a:t>Proyectos que dan una solución a problemas que anteriores proyectos habían solucionado también</a:t>
              </a:r>
              <a:endParaRPr lang="es-ES" sz="2400" b="1" dirty="0">
                <a:latin typeface="Trebuchet MS" pitchFamily="34" charset="0"/>
              </a:endParaRPr>
            </a:p>
          </p:txBody>
        </p:sp>
      </p:grpSp>
      <p:grpSp>
        <p:nvGrpSpPr>
          <p:cNvPr id="3" name="Group 16"/>
          <p:cNvGrpSpPr>
            <a:grpSpLocks/>
          </p:cNvGrpSpPr>
          <p:nvPr/>
        </p:nvGrpSpPr>
        <p:grpSpPr bwMode="auto">
          <a:xfrm>
            <a:off x="827584" y="3932483"/>
            <a:ext cx="7929611" cy="1852613"/>
            <a:chOff x="672" y="2256"/>
            <a:chExt cx="4989" cy="1167"/>
          </a:xfrm>
        </p:grpSpPr>
        <p:sp>
          <p:nvSpPr>
            <p:cNvPr id="355336" name="Oval 8"/>
            <p:cNvSpPr>
              <a:spLocks noChangeArrowheads="1"/>
            </p:cNvSpPr>
            <p:nvPr/>
          </p:nvSpPr>
          <p:spPr bwMode="auto">
            <a:xfrm>
              <a:off x="672" y="2640"/>
              <a:ext cx="1776" cy="720"/>
            </a:xfrm>
            <a:prstGeom prst="ellipse">
              <a:avLst/>
            </a:prstGeom>
            <a:ln>
              <a:headEnd/>
              <a:tailEnd/>
            </a:ln>
          </p:spPr>
          <p:style>
            <a:lnRef idx="2">
              <a:schemeClr val="accent2"/>
            </a:lnRef>
            <a:fillRef idx="1">
              <a:schemeClr val="lt1"/>
            </a:fillRef>
            <a:effectRef idx="0">
              <a:schemeClr val="accent2"/>
            </a:effectRef>
            <a:fontRef idx="minor">
              <a:schemeClr val="dk1"/>
            </a:fontRef>
          </p:style>
          <p:txBody>
            <a:bodyPr wrap="none" tIns="0" bIns="118800" anchor="ctr"/>
            <a:lstStyle/>
            <a:p>
              <a:pPr algn="ctr" eaLnBrk="1" hangingPunct="1"/>
              <a:r>
                <a:rPr lang="es-PE" sz="2400" b="1" baseline="-25000" dirty="0">
                  <a:latin typeface="Trebuchet MS" pitchFamily="34" charset="0"/>
                  <a:cs typeface="Arial" charset="0"/>
                </a:rPr>
                <a:t>DA  AL TRASTA CON</a:t>
              </a:r>
            </a:p>
            <a:p>
              <a:pPr algn="ctr" eaLnBrk="1" hangingPunct="1"/>
              <a:r>
                <a:rPr lang="es-PE" sz="2400" b="1" baseline="-25000" dirty="0">
                  <a:latin typeface="Trebuchet MS" pitchFamily="34" charset="0"/>
                  <a:cs typeface="Arial" charset="0"/>
                </a:rPr>
                <a:t>BUENOS DISEÑOS</a:t>
              </a:r>
              <a:endParaRPr lang="es-ES" sz="2400" b="1" baseline="-25000" dirty="0">
                <a:latin typeface="Trebuchet MS" pitchFamily="34" charset="0"/>
                <a:cs typeface="Arial" charset="0"/>
              </a:endParaRPr>
            </a:p>
          </p:txBody>
        </p:sp>
        <p:sp>
          <p:nvSpPr>
            <p:cNvPr id="355337" name="Oval 9"/>
            <p:cNvSpPr>
              <a:spLocks noChangeArrowheads="1"/>
            </p:cNvSpPr>
            <p:nvPr/>
          </p:nvSpPr>
          <p:spPr bwMode="auto">
            <a:xfrm>
              <a:off x="2736" y="2688"/>
              <a:ext cx="2925" cy="735"/>
            </a:xfrm>
            <a:prstGeom prst="ellipse">
              <a:avLst/>
            </a:prstGeom>
            <a:ln>
              <a:headEnd/>
              <a:tailEnd/>
            </a:ln>
          </p:spPr>
          <p:style>
            <a:lnRef idx="2">
              <a:schemeClr val="accent2"/>
            </a:lnRef>
            <a:fillRef idx="1">
              <a:schemeClr val="lt1"/>
            </a:fillRef>
            <a:effectRef idx="0">
              <a:schemeClr val="accent2"/>
            </a:effectRef>
            <a:fontRef idx="minor">
              <a:schemeClr val="dk1"/>
            </a:fontRef>
          </p:style>
          <p:txBody>
            <a:bodyPr wrap="none" tIns="0" bIns="154800" anchor="ctr"/>
            <a:lstStyle/>
            <a:p>
              <a:pPr algn="ctr" eaLnBrk="1" hangingPunct="1"/>
              <a:r>
                <a:rPr lang="es-PE" sz="2400" b="1" baseline="-25000">
                  <a:latin typeface="Trebuchet MS" pitchFamily="34" charset="0"/>
                  <a:cs typeface="Arial" charset="0"/>
                </a:rPr>
                <a:t>PROVOCA EL FRACASO EN EL </a:t>
              </a:r>
            </a:p>
            <a:p>
              <a:pPr algn="ctr" eaLnBrk="1" hangingPunct="1"/>
              <a:r>
                <a:rPr lang="es-PE" sz="2400" b="1" baseline="-25000">
                  <a:latin typeface="Trebuchet MS" pitchFamily="34" charset="0"/>
                  <a:cs typeface="Arial" charset="0"/>
                </a:rPr>
                <a:t>DESARROLLO DEL PROYECTO</a:t>
              </a:r>
              <a:endParaRPr lang="es-ES" sz="2400" b="1" baseline="-25000">
                <a:latin typeface="Trebuchet MS" pitchFamily="34" charset="0"/>
                <a:cs typeface="Arial" charset="0"/>
              </a:endParaRPr>
            </a:p>
          </p:txBody>
        </p:sp>
        <p:sp>
          <p:nvSpPr>
            <p:cNvPr id="355341" name="AutoShape 13"/>
            <p:cNvSpPr>
              <a:spLocks noChangeArrowheads="1"/>
            </p:cNvSpPr>
            <p:nvPr/>
          </p:nvSpPr>
          <p:spPr bwMode="auto">
            <a:xfrm rot="6715971">
              <a:off x="1614" y="2178"/>
              <a:ext cx="372" cy="528"/>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ln>
              <a:headEnd/>
              <a:tailEnd/>
            </a:ln>
          </p:spPr>
          <p:style>
            <a:lnRef idx="2">
              <a:schemeClr val="accent2"/>
            </a:lnRef>
            <a:fillRef idx="1">
              <a:schemeClr val="lt1"/>
            </a:fillRef>
            <a:effectRef idx="0">
              <a:schemeClr val="accent2"/>
            </a:effectRef>
            <a:fontRef idx="minor">
              <a:schemeClr val="dk1"/>
            </a:fontRef>
          </p:style>
          <p:txBody>
            <a:bodyPr wrap="none" anchor="ctr"/>
            <a:lstStyle/>
            <a:p>
              <a:endParaRPr lang="es-ES" sz="2400">
                <a:latin typeface="Trebuchet MS" pitchFamily="34" charset="0"/>
              </a:endParaRPr>
            </a:p>
          </p:txBody>
        </p:sp>
        <p:sp>
          <p:nvSpPr>
            <p:cNvPr id="355342" name="AutoShape 14"/>
            <p:cNvSpPr>
              <a:spLocks noChangeArrowheads="1"/>
            </p:cNvSpPr>
            <p:nvPr/>
          </p:nvSpPr>
          <p:spPr bwMode="auto">
            <a:xfrm rot="4074662">
              <a:off x="3778" y="2182"/>
              <a:ext cx="378" cy="528"/>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ln>
              <a:headEnd/>
              <a:tailEnd/>
            </a:ln>
          </p:spPr>
          <p:style>
            <a:lnRef idx="2">
              <a:schemeClr val="accent2"/>
            </a:lnRef>
            <a:fillRef idx="1">
              <a:schemeClr val="lt1"/>
            </a:fillRef>
            <a:effectRef idx="0">
              <a:schemeClr val="accent2"/>
            </a:effectRef>
            <a:fontRef idx="minor">
              <a:schemeClr val="dk1"/>
            </a:fontRef>
          </p:style>
          <p:txBody>
            <a:bodyPr wrap="none" anchor="ctr"/>
            <a:lstStyle/>
            <a:p>
              <a:endParaRPr lang="es-ES" sz="2400">
                <a:latin typeface="Trebuchet MS" pitchFamily="34" charset="0"/>
              </a:endParaRPr>
            </a:p>
          </p:txBody>
        </p:sp>
      </p:grpSp>
      <p:grpSp>
        <p:nvGrpSpPr>
          <p:cNvPr id="4" name="Group 18"/>
          <p:cNvGrpSpPr>
            <a:grpSpLocks/>
          </p:cNvGrpSpPr>
          <p:nvPr/>
        </p:nvGrpSpPr>
        <p:grpSpPr bwMode="auto">
          <a:xfrm>
            <a:off x="2036787" y="5750321"/>
            <a:ext cx="6107113" cy="1135063"/>
            <a:chOff x="1104" y="3216"/>
            <a:chExt cx="3847" cy="715"/>
          </a:xfrm>
        </p:grpSpPr>
        <p:sp>
          <p:nvSpPr>
            <p:cNvPr id="355343" name="WordArt 15"/>
            <p:cNvSpPr>
              <a:spLocks noChangeArrowheads="1" noChangeShapeType="1" noTextEdit="1"/>
            </p:cNvSpPr>
            <p:nvPr/>
          </p:nvSpPr>
          <p:spPr bwMode="auto">
            <a:xfrm>
              <a:off x="1968" y="3216"/>
              <a:ext cx="1764" cy="408"/>
            </a:xfrm>
            <a:prstGeom prst="rect">
              <a:avLst/>
            </a:prstGeom>
          </p:spPr>
          <p:txBody>
            <a:bodyPr wrap="none" fromWordArt="1">
              <a:prstTxWarp prst="textPlain">
                <a:avLst>
                  <a:gd name="adj" fmla="val 50000"/>
                </a:avLst>
              </a:prstTxWarp>
            </a:bodyPr>
            <a:lstStyle/>
            <a:p>
              <a:pPr algn="ctr"/>
              <a:r>
                <a:rPr lang="es-ES" sz="3600" kern="10" dirty="0">
                  <a:ln w="9525">
                    <a:solidFill>
                      <a:srgbClr val="000000"/>
                    </a:solidFill>
                    <a:round/>
                    <a:headEnd/>
                    <a:tailEnd/>
                  </a:ln>
                  <a:solidFill>
                    <a:srgbClr val="A50021"/>
                  </a:solidFill>
                  <a:latin typeface="Arial Black"/>
                </a:rPr>
                <a:t>PATRONES</a:t>
              </a:r>
            </a:p>
          </p:txBody>
        </p:sp>
        <p:sp>
          <p:nvSpPr>
            <p:cNvPr id="355345" name="Text Box 17"/>
            <p:cNvSpPr txBox="1">
              <a:spLocks noChangeArrowheads="1"/>
            </p:cNvSpPr>
            <p:nvPr/>
          </p:nvSpPr>
          <p:spPr bwMode="auto">
            <a:xfrm>
              <a:off x="1104" y="3643"/>
              <a:ext cx="3847" cy="288"/>
            </a:xfrm>
            <a:prstGeom prst="rect">
              <a:avLst/>
            </a:prstGeom>
            <a:noFill/>
            <a:ln w="9525">
              <a:noFill/>
              <a:miter lim="800000"/>
              <a:headEnd/>
              <a:tailEnd/>
            </a:ln>
            <a:effectLst/>
          </p:spPr>
          <p:txBody>
            <a:bodyPr wrap="none">
              <a:spAutoFit/>
            </a:bodyPr>
            <a:lstStyle/>
            <a:p>
              <a:r>
                <a:rPr lang="es-PE" b="1" dirty="0">
                  <a:solidFill>
                    <a:srgbClr val="A50021"/>
                  </a:solidFill>
                  <a:latin typeface="Tahoma" pitchFamily="34" charset="0"/>
                </a:rPr>
                <a:t>(Solución flexible para la reutilización)</a:t>
              </a:r>
              <a:endParaRPr lang="es-ES" b="1" dirty="0">
                <a:solidFill>
                  <a:srgbClr val="A50021"/>
                </a:solidFill>
                <a:latin typeface="Tahoma"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9"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0" fill="hold"/>
                                        <p:tgtEl>
                                          <p:spTgt spid="4"/>
                                        </p:tgtEl>
                                        <p:attrNameLst>
                                          <p:attrName>ppt_w</p:attrName>
                                        </p:attrNameLst>
                                      </p:cBhvr>
                                      <p:tavLst>
                                        <p:tav tm="0" fmla="#ppt_w*sin(2.5*pi*$)">
                                          <p:val>
                                            <p:fltVal val="0"/>
                                          </p:val>
                                        </p:tav>
                                        <p:tav tm="100000">
                                          <p:val>
                                            <p:fltVal val="1"/>
                                          </p:val>
                                        </p:tav>
                                      </p:tavLst>
                                    </p:anim>
                                    <p:anim calcmode="lin" valueType="num">
                                      <p:cBhvr>
                                        <p:cTn id="18" dur="5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61662" y="2747962"/>
            <a:ext cx="7772400" cy="1362075"/>
          </a:xfrm>
        </p:spPr>
        <p:txBody>
          <a:bodyPr/>
          <a:lstStyle/>
          <a:p>
            <a:r>
              <a:rPr lang="en-US" dirty="0"/>
              <a:t>PATRONES </a:t>
            </a:r>
            <a:r>
              <a:rPr lang="en-US" dirty="0" err="1"/>
              <a:t>gof</a:t>
            </a: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4095674"/>
            <a:ext cx="7437834" cy="2135263"/>
          </a:xfrm>
          <a:prstGeom prst="rect">
            <a:avLst/>
          </a:prstGeom>
        </p:spPr>
      </p:pic>
      <p:sp>
        <p:nvSpPr>
          <p:cNvPr id="5" name="CuadroTexto 4">
            <a:extLst>
              <a:ext uri="{FF2B5EF4-FFF2-40B4-BE49-F238E27FC236}">
                <a16:creationId xmlns:a16="http://schemas.microsoft.com/office/drawing/2014/main" id="{479250EA-8286-4F55-8E06-7855C0312683}"/>
              </a:ext>
            </a:extLst>
          </p:cNvPr>
          <p:cNvSpPr txBox="1"/>
          <p:nvPr/>
        </p:nvSpPr>
        <p:spPr>
          <a:xfrm>
            <a:off x="6516216" y="266614"/>
            <a:ext cx="2160240" cy="3416320"/>
          </a:xfrm>
          <a:prstGeom prst="rect">
            <a:avLst/>
          </a:prstGeom>
          <a:noFill/>
        </p:spPr>
        <p:txBody>
          <a:bodyPr wrap="square" rtlCol="0">
            <a:spAutoFit/>
          </a:bodyPr>
          <a:lstStyle/>
          <a:p>
            <a:r>
              <a:rPr lang="es-ES" dirty="0"/>
              <a:t>1994 --</a:t>
            </a:r>
            <a:r>
              <a:rPr lang="es-ES" b="1" dirty="0" err="1"/>
              <a:t>Design</a:t>
            </a:r>
            <a:r>
              <a:rPr lang="es-ES" b="1" dirty="0"/>
              <a:t> </a:t>
            </a:r>
            <a:r>
              <a:rPr lang="es-ES" b="1" dirty="0" err="1"/>
              <a:t>Patterns</a:t>
            </a:r>
            <a:endParaRPr lang="es-ES" b="1" dirty="0"/>
          </a:p>
          <a:p>
            <a:r>
              <a:rPr lang="es-ES" i="1" dirty="0"/>
              <a:t>Patrones </a:t>
            </a:r>
            <a:r>
              <a:rPr lang="es-ES" i="1" dirty="0" err="1"/>
              <a:t>Gof</a:t>
            </a:r>
            <a:endParaRPr lang="es-ES" b="1" dirty="0"/>
          </a:p>
          <a:p>
            <a:endParaRPr lang="es-ES" dirty="0"/>
          </a:p>
          <a:p>
            <a:r>
              <a:rPr lang="es-ES" dirty="0"/>
              <a:t>El libro fue escrito por: </a:t>
            </a:r>
          </a:p>
          <a:p>
            <a:r>
              <a:rPr lang="es-ES" dirty="0"/>
              <a:t>Erich Gamma, Richard Helm,</a:t>
            </a:r>
          </a:p>
          <a:p>
            <a:r>
              <a:rPr lang="es-ES" dirty="0"/>
              <a:t>Ralph Johnson y John </a:t>
            </a:r>
            <a:r>
              <a:rPr lang="es-ES" dirty="0" err="1"/>
              <a:t>Vlissides</a:t>
            </a:r>
            <a:r>
              <a:rPr lang="es-ES" dirty="0"/>
              <a:t>, con un prólogo de Grady Booch. </a:t>
            </a:r>
          </a:p>
        </p:txBody>
      </p:sp>
    </p:spTree>
    <p:extLst>
      <p:ext uri="{BB962C8B-B14F-4D97-AF65-F5344CB8AC3E}">
        <p14:creationId xmlns:p14="http://schemas.microsoft.com/office/powerpoint/2010/main" val="15701924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1836" y="188640"/>
            <a:ext cx="8229600" cy="1143000"/>
          </a:xfrm>
        </p:spPr>
        <p:txBody>
          <a:bodyPr/>
          <a:lstStyle/>
          <a:p>
            <a:r>
              <a:rPr lang="en-US" b="1" dirty="0" err="1">
                <a:solidFill>
                  <a:schemeClr val="bg1"/>
                </a:solidFill>
                <a:latin typeface="Trebuchet MS" pitchFamily="34" charset="0"/>
              </a:rPr>
              <a:t>Patrones</a:t>
            </a:r>
            <a:r>
              <a:rPr lang="en-US" b="1" dirty="0">
                <a:solidFill>
                  <a:schemeClr val="bg1"/>
                </a:solidFill>
                <a:latin typeface="Trebuchet MS" pitchFamily="34" charset="0"/>
              </a:rPr>
              <a:t> </a:t>
            </a:r>
            <a:r>
              <a:rPr lang="en-US" b="1" dirty="0" err="1">
                <a:solidFill>
                  <a:schemeClr val="bg1"/>
                </a:solidFill>
                <a:latin typeface="Trebuchet MS" pitchFamily="34" charset="0"/>
              </a:rPr>
              <a:t>Gof</a:t>
            </a:r>
            <a:endParaRPr lang="es-ES" b="1" dirty="0">
              <a:solidFill>
                <a:schemeClr val="bg1"/>
              </a:solidFill>
              <a:latin typeface="Trebuchet MS" pitchFamily="34" charset="0"/>
            </a:endParaRPr>
          </a:p>
        </p:txBody>
      </p:sp>
      <p:graphicFrame>
        <p:nvGraphicFramePr>
          <p:cNvPr id="8" name="Diagrama 7"/>
          <p:cNvGraphicFramePr/>
          <p:nvPr>
            <p:extLst>
              <p:ext uri="{D42A27DB-BD31-4B8C-83A1-F6EECF244321}">
                <p14:modId xmlns:p14="http://schemas.microsoft.com/office/powerpoint/2010/main" val="1125461461"/>
              </p:ext>
            </p:extLst>
          </p:nvPr>
        </p:nvGraphicFramePr>
        <p:xfrm>
          <a:off x="251520" y="2060848"/>
          <a:ext cx="8892480" cy="46085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CuadroTexto 9"/>
          <p:cNvSpPr txBox="1"/>
          <p:nvPr/>
        </p:nvSpPr>
        <p:spPr>
          <a:xfrm>
            <a:off x="395536" y="5099700"/>
            <a:ext cx="2664296" cy="1569660"/>
          </a:xfrm>
          <a:prstGeom prst="rect">
            <a:avLst/>
          </a:prstGeom>
          <a:noFill/>
        </p:spPr>
        <p:txBody>
          <a:bodyPr wrap="square" rtlCol="0">
            <a:spAutoFit/>
          </a:bodyPr>
          <a:lstStyle/>
          <a:p>
            <a:pPr algn="just"/>
            <a:r>
              <a:rPr lang="es-ES" sz="1600" b="1" dirty="0">
                <a:latin typeface="Trebuchet MS" panose="020B0603020202020204" pitchFamily="34" charset="0"/>
              </a:rPr>
              <a:t>Resolver problemas de creación de instancias para que el sistema sea independiente de cómo se crean, componen o representan sus objetos</a:t>
            </a:r>
          </a:p>
        </p:txBody>
      </p:sp>
      <p:sp>
        <p:nvSpPr>
          <p:cNvPr id="11" name="CuadroTexto 10"/>
          <p:cNvSpPr txBox="1"/>
          <p:nvPr/>
        </p:nvSpPr>
        <p:spPr>
          <a:xfrm>
            <a:off x="3275856" y="5273913"/>
            <a:ext cx="2664296" cy="1323439"/>
          </a:xfrm>
          <a:prstGeom prst="rect">
            <a:avLst/>
          </a:prstGeom>
          <a:noFill/>
        </p:spPr>
        <p:txBody>
          <a:bodyPr wrap="square" rtlCol="0">
            <a:spAutoFit/>
          </a:bodyPr>
          <a:lstStyle/>
          <a:p>
            <a:pPr algn="just"/>
            <a:r>
              <a:rPr lang="es-ES" sz="1600" b="1" dirty="0">
                <a:latin typeface="Trebuchet MS" panose="020B0603020202020204" pitchFamily="34" charset="0"/>
              </a:rPr>
              <a:t>Resolver problemas de interacciones entre los objetos mediante la herencia y la composición de clases</a:t>
            </a:r>
          </a:p>
        </p:txBody>
      </p:sp>
      <p:sp>
        <p:nvSpPr>
          <p:cNvPr id="12" name="CuadroTexto 11"/>
          <p:cNvSpPr txBox="1"/>
          <p:nvPr/>
        </p:nvSpPr>
        <p:spPr>
          <a:xfrm>
            <a:off x="6156176" y="5027692"/>
            <a:ext cx="2880320" cy="1569660"/>
          </a:xfrm>
          <a:prstGeom prst="rect">
            <a:avLst/>
          </a:prstGeom>
          <a:noFill/>
        </p:spPr>
        <p:txBody>
          <a:bodyPr wrap="square" rtlCol="0">
            <a:spAutoFit/>
          </a:bodyPr>
          <a:lstStyle/>
          <a:p>
            <a:pPr algn="just"/>
            <a:r>
              <a:rPr lang="es-ES" sz="1600" b="1" dirty="0">
                <a:latin typeface="Trebuchet MS" panose="020B0603020202020204" pitchFamily="34" charset="0"/>
              </a:rPr>
              <a:t>Resolver problemas sobre la estructuración de las clases para que cambios en los requisitos de la aplicación no afecten las relaciones entre los objetos</a:t>
            </a:r>
          </a:p>
        </p:txBody>
      </p:sp>
    </p:spTree>
    <p:extLst>
      <p:ext uri="{BB962C8B-B14F-4D97-AF65-F5344CB8AC3E}">
        <p14:creationId xmlns:p14="http://schemas.microsoft.com/office/powerpoint/2010/main" val="18171325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ChangeArrowheads="1"/>
          </p:cNvSpPr>
          <p:nvPr/>
        </p:nvSpPr>
        <p:spPr bwMode="auto">
          <a:xfrm>
            <a:off x="-228600" y="152400"/>
            <a:ext cx="9677400" cy="762000"/>
          </a:xfrm>
          <a:prstGeom prst="rect">
            <a:avLst/>
          </a:prstGeom>
          <a:noFill/>
          <a:ln w="9525">
            <a:noFill/>
            <a:miter lim="800000"/>
            <a:headEnd/>
            <a:tailEnd/>
          </a:ln>
          <a:effectLst/>
        </p:spPr>
        <p:txBody>
          <a:bodyPr anchor="ctr"/>
          <a:lstStyle/>
          <a:p>
            <a:pPr algn="ctr"/>
            <a:r>
              <a:rPr lang="es-ES_tradnl" sz="4400" b="1" dirty="0">
                <a:solidFill>
                  <a:schemeClr val="bg1"/>
                </a:solidFill>
                <a:latin typeface="Trebuchet MS" pitchFamily="34" charset="0"/>
              </a:rPr>
              <a:t>Patrones de diseño más usados</a:t>
            </a:r>
            <a:endParaRPr lang="es-ES_tradnl" sz="4400" dirty="0">
              <a:solidFill>
                <a:schemeClr val="bg1"/>
              </a:solidFill>
              <a:latin typeface="Trebuchet MS" pitchFamily="34" charset="0"/>
            </a:endParaRPr>
          </a:p>
        </p:txBody>
      </p:sp>
      <p:sp>
        <p:nvSpPr>
          <p:cNvPr id="244741" name="WordArt 5"/>
          <p:cNvSpPr>
            <a:spLocks noChangeArrowheads="1" noChangeShapeType="1" noTextEdit="1"/>
          </p:cNvSpPr>
          <p:nvPr/>
        </p:nvSpPr>
        <p:spPr bwMode="auto">
          <a:xfrm>
            <a:off x="85725" y="1143000"/>
            <a:ext cx="4181475" cy="457200"/>
          </a:xfrm>
          <a:prstGeom prst="rect">
            <a:avLst/>
          </a:prstGeom>
        </p:spPr>
        <p:txBody>
          <a:bodyPr wrap="none" fromWordArt="1">
            <a:prstTxWarp prst="textPlain">
              <a:avLst>
                <a:gd name="adj" fmla="val 50000"/>
              </a:avLst>
            </a:prstTxWarp>
          </a:bodyPr>
          <a:lstStyle/>
          <a:p>
            <a:pPr algn="ctr"/>
            <a:r>
              <a:rPr lang="es-ES" sz="3600" kern="10" dirty="0" err="1">
                <a:ln w="9525">
                  <a:solidFill>
                    <a:srgbClr val="000000"/>
                  </a:solidFill>
                  <a:round/>
                  <a:headEnd/>
                  <a:tailEnd/>
                </a:ln>
                <a:solidFill>
                  <a:srgbClr val="CC0000"/>
                </a:solidFill>
                <a:latin typeface="Trebuchet MS" pitchFamily="34" charset="0"/>
              </a:rPr>
              <a:t>Gof</a:t>
            </a:r>
            <a:r>
              <a:rPr lang="es-ES" sz="3600" kern="10" dirty="0">
                <a:ln w="9525">
                  <a:solidFill>
                    <a:srgbClr val="000000"/>
                  </a:solidFill>
                  <a:round/>
                  <a:headEnd/>
                  <a:tailEnd/>
                </a:ln>
                <a:solidFill>
                  <a:srgbClr val="CC0000"/>
                </a:solidFill>
                <a:latin typeface="Trebuchet MS" pitchFamily="34" charset="0"/>
              </a:rPr>
              <a:t> (</a:t>
            </a:r>
            <a:r>
              <a:rPr lang="es-ES" sz="3600" kern="10" dirty="0" err="1">
                <a:ln w="9525">
                  <a:solidFill>
                    <a:srgbClr val="000000"/>
                  </a:solidFill>
                  <a:round/>
                  <a:headEnd/>
                  <a:tailEnd/>
                </a:ln>
                <a:solidFill>
                  <a:srgbClr val="CC0000"/>
                </a:solidFill>
                <a:latin typeface="Trebuchet MS" pitchFamily="34" charset="0"/>
              </a:rPr>
              <a:t>Gang</a:t>
            </a:r>
            <a:r>
              <a:rPr lang="es-ES" sz="3600" kern="10" dirty="0">
                <a:ln w="9525">
                  <a:solidFill>
                    <a:srgbClr val="000000"/>
                  </a:solidFill>
                  <a:round/>
                  <a:headEnd/>
                  <a:tailEnd/>
                </a:ln>
                <a:solidFill>
                  <a:srgbClr val="CC0000"/>
                </a:solidFill>
                <a:latin typeface="Trebuchet MS" pitchFamily="34" charset="0"/>
              </a:rPr>
              <a:t> of </a:t>
            </a:r>
            <a:r>
              <a:rPr lang="es-ES" sz="3600" kern="10" dirty="0" err="1">
                <a:ln w="9525">
                  <a:solidFill>
                    <a:srgbClr val="000000"/>
                  </a:solidFill>
                  <a:round/>
                  <a:headEnd/>
                  <a:tailEnd/>
                </a:ln>
                <a:solidFill>
                  <a:srgbClr val="CC0000"/>
                </a:solidFill>
                <a:latin typeface="Trebuchet MS" pitchFamily="34" charset="0"/>
              </a:rPr>
              <a:t>Four</a:t>
            </a:r>
            <a:r>
              <a:rPr lang="es-ES" sz="3600" kern="10" dirty="0">
                <a:ln w="9525">
                  <a:solidFill>
                    <a:srgbClr val="000000"/>
                  </a:solidFill>
                  <a:round/>
                  <a:headEnd/>
                  <a:tailEnd/>
                </a:ln>
                <a:solidFill>
                  <a:srgbClr val="CC0000"/>
                </a:solidFill>
                <a:latin typeface="Trebuchet MS" pitchFamily="34" charset="0"/>
              </a:rPr>
              <a:t>)</a:t>
            </a:r>
          </a:p>
        </p:txBody>
      </p:sp>
      <p:sp>
        <p:nvSpPr>
          <p:cNvPr id="244746" name="Text Box 10"/>
          <p:cNvSpPr txBox="1">
            <a:spLocks noChangeArrowheads="1"/>
          </p:cNvSpPr>
          <p:nvPr/>
        </p:nvSpPr>
        <p:spPr bwMode="auto">
          <a:xfrm>
            <a:off x="152400" y="1828800"/>
            <a:ext cx="8915400" cy="2713038"/>
          </a:xfrm>
          <a:prstGeom prst="rect">
            <a:avLst/>
          </a:prstGeom>
          <a:noFill/>
          <a:ln w="28575">
            <a:solidFill>
              <a:schemeClr val="tx1"/>
            </a:solidFill>
            <a:miter lim="800000"/>
            <a:headEnd/>
            <a:tailEnd/>
          </a:ln>
          <a:effectLst/>
        </p:spPr>
        <p:txBody>
          <a:bodyPr>
            <a:spAutoFit/>
          </a:bodyPr>
          <a:lstStyle/>
          <a:p>
            <a:pPr marL="182563" indent="-182563">
              <a:buFontTx/>
              <a:buChar char="•"/>
            </a:pPr>
            <a:r>
              <a:rPr lang="es-PE" sz="3000" b="1" dirty="0">
                <a:solidFill>
                  <a:srgbClr val="A50021"/>
                </a:solidFill>
                <a:latin typeface="Trebuchet MS" pitchFamily="34" charset="0"/>
              </a:rPr>
              <a:t>Creación (5):</a:t>
            </a:r>
            <a:r>
              <a:rPr lang="es-PE" sz="2800" b="1" dirty="0">
                <a:latin typeface="Trebuchet MS" pitchFamily="34" charset="0"/>
              </a:rPr>
              <a:t> </a:t>
            </a:r>
            <a:r>
              <a:rPr lang="es-PE" sz="2600" b="1" dirty="0">
                <a:latin typeface="Trebuchet MS" pitchFamily="34" charset="0"/>
              </a:rPr>
              <a:t>Vinculados con la creación de objetos</a:t>
            </a:r>
            <a:endParaRPr lang="es-PE" sz="2600" b="1" dirty="0">
              <a:solidFill>
                <a:srgbClr val="A50021"/>
              </a:solidFill>
              <a:latin typeface="Trebuchet MS" pitchFamily="34" charset="0"/>
            </a:endParaRPr>
          </a:p>
          <a:p>
            <a:pPr marL="182563" indent="-182563">
              <a:buFontTx/>
              <a:buChar char="•"/>
            </a:pPr>
            <a:r>
              <a:rPr lang="es-PE" sz="3000" b="1" dirty="0">
                <a:solidFill>
                  <a:srgbClr val="A50021"/>
                </a:solidFill>
                <a:latin typeface="Trebuchet MS" pitchFamily="34" charset="0"/>
              </a:rPr>
              <a:t>Estructurales (7):</a:t>
            </a:r>
            <a:r>
              <a:rPr lang="es-PE" sz="3200" b="1" dirty="0">
                <a:latin typeface="Trebuchet MS" pitchFamily="34" charset="0"/>
              </a:rPr>
              <a:t> </a:t>
            </a:r>
            <a:r>
              <a:rPr lang="es-PE" sz="2600" b="1" dirty="0">
                <a:latin typeface="Trebuchet MS" pitchFamily="34" charset="0"/>
              </a:rPr>
              <a:t>Describen las formas comunes en que distintos tipos de objetos pueden ser organizados para trabajar y colaborar entre ellos.</a:t>
            </a:r>
          </a:p>
          <a:p>
            <a:pPr marL="182563" indent="-182563">
              <a:buFontTx/>
              <a:buChar char="•"/>
            </a:pPr>
            <a:r>
              <a:rPr lang="es-PE" sz="3000" b="1" dirty="0">
                <a:solidFill>
                  <a:srgbClr val="A50021"/>
                </a:solidFill>
                <a:latin typeface="Trebuchet MS" pitchFamily="34" charset="0"/>
              </a:rPr>
              <a:t>Comportamiento (11):</a:t>
            </a:r>
            <a:r>
              <a:rPr lang="es-PE" sz="2800" b="1" dirty="0">
                <a:latin typeface="Trebuchet MS" pitchFamily="34" charset="0"/>
              </a:rPr>
              <a:t> </a:t>
            </a:r>
            <a:r>
              <a:rPr lang="es-PE" sz="2600" b="1" dirty="0">
                <a:latin typeface="Trebuchet MS" pitchFamily="34" charset="0"/>
              </a:rPr>
              <a:t>Se utilizan para organizar, administrar y combinar ciertos comportamientos</a:t>
            </a:r>
            <a:endParaRPr lang="es-ES" sz="2600" b="1" dirty="0">
              <a:latin typeface="Trebuchet MS" pitchFamily="34" charset="0"/>
            </a:endParaRPr>
          </a:p>
        </p:txBody>
      </p:sp>
      <p:pic>
        <p:nvPicPr>
          <p:cNvPr id="244747" name="Picture 11"/>
          <p:cNvPicPr>
            <a:picLocks noChangeAspect="1" noChangeArrowheads="1"/>
          </p:cNvPicPr>
          <p:nvPr/>
        </p:nvPicPr>
        <p:blipFill>
          <a:blip r:embed="rId2"/>
          <a:srcRect/>
          <a:stretch>
            <a:fillRect/>
          </a:stretch>
        </p:blipFill>
        <p:spPr bwMode="auto">
          <a:xfrm>
            <a:off x="2209800" y="4648200"/>
            <a:ext cx="4953000" cy="1544638"/>
          </a:xfrm>
          <a:prstGeom prst="rect">
            <a:avLst/>
          </a:prstGeom>
          <a:noFill/>
          <a:ln w="9525">
            <a:noFill/>
            <a:miter lim="800000"/>
            <a:headEnd/>
            <a:tailEnd/>
          </a:ln>
          <a:effectLst/>
        </p:spPr>
      </p:pic>
    </p:spTree>
    <p:extLst>
      <p:ext uri="{BB962C8B-B14F-4D97-AF65-F5344CB8AC3E}">
        <p14:creationId xmlns:p14="http://schemas.microsoft.com/office/powerpoint/2010/main" val="5498974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p:nvPr/>
        </p:nvPicPr>
        <p:blipFill>
          <a:blip r:embed="rId3">
            <a:extLst>
              <a:ext uri="{28A0092B-C50C-407E-A947-70E740481C1C}">
                <a14:useLocalDpi xmlns:a14="http://schemas.microsoft.com/office/drawing/2010/main" val="0"/>
              </a:ext>
            </a:extLst>
          </a:blip>
          <a:srcRect/>
          <a:stretch>
            <a:fillRect/>
          </a:stretch>
        </p:blipFill>
        <p:spPr bwMode="auto">
          <a:xfrm>
            <a:off x="467544" y="2060848"/>
            <a:ext cx="8136904" cy="4464496"/>
          </a:xfrm>
          <a:prstGeom prst="rect">
            <a:avLst/>
          </a:prstGeom>
          <a:noFill/>
          <a:ln>
            <a:noFill/>
          </a:ln>
        </p:spPr>
      </p:pic>
      <p:sp>
        <p:nvSpPr>
          <p:cNvPr id="5" name="1 Título"/>
          <p:cNvSpPr txBox="1">
            <a:spLocks/>
          </p:cNvSpPr>
          <p:nvPr/>
        </p:nvSpPr>
        <p:spPr>
          <a:xfrm>
            <a:off x="0" y="188640"/>
            <a:ext cx="9036496"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err="1">
                <a:solidFill>
                  <a:schemeClr val="bg1"/>
                </a:solidFill>
                <a:latin typeface="Trebuchet MS" pitchFamily="34" charset="0"/>
              </a:rPr>
              <a:t>Clasificación</a:t>
            </a:r>
            <a:r>
              <a:rPr lang="en-US" b="1" dirty="0">
                <a:solidFill>
                  <a:schemeClr val="bg1"/>
                </a:solidFill>
                <a:latin typeface="Trebuchet MS" pitchFamily="34" charset="0"/>
              </a:rPr>
              <a:t> de los </a:t>
            </a:r>
            <a:r>
              <a:rPr lang="en-US" b="1" dirty="0" err="1">
                <a:solidFill>
                  <a:schemeClr val="bg1"/>
                </a:solidFill>
                <a:latin typeface="Trebuchet MS" pitchFamily="34" charset="0"/>
              </a:rPr>
              <a:t>patrones</a:t>
            </a:r>
            <a:r>
              <a:rPr lang="en-US" b="1" dirty="0">
                <a:solidFill>
                  <a:schemeClr val="bg1"/>
                </a:solidFill>
                <a:latin typeface="Trebuchet MS" pitchFamily="34" charset="0"/>
              </a:rPr>
              <a:t> </a:t>
            </a:r>
            <a:r>
              <a:rPr lang="en-US" b="1" dirty="0" err="1">
                <a:solidFill>
                  <a:schemeClr val="bg1"/>
                </a:solidFill>
                <a:latin typeface="Trebuchet MS" pitchFamily="34" charset="0"/>
              </a:rPr>
              <a:t>Gof</a:t>
            </a:r>
            <a:endParaRPr lang="es-ES" b="1" dirty="0">
              <a:solidFill>
                <a:schemeClr val="bg1"/>
              </a:solidFill>
              <a:latin typeface="Trebuchet MS" pitchFamily="34" charset="0"/>
            </a:endParaRPr>
          </a:p>
        </p:txBody>
      </p:sp>
      <p:sp>
        <p:nvSpPr>
          <p:cNvPr id="2" name="Rectángulo redondeado 1"/>
          <p:cNvSpPr/>
          <p:nvPr/>
        </p:nvSpPr>
        <p:spPr>
          <a:xfrm>
            <a:off x="6156176" y="3573016"/>
            <a:ext cx="1584176" cy="21602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ángulo redondeado 5"/>
          <p:cNvSpPr/>
          <p:nvPr/>
        </p:nvSpPr>
        <p:spPr>
          <a:xfrm>
            <a:off x="6012160" y="5949280"/>
            <a:ext cx="1008112" cy="21602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ángulo redondeado 6"/>
          <p:cNvSpPr/>
          <p:nvPr/>
        </p:nvSpPr>
        <p:spPr>
          <a:xfrm>
            <a:off x="4499992" y="4725144"/>
            <a:ext cx="1071026" cy="28803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74662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Título"/>
          <p:cNvSpPr>
            <a:spLocks noGrp="1"/>
          </p:cNvSpPr>
          <p:nvPr>
            <p:ph type="title"/>
          </p:nvPr>
        </p:nvSpPr>
        <p:spPr>
          <a:xfrm>
            <a:off x="457200" y="-24"/>
            <a:ext cx="8229600" cy="1143000"/>
          </a:xfrm>
        </p:spPr>
        <p:txBody>
          <a:bodyPr>
            <a:noAutofit/>
          </a:bodyPr>
          <a:lstStyle/>
          <a:p>
            <a:r>
              <a:rPr lang="en-US" sz="4000" b="1" dirty="0" err="1">
                <a:latin typeface="Trebuchet MS" pitchFamily="34" charset="0"/>
              </a:rPr>
              <a:t>Patrón</a:t>
            </a:r>
            <a:r>
              <a:rPr lang="en-US" sz="4000" b="1" dirty="0">
                <a:latin typeface="Trebuchet MS" pitchFamily="34" charset="0"/>
              </a:rPr>
              <a:t> Template Method </a:t>
            </a:r>
            <a:br>
              <a:rPr lang="en-US" sz="4000" b="1" dirty="0">
                <a:latin typeface="Trebuchet MS" pitchFamily="34" charset="0"/>
              </a:rPr>
            </a:br>
            <a:r>
              <a:rPr lang="en-US" sz="4000" b="1" dirty="0">
                <a:latin typeface="Trebuchet MS" pitchFamily="34" charset="0"/>
              </a:rPr>
              <a:t>(de </a:t>
            </a:r>
            <a:r>
              <a:rPr lang="en-US" sz="4000" b="1" dirty="0" err="1">
                <a:latin typeface="Trebuchet MS" pitchFamily="34" charset="0"/>
              </a:rPr>
              <a:t>comportamiento</a:t>
            </a:r>
            <a:r>
              <a:rPr lang="en-US" sz="4000" b="1" dirty="0">
                <a:latin typeface="Trebuchet MS" pitchFamily="34" charset="0"/>
              </a:rPr>
              <a:t>)</a:t>
            </a:r>
            <a:endParaRPr lang="es-ES" sz="4000" b="1" dirty="0">
              <a:latin typeface="Trebuchet MS" pitchFamily="34" charset="0"/>
            </a:endParaRPr>
          </a:p>
        </p:txBody>
      </p:sp>
      <p:sp>
        <p:nvSpPr>
          <p:cNvPr id="7" name="6 Rectángulo"/>
          <p:cNvSpPr/>
          <p:nvPr/>
        </p:nvSpPr>
        <p:spPr>
          <a:xfrm>
            <a:off x="1428728" y="1500174"/>
            <a:ext cx="6918690"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5400" b="1" cap="none" spc="50" dirty="0">
                <a:ln w="11430">
                  <a:solidFill>
                    <a:schemeClr val="tx1"/>
                  </a:solidFill>
                </a:ln>
                <a:solidFill>
                  <a:srgbClr val="C00000"/>
                </a:solidFill>
                <a:effectLst>
                  <a:outerShdw blurRad="76200" dist="50800" dir="5400000" algn="tl" rotWithShape="0">
                    <a:srgbClr val="000000">
                      <a:alpha val="65000"/>
                    </a:srgbClr>
                  </a:outerShdw>
                </a:effectLst>
              </a:rPr>
              <a:t>Problema que resuelve</a:t>
            </a:r>
          </a:p>
        </p:txBody>
      </p:sp>
      <p:sp>
        <p:nvSpPr>
          <p:cNvPr id="8" name="7 Rectángulo"/>
          <p:cNvSpPr/>
          <p:nvPr/>
        </p:nvSpPr>
        <p:spPr>
          <a:xfrm>
            <a:off x="142844" y="2357430"/>
            <a:ext cx="8786842" cy="3539430"/>
          </a:xfrm>
          <a:prstGeom prst="rect">
            <a:avLst/>
          </a:prstGeom>
        </p:spPr>
        <p:txBody>
          <a:bodyPr wrap="square">
            <a:spAutoFit/>
          </a:bodyPr>
          <a:lstStyle/>
          <a:p>
            <a:pPr marL="360363" indent="-360363" algn="just">
              <a:buFont typeface="Arial" pitchFamily="34" charset="0"/>
              <a:buChar char="•"/>
            </a:pPr>
            <a:r>
              <a:rPr lang="es-ES" sz="2800" dirty="0">
                <a:latin typeface="Trebuchet MS" pitchFamily="34" charset="0"/>
              </a:rPr>
              <a:t>Hay partes invariantes en un algoritmo y otras específicas que puede variar en tiempo de ejecución.</a:t>
            </a:r>
          </a:p>
          <a:p>
            <a:pPr marL="360363" indent="-360363" algn="just">
              <a:buFont typeface="Arial" pitchFamily="34" charset="0"/>
              <a:buChar char="•"/>
            </a:pPr>
            <a:r>
              <a:rPr lang="es-ES" sz="2800" dirty="0">
                <a:latin typeface="Trebuchet MS" pitchFamily="34" charset="0"/>
              </a:rPr>
              <a:t>Existe una conducta común entre varias clases que al implementarla provoca duplicación del código. </a:t>
            </a:r>
          </a:p>
          <a:p>
            <a:pPr marL="360363" indent="-360363" algn="just">
              <a:buFont typeface="Arial" pitchFamily="34" charset="0"/>
              <a:buChar char="•"/>
            </a:pPr>
            <a:r>
              <a:rPr lang="es-ES" sz="2800" dirty="0">
                <a:latin typeface="Trebuchet MS" pitchFamily="34" charset="0"/>
              </a:rPr>
              <a:t>Hay que controlar las extensiones en las subclases permitiendo que solo se produzcan en determinados puntos</a:t>
            </a:r>
          </a:p>
        </p:txBody>
      </p:sp>
    </p:spTree>
    <p:extLst>
      <p:ext uri="{BB962C8B-B14F-4D97-AF65-F5344CB8AC3E}">
        <p14:creationId xmlns:p14="http://schemas.microsoft.com/office/powerpoint/2010/main" val="15396151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n-US" sz="4000" b="1" dirty="0" err="1">
                <a:latin typeface="Trebuchet MS" pitchFamily="34" charset="0"/>
              </a:rPr>
              <a:t>Patrón</a:t>
            </a:r>
            <a:r>
              <a:rPr lang="en-US" sz="4000" b="1" dirty="0">
                <a:latin typeface="Trebuchet MS" pitchFamily="34" charset="0"/>
              </a:rPr>
              <a:t> Template Method </a:t>
            </a:r>
            <a:br>
              <a:rPr lang="en-US" sz="4000" b="1" dirty="0">
                <a:latin typeface="Trebuchet MS" pitchFamily="34" charset="0"/>
              </a:rPr>
            </a:br>
            <a:r>
              <a:rPr lang="en-US" sz="4000" b="1" dirty="0">
                <a:latin typeface="Trebuchet MS" pitchFamily="34" charset="0"/>
              </a:rPr>
              <a:t>(de </a:t>
            </a:r>
            <a:r>
              <a:rPr lang="en-US" sz="4000" b="1" dirty="0" err="1">
                <a:latin typeface="Trebuchet MS" pitchFamily="34" charset="0"/>
              </a:rPr>
              <a:t>comportamiento</a:t>
            </a:r>
            <a:r>
              <a:rPr lang="en-US" sz="4000" b="1" dirty="0">
                <a:latin typeface="Trebuchet MS" pitchFamily="34" charset="0"/>
              </a:rPr>
              <a:t>)</a:t>
            </a:r>
            <a:endParaRPr lang="es-ES" sz="4000" b="1" dirty="0">
              <a:latin typeface="Trebuchet MS" pitchFamily="34" charset="0"/>
            </a:endParaRPr>
          </a:p>
        </p:txBody>
      </p:sp>
      <p:sp>
        <p:nvSpPr>
          <p:cNvPr id="3" name="2 Marcador de contenido"/>
          <p:cNvSpPr>
            <a:spLocks noGrp="1"/>
          </p:cNvSpPr>
          <p:nvPr>
            <p:ph idx="1"/>
          </p:nvPr>
        </p:nvSpPr>
        <p:spPr>
          <a:xfrm>
            <a:off x="214314" y="2714620"/>
            <a:ext cx="8786842" cy="2012804"/>
          </a:xfrm>
        </p:spPr>
        <p:txBody>
          <a:bodyPr>
            <a:normAutofit fontScale="92500"/>
          </a:bodyPr>
          <a:lstStyle/>
          <a:p>
            <a:pPr marL="0" indent="0" algn="just">
              <a:buNone/>
            </a:pPr>
            <a:r>
              <a:rPr lang="es-ES" b="1" i="1" dirty="0">
                <a:latin typeface="Trebuchet MS" pitchFamily="34" charset="0"/>
              </a:rPr>
              <a:t>Definir el esqueleto de un algoritmo en una operación, difiriendo algunos pasos hacia las subclases. Redefinir los pasos en una algoritmo sin cambiar la estructura del algoritmo. </a:t>
            </a:r>
            <a:endParaRPr lang="es-ES" b="1" dirty="0">
              <a:latin typeface="Trebuchet MS" pitchFamily="34" charset="0"/>
            </a:endParaRPr>
          </a:p>
        </p:txBody>
      </p:sp>
      <p:sp>
        <p:nvSpPr>
          <p:cNvPr id="6" name="5 CuadroTexto"/>
          <p:cNvSpPr txBox="1"/>
          <p:nvPr/>
        </p:nvSpPr>
        <p:spPr>
          <a:xfrm>
            <a:off x="4860032" y="5013176"/>
            <a:ext cx="261610" cy="461665"/>
          </a:xfrm>
          <a:prstGeom prst="rect">
            <a:avLst/>
          </a:prstGeom>
          <a:noFill/>
        </p:spPr>
        <p:txBody>
          <a:bodyPr wrap="none" rtlCol="0">
            <a:spAutoFit/>
          </a:bodyPr>
          <a:lstStyle/>
          <a:p>
            <a:r>
              <a:rPr lang="en-US" sz="2400" dirty="0"/>
              <a:t>.</a:t>
            </a:r>
            <a:endParaRPr lang="es-ES" sz="2400" dirty="0"/>
          </a:p>
        </p:txBody>
      </p:sp>
      <p:grpSp>
        <p:nvGrpSpPr>
          <p:cNvPr id="12" name="11 Grupo"/>
          <p:cNvGrpSpPr/>
          <p:nvPr/>
        </p:nvGrpSpPr>
        <p:grpSpPr>
          <a:xfrm>
            <a:off x="1428728" y="4863124"/>
            <a:ext cx="6716903" cy="1494834"/>
            <a:chOff x="1428728" y="3862992"/>
            <a:chExt cx="6716903" cy="1494834"/>
          </a:xfrm>
        </p:grpSpPr>
        <p:sp>
          <p:nvSpPr>
            <p:cNvPr id="7" name="6 Rectángulo"/>
            <p:cNvSpPr/>
            <p:nvPr/>
          </p:nvSpPr>
          <p:spPr>
            <a:xfrm>
              <a:off x="1428728" y="4434496"/>
              <a:ext cx="6716903"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5400" b="1" cap="none" spc="50" dirty="0">
                  <a:ln w="11430">
                    <a:solidFill>
                      <a:schemeClr val="tx1"/>
                    </a:solidFill>
                  </a:ln>
                  <a:solidFill>
                    <a:srgbClr val="C00000"/>
                  </a:solidFill>
                  <a:effectLst>
                    <a:outerShdw blurRad="76200" dist="50800" dir="5400000" algn="tl" rotWithShape="0">
                      <a:srgbClr val="000000">
                        <a:alpha val="65000"/>
                      </a:srgbClr>
                    </a:outerShdw>
                  </a:effectLst>
                </a:rPr>
                <a:t>¿Principios de diseño?</a:t>
              </a:r>
            </a:p>
          </p:txBody>
        </p:sp>
        <p:sp>
          <p:nvSpPr>
            <p:cNvPr id="9" name="8 Flecha abajo"/>
            <p:cNvSpPr/>
            <p:nvPr/>
          </p:nvSpPr>
          <p:spPr>
            <a:xfrm>
              <a:off x="3857620" y="3862992"/>
              <a:ext cx="1071570" cy="857256"/>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13" name="12 Rectángulo"/>
          <p:cNvSpPr/>
          <p:nvPr/>
        </p:nvSpPr>
        <p:spPr>
          <a:xfrm>
            <a:off x="3000364" y="1571612"/>
            <a:ext cx="2680542"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5400" b="1" cap="none" spc="50" dirty="0">
                <a:ln w="11430">
                  <a:solidFill>
                    <a:schemeClr val="tx1"/>
                  </a:solidFill>
                </a:ln>
                <a:solidFill>
                  <a:srgbClr val="C00000"/>
                </a:solidFill>
                <a:effectLst>
                  <a:outerShdw blurRad="76200" dist="50800" dir="5400000" algn="tl" rotWithShape="0">
                    <a:srgbClr val="000000">
                      <a:alpha val="65000"/>
                    </a:srgbClr>
                  </a:outerShdw>
                </a:effectLst>
              </a:rPr>
              <a:t>Solución</a:t>
            </a:r>
          </a:p>
        </p:txBody>
      </p:sp>
    </p:spTree>
    <p:extLst>
      <p:ext uri="{BB962C8B-B14F-4D97-AF65-F5344CB8AC3E}">
        <p14:creationId xmlns:p14="http://schemas.microsoft.com/office/powerpoint/2010/main" val="1604847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4"/>
            <a:ext cx="8229600" cy="1143000"/>
          </a:xfrm>
        </p:spPr>
        <p:txBody>
          <a:bodyPr>
            <a:noAutofit/>
          </a:bodyPr>
          <a:lstStyle/>
          <a:p>
            <a:r>
              <a:rPr lang="en-US" sz="4000" b="1" dirty="0" err="1">
                <a:latin typeface="Trebuchet MS" pitchFamily="34" charset="0"/>
              </a:rPr>
              <a:t>Patrón</a:t>
            </a:r>
            <a:r>
              <a:rPr lang="en-US" sz="4000" b="1" dirty="0">
                <a:latin typeface="Trebuchet MS" pitchFamily="34" charset="0"/>
              </a:rPr>
              <a:t> Template Method </a:t>
            </a:r>
            <a:br>
              <a:rPr lang="en-US" sz="4000" b="1" dirty="0">
                <a:latin typeface="Trebuchet MS" pitchFamily="34" charset="0"/>
              </a:rPr>
            </a:br>
            <a:r>
              <a:rPr lang="en-US" sz="4000" b="1" dirty="0">
                <a:latin typeface="Trebuchet MS" pitchFamily="34" charset="0"/>
              </a:rPr>
              <a:t>(de </a:t>
            </a:r>
            <a:r>
              <a:rPr lang="en-US" sz="4000" b="1" dirty="0" err="1">
                <a:latin typeface="Trebuchet MS" pitchFamily="34" charset="0"/>
              </a:rPr>
              <a:t>comportamiento</a:t>
            </a:r>
            <a:r>
              <a:rPr lang="en-US" sz="4000" b="1" dirty="0">
                <a:latin typeface="Trebuchet MS" pitchFamily="34" charset="0"/>
              </a:rPr>
              <a:t>)</a:t>
            </a:r>
            <a:endParaRPr lang="es-ES" sz="4000" b="1" dirty="0">
              <a:latin typeface="Trebuchet MS" pitchFamily="34" charset="0"/>
            </a:endParaRPr>
          </a:p>
        </p:txBody>
      </p:sp>
      <p:sp>
        <p:nvSpPr>
          <p:cNvPr id="6" name="5 CuadroTexto"/>
          <p:cNvSpPr txBox="1"/>
          <p:nvPr/>
        </p:nvSpPr>
        <p:spPr>
          <a:xfrm>
            <a:off x="4860032" y="5013176"/>
            <a:ext cx="261610" cy="461665"/>
          </a:xfrm>
          <a:prstGeom prst="rect">
            <a:avLst/>
          </a:prstGeom>
          <a:noFill/>
        </p:spPr>
        <p:txBody>
          <a:bodyPr wrap="none" rtlCol="0">
            <a:spAutoFit/>
          </a:bodyPr>
          <a:lstStyle/>
          <a:p>
            <a:r>
              <a:rPr lang="en-US" sz="2400" dirty="0"/>
              <a:t>.</a:t>
            </a:r>
            <a:endParaRPr lang="es-ES" sz="2400" dirty="0"/>
          </a:p>
        </p:txBody>
      </p:sp>
      <p:sp>
        <p:nvSpPr>
          <p:cNvPr id="8" name="7 Rectángulo"/>
          <p:cNvSpPr/>
          <p:nvPr/>
        </p:nvSpPr>
        <p:spPr>
          <a:xfrm>
            <a:off x="214314" y="2675857"/>
            <a:ext cx="8820000" cy="138499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p:spPr>
        <p:txBody>
          <a:bodyPr wrap="square">
            <a:spAutoFit/>
          </a:bodyPr>
          <a:lstStyle/>
          <a:p>
            <a:r>
              <a:rPr lang="en-US" sz="2400" b="1" u="sng" dirty="0">
                <a:latin typeface="Trebuchet MS" pitchFamily="34" charset="0"/>
              </a:rPr>
              <a:t>Open- Close</a:t>
            </a:r>
            <a:endParaRPr lang="en-US" sz="2400" b="1" dirty="0">
              <a:latin typeface="Trebuchet MS" pitchFamily="34" charset="0"/>
            </a:endParaRPr>
          </a:p>
          <a:p>
            <a:r>
              <a:rPr lang="en-US" sz="2000" dirty="0" err="1">
                <a:latin typeface="Trebuchet MS" pitchFamily="34" charset="0"/>
              </a:rPr>
              <a:t>Abierto</a:t>
            </a:r>
            <a:r>
              <a:rPr lang="en-US" sz="2000" dirty="0">
                <a:latin typeface="Trebuchet MS" pitchFamily="34" charset="0"/>
              </a:rPr>
              <a:t> </a:t>
            </a:r>
            <a:r>
              <a:rPr lang="en-US" sz="2000" dirty="0" err="1">
                <a:latin typeface="Trebuchet MS" pitchFamily="34" charset="0"/>
              </a:rPr>
              <a:t>para</a:t>
            </a:r>
            <a:r>
              <a:rPr lang="en-US" sz="2000" dirty="0">
                <a:latin typeface="Trebuchet MS" pitchFamily="34" charset="0"/>
              </a:rPr>
              <a:t> </a:t>
            </a:r>
            <a:r>
              <a:rPr lang="en-US" sz="2000" dirty="0" err="1">
                <a:latin typeface="Trebuchet MS" pitchFamily="34" charset="0"/>
              </a:rPr>
              <a:t>las</a:t>
            </a:r>
            <a:r>
              <a:rPr lang="en-US" sz="2000" dirty="0">
                <a:latin typeface="Trebuchet MS" pitchFamily="34" charset="0"/>
              </a:rPr>
              <a:t> </a:t>
            </a:r>
            <a:r>
              <a:rPr lang="en-US" sz="2000" dirty="0" err="1">
                <a:latin typeface="Trebuchet MS" pitchFamily="34" charset="0"/>
              </a:rPr>
              <a:t>extensiones</a:t>
            </a:r>
            <a:r>
              <a:rPr lang="en-US" sz="2000" dirty="0">
                <a:latin typeface="Trebuchet MS" pitchFamily="34" charset="0"/>
              </a:rPr>
              <a:t> (en los </a:t>
            </a:r>
            <a:r>
              <a:rPr lang="en-US" sz="2000" dirty="0" err="1">
                <a:latin typeface="Trebuchet MS" pitchFamily="34" charset="0"/>
              </a:rPr>
              <a:t>pasos</a:t>
            </a:r>
            <a:r>
              <a:rPr lang="en-US" sz="2000" dirty="0">
                <a:latin typeface="Trebuchet MS" pitchFamily="34" charset="0"/>
              </a:rPr>
              <a:t> de </a:t>
            </a:r>
            <a:r>
              <a:rPr lang="en-US" sz="2000" dirty="0" err="1">
                <a:latin typeface="Trebuchet MS" pitchFamily="34" charset="0"/>
              </a:rPr>
              <a:t>las</a:t>
            </a:r>
            <a:r>
              <a:rPr lang="en-US" sz="2000" dirty="0">
                <a:latin typeface="Trebuchet MS" pitchFamily="34" charset="0"/>
              </a:rPr>
              <a:t> </a:t>
            </a:r>
            <a:r>
              <a:rPr lang="en-US" sz="2000" dirty="0" err="1">
                <a:latin typeface="Trebuchet MS" pitchFamily="34" charset="0"/>
              </a:rPr>
              <a:t>clases</a:t>
            </a:r>
            <a:r>
              <a:rPr lang="en-US" sz="2000" dirty="0">
                <a:latin typeface="Trebuchet MS" pitchFamily="34" charset="0"/>
              </a:rPr>
              <a:t> </a:t>
            </a:r>
            <a:r>
              <a:rPr lang="en-US" sz="2000" dirty="0" err="1">
                <a:latin typeface="Trebuchet MS" pitchFamily="34" charset="0"/>
              </a:rPr>
              <a:t>concretas</a:t>
            </a:r>
            <a:r>
              <a:rPr lang="en-US" sz="2000" dirty="0">
                <a:latin typeface="Trebuchet MS" pitchFamily="34" charset="0"/>
              </a:rPr>
              <a:t> )</a:t>
            </a:r>
          </a:p>
          <a:p>
            <a:r>
              <a:rPr lang="en-US" sz="2000" dirty="0" err="1">
                <a:latin typeface="Trebuchet MS" pitchFamily="34" charset="0"/>
              </a:rPr>
              <a:t>Cerrado</a:t>
            </a:r>
            <a:r>
              <a:rPr lang="en-US" sz="2000" dirty="0">
                <a:latin typeface="Trebuchet MS" pitchFamily="34" charset="0"/>
              </a:rPr>
              <a:t> </a:t>
            </a:r>
            <a:r>
              <a:rPr lang="en-US" sz="2000" dirty="0" err="1">
                <a:latin typeface="Trebuchet MS" pitchFamily="34" charset="0"/>
              </a:rPr>
              <a:t>para</a:t>
            </a:r>
            <a:r>
              <a:rPr lang="en-US" sz="2000" dirty="0">
                <a:latin typeface="Trebuchet MS" pitchFamily="34" charset="0"/>
              </a:rPr>
              <a:t> </a:t>
            </a:r>
            <a:r>
              <a:rPr lang="en-US" sz="2000" dirty="0" err="1">
                <a:latin typeface="Trebuchet MS" pitchFamily="34" charset="0"/>
              </a:rPr>
              <a:t>las</a:t>
            </a:r>
            <a:r>
              <a:rPr lang="en-US" sz="2000" dirty="0">
                <a:latin typeface="Trebuchet MS" pitchFamily="34" charset="0"/>
              </a:rPr>
              <a:t> </a:t>
            </a:r>
            <a:r>
              <a:rPr lang="en-US" sz="2000" dirty="0" err="1">
                <a:latin typeface="Trebuchet MS" pitchFamily="34" charset="0"/>
              </a:rPr>
              <a:t>modificaciones</a:t>
            </a:r>
            <a:r>
              <a:rPr lang="en-US" sz="2000" dirty="0">
                <a:latin typeface="Trebuchet MS" pitchFamily="34" charset="0"/>
              </a:rPr>
              <a:t> (en la </a:t>
            </a:r>
            <a:r>
              <a:rPr lang="en-US" sz="2000" dirty="0" err="1">
                <a:latin typeface="Trebuchet MS" pitchFamily="34" charset="0"/>
              </a:rPr>
              <a:t>estructuración</a:t>
            </a:r>
            <a:r>
              <a:rPr lang="en-US" sz="2000" dirty="0">
                <a:latin typeface="Trebuchet MS" pitchFamily="34" charset="0"/>
              </a:rPr>
              <a:t> del </a:t>
            </a:r>
            <a:r>
              <a:rPr lang="en-US" sz="2000" dirty="0" err="1">
                <a:latin typeface="Trebuchet MS" pitchFamily="34" charset="0"/>
              </a:rPr>
              <a:t>algoritmo</a:t>
            </a:r>
            <a:r>
              <a:rPr lang="en-US" sz="2000" dirty="0">
                <a:latin typeface="Trebuchet MS" pitchFamily="34" charset="0"/>
              </a:rPr>
              <a:t> en la </a:t>
            </a:r>
            <a:r>
              <a:rPr lang="en-US" sz="2000" dirty="0" err="1">
                <a:latin typeface="Trebuchet MS" pitchFamily="34" charset="0"/>
              </a:rPr>
              <a:t>clase</a:t>
            </a:r>
            <a:r>
              <a:rPr lang="en-US" sz="2000" dirty="0">
                <a:latin typeface="Trebuchet MS" pitchFamily="34" charset="0"/>
              </a:rPr>
              <a:t> </a:t>
            </a:r>
            <a:r>
              <a:rPr lang="en-US" sz="2000" dirty="0" err="1">
                <a:latin typeface="Trebuchet MS" pitchFamily="34" charset="0"/>
              </a:rPr>
              <a:t>abstracta</a:t>
            </a:r>
            <a:r>
              <a:rPr lang="en-US" sz="2000" dirty="0">
                <a:latin typeface="Trebuchet MS" pitchFamily="34" charset="0"/>
              </a:rPr>
              <a:t>)</a:t>
            </a:r>
            <a:endParaRPr lang="es-ES" sz="2000" dirty="0">
              <a:latin typeface="Trebuchet MS" pitchFamily="34" charset="0"/>
            </a:endParaRPr>
          </a:p>
        </p:txBody>
      </p:sp>
      <p:sp>
        <p:nvSpPr>
          <p:cNvPr id="10" name="9 Rectángulo"/>
          <p:cNvSpPr/>
          <p:nvPr/>
        </p:nvSpPr>
        <p:spPr>
          <a:xfrm>
            <a:off x="214282" y="4247493"/>
            <a:ext cx="8820000" cy="769441"/>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p:spPr>
        <p:txBody>
          <a:bodyPr wrap="square">
            <a:spAutoFit/>
          </a:bodyPr>
          <a:lstStyle/>
          <a:p>
            <a:r>
              <a:rPr lang="en-US" sz="2400" b="1" u="sng" dirty="0" err="1">
                <a:latin typeface="Trebuchet MS" pitchFamily="34" charset="0"/>
              </a:rPr>
              <a:t>Diseñar</a:t>
            </a:r>
            <a:r>
              <a:rPr lang="en-US" sz="2400" b="1" u="sng" dirty="0">
                <a:latin typeface="Trebuchet MS" pitchFamily="34" charset="0"/>
              </a:rPr>
              <a:t> </a:t>
            </a:r>
            <a:r>
              <a:rPr lang="en-US" sz="2400" b="1" u="sng" dirty="0" err="1">
                <a:latin typeface="Trebuchet MS" pitchFamily="34" charset="0"/>
              </a:rPr>
              <a:t>hacia</a:t>
            </a:r>
            <a:r>
              <a:rPr lang="en-US" sz="2400" b="1" u="sng" dirty="0">
                <a:latin typeface="Trebuchet MS" pitchFamily="34" charset="0"/>
              </a:rPr>
              <a:t> </a:t>
            </a:r>
            <a:r>
              <a:rPr lang="en-US" sz="2400" b="1" u="sng" dirty="0" err="1">
                <a:latin typeface="Trebuchet MS" pitchFamily="34" charset="0"/>
              </a:rPr>
              <a:t>las</a:t>
            </a:r>
            <a:r>
              <a:rPr lang="en-US" sz="2400" b="1" u="sng" dirty="0">
                <a:latin typeface="Trebuchet MS" pitchFamily="34" charset="0"/>
              </a:rPr>
              <a:t> interfaces, no </a:t>
            </a:r>
            <a:r>
              <a:rPr lang="en-US" sz="2400" b="1" u="sng" dirty="0" err="1">
                <a:latin typeface="Trebuchet MS" pitchFamily="34" charset="0"/>
              </a:rPr>
              <a:t>hacia</a:t>
            </a:r>
            <a:r>
              <a:rPr lang="en-US" sz="2400" b="1" u="sng" dirty="0">
                <a:latin typeface="Trebuchet MS" pitchFamily="34" charset="0"/>
              </a:rPr>
              <a:t> </a:t>
            </a:r>
            <a:r>
              <a:rPr lang="en-US" sz="2400" b="1" u="sng" dirty="0" err="1">
                <a:latin typeface="Trebuchet MS" pitchFamily="34" charset="0"/>
              </a:rPr>
              <a:t>las</a:t>
            </a:r>
            <a:r>
              <a:rPr lang="en-US" sz="2400" b="1" u="sng" dirty="0">
                <a:latin typeface="Trebuchet MS" pitchFamily="34" charset="0"/>
              </a:rPr>
              <a:t> </a:t>
            </a:r>
            <a:r>
              <a:rPr lang="en-US" sz="2400" b="1" u="sng" dirty="0" err="1">
                <a:latin typeface="Trebuchet MS" pitchFamily="34" charset="0"/>
              </a:rPr>
              <a:t>implementaciones</a:t>
            </a:r>
            <a:endParaRPr lang="en-US" sz="2400" b="1" u="sng" dirty="0">
              <a:latin typeface="Trebuchet MS" pitchFamily="34" charset="0"/>
            </a:endParaRPr>
          </a:p>
          <a:p>
            <a:r>
              <a:rPr lang="es-ES" sz="2000" dirty="0">
                <a:latin typeface="Trebuchet MS" pitchFamily="34" charset="0"/>
              </a:rPr>
              <a:t>Separación de la interfaz abstracta de </a:t>
            </a:r>
            <a:r>
              <a:rPr lang="es-ES" sz="2000">
                <a:latin typeface="Trebuchet MS" pitchFamily="34" charset="0"/>
              </a:rPr>
              <a:t>su  implementación  </a:t>
            </a:r>
            <a:r>
              <a:rPr lang="es-ES" sz="2000" dirty="0">
                <a:latin typeface="Trebuchet MS" pitchFamily="34" charset="0"/>
              </a:rPr>
              <a:t>concreta</a:t>
            </a:r>
            <a:endParaRPr lang="en-US" sz="2000" u="sng" dirty="0">
              <a:latin typeface="Trebuchet MS" pitchFamily="34" charset="0"/>
            </a:endParaRPr>
          </a:p>
        </p:txBody>
      </p:sp>
      <p:sp>
        <p:nvSpPr>
          <p:cNvPr id="11" name="10 Rectángulo"/>
          <p:cNvSpPr/>
          <p:nvPr/>
        </p:nvSpPr>
        <p:spPr>
          <a:xfrm>
            <a:off x="214282" y="5187277"/>
            <a:ext cx="8820000" cy="138499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p:spPr>
        <p:txBody>
          <a:bodyPr wrap="square">
            <a:spAutoFit/>
          </a:bodyPr>
          <a:lstStyle/>
          <a:p>
            <a:r>
              <a:rPr lang="en-US" sz="2400" b="1" u="sng" dirty="0">
                <a:latin typeface="Trebuchet MS" pitchFamily="34" charset="0"/>
              </a:rPr>
              <a:t>Once and Only Once Rule</a:t>
            </a:r>
          </a:p>
          <a:p>
            <a:r>
              <a:rPr lang="es-ES" sz="2000" dirty="0">
                <a:latin typeface="Trebuchet MS" pitchFamily="34" charset="0"/>
              </a:rPr>
              <a:t>En la abstracción se deja la regla de cuáles son los “pasos” que componen el algoritmo, todas las clases hijas lo heredan sin tener que repetirlo en cada una. </a:t>
            </a:r>
            <a:endParaRPr lang="es-ES" sz="2000" u="sng" dirty="0">
              <a:latin typeface="Trebuchet MS" pitchFamily="34" charset="0"/>
            </a:endParaRPr>
          </a:p>
        </p:txBody>
      </p:sp>
      <p:sp>
        <p:nvSpPr>
          <p:cNvPr id="13" name="12 Rectángulo"/>
          <p:cNvSpPr/>
          <p:nvPr/>
        </p:nvSpPr>
        <p:spPr>
          <a:xfrm>
            <a:off x="1357290" y="1428736"/>
            <a:ext cx="6359433"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5400" b="1" cap="none" spc="50" dirty="0" err="1">
                <a:ln w="11430">
                  <a:solidFill>
                    <a:schemeClr val="tx1"/>
                  </a:solidFill>
                </a:ln>
                <a:solidFill>
                  <a:srgbClr val="C00000"/>
                </a:solidFill>
                <a:effectLst>
                  <a:outerShdw blurRad="76200" dist="50800" dir="5400000" algn="tl" rotWithShape="0">
                    <a:srgbClr val="000000">
                      <a:alpha val="65000"/>
                    </a:srgbClr>
                  </a:outerShdw>
                </a:effectLst>
              </a:rPr>
              <a:t>Principcios</a:t>
            </a:r>
            <a:r>
              <a:rPr lang="es-ES" sz="5400" b="1" cap="none" spc="50" dirty="0">
                <a:ln w="11430">
                  <a:solidFill>
                    <a:schemeClr val="tx1"/>
                  </a:solidFill>
                </a:ln>
                <a:solidFill>
                  <a:srgbClr val="C00000"/>
                </a:solidFill>
                <a:effectLst>
                  <a:outerShdw blurRad="76200" dist="50800" dir="5400000" algn="tl" rotWithShape="0">
                    <a:srgbClr val="000000">
                      <a:alpha val="65000"/>
                    </a:srgbClr>
                  </a:outerShdw>
                </a:effectLst>
              </a:rPr>
              <a:t> de diseño</a:t>
            </a:r>
          </a:p>
        </p:txBody>
      </p:sp>
    </p:spTree>
    <p:extLst>
      <p:ext uri="{BB962C8B-B14F-4D97-AF65-F5344CB8AC3E}">
        <p14:creationId xmlns:p14="http://schemas.microsoft.com/office/powerpoint/2010/main" val="38601733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n-US" sz="4000" b="1" dirty="0" err="1">
                <a:latin typeface="Trebuchet MS" pitchFamily="34" charset="0"/>
              </a:rPr>
              <a:t>Patrón</a:t>
            </a:r>
            <a:r>
              <a:rPr lang="en-US" sz="4000" b="1" dirty="0">
                <a:latin typeface="Trebuchet MS" pitchFamily="34" charset="0"/>
              </a:rPr>
              <a:t> Template Method </a:t>
            </a:r>
            <a:br>
              <a:rPr lang="en-US" sz="4000" b="1" dirty="0">
                <a:latin typeface="Trebuchet MS" pitchFamily="34" charset="0"/>
              </a:rPr>
            </a:br>
            <a:r>
              <a:rPr lang="en-US" sz="4000" b="1" dirty="0">
                <a:latin typeface="Trebuchet MS" pitchFamily="34" charset="0"/>
              </a:rPr>
              <a:t>(de </a:t>
            </a:r>
            <a:r>
              <a:rPr lang="en-US" sz="4000" b="1" dirty="0" err="1">
                <a:latin typeface="Trebuchet MS" pitchFamily="34" charset="0"/>
              </a:rPr>
              <a:t>comportamiento</a:t>
            </a:r>
            <a:r>
              <a:rPr lang="en-US" sz="4000" b="1" dirty="0">
                <a:latin typeface="Trebuchet MS" pitchFamily="34" charset="0"/>
              </a:rPr>
              <a:t>)</a:t>
            </a:r>
            <a:endParaRPr lang="es-ES" sz="4000" b="1" dirty="0">
              <a:latin typeface="Trebuchet MS" pitchFamily="34" charset="0"/>
            </a:endParaRPr>
          </a:p>
        </p:txBody>
      </p:sp>
      <p:sp>
        <p:nvSpPr>
          <p:cNvPr id="6" name="5 Rectángulo"/>
          <p:cNvSpPr/>
          <p:nvPr/>
        </p:nvSpPr>
        <p:spPr>
          <a:xfrm>
            <a:off x="1357290" y="1428736"/>
            <a:ext cx="5787996"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5400" b="1" cap="none" spc="50" dirty="0">
                <a:ln w="11430">
                  <a:solidFill>
                    <a:schemeClr val="tx1"/>
                  </a:solidFill>
                </a:ln>
                <a:solidFill>
                  <a:srgbClr val="C00000"/>
                </a:solidFill>
                <a:effectLst>
                  <a:outerShdw blurRad="76200" dist="50800" dir="5400000" algn="tl" rotWithShape="0">
                    <a:srgbClr val="000000">
                      <a:alpha val="65000"/>
                    </a:srgbClr>
                  </a:outerShdw>
                </a:effectLst>
              </a:rPr>
              <a:t>Diagrama de clases</a:t>
            </a:r>
          </a:p>
        </p:txBody>
      </p:sp>
      <p:pic>
        <p:nvPicPr>
          <p:cNvPr id="20481" name="Picture 1"/>
          <p:cNvPicPr>
            <a:picLocks noChangeAspect="1" noChangeArrowheads="1"/>
          </p:cNvPicPr>
          <p:nvPr/>
        </p:nvPicPr>
        <p:blipFill>
          <a:blip r:embed="rId2"/>
          <a:srcRect/>
          <a:stretch>
            <a:fillRect/>
          </a:stretch>
        </p:blipFill>
        <p:spPr bwMode="auto">
          <a:xfrm>
            <a:off x="571472" y="2236258"/>
            <a:ext cx="8072494" cy="4598256"/>
          </a:xfrm>
          <a:prstGeom prst="rect">
            <a:avLst/>
          </a:prstGeom>
          <a:noFill/>
          <a:ln w="9525">
            <a:noFill/>
            <a:miter lim="800000"/>
            <a:headEnd/>
            <a:tailEnd/>
          </a:ln>
          <a:effectLst/>
        </p:spPr>
      </p:pic>
    </p:spTree>
    <p:extLst>
      <p:ext uri="{BB962C8B-B14F-4D97-AF65-F5344CB8AC3E}">
        <p14:creationId xmlns:p14="http://schemas.microsoft.com/office/powerpoint/2010/main" val="33259729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9" name="18 Grupo"/>
          <p:cNvGrpSpPr/>
          <p:nvPr/>
        </p:nvGrpSpPr>
        <p:grpSpPr>
          <a:xfrm>
            <a:off x="71406" y="5904000"/>
            <a:ext cx="8929718" cy="887644"/>
            <a:chOff x="71406" y="5904000"/>
            <a:chExt cx="8929718" cy="887644"/>
          </a:xfrm>
        </p:grpSpPr>
        <p:sp>
          <p:nvSpPr>
            <p:cNvPr id="18" name="17 Rectángulo"/>
            <p:cNvSpPr/>
            <p:nvPr/>
          </p:nvSpPr>
          <p:spPr>
            <a:xfrm>
              <a:off x="4429124" y="5904000"/>
              <a:ext cx="4572000" cy="64800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16 Rectángulo"/>
            <p:cNvSpPr/>
            <p:nvPr/>
          </p:nvSpPr>
          <p:spPr>
            <a:xfrm>
              <a:off x="71406" y="6143644"/>
              <a:ext cx="4140000" cy="64800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grpSp>
        <p:nvGrpSpPr>
          <p:cNvPr id="16" name="15 Grupo"/>
          <p:cNvGrpSpPr/>
          <p:nvPr/>
        </p:nvGrpSpPr>
        <p:grpSpPr>
          <a:xfrm>
            <a:off x="71438" y="5256000"/>
            <a:ext cx="8928562" cy="892678"/>
            <a:chOff x="71438" y="5256000"/>
            <a:chExt cx="8928562" cy="892678"/>
          </a:xfrm>
        </p:grpSpPr>
        <p:sp>
          <p:nvSpPr>
            <p:cNvPr id="15" name="14 Rectángulo"/>
            <p:cNvSpPr/>
            <p:nvPr/>
          </p:nvSpPr>
          <p:spPr>
            <a:xfrm>
              <a:off x="4428000" y="5256000"/>
              <a:ext cx="4572000" cy="648000"/>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13 Rectángulo"/>
            <p:cNvSpPr/>
            <p:nvPr/>
          </p:nvSpPr>
          <p:spPr>
            <a:xfrm>
              <a:off x="71438" y="5500678"/>
              <a:ext cx="4140000" cy="648000"/>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grpSp>
        <p:nvGrpSpPr>
          <p:cNvPr id="13" name="12 Grupo"/>
          <p:cNvGrpSpPr/>
          <p:nvPr/>
        </p:nvGrpSpPr>
        <p:grpSpPr>
          <a:xfrm>
            <a:off x="71438" y="2786058"/>
            <a:ext cx="8929686" cy="2714644"/>
            <a:chOff x="71438" y="2786058"/>
            <a:chExt cx="8929686" cy="2714644"/>
          </a:xfrm>
        </p:grpSpPr>
        <p:sp>
          <p:nvSpPr>
            <p:cNvPr id="12" name="11 Rectángulo"/>
            <p:cNvSpPr/>
            <p:nvPr/>
          </p:nvSpPr>
          <p:spPr>
            <a:xfrm>
              <a:off x="4429124" y="2786058"/>
              <a:ext cx="4572000" cy="2448000"/>
            </a:xfrm>
            <a:prstGeom prst="rect">
              <a:avLst/>
            </a:prstGeom>
            <a:solidFill>
              <a:schemeClr val="bg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10 Rectángulo"/>
            <p:cNvSpPr/>
            <p:nvPr/>
          </p:nvSpPr>
          <p:spPr>
            <a:xfrm>
              <a:off x="71438" y="2786058"/>
              <a:ext cx="4143372" cy="2714644"/>
            </a:xfrm>
            <a:prstGeom prst="rect">
              <a:avLst/>
            </a:prstGeom>
            <a:solidFill>
              <a:schemeClr val="bg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6" name="5 Rectángulo"/>
          <p:cNvSpPr/>
          <p:nvPr/>
        </p:nvSpPr>
        <p:spPr>
          <a:xfrm>
            <a:off x="0" y="744283"/>
            <a:ext cx="9144000" cy="1569660"/>
          </a:xfrm>
          <a:prstGeom prst="rect">
            <a:avLst/>
          </a:prstGeom>
        </p:spPr>
        <p:txBody>
          <a:bodyPr wrap="square">
            <a:spAutoFit/>
          </a:bodyPr>
          <a:lstStyle/>
          <a:p>
            <a:pPr lvl="0" algn="just" fontAlgn="base">
              <a:spcBef>
                <a:spcPct val="0"/>
              </a:spcBef>
              <a:spcAft>
                <a:spcPct val="0"/>
              </a:spcAft>
            </a:pPr>
            <a:r>
              <a:rPr lang="es-ES" sz="2400" dirty="0">
                <a:latin typeface="Trebuchet MS" pitchFamily="34" charset="0"/>
                <a:ea typeface="Calibri" pitchFamily="34" charset="0"/>
                <a:cs typeface="Arial" pitchFamily="34" charset="0"/>
              </a:rPr>
              <a:t>En el proceso de informatización de un hotel, se ha detectado que cuando un cliente realiza una llamada el proceso de atención a la misma no siempre es igual, depende de si la llamada es local o de larga distancia.</a:t>
            </a:r>
          </a:p>
        </p:txBody>
      </p:sp>
      <p:sp>
        <p:nvSpPr>
          <p:cNvPr id="7" name="6 Rectángulo"/>
          <p:cNvSpPr/>
          <p:nvPr/>
        </p:nvSpPr>
        <p:spPr>
          <a:xfrm>
            <a:off x="0" y="2456819"/>
            <a:ext cx="4572000" cy="4401205"/>
          </a:xfrm>
          <a:prstGeom prst="rect">
            <a:avLst/>
          </a:prstGeom>
        </p:spPr>
        <p:txBody>
          <a:bodyPr>
            <a:spAutoFit/>
          </a:bodyPr>
          <a:lstStyle/>
          <a:p>
            <a:pPr lvl="0" eaLnBrk="0" fontAlgn="base" hangingPunct="0">
              <a:spcBef>
                <a:spcPct val="0"/>
              </a:spcBef>
              <a:spcAft>
                <a:spcPct val="0"/>
              </a:spcAft>
            </a:pPr>
            <a:r>
              <a:rPr lang="es-ES" sz="2000" b="1" i="1" dirty="0">
                <a:latin typeface="Trebuchet MS" pitchFamily="34" charset="0"/>
                <a:ea typeface="Calibri" pitchFamily="34" charset="0"/>
                <a:cs typeface="Arial" pitchFamily="34" charset="0"/>
              </a:rPr>
              <a:t>Colocar Llamada Local:</a:t>
            </a:r>
            <a:endParaRPr lang="es-ES" sz="2000" b="1" dirty="0">
              <a:latin typeface="Trebuchet MS" pitchFamily="34" charset="0"/>
              <a:cs typeface="Arial" pitchFamily="34" charset="0"/>
            </a:endParaRPr>
          </a:p>
          <a:p>
            <a:pPr lvl="0" eaLnBrk="0" fontAlgn="base" hangingPunct="0">
              <a:spcBef>
                <a:spcPct val="0"/>
              </a:spcBef>
              <a:spcAft>
                <a:spcPct val="0"/>
              </a:spcAft>
              <a:buFontTx/>
              <a:buAutoNum type="arabicPeriod"/>
            </a:pPr>
            <a:r>
              <a:rPr lang="es-ES" sz="2000" dirty="0">
                <a:latin typeface="Trebuchet MS" pitchFamily="34" charset="0"/>
                <a:ea typeface="Calibri" pitchFamily="34" charset="0"/>
                <a:cs typeface="Arial" pitchFamily="34" charset="0"/>
              </a:rPr>
              <a:t>La persona (</a:t>
            </a:r>
            <a:r>
              <a:rPr lang="es-ES" sz="2000" dirty="0" err="1">
                <a:latin typeface="Trebuchet MS" pitchFamily="34" charset="0"/>
                <a:ea typeface="Calibri" pitchFamily="34" charset="0"/>
                <a:cs typeface="Arial" pitchFamily="34" charset="0"/>
              </a:rPr>
              <a:t>caller</a:t>
            </a:r>
            <a:r>
              <a:rPr lang="es-ES" sz="2000" dirty="0">
                <a:latin typeface="Trebuchet MS" pitchFamily="34" charset="0"/>
                <a:ea typeface="Calibri" pitchFamily="34" charset="0"/>
                <a:cs typeface="Arial" pitchFamily="34" charset="0"/>
              </a:rPr>
              <a:t>) levanta el auricular</a:t>
            </a:r>
            <a:endParaRPr lang="es-ES" sz="2000" dirty="0">
              <a:latin typeface="Trebuchet MS" pitchFamily="34" charset="0"/>
              <a:ea typeface="Calibri" pitchFamily="34" charset="0"/>
              <a:cs typeface="Times New Roman" pitchFamily="18" charset="0"/>
            </a:endParaRPr>
          </a:p>
          <a:p>
            <a:pPr lvl="0" eaLnBrk="0" fontAlgn="base" hangingPunct="0">
              <a:spcBef>
                <a:spcPct val="0"/>
              </a:spcBef>
              <a:spcAft>
                <a:spcPct val="0"/>
              </a:spcAft>
              <a:buFontTx/>
              <a:buAutoNum type="arabicPeriod"/>
            </a:pPr>
            <a:r>
              <a:rPr lang="es-ES" sz="2000" dirty="0">
                <a:latin typeface="Trebuchet MS" pitchFamily="34" charset="0"/>
                <a:ea typeface="Calibri" pitchFamily="34" charset="0"/>
                <a:cs typeface="Arial" pitchFamily="34" charset="0"/>
              </a:rPr>
              <a:t>El sistema presenta el tono de discar</a:t>
            </a:r>
            <a:endParaRPr lang="es-ES" sz="2000" dirty="0">
              <a:latin typeface="Trebuchet MS" pitchFamily="34" charset="0"/>
              <a:ea typeface="Calibri" pitchFamily="34" charset="0"/>
              <a:cs typeface="Times New Roman" pitchFamily="18" charset="0"/>
            </a:endParaRPr>
          </a:p>
          <a:p>
            <a:pPr lvl="0" eaLnBrk="0" fontAlgn="base" hangingPunct="0">
              <a:spcBef>
                <a:spcPct val="0"/>
              </a:spcBef>
              <a:spcAft>
                <a:spcPct val="0"/>
              </a:spcAft>
              <a:buFontTx/>
              <a:buAutoNum type="arabicPeriod"/>
            </a:pPr>
            <a:r>
              <a:rPr lang="es-ES" sz="2000" dirty="0">
                <a:latin typeface="Trebuchet MS" pitchFamily="34" charset="0"/>
                <a:ea typeface="Calibri" pitchFamily="34" charset="0"/>
                <a:cs typeface="Arial" pitchFamily="34" charset="0"/>
              </a:rPr>
              <a:t>La persona disca un dígito</a:t>
            </a:r>
            <a:endParaRPr lang="es-ES" sz="2000" dirty="0">
              <a:latin typeface="Trebuchet MS" pitchFamily="34" charset="0"/>
              <a:ea typeface="Calibri" pitchFamily="34" charset="0"/>
              <a:cs typeface="Times New Roman" pitchFamily="18" charset="0"/>
            </a:endParaRPr>
          </a:p>
          <a:p>
            <a:pPr lvl="0" eaLnBrk="0" fontAlgn="base" hangingPunct="0">
              <a:spcBef>
                <a:spcPct val="0"/>
              </a:spcBef>
              <a:spcAft>
                <a:spcPct val="0"/>
              </a:spcAft>
              <a:buFontTx/>
              <a:buAutoNum type="arabicPeriod"/>
            </a:pPr>
            <a:r>
              <a:rPr lang="es-ES" sz="2000" dirty="0">
                <a:latin typeface="Trebuchet MS" pitchFamily="34" charset="0"/>
                <a:ea typeface="Calibri" pitchFamily="34" charset="0"/>
                <a:cs typeface="Arial" pitchFamily="34" charset="0"/>
              </a:rPr>
              <a:t>El sistema quita el tono de discar</a:t>
            </a:r>
            <a:endParaRPr lang="es-ES" sz="2000" dirty="0">
              <a:latin typeface="Trebuchet MS" pitchFamily="34" charset="0"/>
              <a:ea typeface="Calibri" pitchFamily="34" charset="0"/>
              <a:cs typeface="Times New Roman" pitchFamily="18" charset="0"/>
            </a:endParaRPr>
          </a:p>
          <a:p>
            <a:pPr lvl="0" eaLnBrk="0" fontAlgn="base" hangingPunct="0">
              <a:spcBef>
                <a:spcPct val="0"/>
              </a:spcBef>
              <a:spcAft>
                <a:spcPct val="0"/>
              </a:spcAft>
              <a:buFontTx/>
              <a:buAutoNum type="arabicPeriod"/>
            </a:pPr>
            <a:r>
              <a:rPr lang="es-ES" sz="2000" dirty="0">
                <a:latin typeface="Trebuchet MS" pitchFamily="34" charset="0"/>
                <a:ea typeface="Calibri" pitchFamily="34" charset="0"/>
                <a:cs typeface="Arial" pitchFamily="34" charset="0"/>
              </a:rPr>
              <a:t>La persona introduce el resto del número</a:t>
            </a:r>
            <a:endParaRPr lang="es-ES" sz="2000" dirty="0">
              <a:latin typeface="Trebuchet MS" pitchFamily="34" charset="0"/>
              <a:ea typeface="Calibri" pitchFamily="34" charset="0"/>
              <a:cs typeface="Times New Roman" pitchFamily="18" charset="0"/>
            </a:endParaRPr>
          </a:p>
          <a:p>
            <a:pPr lvl="0" eaLnBrk="0" fontAlgn="base" hangingPunct="0">
              <a:spcBef>
                <a:spcPct val="0"/>
              </a:spcBef>
              <a:spcAft>
                <a:spcPct val="0"/>
              </a:spcAft>
              <a:buFontTx/>
              <a:buAutoNum type="arabicPeriod"/>
            </a:pPr>
            <a:r>
              <a:rPr lang="es-ES" sz="2000" dirty="0">
                <a:latin typeface="Trebuchet MS" pitchFamily="34" charset="0"/>
                <a:ea typeface="Calibri" pitchFamily="34" charset="0"/>
                <a:cs typeface="Arial" pitchFamily="34" charset="0"/>
              </a:rPr>
              <a:t>El sistema analiza el número</a:t>
            </a:r>
            <a:endParaRPr lang="es-ES" sz="2000" dirty="0">
              <a:latin typeface="Trebuchet MS" pitchFamily="34" charset="0"/>
              <a:ea typeface="Calibri" pitchFamily="34" charset="0"/>
              <a:cs typeface="Times New Roman" pitchFamily="18" charset="0"/>
            </a:endParaRPr>
          </a:p>
          <a:p>
            <a:pPr lvl="0" eaLnBrk="0" fontAlgn="base" hangingPunct="0">
              <a:spcBef>
                <a:spcPct val="0"/>
              </a:spcBef>
              <a:spcAft>
                <a:spcPct val="0"/>
              </a:spcAft>
              <a:buFontTx/>
              <a:buAutoNum type="arabicPeriod"/>
            </a:pPr>
            <a:r>
              <a:rPr lang="es-ES" sz="2000" dirty="0">
                <a:latin typeface="Trebuchet MS" pitchFamily="34" charset="0"/>
                <a:ea typeface="Calibri" pitchFamily="34" charset="0"/>
                <a:cs typeface="Arial" pitchFamily="34" charset="0"/>
              </a:rPr>
              <a:t>El sistema encuentra la parte correspondiente</a:t>
            </a:r>
            <a:endParaRPr lang="es-ES" sz="2000" dirty="0">
              <a:latin typeface="Trebuchet MS" pitchFamily="34" charset="0"/>
              <a:ea typeface="Calibri" pitchFamily="34" charset="0"/>
              <a:cs typeface="Times New Roman" pitchFamily="18" charset="0"/>
            </a:endParaRPr>
          </a:p>
          <a:p>
            <a:pPr lvl="0" eaLnBrk="0" fontAlgn="base" hangingPunct="0">
              <a:spcBef>
                <a:spcPct val="0"/>
              </a:spcBef>
              <a:spcAft>
                <a:spcPct val="0"/>
              </a:spcAft>
              <a:buFontTx/>
              <a:buAutoNum type="arabicPeriod"/>
            </a:pPr>
            <a:r>
              <a:rPr lang="es-ES" sz="2000" dirty="0">
                <a:latin typeface="Trebuchet MS" pitchFamily="34" charset="0"/>
                <a:ea typeface="Calibri" pitchFamily="34" charset="0"/>
                <a:cs typeface="Arial" pitchFamily="34" charset="0"/>
              </a:rPr>
              <a:t>El sistema conecta las partes</a:t>
            </a:r>
            <a:endParaRPr lang="es-ES" sz="2000" dirty="0">
              <a:latin typeface="Trebuchet MS" pitchFamily="34" charset="0"/>
              <a:ea typeface="Calibri" pitchFamily="34" charset="0"/>
              <a:cs typeface="Times New Roman" pitchFamily="18" charset="0"/>
            </a:endParaRPr>
          </a:p>
          <a:p>
            <a:pPr lvl="0" eaLnBrk="0" fontAlgn="base" hangingPunct="0">
              <a:spcBef>
                <a:spcPct val="0"/>
              </a:spcBef>
              <a:spcAft>
                <a:spcPct val="0"/>
              </a:spcAft>
              <a:buFontTx/>
              <a:buAutoNum type="arabicPeriod"/>
            </a:pPr>
            <a:r>
              <a:rPr lang="es-ES" sz="2000" dirty="0">
                <a:latin typeface="Trebuchet MS" pitchFamily="34" charset="0"/>
                <a:ea typeface="Calibri" pitchFamily="34" charset="0"/>
                <a:cs typeface="Arial" pitchFamily="34" charset="0"/>
              </a:rPr>
              <a:t>Las partes se desconectan</a:t>
            </a:r>
            <a:endParaRPr lang="es-ES" sz="2000" dirty="0">
              <a:latin typeface="Trebuchet MS" pitchFamily="34" charset="0"/>
              <a:cs typeface="Arial" pitchFamily="34" charset="0"/>
            </a:endParaRPr>
          </a:p>
        </p:txBody>
      </p:sp>
      <p:sp>
        <p:nvSpPr>
          <p:cNvPr id="8" name="7 Rectángulo"/>
          <p:cNvSpPr/>
          <p:nvPr/>
        </p:nvSpPr>
        <p:spPr>
          <a:xfrm>
            <a:off x="4429124" y="2456819"/>
            <a:ext cx="4714876" cy="4093428"/>
          </a:xfrm>
          <a:prstGeom prst="rect">
            <a:avLst/>
          </a:prstGeom>
        </p:spPr>
        <p:txBody>
          <a:bodyPr wrap="square">
            <a:spAutoFit/>
          </a:bodyPr>
          <a:lstStyle/>
          <a:p>
            <a:pPr lvl="0" eaLnBrk="0" fontAlgn="base" hangingPunct="0">
              <a:spcBef>
                <a:spcPct val="0"/>
              </a:spcBef>
              <a:spcAft>
                <a:spcPct val="0"/>
              </a:spcAft>
            </a:pPr>
            <a:r>
              <a:rPr lang="es-ES" sz="2000" b="1" i="1" dirty="0">
                <a:latin typeface="Trebuchet MS" pitchFamily="34" charset="0"/>
                <a:ea typeface="Calibri" pitchFamily="34" charset="0"/>
                <a:cs typeface="Arial" pitchFamily="34" charset="0"/>
              </a:rPr>
              <a:t>Colocar Llamada de Larga Distancia:</a:t>
            </a:r>
            <a:endParaRPr lang="es-ES" sz="2000" b="1" dirty="0">
              <a:latin typeface="Trebuchet MS" pitchFamily="34" charset="0"/>
              <a:cs typeface="Arial" pitchFamily="34" charset="0"/>
            </a:endParaRPr>
          </a:p>
          <a:p>
            <a:pPr lvl="0" eaLnBrk="0" fontAlgn="base" hangingPunct="0">
              <a:spcBef>
                <a:spcPct val="0"/>
              </a:spcBef>
              <a:spcAft>
                <a:spcPct val="0"/>
              </a:spcAft>
              <a:buFontTx/>
              <a:buAutoNum type="arabicPeriod"/>
            </a:pPr>
            <a:r>
              <a:rPr lang="es-ES" sz="2000" dirty="0">
                <a:latin typeface="Trebuchet MS" pitchFamily="34" charset="0"/>
                <a:ea typeface="Calibri" pitchFamily="34" charset="0"/>
                <a:cs typeface="Arial" pitchFamily="34" charset="0"/>
              </a:rPr>
              <a:t>La persona (</a:t>
            </a:r>
            <a:r>
              <a:rPr lang="es-ES" sz="2000" dirty="0" err="1">
                <a:latin typeface="Trebuchet MS" pitchFamily="34" charset="0"/>
                <a:ea typeface="Calibri" pitchFamily="34" charset="0"/>
                <a:cs typeface="Arial" pitchFamily="34" charset="0"/>
              </a:rPr>
              <a:t>caller</a:t>
            </a:r>
            <a:r>
              <a:rPr lang="es-ES" sz="2000" dirty="0">
                <a:latin typeface="Trebuchet MS" pitchFamily="34" charset="0"/>
                <a:ea typeface="Calibri" pitchFamily="34" charset="0"/>
                <a:cs typeface="Arial" pitchFamily="34" charset="0"/>
              </a:rPr>
              <a:t>) levanta el auricular</a:t>
            </a:r>
            <a:endParaRPr lang="es-ES" sz="2000" dirty="0">
              <a:latin typeface="Trebuchet MS" pitchFamily="34" charset="0"/>
              <a:ea typeface="Calibri" pitchFamily="34" charset="0"/>
              <a:cs typeface="Times New Roman" pitchFamily="18" charset="0"/>
            </a:endParaRPr>
          </a:p>
          <a:p>
            <a:pPr lvl="0" eaLnBrk="0" fontAlgn="base" hangingPunct="0">
              <a:spcBef>
                <a:spcPct val="0"/>
              </a:spcBef>
              <a:spcAft>
                <a:spcPct val="0"/>
              </a:spcAft>
              <a:buFontTx/>
              <a:buAutoNum type="arabicPeriod"/>
            </a:pPr>
            <a:r>
              <a:rPr lang="es-ES" sz="2000" dirty="0">
                <a:latin typeface="Trebuchet MS" pitchFamily="34" charset="0"/>
                <a:ea typeface="Calibri" pitchFamily="34" charset="0"/>
                <a:cs typeface="Arial" pitchFamily="34" charset="0"/>
              </a:rPr>
              <a:t>El sistema presenta el tono de discar</a:t>
            </a:r>
            <a:endParaRPr lang="es-ES" sz="2000" dirty="0">
              <a:latin typeface="Trebuchet MS" pitchFamily="34" charset="0"/>
              <a:ea typeface="Calibri" pitchFamily="34" charset="0"/>
              <a:cs typeface="Times New Roman" pitchFamily="18" charset="0"/>
            </a:endParaRPr>
          </a:p>
          <a:p>
            <a:pPr lvl="0" eaLnBrk="0" fontAlgn="base" hangingPunct="0">
              <a:spcBef>
                <a:spcPct val="0"/>
              </a:spcBef>
              <a:spcAft>
                <a:spcPct val="0"/>
              </a:spcAft>
              <a:buFontTx/>
              <a:buAutoNum type="arabicPeriod"/>
            </a:pPr>
            <a:r>
              <a:rPr lang="es-ES" sz="2000" dirty="0">
                <a:latin typeface="Trebuchet MS" pitchFamily="34" charset="0"/>
                <a:ea typeface="Calibri" pitchFamily="34" charset="0"/>
                <a:cs typeface="Arial" pitchFamily="34" charset="0"/>
              </a:rPr>
              <a:t>La persona disca un dígito</a:t>
            </a:r>
            <a:endParaRPr lang="es-ES" sz="2000" dirty="0">
              <a:latin typeface="Trebuchet MS" pitchFamily="34" charset="0"/>
              <a:ea typeface="Calibri" pitchFamily="34" charset="0"/>
              <a:cs typeface="Times New Roman" pitchFamily="18" charset="0"/>
            </a:endParaRPr>
          </a:p>
          <a:p>
            <a:pPr lvl="0" eaLnBrk="0" fontAlgn="base" hangingPunct="0">
              <a:spcBef>
                <a:spcPct val="0"/>
              </a:spcBef>
              <a:spcAft>
                <a:spcPct val="0"/>
              </a:spcAft>
              <a:buFontTx/>
              <a:buAutoNum type="arabicPeriod"/>
            </a:pPr>
            <a:r>
              <a:rPr lang="es-ES" sz="2000" dirty="0">
                <a:latin typeface="Trebuchet MS" pitchFamily="34" charset="0"/>
                <a:ea typeface="Calibri" pitchFamily="34" charset="0"/>
                <a:cs typeface="Arial" pitchFamily="34" charset="0"/>
              </a:rPr>
              <a:t>El sistema quita el tono de discar</a:t>
            </a:r>
            <a:endParaRPr lang="es-ES" sz="2000" dirty="0">
              <a:latin typeface="Trebuchet MS" pitchFamily="34" charset="0"/>
              <a:ea typeface="Calibri" pitchFamily="34" charset="0"/>
              <a:cs typeface="Times New Roman" pitchFamily="18" charset="0"/>
            </a:endParaRPr>
          </a:p>
          <a:p>
            <a:pPr lvl="0" eaLnBrk="0" fontAlgn="base" hangingPunct="0">
              <a:spcBef>
                <a:spcPct val="0"/>
              </a:spcBef>
              <a:spcAft>
                <a:spcPct val="0"/>
              </a:spcAft>
              <a:buFontTx/>
              <a:buAutoNum type="arabicPeriod"/>
            </a:pPr>
            <a:r>
              <a:rPr lang="es-ES" sz="2000" dirty="0">
                <a:latin typeface="Trebuchet MS" pitchFamily="34" charset="0"/>
                <a:ea typeface="Calibri" pitchFamily="34" charset="0"/>
                <a:cs typeface="Arial" pitchFamily="34" charset="0"/>
              </a:rPr>
              <a:t>La persona introduce el resto del número</a:t>
            </a:r>
            <a:endParaRPr lang="es-ES" sz="2000" dirty="0">
              <a:latin typeface="Trebuchet MS" pitchFamily="34" charset="0"/>
              <a:ea typeface="Calibri" pitchFamily="34" charset="0"/>
              <a:cs typeface="Times New Roman" pitchFamily="18" charset="0"/>
            </a:endParaRPr>
          </a:p>
          <a:p>
            <a:pPr lvl="0" eaLnBrk="0" fontAlgn="base" hangingPunct="0">
              <a:spcBef>
                <a:spcPct val="0"/>
              </a:spcBef>
              <a:spcAft>
                <a:spcPct val="0"/>
              </a:spcAft>
              <a:buFontTx/>
              <a:buAutoNum type="arabicPeriod"/>
            </a:pPr>
            <a:r>
              <a:rPr lang="es-ES" sz="2000" dirty="0">
                <a:latin typeface="Trebuchet MS" pitchFamily="34" charset="0"/>
                <a:ea typeface="Calibri" pitchFamily="34" charset="0"/>
                <a:cs typeface="Arial" pitchFamily="34" charset="0"/>
              </a:rPr>
              <a:t>El sistema analiza el número</a:t>
            </a:r>
            <a:endParaRPr lang="es-ES" sz="2000" dirty="0">
              <a:latin typeface="Trebuchet MS" pitchFamily="34" charset="0"/>
              <a:ea typeface="Calibri" pitchFamily="34" charset="0"/>
              <a:cs typeface="Times New Roman" pitchFamily="18" charset="0"/>
            </a:endParaRPr>
          </a:p>
          <a:p>
            <a:pPr lvl="0" eaLnBrk="0" fontAlgn="base" hangingPunct="0">
              <a:spcBef>
                <a:spcPct val="0"/>
              </a:spcBef>
              <a:spcAft>
                <a:spcPct val="0"/>
              </a:spcAft>
              <a:buFontTx/>
              <a:buAutoNum type="arabicPeriod"/>
            </a:pPr>
            <a:r>
              <a:rPr lang="es-ES" sz="2000" dirty="0">
                <a:latin typeface="Trebuchet MS" pitchFamily="34" charset="0"/>
                <a:ea typeface="Calibri" pitchFamily="34" charset="0"/>
                <a:cs typeface="Arial" pitchFamily="34" charset="0"/>
              </a:rPr>
              <a:t>El sistema envía el número a otro sistema</a:t>
            </a:r>
            <a:endParaRPr lang="es-ES" sz="2000" dirty="0">
              <a:latin typeface="Trebuchet MS" pitchFamily="34" charset="0"/>
              <a:ea typeface="Calibri" pitchFamily="34" charset="0"/>
              <a:cs typeface="Times New Roman" pitchFamily="18" charset="0"/>
            </a:endParaRPr>
          </a:p>
          <a:p>
            <a:pPr lvl="0" eaLnBrk="0" fontAlgn="base" hangingPunct="0">
              <a:spcBef>
                <a:spcPct val="0"/>
              </a:spcBef>
              <a:spcAft>
                <a:spcPct val="0"/>
              </a:spcAft>
              <a:buFontTx/>
              <a:buAutoNum type="arabicPeriod"/>
            </a:pPr>
            <a:r>
              <a:rPr lang="es-ES" sz="2000" dirty="0">
                <a:latin typeface="Trebuchet MS" pitchFamily="34" charset="0"/>
                <a:ea typeface="Calibri" pitchFamily="34" charset="0"/>
                <a:cs typeface="Arial" pitchFamily="34" charset="0"/>
              </a:rPr>
              <a:t>El sistema conecta las líneas</a:t>
            </a:r>
            <a:endParaRPr lang="es-ES" sz="2000" dirty="0">
              <a:latin typeface="Trebuchet MS" pitchFamily="34" charset="0"/>
              <a:ea typeface="Calibri" pitchFamily="34" charset="0"/>
              <a:cs typeface="Times New Roman" pitchFamily="18" charset="0"/>
            </a:endParaRPr>
          </a:p>
          <a:p>
            <a:pPr lvl="0" eaLnBrk="0" fontAlgn="base" hangingPunct="0">
              <a:spcBef>
                <a:spcPct val="0"/>
              </a:spcBef>
              <a:spcAft>
                <a:spcPct val="0"/>
              </a:spcAft>
              <a:buFontTx/>
              <a:buAutoNum type="arabicPeriod"/>
            </a:pPr>
            <a:r>
              <a:rPr lang="es-ES" sz="2000" dirty="0">
                <a:latin typeface="Trebuchet MS" pitchFamily="34" charset="0"/>
                <a:ea typeface="Calibri" pitchFamily="34" charset="0"/>
                <a:cs typeface="Arial" pitchFamily="34" charset="0"/>
              </a:rPr>
              <a:t>Las partes se desconectan</a:t>
            </a:r>
            <a:endParaRPr lang="es-ES" sz="2000" dirty="0">
              <a:latin typeface="Trebuchet MS" pitchFamily="34" charset="0"/>
              <a:cs typeface="Arial" pitchFamily="34" charset="0"/>
            </a:endParaRPr>
          </a:p>
        </p:txBody>
      </p:sp>
      <p:sp>
        <p:nvSpPr>
          <p:cNvPr id="9" name="8 Rectángulo"/>
          <p:cNvSpPr/>
          <p:nvPr/>
        </p:nvSpPr>
        <p:spPr>
          <a:xfrm>
            <a:off x="2786050" y="0"/>
            <a:ext cx="2568332"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5400" b="1" cap="none" spc="50" dirty="0">
                <a:ln w="11430">
                  <a:solidFill>
                    <a:schemeClr val="tx1"/>
                  </a:solidFill>
                </a:ln>
                <a:solidFill>
                  <a:srgbClr val="C00000"/>
                </a:solidFill>
                <a:effectLst>
                  <a:outerShdw blurRad="76200" dist="50800" dir="5400000" algn="tl" rotWithShape="0">
                    <a:srgbClr val="000000">
                      <a:alpha val="65000"/>
                    </a:srgbClr>
                  </a:outerShdw>
                </a:effectLst>
              </a:rPr>
              <a:t>Ejemplo</a:t>
            </a:r>
          </a:p>
        </p:txBody>
      </p:sp>
    </p:spTree>
    <p:extLst>
      <p:ext uri="{BB962C8B-B14F-4D97-AF65-F5344CB8AC3E}">
        <p14:creationId xmlns:p14="http://schemas.microsoft.com/office/powerpoint/2010/main" val="665284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ox(in)">
                                      <p:cBhvr>
                                        <p:cTn id="7" dur="3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down)">
                                      <p:cBhvr>
                                        <p:cTn id="12" dur="20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down)">
                                      <p:cBhvr>
                                        <p:cTn id="17"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5 Rectángulo"/>
          <p:cNvSpPr/>
          <p:nvPr/>
        </p:nvSpPr>
        <p:spPr>
          <a:xfrm>
            <a:off x="0" y="744283"/>
            <a:ext cx="9144000" cy="1569660"/>
          </a:xfrm>
          <a:prstGeom prst="rect">
            <a:avLst/>
          </a:prstGeom>
        </p:spPr>
        <p:txBody>
          <a:bodyPr wrap="square">
            <a:spAutoFit/>
          </a:bodyPr>
          <a:lstStyle/>
          <a:p>
            <a:pPr lvl="0" algn="just" fontAlgn="base">
              <a:spcBef>
                <a:spcPct val="0"/>
              </a:spcBef>
              <a:spcAft>
                <a:spcPct val="0"/>
              </a:spcAft>
            </a:pPr>
            <a:r>
              <a:rPr lang="es-ES" sz="2400" dirty="0">
                <a:latin typeface="Trebuchet MS" pitchFamily="34" charset="0"/>
                <a:ea typeface="Calibri" pitchFamily="34" charset="0"/>
                <a:cs typeface="Arial" pitchFamily="34" charset="0"/>
              </a:rPr>
              <a:t>En el proceso de informatización de un hotel, se ha detectado que cuando un cliente realiza una llamada el proceso de atención a la misma no siempre es igual, depende de si la llamada es local o de larga distancia.</a:t>
            </a:r>
          </a:p>
        </p:txBody>
      </p:sp>
      <p:sp>
        <p:nvSpPr>
          <p:cNvPr id="7" name="6 Rectángulo"/>
          <p:cNvSpPr/>
          <p:nvPr/>
        </p:nvSpPr>
        <p:spPr>
          <a:xfrm>
            <a:off x="2786050" y="0"/>
            <a:ext cx="2568332"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5400" b="1" cap="none" spc="50" dirty="0">
                <a:ln w="11430">
                  <a:solidFill>
                    <a:schemeClr val="tx1"/>
                  </a:solidFill>
                </a:ln>
                <a:solidFill>
                  <a:srgbClr val="C00000"/>
                </a:solidFill>
                <a:effectLst>
                  <a:outerShdw blurRad="76200" dist="50800" dir="5400000" algn="tl" rotWithShape="0">
                    <a:srgbClr val="000000">
                      <a:alpha val="65000"/>
                    </a:srgbClr>
                  </a:outerShdw>
                </a:effectLst>
              </a:rPr>
              <a:t>Ejemplo</a:t>
            </a:r>
          </a:p>
        </p:txBody>
      </p:sp>
      <p:pic>
        <p:nvPicPr>
          <p:cNvPr id="84995" name="Picture 3"/>
          <p:cNvPicPr>
            <a:picLocks noChangeAspect="1" noChangeArrowheads="1"/>
          </p:cNvPicPr>
          <p:nvPr/>
        </p:nvPicPr>
        <p:blipFill>
          <a:blip r:embed="rId2"/>
          <a:srcRect/>
          <a:stretch>
            <a:fillRect/>
          </a:stretch>
        </p:blipFill>
        <p:spPr bwMode="auto">
          <a:xfrm>
            <a:off x="785786" y="2357430"/>
            <a:ext cx="7429552" cy="4531717"/>
          </a:xfrm>
          <a:prstGeom prst="rect">
            <a:avLst/>
          </a:prstGeom>
          <a:noFill/>
          <a:ln w="9525">
            <a:noFill/>
            <a:miter lim="800000"/>
            <a:headEnd/>
            <a:tailEnd/>
          </a:ln>
          <a:effectLst/>
        </p:spPr>
      </p:pic>
    </p:spTree>
    <p:extLst>
      <p:ext uri="{BB962C8B-B14F-4D97-AF65-F5344CB8AC3E}">
        <p14:creationId xmlns:p14="http://schemas.microsoft.com/office/powerpoint/2010/main" val="455965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596" y="0"/>
            <a:ext cx="8229600" cy="1143000"/>
          </a:xfrm>
        </p:spPr>
        <p:txBody>
          <a:bodyPr/>
          <a:lstStyle/>
          <a:p>
            <a:r>
              <a:rPr lang="en-US" b="1" dirty="0" err="1">
                <a:solidFill>
                  <a:schemeClr val="bg1"/>
                </a:solidFill>
                <a:latin typeface="Trebuchet MS" pitchFamily="34" charset="0"/>
              </a:rPr>
              <a:t>Objetivos</a:t>
            </a:r>
            <a:endParaRPr lang="es-ES" b="1" dirty="0">
              <a:solidFill>
                <a:schemeClr val="bg1"/>
              </a:solidFill>
              <a:latin typeface="Trebuchet MS" pitchFamily="34" charset="0"/>
            </a:endParaRPr>
          </a:p>
        </p:txBody>
      </p:sp>
      <p:sp>
        <p:nvSpPr>
          <p:cNvPr id="3" name="2 Marcador de contenido"/>
          <p:cNvSpPr>
            <a:spLocks noGrp="1"/>
          </p:cNvSpPr>
          <p:nvPr>
            <p:ph idx="1"/>
          </p:nvPr>
        </p:nvSpPr>
        <p:spPr>
          <a:xfrm>
            <a:off x="-10790" y="2060848"/>
            <a:ext cx="9125099" cy="4525963"/>
          </a:xfrm>
        </p:spPr>
        <p:txBody>
          <a:bodyPr>
            <a:noAutofit/>
          </a:bodyPr>
          <a:lstStyle/>
          <a:p>
            <a:pPr lvl="0"/>
            <a:r>
              <a:rPr lang="es-ES" dirty="0">
                <a:latin typeface="Trebuchet MS" pitchFamily="34" charset="0"/>
              </a:rPr>
              <a:t>Conozcan el concepto de patrón de diseño y antecedentes históricos del uso de estos en el diseño de software.</a:t>
            </a:r>
          </a:p>
          <a:p>
            <a:pPr lvl="0"/>
            <a:r>
              <a:rPr lang="es-ES" dirty="0">
                <a:latin typeface="Trebuchet MS" pitchFamily="34" charset="0"/>
              </a:rPr>
              <a:t>Establecer la relación entre los principios de y los patrones de diseño.</a:t>
            </a:r>
          </a:p>
          <a:p>
            <a:r>
              <a:rPr lang="es-ES" dirty="0">
                <a:latin typeface="Trebuchet MS" pitchFamily="34" charset="0"/>
              </a:rPr>
              <a:t>Conozcan los elementos que se incluyen en la documentación de un patrón de diseño.</a:t>
            </a:r>
          </a:p>
          <a:p>
            <a:r>
              <a:rPr lang="es-ES" dirty="0">
                <a:latin typeface="Trebuchet MS" pitchFamily="34" charset="0"/>
              </a:rPr>
              <a:t>Conozcan algunos patrones de diseño.</a:t>
            </a:r>
          </a:p>
          <a:p>
            <a:pPr marL="0" indent="0">
              <a:buNone/>
            </a:pPr>
            <a:endParaRPr lang="es-ES" dirty="0">
              <a:latin typeface="Trebuchet MS" pitchFamily="34" charset="0"/>
            </a:endParaRPr>
          </a:p>
        </p:txBody>
      </p:sp>
    </p:spTree>
    <p:extLst>
      <p:ext uri="{BB962C8B-B14F-4D97-AF65-F5344CB8AC3E}">
        <p14:creationId xmlns:p14="http://schemas.microsoft.com/office/powerpoint/2010/main" val="26865171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Título"/>
          <p:cNvSpPr>
            <a:spLocks noGrp="1"/>
          </p:cNvSpPr>
          <p:nvPr>
            <p:ph type="title"/>
          </p:nvPr>
        </p:nvSpPr>
        <p:spPr>
          <a:xfrm>
            <a:off x="457200" y="-24"/>
            <a:ext cx="8229600" cy="1143000"/>
          </a:xfrm>
        </p:spPr>
        <p:txBody>
          <a:bodyPr>
            <a:noAutofit/>
          </a:bodyPr>
          <a:lstStyle/>
          <a:p>
            <a:r>
              <a:rPr lang="en-US" sz="4000" b="1" dirty="0" err="1">
                <a:latin typeface="Trebuchet MS" pitchFamily="34" charset="0"/>
              </a:rPr>
              <a:t>Patrón</a:t>
            </a:r>
            <a:r>
              <a:rPr lang="en-US" sz="4000" b="1" dirty="0">
                <a:latin typeface="Trebuchet MS" pitchFamily="34" charset="0"/>
              </a:rPr>
              <a:t> Strategy</a:t>
            </a:r>
            <a:br>
              <a:rPr lang="en-US" sz="4000" b="1" dirty="0">
                <a:latin typeface="Trebuchet MS" pitchFamily="34" charset="0"/>
              </a:rPr>
            </a:br>
            <a:r>
              <a:rPr lang="en-US" sz="4000" b="1" dirty="0">
                <a:latin typeface="Trebuchet MS" pitchFamily="34" charset="0"/>
              </a:rPr>
              <a:t>(de </a:t>
            </a:r>
            <a:r>
              <a:rPr lang="en-US" sz="4000" b="1" dirty="0" err="1">
                <a:latin typeface="Trebuchet MS" pitchFamily="34" charset="0"/>
              </a:rPr>
              <a:t>comportamiento</a:t>
            </a:r>
            <a:r>
              <a:rPr lang="en-US" sz="4000" b="1" dirty="0">
                <a:latin typeface="Trebuchet MS" pitchFamily="34" charset="0"/>
              </a:rPr>
              <a:t>)</a:t>
            </a:r>
            <a:endParaRPr lang="es-ES" sz="4000" b="1" dirty="0">
              <a:latin typeface="Trebuchet MS" pitchFamily="34" charset="0"/>
            </a:endParaRPr>
          </a:p>
        </p:txBody>
      </p:sp>
      <p:sp>
        <p:nvSpPr>
          <p:cNvPr id="7" name="6 Rectángulo"/>
          <p:cNvSpPr/>
          <p:nvPr/>
        </p:nvSpPr>
        <p:spPr>
          <a:xfrm>
            <a:off x="1331640" y="1292865"/>
            <a:ext cx="6918690"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5400" b="1" cap="none" spc="50" dirty="0">
                <a:ln w="11430">
                  <a:solidFill>
                    <a:schemeClr val="tx1"/>
                  </a:solidFill>
                </a:ln>
                <a:solidFill>
                  <a:srgbClr val="C00000"/>
                </a:solidFill>
                <a:effectLst>
                  <a:outerShdw blurRad="76200" dist="50800" dir="5400000" algn="tl" rotWithShape="0">
                    <a:srgbClr val="000000">
                      <a:alpha val="65000"/>
                    </a:srgbClr>
                  </a:outerShdw>
                </a:effectLst>
              </a:rPr>
              <a:t>Problema que resuelve</a:t>
            </a:r>
          </a:p>
        </p:txBody>
      </p:sp>
      <p:sp>
        <p:nvSpPr>
          <p:cNvPr id="8" name="7 Rectángulo"/>
          <p:cNvSpPr/>
          <p:nvPr/>
        </p:nvSpPr>
        <p:spPr>
          <a:xfrm>
            <a:off x="-108520" y="2357430"/>
            <a:ext cx="9038206" cy="2246769"/>
          </a:xfrm>
          <a:prstGeom prst="rect">
            <a:avLst/>
          </a:prstGeom>
        </p:spPr>
        <p:txBody>
          <a:bodyPr wrap="square">
            <a:spAutoFit/>
          </a:bodyPr>
          <a:lstStyle/>
          <a:p>
            <a:pPr marL="360363" indent="-360363" algn="just">
              <a:buFont typeface="Arial" pitchFamily="34" charset="0"/>
              <a:buChar char="•"/>
            </a:pPr>
            <a:r>
              <a:rPr lang="es-ES" sz="2800" dirty="0">
                <a:latin typeface="Trebuchet MS" pitchFamily="34" charset="0"/>
              </a:rPr>
              <a:t>Cuando la aplicación debe ofrecer varios algoritmos alternativos para un mismo comportamiento, facilitando una abstracción para seleccionar el algoritmo a ejecutar.</a:t>
            </a:r>
          </a:p>
          <a:p>
            <a:pPr marL="360363" indent="-360363" algn="just">
              <a:buFont typeface="Arial" pitchFamily="34" charset="0"/>
              <a:buChar char="•"/>
            </a:pPr>
            <a:endParaRPr lang="es-ES" sz="2800" dirty="0">
              <a:latin typeface="Trebuchet MS" pitchFamily="34" charset="0"/>
            </a:endParaRPr>
          </a:p>
        </p:txBody>
      </p:sp>
      <p:sp>
        <p:nvSpPr>
          <p:cNvPr id="9" name="8 CuadroTexto"/>
          <p:cNvSpPr txBox="1"/>
          <p:nvPr/>
        </p:nvSpPr>
        <p:spPr>
          <a:xfrm>
            <a:off x="214298" y="4509120"/>
            <a:ext cx="8715404" cy="1938992"/>
          </a:xfrm>
          <a:prstGeom prst="rect">
            <a:avLst/>
          </a:prstGeom>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2700000" scaled="1"/>
            <a:tileRect/>
          </a:gradFill>
          <a:ln>
            <a:solidFill>
              <a:srgbClr val="C00000"/>
            </a:solidFill>
          </a:ln>
        </p:spPr>
        <p:txBody>
          <a:bodyPr wrap="square" rtlCol="0">
            <a:spAutoFit/>
          </a:bodyPr>
          <a:lstStyle/>
          <a:p>
            <a:pPr algn="just"/>
            <a:r>
              <a:rPr lang="es-ES" sz="2400" dirty="0">
                <a:latin typeface="Trebuchet MS" pitchFamily="34" charset="0"/>
              </a:rPr>
              <a:t>Encapsula varios algoritmos alternativos en diferentes clases y se ofrece un interfaz único (mediante una superclase) para acceder a la funcionalidad ofrecida, la elección del algoritmo se vuelve transparente para el cliente, pudiendo depender del objeto e incluso variar en el tiempo.</a:t>
            </a:r>
          </a:p>
        </p:txBody>
      </p:sp>
    </p:spTree>
    <p:extLst>
      <p:ext uri="{BB962C8B-B14F-4D97-AF65-F5344CB8AC3E}">
        <p14:creationId xmlns:p14="http://schemas.microsoft.com/office/powerpoint/2010/main" val="17186536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78605" y="75010"/>
            <a:ext cx="8229600" cy="1143000"/>
          </a:xfrm>
        </p:spPr>
        <p:txBody>
          <a:bodyPr>
            <a:noAutofit/>
          </a:bodyPr>
          <a:lstStyle/>
          <a:p>
            <a:r>
              <a:rPr lang="en-US" sz="4000" b="1" dirty="0" err="1">
                <a:latin typeface="Trebuchet MS" pitchFamily="34" charset="0"/>
              </a:rPr>
              <a:t>Patrón</a:t>
            </a:r>
            <a:r>
              <a:rPr lang="en-US" sz="4000" b="1" dirty="0">
                <a:latin typeface="Trebuchet MS" pitchFamily="34" charset="0"/>
              </a:rPr>
              <a:t> Strategy</a:t>
            </a:r>
            <a:br>
              <a:rPr lang="en-US" sz="4000" b="1" dirty="0">
                <a:latin typeface="Trebuchet MS" pitchFamily="34" charset="0"/>
              </a:rPr>
            </a:br>
            <a:r>
              <a:rPr lang="en-US" sz="4000" b="1" dirty="0">
                <a:latin typeface="Trebuchet MS" pitchFamily="34" charset="0"/>
              </a:rPr>
              <a:t>(de </a:t>
            </a:r>
            <a:r>
              <a:rPr lang="en-US" sz="4000" b="1" dirty="0" err="1">
                <a:latin typeface="Trebuchet MS" pitchFamily="34" charset="0"/>
              </a:rPr>
              <a:t>comportamiento</a:t>
            </a:r>
            <a:r>
              <a:rPr lang="en-US" sz="4000" b="1" dirty="0">
                <a:latin typeface="Trebuchet MS" pitchFamily="34" charset="0"/>
              </a:rPr>
              <a:t>)</a:t>
            </a:r>
            <a:endParaRPr lang="es-ES" sz="4000" b="1" dirty="0">
              <a:latin typeface="Trebuchet MS" pitchFamily="34" charset="0"/>
            </a:endParaRPr>
          </a:p>
        </p:txBody>
      </p:sp>
      <p:sp>
        <p:nvSpPr>
          <p:cNvPr id="3" name="2 Marcador de contenido"/>
          <p:cNvSpPr>
            <a:spLocks noGrp="1"/>
          </p:cNvSpPr>
          <p:nvPr>
            <p:ph idx="1"/>
          </p:nvPr>
        </p:nvSpPr>
        <p:spPr>
          <a:xfrm>
            <a:off x="214314" y="2714620"/>
            <a:ext cx="8786842" cy="2012804"/>
          </a:xfrm>
        </p:spPr>
        <p:txBody>
          <a:bodyPr>
            <a:normAutofit lnSpcReduction="10000"/>
          </a:bodyPr>
          <a:lstStyle/>
          <a:p>
            <a:pPr marL="0" indent="0" algn="just">
              <a:buNone/>
            </a:pPr>
            <a:r>
              <a:rPr lang="es-ES" b="1" i="1" dirty="0"/>
              <a:t>Definir una familia de algoritmos, encapsular cada uno, y hacerlos intercambiables. La Estrategia permite que el algoritmo varíe independientemente de los clientes que lo usen.</a:t>
            </a:r>
            <a:endParaRPr lang="es-ES" b="1" dirty="0">
              <a:latin typeface="Trebuchet MS" pitchFamily="34" charset="0"/>
            </a:endParaRPr>
          </a:p>
        </p:txBody>
      </p:sp>
      <p:sp>
        <p:nvSpPr>
          <p:cNvPr id="6" name="5 CuadroTexto"/>
          <p:cNvSpPr txBox="1"/>
          <p:nvPr/>
        </p:nvSpPr>
        <p:spPr>
          <a:xfrm>
            <a:off x="4860032" y="5013176"/>
            <a:ext cx="261610" cy="461665"/>
          </a:xfrm>
          <a:prstGeom prst="rect">
            <a:avLst/>
          </a:prstGeom>
          <a:noFill/>
        </p:spPr>
        <p:txBody>
          <a:bodyPr wrap="none" rtlCol="0">
            <a:spAutoFit/>
          </a:bodyPr>
          <a:lstStyle/>
          <a:p>
            <a:r>
              <a:rPr lang="en-US" sz="2400" dirty="0"/>
              <a:t>.</a:t>
            </a:r>
            <a:endParaRPr lang="es-ES" sz="2400" dirty="0"/>
          </a:p>
        </p:txBody>
      </p:sp>
      <p:grpSp>
        <p:nvGrpSpPr>
          <p:cNvPr id="4" name="11 Grupo"/>
          <p:cNvGrpSpPr/>
          <p:nvPr/>
        </p:nvGrpSpPr>
        <p:grpSpPr>
          <a:xfrm>
            <a:off x="1428728" y="4863124"/>
            <a:ext cx="6716903" cy="1494834"/>
            <a:chOff x="1428728" y="3862992"/>
            <a:chExt cx="6716903" cy="1494834"/>
          </a:xfrm>
        </p:grpSpPr>
        <p:sp>
          <p:nvSpPr>
            <p:cNvPr id="7" name="6 Rectángulo"/>
            <p:cNvSpPr/>
            <p:nvPr/>
          </p:nvSpPr>
          <p:spPr>
            <a:xfrm>
              <a:off x="1428728" y="4434496"/>
              <a:ext cx="6716903"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5400" b="1" cap="none" spc="50" dirty="0">
                  <a:ln w="11430">
                    <a:solidFill>
                      <a:schemeClr val="tx1"/>
                    </a:solidFill>
                  </a:ln>
                  <a:solidFill>
                    <a:srgbClr val="C00000"/>
                  </a:solidFill>
                  <a:effectLst>
                    <a:outerShdw blurRad="76200" dist="50800" dir="5400000" algn="tl" rotWithShape="0">
                      <a:srgbClr val="000000">
                        <a:alpha val="65000"/>
                      </a:srgbClr>
                    </a:outerShdw>
                  </a:effectLst>
                </a:rPr>
                <a:t>¿Principios de diseño?</a:t>
              </a:r>
            </a:p>
          </p:txBody>
        </p:sp>
        <p:sp>
          <p:nvSpPr>
            <p:cNvPr id="9" name="8 Flecha abajo"/>
            <p:cNvSpPr/>
            <p:nvPr/>
          </p:nvSpPr>
          <p:spPr>
            <a:xfrm>
              <a:off x="3857620" y="3862992"/>
              <a:ext cx="1071570" cy="857256"/>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13" name="12 Rectángulo"/>
          <p:cNvSpPr/>
          <p:nvPr/>
        </p:nvSpPr>
        <p:spPr>
          <a:xfrm>
            <a:off x="3000364" y="1571612"/>
            <a:ext cx="2680542"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5400" b="1" cap="none" spc="50" dirty="0">
                <a:ln w="11430">
                  <a:solidFill>
                    <a:schemeClr val="tx1"/>
                  </a:solidFill>
                </a:ln>
                <a:solidFill>
                  <a:srgbClr val="C00000"/>
                </a:solidFill>
                <a:effectLst>
                  <a:outerShdw blurRad="76200" dist="50800" dir="5400000" algn="tl" rotWithShape="0">
                    <a:srgbClr val="000000">
                      <a:alpha val="65000"/>
                    </a:srgbClr>
                  </a:outerShdw>
                </a:effectLst>
              </a:rPr>
              <a:t>Solución</a:t>
            </a:r>
          </a:p>
        </p:txBody>
      </p:sp>
    </p:spTree>
    <p:extLst>
      <p:ext uri="{BB962C8B-B14F-4D97-AF65-F5344CB8AC3E}">
        <p14:creationId xmlns:p14="http://schemas.microsoft.com/office/powerpoint/2010/main" val="1311459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4"/>
            <a:ext cx="8229600" cy="1143000"/>
          </a:xfrm>
        </p:spPr>
        <p:txBody>
          <a:bodyPr>
            <a:noAutofit/>
          </a:bodyPr>
          <a:lstStyle/>
          <a:p>
            <a:r>
              <a:rPr lang="en-US" sz="4000" b="1" dirty="0" err="1">
                <a:latin typeface="Trebuchet MS" pitchFamily="34" charset="0"/>
              </a:rPr>
              <a:t>Patrón</a:t>
            </a:r>
            <a:r>
              <a:rPr lang="en-US" sz="4000" b="1" dirty="0">
                <a:latin typeface="Trebuchet MS" pitchFamily="34" charset="0"/>
              </a:rPr>
              <a:t> Strategy</a:t>
            </a:r>
            <a:br>
              <a:rPr lang="en-US" sz="4000" b="1" dirty="0">
                <a:latin typeface="Trebuchet MS" pitchFamily="34" charset="0"/>
              </a:rPr>
            </a:br>
            <a:r>
              <a:rPr lang="en-US" sz="4000" b="1" dirty="0">
                <a:latin typeface="Trebuchet MS" pitchFamily="34" charset="0"/>
              </a:rPr>
              <a:t>(de </a:t>
            </a:r>
            <a:r>
              <a:rPr lang="en-US" sz="4000" b="1" dirty="0" err="1">
                <a:latin typeface="Trebuchet MS" pitchFamily="34" charset="0"/>
              </a:rPr>
              <a:t>comportamiento</a:t>
            </a:r>
            <a:r>
              <a:rPr lang="en-US" sz="4000" b="1" dirty="0">
                <a:latin typeface="Trebuchet MS" pitchFamily="34" charset="0"/>
              </a:rPr>
              <a:t>)</a:t>
            </a:r>
            <a:endParaRPr lang="es-ES" sz="4000" b="1" dirty="0">
              <a:latin typeface="Trebuchet MS" pitchFamily="34" charset="0"/>
            </a:endParaRPr>
          </a:p>
        </p:txBody>
      </p:sp>
      <p:sp>
        <p:nvSpPr>
          <p:cNvPr id="6" name="5 CuadroTexto"/>
          <p:cNvSpPr txBox="1"/>
          <p:nvPr/>
        </p:nvSpPr>
        <p:spPr>
          <a:xfrm>
            <a:off x="4860032" y="5013176"/>
            <a:ext cx="261610" cy="461665"/>
          </a:xfrm>
          <a:prstGeom prst="rect">
            <a:avLst/>
          </a:prstGeom>
          <a:noFill/>
        </p:spPr>
        <p:txBody>
          <a:bodyPr wrap="none" rtlCol="0">
            <a:spAutoFit/>
          </a:bodyPr>
          <a:lstStyle/>
          <a:p>
            <a:r>
              <a:rPr lang="en-US" sz="2400" dirty="0"/>
              <a:t>.</a:t>
            </a:r>
            <a:endParaRPr lang="es-ES" sz="2400" dirty="0"/>
          </a:p>
        </p:txBody>
      </p:sp>
      <p:sp>
        <p:nvSpPr>
          <p:cNvPr id="8" name="7 Rectángulo"/>
          <p:cNvSpPr/>
          <p:nvPr/>
        </p:nvSpPr>
        <p:spPr>
          <a:xfrm>
            <a:off x="216000" y="4464000"/>
            <a:ext cx="8820000" cy="1015663"/>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p:spPr>
        <p:txBody>
          <a:bodyPr wrap="square">
            <a:spAutoFit/>
          </a:bodyPr>
          <a:lstStyle/>
          <a:p>
            <a:r>
              <a:rPr lang="es-ES" sz="2400" b="1" u="sng" dirty="0">
                <a:latin typeface="Trebuchet MS" pitchFamily="34" charset="0"/>
              </a:rPr>
              <a:t>Encapsular la variabilidad</a:t>
            </a:r>
          </a:p>
          <a:p>
            <a:r>
              <a:rPr lang="es-ES" dirty="0">
                <a:latin typeface="Trebuchet MS" pitchFamily="34" charset="0"/>
              </a:rPr>
              <a:t>Los algoritmos que tienen variantes son encapsuladas definiendo un método abstracto para cada uno y métodos en las clases concretas que lo implementan</a:t>
            </a:r>
            <a:r>
              <a:rPr lang="es-ES" sz="1600" dirty="0">
                <a:latin typeface="Trebuchet MS" pitchFamily="34" charset="0"/>
              </a:rPr>
              <a:t>,</a:t>
            </a:r>
            <a:endParaRPr lang="es-ES" sz="1600" b="1" u="sng" dirty="0">
              <a:latin typeface="Trebuchet MS" pitchFamily="34" charset="0"/>
            </a:endParaRPr>
          </a:p>
        </p:txBody>
      </p:sp>
      <p:sp>
        <p:nvSpPr>
          <p:cNvPr id="10" name="9 Rectángulo"/>
          <p:cNvSpPr/>
          <p:nvPr/>
        </p:nvSpPr>
        <p:spPr>
          <a:xfrm>
            <a:off x="214282" y="2357430"/>
            <a:ext cx="8820000" cy="738664"/>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p:spPr>
        <p:txBody>
          <a:bodyPr wrap="square">
            <a:spAutoFit/>
          </a:bodyPr>
          <a:lstStyle/>
          <a:p>
            <a:r>
              <a:rPr lang="en-US" sz="2400" b="1" u="sng" dirty="0" err="1">
                <a:latin typeface="Trebuchet MS" pitchFamily="34" charset="0"/>
              </a:rPr>
              <a:t>Diseñar</a:t>
            </a:r>
            <a:r>
              <a:rPr lang="en-US" sz="2400" b="1" u="sng" dirty="0">
                <a:latin typeface="Trebuchet MS" pitchFamily="34" charset="0"/>
              </a:rPr>
              <a:t> </a:t>
            </a:r>
            <a:r>
              <a:rPr lang="en-US" sz="2400" b="1" u="sng" dirty="0" err="1">
                <a:latin typeface="Trebuchet MS" pitchFamily="34" charset="0"/>
              </a:rPr>
              <a:t>hacia</a:t>
            </a:r>
            <a:r>
              <a:rPr lang="en-US" sz="2400" b="1" u="sng" dirty="0">
                <a:latin typeface="Trebuchet MS" pitchFamily="34" charset="0"/>
              </a:rPr>
              <a:t> </a:t>
            </a:r>
            <a:r>
              <a:rPr lang="en-US" sz="2400" b="1" u="sng" dirty="0" err="1">
                <a:latin typeface="Trebuchet MS" pitchFamily="34" charset="0"/>
              </a:rPr>
              <a:t>las</a:t>
            </a:r>
            <a:r>
              <a:rPr lang="en-US" sz="2400" b="1" u="sng" dirty="0">
                <a:latin typeface="Trebuchet MS" pitchFamily="34" charset="0"/>
              </a:rPr>
              <a:t> interfaces, no </a:t>
            </a:r>
            <a:r>
              <a:rPr lang="en-US" sz="2400" b="1" u="sng" dirty="0" err="1">
                <a:latin typeface="Trebuchet MS" pitchFamily="34" charset="0"/>
              </a:rPr>
              <a:t>hacia</a:t>
            </a:r>
            <a:r>
              <a:rPr lang="en-US" sz="2400" b="1" u="sng" dirty="0">
                <a:latin typeface="Trebuchet MS" pitchFamily="34" charset="0"/>
              </a:rPr>
              <a:t> </a:t>
            </a:r>
            <a:r>
              <a:rPr lang="en-US" sz="2400" b="1" u="sng" dirty="0" err="1">
                <a:latin typeface="Trebuchet MS" pitchFamily="34" charset="0"/>
              </a:rPr>
              <a:t>las</a:t>
            </a:r>
            <a:r>
              <a:rPr lang="en-US" sz="2400" b="1" u="sng" dirty="0">
                <a:latin typeface="Trebuchet MS" pitchFamily="34" charset="0"/>
              </a:rPr>
              <a:t> </a:t>
            </a:r>
            <a:r>
              <a:rPr lang="en-US" sz="2400" b="1" u="sng" dirty="0" err="1">
                <a:latin typeface="Trebuchet MS" pitchFamily="34" charset="0"/>
              </a:rPr>
              <a:t>implementaciones</a:t>
            </a:r>
            <a:endParaRPr lang="en-US" sz="2400" b="1" u="sng" dirty="0">
              <a:latin typeface="Trebuchet MS" pitchFamily="34" charset="0"/>
            </a:endParaRPr>
          </a:p>
          <a:p>
            <a:r>
              <a:rPr lang="es-ES" dirty="0">
                <a:latin typeface="Trebuchet MS" pitchFamily="34" charset="0"/>
              </a:rPr>
              <a:t>Separación de la interfaz abstracta de su implementación concreta</a:t>
            </a:r>
            <a:endParaRPr lang="en-US" sz="2000" u="sng" dirty="0">
              <a:latin typeface="Trebuchet MS" pitchFamily="34" charset="0"/>
            </a:endParaRPr>
          </a:p>
        </p:txBody>
      </p:sp>
      <p:sp>
        <p:nvSpPr>
          <p:cNvPr id="11" name="10 Rectángulo"/>
          <p:cNvSpPr/>
          <p:nvPr/>
        </p:nvSpPr>
        <p:spPr>
          <a:xfrm>
            <a:off x="214282" y="5500702"/>
            <a:ext cx="8820000" cy="1077218"/>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p:spPr>
        <p:txBody>
          <a:bodyPr wrap="square">
            <a:spAutoFit/>
          </a:bodyPr>
          <a:lstStyle/>
          <a:p>
            <a:r>
              <a:rPr lang="es-ES" sz="2400" b="1" u="sng" dirty="0">
                <a:latin typeface="Trebuchet MS" pitchFamily="34" charset="0"/>
              </a:rPr>
              <a:t>Favorecer la composición en lugar de la herencia</a:t>
            </a:r>
          </a:p>
          <a:p>
            <a:r>
              <a:rPr lang="es-ES" sz="2000" dirty="0"/>
              <a:t>Cuando el uso que se le da a la herencia es solo el de modificar el comportamiento ya existente, diseñar basado en composición puede ser una vía preferible. </a:t>
            </a:r>
            <a:endParaRPr lang="es-ES" sz="2000" u="sng" dirty="0">
              <a:latin typeface="Trebuchet MS" pitchFamily="34" charset="0"/>
            </a:endParaRPr>
          </a:p>
        </p:txBody>
      </p:sp>
      <p:sp>
        <p:nvSpPr>
          <p:cNvPr id="13" name="12 Rectángulo"/>
          <p:cNvSpPr/>
          <p:nvPr/>
        </p:nvSpPr>
        <p:spPr>
          <a:xfrm>
            <a:off x="1357290" y="1428736"/>
            <a:ext cx="6359433"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5400" b="1" cap="none" spc="50" dirty="0" err="1">
                <a:ln w="11430">
                  <a:solidFill>
                    <a:schemeClr val="tx1"/>
                  </a:solidFill>
                </a:ln>
                <a:solidFill>
                  <a:srgbClr val="C00000"/>
                </a:solidFill>
                <a:effectLst>
                  <a:outerShdw blurRad="76200" dist="50800" dir="5400000" algn="tl" rotWithShape="0">
                    <a:srgbClr val="000000">
                      <a:alpha val="65000"/>
                    </a:srgbClr>
                  </a:outerShdw>
                </a:effectLst>
              </a:rPr>
              <a:t>Principcios</a:t>
            </a:r>
            <a:r>
              <a:rPr lang="es-ES" sz="5400" b="1" cap="none" spc="50" dirty="0">
                <a:ln w="11430">
                  <a:solidFill>
                    <a:schemeClr val="tx1"/>
                  </a:solidFill>
                </a:ln>
                <a:solidFill>
                  <a:srgbClr val="C00000"/>
                </a:solidFill>
                <a:effectLst>
                  <a:outerShdw blurRad="76200" dist="50800" dir="5400000" algn="tl" rotWithShape="0">
                    <a:srgbClr val="000000">
                      <a:alpha val="65000"/>
                    </a:srgbClr>
                  </a:outerShdw>
                </a:effectLst>
              </a:rPr>
              <a:t> de diseño</a:t>
            </a:r>
          </a:p>
        </p:txBody>
      </p:sp>
      <p:sp>
        <p:nvSpPr>
          <p:cNvPr id="9" name="8 Rectángulo"/>
          <p:cNvSpPr/>
          <p:nvPr/>
        </p:nvSpPr>
        <p:spPr>
          <a:xfrm>
            <a:off x="214282" y="3125458"/>
            <a:ext cx="8820000" cy="1292662"/>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p:spPr>
        <p:txBody>
          <a:bodyPr wrap="square">
            <a:spAutoFit/>
          </a:bodyPr>
          <a:lstStyle/>
          <a:p>
            <a:r>
              <a:rPr lang="es-ES" sz="2400" b="1" u="sng" dirty="0">
                <a:latin typeface="Trebuchet MS" pitchFamily="34" charset="0"/>
              </a:rPr>
              <a:t>Open </a:t>
            </a:r>
            <a:r>
              <a:rPr lang="es-ES" sz="2400" b="1" u="sng" dirty="0" err="1">
                <a:latin typeface="Trebuchet MS" pitchFamily="34" charset="0"/>
              </a:rPr>
              <a:t>close</a:t>
            </a:r>
            <a:endParaRPr lang="es-ES" sz="2400" b="1" u="sng" dirty="0">
              <a:latin typeface="Trebuchet MS" pitchFamily="34" charset="0"/>
            </a:endParaRPr>
          </a:p>
          <a:p>
            <a:r>
              <a:rPr lang="en-US" dirty="0" err="1">
                <a:latin typeface="Trebuchet MS" pitchFamily="34" charset="0"/>
              </a:rPr>
              <a:t>Abierto</a:t>
            </a:r>
            <a:r>
              <a:rPr lang="en-US" dirty="0">
                <a:latin typeface="Trebuchet MS" pitchFamily="34" charset="0"/>
              </a:rPr>
              <a:t> </a:t>
            </a:r>
            <a:r>
              <a:rPr lang="en-US" dirty="0" err="1">
                <a:latin typeface="Trebuchet MS" pitchFamily="34" charset="0"/>
              </a:rPr>
              <a:t>para</a:t>
            </a:r>
            <a:r>
              <a:rPr lang="en-US" dirty="0">
                <a:latin typeface="Trebuchet MS" pitchFamily="34" charset="0"/>
              </a:rPr>
              <a:t> </a:t>
            </a:r>
            <a:r>
              <a:rPr lang="en-US" dirty="0" err="1">
                <a:latin typeface="Trebuchet MS" pitchFamily="34" charset="0"/>
              </a:rPr>
              <a:t>las</a:t>
            </a:r>
            <a:r>
              <a:rPr lang="en-US" dirty="0">
                <a:latin typeface="Trebuchet MS" pitchFamily="34" charset="0"/>
              </a:rPr>
              <a:t> </a:t>
            </a:r>
            <a:r>
              <a:rPr lang="en-US" dirty="0" err="1">
                <a:latin typeface="Trebuchet MS" pitchFamily="34" charset="0"/>
              </a:rPr>
              <a:t>extensiones</a:t>
            </a:r>
            <a:r>
              <a:rPr lang="en-US" dirty="0">
                <a:latin typeface="Trebuchet MS" pitchFamily="34" charset="0"/>
              </a:rPr>
              <a:t> (</a:t>
            </a:r>
            <a:r>
              <a:rPr lang="en-US" dirty="0" err="1">
                <a:latin typeface="Trebuchet MS" pitchFamily="34" charset="0"/>
              </a:rPr>
              <a:t>nuevas</a:t>
            </a:r>
            <a:r>
              <a:rPr lang="en-US" dirty="0">
                <a:latin typeface="Trebuchet MS" pitchFamily="34" charset="0"/>
              </a:rPr>
              <a:t> </a:t>
            </a:r>
            <a:r>
              <a:rPr lang="en-US" dirty="0" err="1">
                <a:latin typeface="Trebuchet MS" pitchFamily="34" charset="0"/>
              </a:rPr>
              <a:t>clases</a:t>
            </a:r>
            <a:r>
              <a:rPr lang="en-US" dirty="0">
                <a:latin typeface="Trebuchet MS" pitchFamily="34" charset="0"/>
              </a:rPr>
              <a:t> </a:t>
            </a:r>
            <a:r>
              <a:rPr lang="en-US" dirty="0" err="1">
                <a:latin typeface="Trebuchet MS" pitchFamily="34" charset="0"/>
              </a:rPr>
              <a:t>concretas</a:t>
            </a:r>
            <a:r>
              <a:rPr lang="en-US" dirty="0">
                <a:latin typeface="Trebuchet MS" pitchFamily="34" charset="0"/>
              </a:rPr>
              <a:t> </a:t>
            </a:r>
            <a:r>
              <a:rPr lang="en-US" dirty="0" err="1">
                <a:latin typeface="Trebuchet MS" pitchFamily="34" charset="0"/>
              </a:rPr>
              <a:t>que</a:t>
            </a:r>
            <a:r>
              <a:rPr lang="en-US" dirty="0">
                <a:latin typeface="Trebuchet MS" pitchFamily="34" charset="0"/>
              </a:rPr>
              <a:t> </a:t>
            </a:r>
            <a:r>
              <a:rPr lang="en-US" dirty="0" err="1">
                <a:latin typeface="Trebuchet MS" pitchFamily="34" charset="0"/>
              </a:rPr>
              <a:t>implementan</a:t>
            </a:r>
            <a:r>
              <a:rPr lang="en-US" dirty="0">
                <a:latin typeface="Trebuchet MS" pitchFamily="34" charset="0"/>
              </a:rPr>
              <a:t> </a:t>
            </a:r>
            <a:r>
              <a:rPr lang="en-US" dirty="0" err="1">
                <a:latin typeface="Trebuchet MS" pitchFamily="34" charset="0"/>
              </a:rPr>
              <a:t>otras</a:t>
            </a:r>
            <a:r>
              <a:rPr lang="en-US" dirty="0">
                <a:latin typeface="Trebuchet MS" pitchFamily="34" charset="0"/>
              </a:rPr>
              <a:t> </a:t>
            </a:r>
            <a:r>
              <a:rPr lang="en-US" dirty="0" err="1">
                <a:latin typeface="Trebuchet MS" pitchFamily="34" charset="0"/>
              </a:rPr>
              <a:t>variantes</a:t>
            </a:r>
            <a:r>
              <a:rPr lang="en-US" dirty="0">
                <a:latin typeface="Trebuchet MS" pitchFamily="34" charset="0"/>
              </a:rPr>
              <a:t> de un </a:t>
            </a:r>
            <a:r>
              <a:rPr lang="en-US" dirty="0" err="1">
                <a:latin typeface="Trebuchet MS" pitchFamily="34" charset="0"/>
              </a:rPr>
              <a:t>algoritmo</a:t>
            </a:r>
            <a:r>
              <a:rPr lang="en-US" dirty="0">
                <a:latin typeface="Trebuchet MS" pitchFamily="34" charset="0"/>
              </a:rPr>
              <a:t>). </a:t>
            </a:r>
            <a:r>
              <a:rPr lang="en-US" dirty="0" err="1">
                <a:latin typeface="Trebuchet MS" pitchFamily="34" charset="0"/>
              </a:rPr>
              <a:t>Cerrado</a:t>
            </a:r>
            <a:r>
              <a:rPr lang="en-US" dirty="0">
                <a:latin typeface="Trebuchet MS" pitchFamily="34" charset="0"/>
              </a:rPr>
              <a:t> </a:t>
            </a:r>
            <a:r>
              <a:rPr lang="en-US" dirty="0" err="1">
                <a:latin typeface="Trebuchet MS" pitchFamily="34" charset="0"/>
              </a:rPr>
              <a:t>para</a:t>
            </a:r>
            <a:r>
              <a:rPr lang="en-US" dirty="0">
                <a:latin typeface="Trebuchet MS" pitchFamily="34" charset="0"/>
              </a:rPr>
              <a:t> </a:t>
            </a:r>
            <a:r>
              <a:rPr lang="en-US" dirty="0" err="1">
                <a:latin typeface="Trebuchet MS" pitchFamily="34" charset="0"/>
              </a:rPr>
              <a:t>las</a:t>
            </a:r>
            <a:r>
              <a:rPr lang="en-US" dirty="0">
                <a:latin typeface="Trebuchet MS" pitchFamily="34" charset="0"/>
              </a:rPr>
              <a:t> </a:t>
            </a:r>
            <a:r>
              <a:rPr lang="en-US" dirty="0" err="1">
                <a:latin typeface="Trebuchet MS" pitchFamily="34" charset="0"/>
              </a:rPr>
              <a:t>modificaciones</a:t>
            </a:r>
            <a:r>
              <a:rPr lang="en-US" dirty="0">
                <a:latin typeface="Trebuchet MS" pitchFamily="34" charset="0"/>
              </a:rPr>
              <a:t> (en la </a:t>
            </a:r>
            <a:r>
              <a:rPr lang="en-US" dirty="0" err="1">
                <a:latin typeface="Trebuchet MS" pitchFamily="34" charset="0"/>
              </a:rPr>
              <a:t>clase</a:t>
            </a:r>
            <a:r>
              <a:rPr lang="en-US" dirty="0">
                <a:latin typeface="Trebuchet MS" pitchFamily="34" charset="0"/>
              </a:rPr>
              <a:t> </a:t>
            </a:r>
            <a:r>
              <a:rPr lang="en-US" dirty="0" err="1">
                <a:latin typeface="Trebuchet MS" pitchFamily="34" charset="0"/>
              </a:rPr>
              <a:t>estrategia</a:t>
            </a:r>
            <a:r>
              <a:rPr lang="en-US" dirty="0">
                <a:latin typeface="Trebuchet MS" pitchFamily="34" charset="0"/>
              </a:rPr>
              <a:t> se </a:t>
            </a:r>
            <a:r>
              <a:rPr lang="en-US" dirty="0" err="1">
                <a:latin typeface="Trebuchet MS" pitchFamily="34" charset="0"/>
              </a:rPr>
              <a:t>definen</a:t>
            </a:r>
            <a:r>
              <a:rPr lang="en-US" dirty="0">
                <a:latin typeface="Trebuchet MS" pitchFamily="34" charset="0"/>
              </a:rPr>
              <a:t> los </a:t>
            </a:r>
            <a:r>
              <a:rPr lang="en-US" dirty="0" err="1">
                <a:latin typeface="Trebuchet MS" pitchFamily="34" charset="0"/>
              </a:rPr>
              <a:t>distintos</a:t>
            </a:r>
            <a:r>
              <a:rPr lang="en-US" dirty="0">
                <a:latin typeface="Trebuchet MS" pitchFamily="34" charset="0"/>
              </a:rPr>
              <a:t> </a:t>
            </a:r>
            <a:r>
              <a:rPr lang="en-US" dirty="0" err="1">
                <a:latin typeface="Trebuchet MS" pitchFamily="34" charset="0"/>
              </a:rPr>
              <a:t>algoritmos</a:t>
            </a:r>
            <a:r>
              <a:rPr lang="en-US" dirty="0">
                <a:latin typeface="Trebuchet MS" pitchFamily="34" charset="0"/>
              </a:rPr>
              <a:t> </a:t>
            </a:r>
            <a:r>
              <a:rPr lang="en-US" dirty="0" err="1">
                <a:latin typeface="Trebuchet MS" pitchFamily="34" charset="0"/>
              </a:rPr>
              <a:t>que</a:t>
            </a:r>
            <a:r>
              <a:rPr lang="en-US" dirty="0">
                <a:latin typeface="Trebuchet MS" pitchFamily="34" charset="0"/>
              </a:rPr>
              <a:t> </a:t>
            </a:r>
            <a:r>
              <a:rPr lang="en-US" dirty="0" err="1">
                <a:latin typeface="Trebuchet MS" pitchFamily="34" charset="0"/>
              </a:rPr>
              <a:t>tienen</a:t>
            </a:r>
            <a:r>
              <a:rPr lang="en-US" dirty="0">
                <a:latin typeface="Trebuchet MS" pitchFamily="34" charset="0"/>
              </a:rPr>
              <a:t> </a:t>
            </a:r>
            <a:r>
              <a:rPr lang="en-US" dirty="0" err="1">
                <a:latin typeface="Trebuchet MS" pitchFamily="34" charset="0"/>
              </a:rPr>
              <a:t>varias</a:t>
            </a:r>
            <a:r>
              <a:rPr lang="en-US" dirty="0">
                <a:latin typeface="Trebuchet MS" pitchFamily="34" charset="0"/>
              </a:rPr>
              <a:t> </a:t>
            </a:r>
            <a:r>
              <a:rPr lang="en-US" dirty="0" err="1">
                <a:latin typeface="Trebuchet MS" pitchFamily="34" charset="0"/>
              </a:rPr>
              <a:t>variantes</a:t>
            </a:r>
            <a:r>
              <a:rPr lang="en-US" dirty="0">
                <a:latin typeface="Trebuchet MS" pitchFamily="34" charset="0"/>
              </a:rPr>
              <a:t>)</a:t>
            </a:r>
            <a:endParaRPr lang="es-ES" dirty="0">
              <a:latin typeface="Trebuchet MS" pitchFamily="34" charset="0"/>
            </a:endParaRPr>
          </a:p>
        </p:txBody>
      </p:sp>
    </p:spTree>
    <p:extLst>
      <p:ext uri="{BB962C8B-B14F-4D97-AF65-F5344CB8AC3E}">
        <p14:creationId xmlns:p14="http://schemas.microsoft.com/office/powerpoint/2010/main" val="30844365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0375" y="179453"/>
            <a:ext cx="8229600" cy="1143000"/>
          </a:xfrm>
        </p:spPr>
        <p:txBody>
          <a:bodyPr>
            <a:noAutofit/>
          </a:bodyPr>
          <a:lstStyle/>
          <a:p>
            <a:r>
              <a:rPr lang="en-US" sz="4000" b="1" dirty="0" err="1">
                <a:latin typeface="Trebuchet MS" pitchFamily="34" charset="0"/>
              </a:rPr>
              <a:t>Patrón</a:t>
            </a:r>
            <a:r>
              <a:rPr lang="en-US" sz="4000" b="1" dirty="0">
                <a:latin typeface="Trebuchet MS" pitchFamily="34" charset="0"/>
              </a:rPr>
              <a:t> Strategy</a:t>
            </a:r>
            <a:br>
              <a:rPr lang="en-US" sz="4000" b="1" dirty="0">
                <a:latin typeface="Trebuchet MS" pitchFamily="34" charset="0"/>
              </a:rPr>
            </a:br>
            <a:r>
              <a:rPr lang="en-US" sz="4000" b="1" dirty="0">
                <a:latin typeface="Trebuchet MS" pitchFamily="34" charset="0"/>
              </a:rPr>
              <a:t>(de </a:t>
            </a:r>
            <a:r>
              <a:rPr lang="en-US" sz="4000" b="1" dirty="0" err="1">
                <a:latin typeface="Trebuchet MS" pitchFamily="34" charset="0"/>
              </a:rPr>
              <a:t>comportamiento</a:t>
            </a:r>
            <a:r>
              <a:rPr lang="en-US" sz="4000" b="1" dirty="0">
                <a:latin typeface="Trebuchet MS" pitchFamily="34" charset="0"/>
              </a:rPr>
              <a:t>)</a:t>
            </a:r>
            <a:endParaRPr lang="es-ES" sz="4000" b="1" dirty="0">
              <a:latin typeface="Trebuchet MS" pitchFamily="34" charset="0"/>
            </a:endParaRPr>
          </a:p>
        </p:txBody>
      </p:sp>
      <p:sp>
        <p:nvSpPr>
          <p:cNvPr id="6" name="5 Rectángulo"/>
          <p:cNvSpPr/>
          <p:nvPr/>
        </p:nvSpPr>
        <p:spPr>
          <a:xfrm>
            <a:off x="1357290" y="1428736"/>
            <a:ext cx="5787996"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5400" b="1" cap="none" spc="50" dirty="0">
                <a:ln w="11430">
                  <a:solidFill>
                    <a:schemeClr val="tx1"/>
                  </a:solidFill>
                </a:ln>
                <a:solidFill>
                  <a:srgbClr val="C00000"/>
                </a:solidFill>
                <a:effectLst>
                  <a:outerShdw blurRad="76200" dist="50800" dir="5400000" algn="tl" rotWithShape="0">
                    <a:srgbClr val="000000">
                      <a:alpha val="65000"/>
                    </a:srgbClr>
                  </a:outerShdw>
                </a:effectLst>
              </a:rPr>
              <a:t>Diagrama de clases</a:t>
            </a:r>
          </a:p>
        </p:txBody>
      </p:sp>
      <p:sp>
        <p:nvSpPr>
          <p:cNvPr id="18434" name="AutoShape 2" descr="F:\Ingenier%C3%ADa de Software 2 2015-16\Bibliograf%C3%ADa general\Patrones\Patrones GoF\Design Patterns Strategy_archivos\strategy.gif"/>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sp>
        <p:nvSpPr>
          <p:cNvPr id="18436" name="AutoShape 4" descr="file:///F:/Ingenier%C3%ADa%20de%20Software%202%202015-16/Bibliograf%C3%ADa%20general/Patrones/Patrones%20GoF/Design%20Patterns%20Strategy_archivos/strategy.gif"/>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pic>
        <p:nvPicPr>
          <p:cNvPr id="7" name="6 Imagen" descr="strategy.gif"/>
          <p:cNvPicPr>
            <a:picLocks noChangeAspect="1"/>
          </p:cNvPicPr>
          <p:nvPr/>
        </p:nvPicPr>
        <p:blipFill>
          <a:blip r:embed="rId2"/>
          <a:stretch>
            <a:fillRect/>
          </a:stretch>
        </p:blipFill>
        <p:spPr>
          <a:xfrm>
            <a:off x="71470" y="2500306"/>
            <a:ext cx="9072530" cy="4357694"/>
          </a:xfrm>
          <a:prstGeom prst="rect">
            <a:avLst/>
          </a:prstGeom>
        </p:spPr>
      </p:pic>
      <p:sp>
        <p:nvSpPr>
          <p:cNvPr id="8" name="7 Rectángulo"/>
          <p:cNvSpPr/>
          <p:nvPr/>
        </p:nvSpPr>
        <p:spPr>
          <a:xfrm>
            <a:off x="6500826" y="2357430"/>
            <a:ext cx="2643174" cy="2062103"/>
          </a:xfrm>
          <a:prstGeom prst="rect">
            <a:avLst/>
          </a:prstGeom>
        </p:spPr>
        <p:txBody>
          <a:bodyPr wrap="square">
            <a:spAutoFit/>
          </a:bodyPr>
          <a:lstStyle/>
          <a:p>
            <a:r>
              <a:rPr lang="en-US" sz="1600" b="1" dirty="0" err="1">
                <a:solidFill>
                  <a:srgbClr val="FF0000"/>
                </a:solidFill>
                <a:latin typeface="Trebuchet MS" pitchFamily="34" charset="0"/>
              </a:rPr>
              <a:t>Declara</a:t>
            </a:r>
            <a:r>
              <a:rPr lang="en-US" sz="1600" b="1" dirty="0">
                <a:solidFill>
                  <a:srgbClr val="FF0000"/>
                </a:solidFill>
                <a:latin typeface="Trebuchet MS" pitchFamily="34" charset="0"/>
              </a:rPr>
              <a:t> </a:t>
            </a:r>
            <a:r>
              <a:rPr lang="en-US" sz="1600" b="1" dirty="0" err="1">
                <a:solidFill>
                  <a:srgbClr val="FF0000"/>
                </a:solidFill>
                <a:latin typeface="Trebuchet MS" pitchFamily="34" charset="0"/>
              </a:rPr>
              <a:t>una</a:t>
            </a:r>
            <a:r>
              <a:rPr lang="en-US" sz="1600" b="1" dirty="0">
                <a:solidFill>
                  <a:srgbClr val="FF0000"/>
                </a:solidFill>
                <a:latin typeface="Trebuchet MS" pitchFamily="34" charset="0"/>
              </a:rPr>
              <a:t> </a:t>
            </a:r>
            <a:r>
              <a:rPr lang="en-US" sz="1600" b="1" dirty="0" err="1">
                <a:solidFill>
                  <a:srgbClr val="FF0000"/>
                </a:solidFill>
                <a:latin typeface="Trebuchet MS" pitchFamily="34" charset="0"/>
              </a:rPr>
              <a:t>interfaz</a:t>
            </a:r>
            <a:r>
              <a:rPr lang="en-US" sz="1600" b="1" dirty="0">
                <a:solidFill>
                  <a:srgbClr val="FF0000"/>
                </a:solidFill>
                <a:latin typeface="Trebuchet MS" pitchFamily="34" charset="0"/>
              </a:rPr>
              <a:t> </a:t>
            </a:r>
            <a:r>
              <a:rPr lang="en-US" sz="1600" b="1" dirty="0" err="1">
                <a:solidFill>
                  <a:srgbClr val="FF0000"/>
                </a:solidFill>
                <a:latin typeface="Trebuchet MS" pitchFamily="34" charset="0"/>
              </a:rPr>
              <a:t>común</a:t>
            </a:r>
            <a:r>
              <a:rPr lang="en-US" sz="1600" b="1" dirty="0">
                <a:solidFill>
                  <a:srgbClr val="FF0000"/>
                </a:solidFill>
                <a:latin typeface="Trebuchet MS" pitchFamily="34" charset="0"/>
              </a:rPr>
              <a:t> a </a:t>
            </a:r>
            <a:r>
              <a:rPr lang="en-US" sz="1600" b="1" dirty="0" err="1">
                <a:solidFill>
                  <a:srgbClr val="FF0000"/>
                </a:solidFill>
                <a:latin typeface="Trebuchet MS" pitchFamily="34" charset="0"/>
              </a:rPr>
              <a:t>todos</a:t>
            </a:r>
            <a:r>
              <a:rPr lang="en-US" sz="1600" b="1" dirty="0">
                <a:solidFill>
                  <a:srgbClr val="FF0000"/>
                </a:solidFill>
                <a:latin typeface="Trebuchet MS" pitchFamily="34" charset="0"/>
              </a:rPr>
              <a:t> los </a:t>
            </a:r>
            <a:r>
              <a:rPr lang="en-US" sz="1600" b="1" dirty="0" err="1">
                <a:solidFill>
                  <a:srgbClr val="FF0000"/>
                </a:solidFill>
                <a:latin typeface="Trebuchet MS" pitchFamily="34" charset="0"/>
              </a:rPr>
              <a:t>algoritmos</a:t>
            </a:r>
            <a:r>
              <a:rPr lang="en-US" sz="1600" b="1" dirty="0">
                <a:solidFill>
                  <a:srgbClr val="FF0000"/>
                </a:solidFill>
                <a:latin typeface="Trebuchet MS" pitchFamily="34" charset="0"/>
              </a:rPr>
              <a:t> </a:t>
            </a:r>
            <a:r>
              <a:rPr lang="en-US" sz="1600" b="1" dirty="0" err="1">
                <a:solidFill>
                  <a:srgbClr val="FF0000"/>
                </a:solidFill>
                <a:latin typeface="Trebuchet MS" pitchFamily="34" charset="0"/>
              </a:rPr>
              <a:t>que</a:t>
            </a:r>
            <a:r>
              <a:rPr lang="en-US" sz="1600" b="1" dirty="0">
                <a:solidFill>
                  <a:srgbClr val="FF0000"/>
                </a:solidFill>
                <a:latin typeface="Trebuchet MS" pitchFamily="34" charset="0"/>
              </a:rPr>
              <a:t> </a:t>
            </a:r>
            <a:r>
              <a:rPr lang="en-US" sz="1600" b="1" dirty="0" err="1">
                <a:solidFill>
                  <a:srgbClr val="FF0000"/>
                </a:solidFill>
                <a:latin typeface="Trebuchet MS" pitchFamily="34" charset="0"/>
              </a:rPr>
              <a:t>soporta</a:t>
            </a:r>
            <a:r>
              <a:rPr lang="en-US" sz="1600" b="1" dirty="0">
                <a:solidFill>
                  <a:srgbClr val="FF0000"/>
                </a:solidFill>
                <a:latin typeface="Trebuchet MS" pitchFamily="34" charset="0"/>
              </a:rPr>
              <a:t>. </a:t>
            </a:r>
            <a:r>
              <a:rPr lang="es-ES" sz="1600" b="1" dirty="0">
                <a:solidFill>
                  <a:srgbClr val="FF0000"/>
                </a:solidFill>
                <a:latin typeface="Trebuchet MS" pitchFamily="34" charset="0"/>
              </a:rPr>
              <a:t>La clase contexto usa esta interface para llamar el algoritmo definido en la clase </a:t>
            </a:r>
            <a:r>
              <a:rPr lang="es-ES" sz="1600" b="1" dirty="0" err="1">
                <a:solidFill>
                  <a:srgbClr val="FF0000"/>
                </a:solidFill>
                <a:latin typeface="Trebuchet MS" pitchFamily="34" charset="0"/>
              </a:rPr>
              <a:t>ConcreteStrategy</a:t>
            </a:r>
            <a:r>
              <a:rPr lang="en-US" sz="1600" b="1" dirty="0">
                <a:solidFill>
                  <a:srgbClr val="FF0000"/>
                </a:solidFill>
                <a:latin typeface="Trebuchet MS" pitchFamily="34" charset="0"/>
              </a:rPr>
              <a:t> </a:t>
            </a:r>
            <a:endParaRPr lang="es-ES" sz="1600" b="1" dirty="0">
              <a:solidFill>
                <a:srgbClr val="FF0000"/>
              </a:solidFill>
              <a:latin typeface="Trebuchet MS" pitchFamily="34" charset="0"/>
            </a:endParaRPr>
          </a:p>
        </p:txBody>
      </p:sp>
      <p:sp>
        <p:nvSpPr>
          <p:cNvPr id="9" name="8 Rectángulo"/>
          <p:cNvSpPr/>
          <p:nvPr/>
        </p:nvSpPr>
        <p:spPr>
          <a:xfrm>
            <a:off x="-32" y="5463147"/>
            <a:ext cx="1785950" cy="1323439"/>
          </a:xfrm>
          <a:prstGeom prst="rect">
            <a:avLst/>
          </a:prstGeom>
        </p:spPr>
        <p:txBody>
          <a:bodyPr wrap="square">
            <a:spAutoFit/>
          </a:bodyPr>
          <a:lstStyle/>
          <a:p>
            <a:r>
              <a:rPr lang="es-ES" sz="1600" b="1" dirty="0">
                <a:solidFill>
                  <a:srgbClr val="FF0000"/>
                </a:solidFill>
                <a:latin typeface="Trebuchet MS" pitchFamily="34" charset="0"/>
              </a:rPr>
              <a:t>Implementa los algoritmos que usa la interfaz de la clase </a:t>
            </a:r>
            <a:r>
              <a:rPr lang="es-ES" sz="1600" b="1" dirty="0" err="1">
                <a:solidFill>
                  <a:srgbClr val="FF0000"/>
                </a:solidFill>
                <a:latin typeface="Trebuchet MS" pitchFamily="34" charset="0"/>
              </a:rPr>
              <a:t>Strategy</a:t>
            </a:r>
            <a:endParaRPr lang="es-ES" sz="1600" b="1" dirty="0">
              <a:solidFill>
                <a:srgbClr val="FF0000"/>
              </a:solidFill>
              <a:latin typeface="Trebuchet MS" pitchFamily="34" charset="0"/>
            </a:endParaRPr>
          </a:p>
        </p:txBody>
      </p:sp>
      <p:sp>
        <p:nvSpPr>
          <p:cNvPr id="10" name="9 Rectángulo"/>
          <p:cNvSpPr/>
          <p:nvPr/>
        </p:nvSpPr>
        <p:spPr>
          <a:xfrm>
            <a:off x="0" y="4071942"/>
            <a:ext cx="2928926" cy="1077218"/>
          </a:xfrm>
          <a:prstGeom prst="rect">
            <a:avLst/>
          </a:prstGeom>
        </p:spPr>
        <p:txBody>
          <a:bodyPr wrap="square">
            <a:spAutoFit/>
          </a:bodyPr>
          <a:lstStyle/>
          <a:p>
            <a:r>
              <a:rPr lang="es-ES" sz="1600" b="1" dirty="0">
                <a:solidFill>
                  <a:srgbClr val="FF0000"/>
                </a:solidFill>
                <a:latin typeface="Trebuchet MS" pitchFamily="34" charset="0"/>
              </a:rPr>
              <a:t> Se configura con un objeto </a:t>
            </a:r>
            <a:r>
              <a:rPr lang="es-ES" sz="1600" b="1" dirty="0" err="1">
                <a:solidFill>
                  <a:srgbClr val="FF0000"/>
                </a:solidFill>
                <a:latin typeface="Trebuchet MS" pitchFamily="34" charset="0"/>
              </a:rPr>
              <a:t>ConcreteStrategy</a:t>
            </a:r>
            <a:r>
              <a:rPr lang="es-ES" sz="1600" b="1" dirty="0">
                <a:solidFill>
                  <a:srgbClr val="FF0000"/>
                </a:solidFill>
                <a:latin typeface="Trebuchet MS" pitchFamily="34" charset="0"/>
              </a:rPr>
              <a:t> y mantiene una referencia a un objeto de </a:t>
            </a:r>
            <a:r>
              <a:rPr lang="es-ES" sz="1600" b="1" dirty="0" err="1">
                <a:solidFill>
                  <a:srgbClr val="FF0000"/>
                </a:solidFill>
                <a:latin typeface="Trebuchet MS" pitchFamily="34" charset="0"/>
              </a:rPr>
              <a:t>Strategy</a:t>
            </a:r>
            <a:r>
              <a:rPr lang="es-ES" sz="1600" b="1" dirty="0">
                <a:solidFill>
                  <a:srgbClr val="FF0000"/>
                </a:solidFill>
                <a:latin typeface="Trebuchet MS" pitchFamily="34" charset="0"/>
              </a:rPr>
              <a:t> </a:t>
            </a:r>
          </a:p>
        </p:txBody>
      </p:sp>
    </p:spTree>
    <p:extLst>
      <p:ext uri="{BB962C8B-B14F-4D97-AF65-F5344CB8AC3E}">
        <p14:creationId xmlns:p14="http://schemas.microsoft.com/office/powerpoint/2010/main" val="193343675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5 Rectángulo"/>
          <p:cNvSpPr/>
          <p:nvPr/>
        </p:nvSpPr>
        <p:spPr>
          <a:xfrm>
            <a:off x="183234" y="1322453"/>
            <a:ext cx="8967662" cy="2677656"/>
          </a:xfrm>
          <a:prstGeom prst="rect">
            <a:avLst/>
          </a:prstGeom>
        </p:spPr>
        <p:txBody>
          <a:bodyPr wrap="square">
            <a:spAutoFit/>
          </a:bodyPr>
          <a:lstStyle/>
          <a:p>
            <a:pPr lvl="0" algn="just" fontAlgn="base">
              <a:spcBef>
                <a:spcPct val="0"/>
              </a:spcBef>
              <a:spcAft>
                <a:spcPct val="0"/>
              </a:spcAft>
            </a:pPr>
            <a:r>
              <a:rPr lang="es-ES" sz="2400" dirty="0">
                <a:latin typeface="Trebuchet MS" pitchFamily="34" charset="0"/>
              </a:rPr>
              <a:t>En un buró de información de un hotel se pueden reservar excursiones a diferentes lugares. En el costo de la reserva se incluye el transporte, la comida y el uso de un guía, pero también a donde sea la excursión. En dependencia de si la excursión es a un área protegida, a una playa o a un centro recreativo; la fórmula para obtener esta componente del costo es diferente</a:t>
            </a:r>
            <a:endParaRPr lang="es-ES" sz="2400" dirty="0">
              <a:latin typeface="Trebuchet MS" pitchFamily="34" charset="0"/>
              <a:ea typeface="Calibri" pitchFamily="34" charset="0"/>
              <a:cs typeface="Arial" pitchFamily="34" charset="0"/>
            </a:endParaRPr>
          </a:p>
        </p:txBody>
      </p:sp>
      <p:pic>
        <p:nvPicPr>
          <p:cNvPr id="5" name="Imagen 4"/>
          <p:cNvPicPr>
            <a:picLocks noChangeAspect="1"/>
          </p:cNvPicPr>
          <p:nvPr/>
        </p:nvPicPr>
        <p:blipFill>
          <a:blip r:embed="rId2"/>
          <a:stretch>
            <a:fillRect/>
          </a:stretch>
        </p:blipFill>
        <p:spPr>
          <a:xfrm>
            <a:off x="0" y="4221088"/>
            <a:ext cx="8892480" cy="2477048"/>
          </a:xfrm>
          <a:prstGeom prst="rect">
            <a:avLst/>
          </a:prstGeom>
        </p:spPr>
      </p:pic>
      <p:sp>
        <p:nvSpPr>
          <p:cNvPr id="7" name="1 Título"/>
          <p:cNvSpPr>
            <a:spLocks noGrp="1"/>
          </p:cNvSpPr>
          <p:nvPr>
            <p:ph type="title"/>
          </p:nvPr>
        </p:nvSpPr>
        <p:spPr>
          <a:xfrm>
            <a:off x="460375" y="179453"/>
            <a:ext cx="8229600" cy="1143000"/>
          </a:xfrm>
        </p:spPr>
        <p:txBody>
          <a:bodyPr>
            <a:noAutofit/>
          </a:bodyPr>
          <a:lstStyle/>
          <a:p>
            <a:r>
              <a:rPr lang="en-US" sz="4000" b="1" dirty="0">
                <a:latin typeface="Trebuchet MS" pitchFamily="34" charset="0"/>
              </a:rPr>
              <a:t>Ejemplo</a:t>
            </a:r>
            <a:endParaRPr lang="es-ES" sz="4000" b="1" dirty="0">
              <a:latin typeface="Trebuchet MS" pitchFamily="34" charset="0"/>
            </a:endParaRPr>
          </a:p>
        </p:txBody>
      </p:sp>
    </p:spTree>
    <p:extLst>
      <p:ext uri="{BB962C8B-B14F-4D97-AF65-F5344CB8AC3E}">
        <p14:creationId xmlns:p14="http://schemas.microsoft.com/office/powerpoint/2010/main" val="868506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Título"/>
          <p:cNvSpPr>
            <a:spLocks noGrp="1"/>
          </p:cNvSpPr>
          <p:nvPr>
            <p:ph type="title"/>
          </p:nvPr>
        </p:nvSpPr>
        <p:spPr>
          <a:xfrm>
            <a:off x="457200" y="-24"/>
            <a:ext cx="8229600" cy="1143000"/>
          </a:xfrm>
        </p:spPr>
        <p:txBody>
          <a:bodyPr>
            <a:noAutofit/>
          </a:bodyPr>
          <a:lstStyle/>
          <a:p>
            <a:r>
              <a:rPr lang="en-US" sz="4000" b="1" dirty="0" err="1">
                <a:latin typeface="Trebuchet MS" pitchFamily="34" charset="0"/>
              </a:rPr>
              <a:t>Patrón</a:t>
            </a:r>
            <a:r>
              <a:rPr lang="en-US" sz="4000" b="1" dirty="0">
                <a:latin typeface="Trebuchet MS" pitchFamily="34" charset="0"/>
              </a:rPr>
              <a:t> </a:t>
            </a:r>
            <a:r>
              <a:rPr lang="es-ES" sz="4000" b="1" dirty="0" err="1">
                <a:latin typeface="Trebuchet MS" pitchFamily="34" charset="0"/>
              </a:rPr>
              <a:t>Composite</a:t>
            </a:r>
            <a:r>
              <a:rPr lang="en-US" sz="4000" b="1" dirty="0">
                <a:latin typeface="Trebuchet MS" pitchFamily="34" charset="0"/>
              </a:rPr>
              <a:t> </a:t>
            </a:r>
            <a:br>
              <a:rPr lang="en-US" sz="4000" b="1" dirty="0">
                <a:latin typeface="Trebuchet MS" pitchFamily="34" charset="0"/>
              </a:rPr>
            </a:br>
            <a:r>
              <a:rPr lang="en-US" sz="4000" b="1" dirty="0">
                <a:latin typeface="Trebuchet MS" pitchFamily="34" charset="0"/>
              </a:rPr>
              <a:t>(</a:t>
            </a:r>
            <a:r>
              <a:rPr lang="en-US" sz="4000" b="1" dirty="0" err="1">
                <a:latin typeface="Trebuchet MS" pitchFamily="34" charset="0"/>
              </a:rPr>
              <a:t>estructural</a:t>
            </a:r>
            <a:r>
              <a:rPr lang="en-US" sz="4000" b="1" dirty="0">
                <a:latin typeface="Trebuchet MS" pitchFamily="34" charset="0"/>
              </a:rPr>
              <a:t>)</a:t>
            </a:r>
            <a:endParaRPr lang="es-ES" sz="4000" b="1" dirty="0">
              <a:latin typeface="Trebuchet MS" pitchFamily="34" charset="0"/>
            </a:endParaRPr>
          </a:p>
        </p:txBody>
      </p:sp>
      <p:sp>
        <p:nvSpPr>
          <p:cNvPr id="7" name="6 Rectángulo"/>
          <p:cNvSpPr/>
          <p:nvPr/>
        </p:nvSpPr>
        <p:spPr>
          <a:xfrm>
            <a:off x="1428728" y="1906829"/>
            <a:ext cx="6918690"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5400" b="1" cap="none" spc="50" dirty="0">
                <a:ln w="11430">
                  <a:solidFill>
                    <a:schemeClr val="tx1"/>
                  </a:solidFill>
                </a:ln>
                <a:solidFill>
                  <a:srgbClr val="C00000"/>
                </a:solidFill>
                <a:effectLst>
                  <a:outerShdw blurRad="76200" dist="50800" dir="5400000" algn="tl" rotWithShape="0">
                    <a:srgbClr val="000000">
                      <a:alpha val="65000"/>
                    </a:srgbClr>
                  </a:outerShdw>
                </a:effectLst>
              </a:rPr>
              <a:t>Problema que resuelve</a:t>
            </a:r>
          </a:p>
        </p:txBody>
      </p:sp>
      <p:sp>
        <p:nvSpPr>
          <p:cNvPr id="8" name="7 Rectángulo"/>
          <p:cNvSpPr/>
          <p:nvPr/>
        </p:nvSpPr>
        <p:spPr>
          <a:xfrm>
            <a:off x="142844" y="2764085"/>
            <a:ext cx="8786842" cy="1384995"/>
          </a:xfrm>
          <a:prstGeom prst="rect">
            <a:avLst/>
          </a:prstGeom>
        </p:spPr>
        <p:txBody>
          <a:bodyPr wrap="square">
            <a:spAutoFit/>
          </a:bodyPr>
          <a:lstStyle/>
          <a:p>
            <a:pPr marL="268288" lvl="0" indent="-268288">
              <a:buFont typeface="Arial" pitchFamily="34" charset="0"/>
              <a:buChar char="•"/>
            </a:pPr>
            <a:r>
              <a:rPr lang="es-ES" sz="2800" dirty="0">
                <a:latin typeface="Trebuchet MS" pitchFamily="34" charset="0"/>
              </a:rPr>
              <a:t>Existen piezas que pueden agruparse para formar piezas mayores y se hace necesario utilizar de igual forma objetos sencillos que agrupaciones de estos.</a:t>
            </a:r>
          </a:p>
        </p:txBody>
      </p:sp>
    </p:spTree>
    <p:extLst>
      <p:ext uri="{BB962C8B-B14F-4D97-AF65-F5344CB8AC3E}">
        <p14:creationId xmlns:p14="http://schemas.microsoft.com/office/powerpoint/2010/main" val="34304972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n-US" sz="4000" b="1" dirty="0" err="1">
                <a:latin typeface="Trebuchet MS" pitchFamily="34" charset="0"/>
              </a:rPr>
              <a:t>Patrón</a:t>
            </a:r>
            <a:r>
              <a:rPr lang="en-US" sz="4000" b="1" dirty="0">
                <a:latin typeface="Trebuchet MS" pitchFamily="34" charset="0"/>
              </a:rPr>
              <a:t> </a:t>
            </a:r>
            <a:r>
              <a:rPr lang="es-ES" sz="4000" b="1" dirty="0" err="1">
                <a:latin typeface="Trebuchet MS" pitchFamily="34" charset="0"/>
              </a:rPr>
              <a:t>Composite</a:t>
            </a:r>
            <a:r>
              <a:rPr lang="en-US" sz="4000" b="1" dirty="0">
                <a:latin typeface="Trebuchet MS" pitchFamily="34" charset="0"/>
              </a:rPr>
              <a:t> </a:t>
            </a:r>
            <a:br>
              <a:rPr lang="en-US" sz="4000" b="1" dirty="0">
                <a:latin typeface="Trebuchet MS" pitchFamily="34" charset="0"/>
              </a:rPr>
            </a:br>
            <a:r>
              <a:rPr lang="en-US" sz="4000" b="1" dirty="0">
                <a:latin typeface="Trebuchet MS" pitchFamily="34" charset="0"/>
              </a:rPr>
              <a:t>(</a:t>
            </a:r>
            <a:r>
              <a:rPr lang="en-US" sz="4000" b="1" dirty="0" err="1">
                <a:latin typeface="Trebuchet MS" pitchFamily="34" charset="0"/>
              </a:rPr>
              <a:t>estructural)</a:t>
            </a:r>
            <a:endParaRPr lang="es-ES" sz="4000" b="1" dirty="0">
              <a:latin typeface="Trebuchet MS" pitchFamily="34" charset="0"/>
            </a:endParaRPr>
          </a:p>
        </p:txBody>
      </p:sp>
      <p:sp>
        <p:nvSpPr>
          <p:cNvPr id="6" name="5 CuadroTexto"/>
          <p:cNvSpPr txBox="1"/>
          <p:nvPr/>
        </p:nvSpPr>
        <p:spPr>
          <a:xfrm>
            <a:off x="4860032" y="5013176"/>
            <a:ext cx="261610" cy="461665"/>
          </a:xfrm>
          <a:prstGeom prst="rect">
            <a:avLst/>
          </a:prstGeom>
          <a:noFill/>
        </p:spPr>
        <p:txBody>
          <a:bodyPr wrap="none" rtlCol="0">
            <a:spAutoFit/>
          </a:bodyPr>
          <a:lstStyle/>
          <a:p>
            <a:r>
              <a:rPr lang="en-US" sz="2400" dirty="0"/>
              <a:t>.</a:t>
            </a:r>
            <a:endParaRPr lang="es-ES" sz="2400" dirty="0"/>
          </a:p>
        </p:txBody>
      </p:sp>
      <p:grpSp>
        <p:nvGrpSpPr>
          <p:cNvPr id="4" name="11 Grupo"/>
          <p:cNvGrpSpPr/>
          <p:nvPr/>
        </p:nvGrpSpPr>
        <p:grpSpPr>
          <a:xfrm>
            <a:off x="1403648" y="4265759"/>
            <a:ext cx="6716903" cy="1494834"/>
            <a:chOff x="1428728" y="4220182"/>
            <a:chExt cx="6716903" cy="1494834"/>
          </a:xfrm>
        </p:grpSpPr>
        <p:sp>
          <p:nvSpPr>
            <p:cNvPr id="7" name="6 Rectángulo"/>
            <p:cNvSpPr/>
            <p:nvPr/>
          </p:nvSpPr>
          <p:spPr>
            <a:xfrm>
              <a:off x="1428728" y="4791686"/>
              <a:ext cx="6716903"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5400" b="1" cap="none" spc="50" dirty="0">
                  <a:ln w="11430">
                    <a:solidFill>
                      <a:schemeClr val="tx1"/>
                    </a:solidFill>
                  </a:ln>
                  <a:solidFill>
                    <a:srgbClr val="C00000"/>
                  </a:solidFill>
                  <a:effectLst>
                    <a:outerShdw blurRad="76200" dist="50800" dir="5400000" algn="tl" rotWithShape="0">
                      <a:srgbClr val="000000">
                        <a:alpha val="65000"/>
                      </a:srgbClr>
                    </a:outerShdw>
                  </a:effectLst>
                </a:rPr>
                <a:t>¿Principios de diseño?</a:t>
              </a:r>
            </a:p>
          </p:txBody>
        </p:sp>
        <p:sp>
          <p:nvSpPr>
            <p:cNvPr id="9" name="8 Flecha abajo"/>
            <p:cNvSpPr/>
            <p:nvPr/>
          </p:nvSpPr>
          <p:spPr>
            <a:xfrm>
              <a:off x="3857620" y="4220182"/>
              <a:ext cx="1071570" cy="857256"/>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13" name="12 Rectángulo"/>
          <p:cNvSpPr/>
          <p:nvPr/>
        </p:nvSpPr>
        <p:spPr>
          <a:xfrm>
            <a:off x="3000364" y="1571612"/>
            <a:ext cx="2680542"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5400" b="1" cap="none" spc="50" dirty="0">
                <a:ln w="11430">
                  <a:solidFill>
                    <a:schemeClr val="tx1"/>
                  </a:solidFill>
                </a:ln>
                <a:solidFill>
                  <a:srgbClr val="C00000"/>
                </a:solidFill>
                <a:effectLst>
                  <a:outerShdw blurRad="76200" dist="50800" dir="5400000" algn="tl" rotWithShape="0">
                    <a:srgbClr val="000000">
                      <a:alpha val="65000"/>
                    </a:srgbClr>
                  </a:outerShdw>
                </a:effectLst>
              </a:rPr>
              <a:t>Solución</a:t>
            </a:r>
          </a:p>
        </p:txBody>
      </p:sp>
      <p:sp>
        <p:nvSpPr>
          <p:cNvPr id="10" name="2 Marcador de contenido"/>
          <p:cNvSpPr>
            <a:spLocks noGrp="1"/>
          </p:cNvSpPr>
          <p:nvPr>
            <p:ph idx="1"/>
          </p:nvPr>
        </p:nvSpPr>
        <p:spPr>
          <a:xfrm>
            <a:off x="214314" y="2571744"/>
            <a:ext cx="8786842" cy="857256"/>
          </a:xfrm>
        </p:spPr>
        <p:txBody>
          <a:bodyPr>
            <a:noAutofit/>
          </a:bodyPr>
          <a:lstStyle/>
          <a:p>
            <a:pPr marL="0" indent="0" algn="just">
              <a:buNone/>
            </a:pPr>
            <a:r>
              <a:rPr lang="es-ES" sz="2800" i="1" dirty="0"/>
              <a:t>Construir objetos complejos mediante la composición recursiva de objetos similares de manera similar a un árbol</a:t>
            </a:r>
          </a:p>
        </p:txBody>
      </p:sp>
    </p:spTree>
    <p:extLst>
      <p:ext uri="{BB962C8B-B14F-4D97-AF65-F5344CB8AC3E}">
        <p14:creationId xmlns:p14="http://schemas.microsoft.com/office/powerpoint/2010/main" val="2490351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4"/>
            <a:ext cx="8229600" cy="1143000"/>
          </a:xfrm>
        </p:spPr>
        <p:txBody>
          <a:bodyPr>
            <a:noAutofit/>
          </a:bodyPr>
          <a:lstStyle/>
          <a:p>
            <a:r>
              <a:rPr lang="en-US" sz="4000" b="1" dirty="0" err="1">
                <a:latin typeface="Trebuchet MS" pitchFamily="34" charset="0"/>
              </a:rPr>
              <a:t>Patrón</a:t>
            </a:r>
            <a:r>
              <a:rPr lang="en-US" sz="4000" b="1" dirty="0">
                <a:latin typeface="Trebuchet MS" pitchFamily="34" charset="0"/>
              </a:rPr>
              <a:t> </a:t>
            </a:r>
            <a:r>
              <a:rPr lang="es-ES" sz="4000" b="1" dirty="0" err="1">
                <a:latin typeface="Trebuchet MS" pitchFamily="34" charset="0"/>
              </a:rPr>
              <a:t>Composite</a:t>
            </a:r>
            <a:r>
              <a:rPr lang="en-US" sz="4000" b="1" dirty="0">
                <a:latin typeface="Trebuchet MS" pitchFamily="34" charset="0"/>
              </a:rPr>
              <a:t> </a:t>
            </a:r>
            <a:br>
              <a:rPr lang="en-US" sz="4000" b="1" dirty="0">
                <a:latin typeface="Trebuchet MS" pitchFamily="34" charset="0"/>
              </a:rPr>
            </a:br>
            <a:r>
              <a:rPr lang="en-US" sz="4000" b="1" dirty="0">
                <a:latin typeface="Trebuchet MS" pitchFamily="34" charset="0"/>
              </a:rPr>
              <a:t>(</a:t>
            </a:r>
            <a:r>
              <a:rPr lang="en-US" sz="4000" b="1" dirty="0" err="1">
                <a:latin typeface="Trebuchet MS" pitchFamily="34" charset="0"/>
              </a:rPr>
              <a:t>estructural</a:t>
            </a:r>
            <a:r>
              <a:rPr lang="en-US" sz="4000" b="1" dirty="0">
                <a:latin typeface="Trebuchet MS" pitchFamily="34" charset="0"/>
              </a:rPr>
              <a:t>)</a:t>
            </a:r>
            <a:endParaRPr lang="es-ES" sz="4000" b="1" dirty="0">
              <a:latin typeface="Trebuchet MS" pitchFamily="34" charset="0"/>
            </a:endParaRPr>
          </a:p>
        </p:txBody>
      </p:sp>
      <p:sp>
        <p:nvSpPr>
          <p:cNvPr id="6" name="5 CuadroTexto"/>
          <p:cNvSpPr txBox="1"/>
          <p:nvPr/>
        </p:nvSpPr>
        <p:spPr>
          <a:xfrm>
            <a:off x="4860032" y="5013176"/>
            <a:ext cx="261610" cy="461665"/>
          </a:xfrm>
          <a:prstGeom prst="rect">
            <a:avLst/>
          </a:prstGeom>
          <a:noFill/>
        </p:spPr>
        <p:txBody>
          <a:bodyPr wrap="none" rtlCol="0">
            <a:spAutoFit/>
          </a:bodyPr>
          <a:lstStyle/>
          <a:p>
            <a:r>
              <a:rPr lang="en-US" sz="2400" dirty="0"/>
              <a:t>.</a:t>
            </a:r>
            <a:endParaRPr lang="es-ES" sz="2400" dirty="0"/>
          </a:p>
        </p:txBody>
      </p:sp>
      <p:sp>
        <p:nvSpPr>
          <p:cNvPr id="8" name="7 Rectángulo"/>
          <p:cNvSpPr/>
          <p:nvPr/>
        </p:nvSpPr>
        <p:spPr>
          <a:xfrm>
            <a:off x="228504" y="1931348"/>
            <a:ext cx="8735983" cy="156966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p:spPr>
        <p:txBody>
          <a:bodyPr wrap="square">
            <a:spAutoFit/>
          </a:bodyPr>
          <a:lstStyle/>
          <a:p>
            <a:r>
              <a:rPr lang="en-US" sz="2400" b="1" u="sng" dirty="0">
                <a:latin typeface="Trebuchet MS" pitchFamily="34" charset="0"/>
              </a:rPr>
              <a:t>Open- Close: </a:t>
            </a:r>
            <a:r>
              <a:rPr lang="en-US" sz="2400" dirty="0" err="1">
                <a:latin typeface="Trebuchet MS" pitchFamily="34" charset="0"/>
              </a:rPr>
              <a:t>Abierto</a:t>
            </a:r>
            <a:r>
              <a:rPr lang="en-US" sz="2400" dirty="0">
                <a:latin typeface="Trebuchet MS" pitchFamily="34" charset="0"/>
              </a:rPr>
              <a:t> para las </a:t>
            </a:r>
            <a:r>
              <a:rPr lang="en-US" sz="2400" dirty="0" err="1">
                <a:latin typeface="Trebuchet MS" pitchFamily="34" charset="0"/>
              </a:rPr>
              <a:t>extensiones</a:t>
            </a:r>
            <a:r>
              <a:rPr lang="en-US" sz="2400" dirty="0">
                <a:latin typeface="Trebuchet MS" pitchFamily="34" charset="0"/>
              </a:rPr>
              <a:t> en las </a:t>
            </a:r>
            <a:r>
              <a:rPr lang="en-US" sz="2400" dirty="0" err="1">
                <a:latin typeface="Trebuchet MS" pitchFamily="34" charset="0"/>
              </a:rPr>
              <a:t>implementaciones</a:t>
            </a:r>
            <a:r>
              <a:rPr lang="en-US" sz="2400" dirty="0">
                <a:latin typeface="Trebuchet MS" pitchFamily="34" charset="0"/>
              </a:rPr>
              <a:t> de las </a:t>
            </a:r>
            <a:r>
              <a:rPr lang="en-US" sz="2400" dirty="0" err="1">
                <a:latin typeface="Trebuchet MS" pitchFamily="34" charset="0"/>
              </a:rPr>
              <a:t>operaciones</a:t>
            </a:r>
            <a:r>
              <a:rPr lang="en-US" sz="2400" dirty="0">
                <a:latin typeface="Trebuchet MS" pitchFamily="34" charset="0"/>
              </a:rPr>
              <a:t> que </a:t>
            </a:r>
            <a:r>
              <a:rPr lang="en-US" sz="2400" dirty="0" err="1">
                <a:latin typeface="Trebuchet MS" pitchFamily="34" charset="0"/>
              </a:rPr>
              <a:t>redefinen</a:t>
            </a:r>
            <a:r>
              <a:rPr lang="en-US" sz="2400" dirty="0">
                <a:latin typeface="Trebuchet MS" pitchFamily="34" charset="0"/>
              </a:rPr>
              <a:t> </a:t>
            </a:r>
            <a:r>
              <a:rPr lang="en-US" sz="2400" dirty="0" err="1">
                <a:latin typeface="Trebuchet MS" pitchFamily="34" charset="0"/>
              </a:rPr>
              <a:t>los</a:t>
            </a:r>
            <a:r>
              <a:rPr lang="en-US" sz="2400" dirty="0">
                <a:latin typeface="Trebuchet MS" pitchFamily="34" charset="0"/>
              </a:rPr>
              <a:t> </a:t>
            </a:r>
            <a:r>
              <a:rPr lang="en-US" sz="2400" dirty="0" err="1">
                <a:latin typeface="Trebuchet MS" pitchFamily="34" charset="0"/>
              </a:rPr>
              <a:t>hijos</a:t>
            </a:r>
            <a:r>
              <a:rPr lang="en-US" sz="2400" dirty="0">
                <a:latin typeface="Trebuchet MS" pitchFamily="34" charset="0"/>
              </a:rPr>
              <a:t> y </a:t>
            </a:r>
            <a:r>
              <a:rPr lang="en-US" sz="2400" dirty="0" err="1">
                <a:latin typeface="Trebuchet MS" pitchFamily="34" charset="0"/>
              </a:rPr>
              <a:t>Cerrado</a:t>
            </a:r>
            <a:r>
              <a:rPr lang="en-US" sz="2400" dirty="0">
                <a:latin typeface="Trebuchet MS" pitchFamily="34" charset="0"/>
              </a:rPr>
              <a:t> para las </a:t>
            </a:r>
            <a:r>
              <a:rPr lang="en-US" sz="2400" dirty="0" err="1">
                <a:latin typeface="Trebuchet MS" pitchFamily="34" charset="0"/>
              </a:rPr>
              <a:t>modificaciones</a:t>
            </a:r>
            <a:r>
              <a:rPr lang="en-US" sz="2400" dirty="0">
                <a:latin typeface="Trebuchet MS" pitchFamily="34" charset="0"/>
              </a:rPr>
              <a:t> en </a:t>
            </a:r>
            <a:r>
              <a:rPr lang="en-US" sz="2400" dirty="0" err="1">
                <a:latin typeface="Trebuchet MS" pitchFamily="34" charset="0"/>
              </a:rPr>
              <a:t>los</a:t>
            </a:r>
            <a:r>
              <a:rPr lang="en-US" sz="2400" dirty="0">
                <a:latin typeface="Trebuchet MS" pitchFamily="34" charset="0"/>
              </a:rPr>
              <a:t> </a:t>
            </a:r>
            <a:r>
              <a:rPr lang="en-US" sz="2400" dirty="0" err="1">
                <a:latin typeface="Trebuchet MS" pitchFamily="34" charset="0"/>
              </a:rPr>
              <a:t>métodos</a:t>
            </a:r>
            <a:r>
              <a:rPr lang="en-US" sz="2400" dirty="0">
                <a:latin typeface="Trebuchet MS" pitchFamily="34" charset="0"/>
              </a:rPr>
              <a:t> para </a:t>
            </a:r>
            <a:r>
              <a:rPr lang="en-US" sz="2400" dirty="0" err="1">
                <a:latin typeface="Trebuchet MS" pitchFamily="34" charset="0"/>
              </a:rPr>
              <a:t>garantizar</a:t>
            </a:r>
            <a:r>
              <a:rPr lang="en-US" sz="2400" dirty="0">
                <a:latin typeface="Trebuchet MS" pitchFamily="34" charset="0"/>
              </a:rPr>
              <a:t> la </a:t>
            </a:r>
            <a:r>
              <a:rPr lang="en-US" sz="2400" dirty="0" err="1">
                <a:latin typeface="Trebuchet MS" pitchFamily="34" charset="0"/>
              </a:rPr>
              <a:t>composición</a:t>
            </a:r>
            <a:r>
              <a:rPr lang="en-US" sz="2400" dirty="0">
                <a:latin typeface="Trebuchet MS" pitchFamily="34" charset="0"/>
              </a:rPr>
              <a:t>.</a:t>
            </a:r>
            <a:endParaRPr lang="es-ES" sz="2400" dirty="0">
              <a:latin typeface="Trebuchet MS" pitchFamily="34" charset="0"/>
            </a:endParaRPr>
          </a:p>
        </p:txBody>
      </p:sp>
      <p:sp>
        <p:nvSpPr>
          <p:cNvPr id="13" name="12 Rectángulo"/>
          <p:cNvSpPr/>
          <p:nvPr/>
        </p:nvSpPr>
        <p:spPr>
          <a:xfrm>
            <a:off x="1272073" y="946060"/>
            <a:ext cx="6359433"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5400" b="1" cap="none" spc="50" dirty="0" err="1">
                <a:ln w="11430">
                  <a:solidFill>
                    <a:schemeClr val="tx1"/>
                  </a:solidFill>
                </a:ln>
                <a:solidFill>
                  <a:srgbClr val="C00000"/>
                </a:solidFill>
                <a:effectLst>
                  <a:outerShdw blurRad="76200" dist="50800" dir="5400000" algn="tl" rotWithShape="0">
                    <a:srgbClr val="000000">
                      <a:alpha val="65000"/>
                    </a:srgbClr>
                  </a:outerShdw>
                </a:effectLst>
              </a:rPr>
              <a:t>Principcios</a:t>
            </a:r>
            <a:r>
              <a:rPr lang="es-ES" sz="5400" b="1" cap="none" spc="50" dirty="0">
                <a:ln w="11430">
                  <a:solidFill>
                    <a:schemeClr val="tx1"/>
                  </a:solidFill>
                </a:ln>
                <a:solidFill>
                  <a:srgbClr val="C00000"/>
                </a:solidFill>
                <a:effectLst>
                  <a:outerShdw blurRad="76200" dist="50800" dir="5400000" algn="tl" rotWithShape="0">
                    <a:srgbClr val="000000">
                      <a:alpha val="65000"/>
                    </a:srgbClr>
                  </a:outerShdw>
                </a:effectLst>
              </a:rPr>
              <a:t> de diseño</a:t>
            </a:r>
          </a:p>
        </p:txBody>
      </p:sp>
      <p:sp>
        <p:nvSpPr>
          <p:cNvPr id="9" name="7 Rectángulo"/>
          <p:cNvSpPr/>
          <p:nvPr/>
        </p:nvSpPr>
        <p:spPr>
          <a:xfrm>
            <a:off x="259089" y="3717032"/>
            <a:ext cx="8705398" cy="156966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p:spPr>
        <p:txBody>
          <a:bodyPr wrap="square">
            <a:spAutoFit/>
          </a:bodyPr>
          <a:lstStyle/>
          <a:p>
            <a:r>
              <a:rPr lang="es-ES" sz="2400" b="1" u="sng" dirty="0">
                <a:latin typeface="Trebuchet MS" pitchFamily="34" charset="0"/>
              </a:rPr>
              <a:t>Encapsular la variabilidad: </a:t>
            </a:r>
            <a:r>
              <a:rPr lang="es-ES" sz="2400" dirty="0">
                <a:latin typeface="Trebuchet MS" pitchFamily="34" charset="0"/>
              </a:rPr>
              <a:t>se identifican las operaciones que puede variar su implementación, definiendo un método abstracto para cada uno y métodos en las clases concretas que lo implementan </a:t>
            </a:r>
            <a:endParaRPr lang="es-ES" sz="2400" b="1" u="sng" dirty="0">
              <a:latin typeface="Trebuchet MS" pitchFamily="34" charset="0"/>
            </a:endParaRPr>
          </a:p>
        </p:txBody>
      </p:sp>
      <p:sp>
        <p:nvSpPr>
          <p:cNvPr id="11" name="7 Rectángulo"/>
          <p:cNvSpPr/>
          <p:nvPr/>
        </p:nvSpPr>
        <p:spPr>
          <a:xfrm>
            <a:off x="252529" y="5474841"/>
            <a:ext cx="8711957" cy="120032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p:spPr>
        <p:txBody>
          <a:bodyPr wrap="square">
            <a:spAutoFit/>
          </a:bodyPr>
          <a:lstStyle/>
          <a:p>
            <a:r>
              <a:rPr lang="es-ES" sz="2400" b="1" u="sng" dirty="0">
                <a:latin typeface="Trebuchet MS" pitchFamily="34" charset="0"/>
              </a:rPr>
              <a:t>Bajo acoplamiento y alta cohesión:</a:t>
            </a:r>
            <a:r>
              <a:rPr lang="es-ES" sz="2400" b="1" dirty="0">
                <a:latin typeface="Trebuchet MS" pitchFamily="34" charset="0"/>
              </a:rPr>
              <a:t> </a:t>
            </a:r>
            <a:r>
              <a:rPr lang="es-ES" sz="2400" dirty="0">
                <a:latin typeface="Trebuchet MS" pitchFamily="34" charset="0"/>
              </a:rPr>
              <a:t>minimiza la cantidad de relaciones entre las clases y reforzando el rol de cada una dentro de la relación todo-parte</a:t>
            </a:r>
            <a:endParaRPr lang="es-ES" sz="2400" b="1" dirty="0">
              <a:latin typeface="Trebuchet MS" pitchFamily="34" charset="0"/>
            </a:endParaRPr>
          </a:p>
        </p:txBody>
      </p:sp>
    </p:spTree>
    <p:extLst>
      <p:ext uri="{BB962C8B-B14F-4D97-AF65-F5344CB8AC3E}">
        <p14:creationId xmlns:p14="http://schemas.microsoft.com/office/powerpoint/2010/main" val="148731220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1414"/>
            <a:ext cx="8229600" cy="1143000"/>
          </a:xfrm>
        </p:spPr>
        <p:txBody>
          <a:bodyPr>
            <a:noAutofit/>
          </a:bodyPr>
          <a:lstStyle/>
          <a:p>
            <a:r>
              <a:rPr lang="en-US" sz="4000" b="1" dirty="0" err="1">
                <a:latin typeface="Trebuchet MS" pitchFamily="34" charset="0"/>
              </a:rPr>
              <a:t>Patrón</a:t>
            </a:r>
            <a:r>
              <a:rPr lang="en-US" sz="4000" b="1" dirty="0">
                <a:latin typeface="Trebuchet MS" pitchFamily="34" charset="0"/>
              </a:rPr>
              <a:t> </a:t>
            </a:r>
            <a:r>
              <a:rPr lang="es-ES" sz="4000" b="1" dirty="0" err="1">
                <a:latin typeface="Trebuchet MS" pitchFamily="34" charset="0"/>
              </a:rPr>
              <a:t>Composite</a:t>
            </a:r>
            <a:r>
              <a:rPr lang="en-US" sz="4000" b="1" dirty="0">
                <a:latin typeface="Trebuchet MS" pitchFamily="34" charset="0"/>
              </a:rPr>
              <a:t> </a:t>
            </a:r>
            <a:br>
              <a:rPr lang="en-US" sz="4000" b="1" dirty="0">
                <a:latin typeface="Trebuchet MS" pitchFamily="34" charset="0"/>
              </a:rPr>
            </a:br>
            <a:r>
              <a:rPr lang="en-US" sz="4000" b="1" dirty="0">
                <a:latin typeface="Trebuchet MS" pitchFamily="34" charset="0"/>
              </a:rPr>
              <a:t>(</a:t>
            </a:r>
            <a:r>
              <a:rPr lang="en-US" sz="4000" b="1" dirty="0" err="1">
                <a:latin typeface="Trebuchet MS" pitchFamily="34" charset="0"/>
              </a:rPr>
              <a:t>estructural</a:t>
            </a:r>
            <a:r>
              <a:rPr lang="en-US" sz="4000" b="1" dirty="0">
                <a:latin typeface="Trebuchet MS" pitchFamily="34" charset="0"/>
              </a:rPr>
              <a:t>)</a:t>
            </a:r>
            <a:endParaRPr lang="es-ES" sz="4000" b="1" dirty="0">
              <a:latin typeface="Trebuchet MS" pitchFamily="34" charset="0"/>
            </a:endParaRPr>
          </a:p>
        </p:txBody>
      </p:sp>
      <p:sp>
        <p:nvSpPr>
          <p:cNvPr id="6" name="5 Rectángulo"/>
          <p:cNvSpPr/>
          <p:nvPr/>
        </p:nvSpPr>
        <p:spPr>
          <a:xfrm>
            <a:off x="1357290" y="1225512"/>
            <a:ext cx="5787996"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5400" b="1" cap="none" spc="50" dirty="0">
                <a:ln w="11430">
                  <a:solidFill>
                    <a:schemeClr val="tx1"/>
                  </a:solidFill>
                </a:ln>
                <a:solidFill>
                  <a:srgbClr val="C00000"/>
                </a:solidFill>
                <a:effectLst>
                  <a:outerShdw blurRad="76200" dist="50800" dir="5400000" algn="tl" rotWithShape="0">
                    <a:srgbClr val="000000">
                      <a:alpha val="65000"/>
                    </a:srgbClr>
                  </a:outerShdw>
                </a:effectLst>
              </a:rPr>
              <a:t>Diagrama de clases</a:t>
            </a:r>
          </a:p>
        </p:txBody>
      </p:sp>
      <p:sp>
        <p:nvSpPr>
          <p:cNvPr id="18434" name="AutoShape 2" descr="F:\Ingenier%C3%ADa de Software 2 2015-16\Bibliograf%C3%ADa general\Patrones\Patrones GoF\Design Patterns Strategy_archivos\strategy.gif"/>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sp>
        <p:nvSpPr>
          <p:cNvPr id="18436" name="AutoShape 4" descr="file:///F:/Ingenier%C3%ADa%20de%20Software%202%202015-16/Bibliograf%C3%ADa%20general/Patrones/Patrones%20GoF/Design%20Patterns%20Strategy_archivos/strategy.gif"/>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pic>
        <p:nvPicPr>
          <p:cNvPr id="5" name="Imagen 4"/>
          <p:cNvPicPr>
            <a:picLocks noChangeAspect="1"/>
          </p:cNvPicPr>
          <p:nvPr/>
        </p:nvPicPr>
        <p:blipFill>
          <a:blip r:embed="rId2"/>
          <a:stretch>
            <a:fillRect/>
          </a:stretch>
        </p:blipFill>
        <p:spPr>
          <a:xfrm>
            <a:off x="1759421" y="2159940"/>
            <a:ext cx="5476875" cy="4400550"/>
          </a:xfrm>
          <a:prstGeom prst="rect">
            <a:avLst/>
          </a:prstGeom>
        </p:spPr>
      </p:pic>
      <p:sp>
        <p:nvSpPr>
          <p:cNvPr id="8" name="2 Marcador de contenido"/>
          <p:cNvSpPr txBox="1">
            <a:spLocks/>
          </p:cNvSpPr>
          <p:nvPr/>
        </p:nvSpPr>
        <p:spPr>
          <a:xfrm>
            <a:off x="5508104" y="2148842"/>
            <a:ext cx="3395268" cy="1507198"/>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s-ES" sz="1800" b="1" dirty="0">
                <a:solidFill>
                  <a:srgbClr val="FF0000"/>
                </a:solidFill>
              </a:rPr>
              <a:t>Clase abstracta que representa todos los elementos en la jerarquía y que tiene métodos abstractos que los objetos clientes van a utilizar. </a:t>
            </a:r>
          </a:p>
        </p:txBody>
      </p:sp>
      <p:sp>
        <p:nvSpPr>
          <p:cNvPr id="4" name="Rectángulo 3"/>
          <p:cNvSpPr/>
          <p:nvPr/>
        </p:nvSpPr>
        <p:spPr>
          <a:xfrm>
            <a:off x="-2546" y="4272677"/>
            <a:ext cx="2719671" cy="2585323"/>
          </a:xfrm>
          <a:prstGeom prst="rect">
            <a:avLst/>
          </a:prstGeom>
        </p:spPr>
        <p:txBody>
          <a:bodyPr wrap="square">
            <a:spAutoFit/>
          </a:bodyPr>
          <a:lstStyle/>
          <a:p>
            <a:pPr algn="just"/>
            <a:r>
              <a:rPr lang="es-ES" b="1" dirty="0">
                <a:solidFill>
                  <a:srgbClr val="FF0000"/>
                </a:solidFill>
              </a:rPr>
              <a:t>Al menos una clase derivada que representa los componentes individuales y al menos otra que representa los elementos compuestos. Implementar estos métodos para cada una de las clases derivadas.</a:t>
            </a:r>
          </a:p>
        </p:txBody>
      </p:sp>
      <p:sp>
        <p:nvSpPr>
          <p:cNvPr id="12" name="2 Marcador de contenido"/>
          <p:cNvSpPr txBox="1">
            <a:spLocks/>
          </p:cNvSpPr>
          <p:nvPr/>
        </p:nvSpPr>
        <p:spPr>
          <a:xfrm>
            <a:off x="-20178" y="2007059"/>
            <a:ext cx="1927882" cy="1507198"/>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ES" sz="1800" b="1" dirty="0">
                <a:solidFill>
                  <a:srgbClr val="FF0000"/>
                </a:solidFill>
              </a:rPr>
              <a:t>Utiliza objetos de la composición mediante la interfaz de componente</a:t>
            </a:r>
          </a:p>
        </p:txBody>
      </p:sp>
    </p:spTree>
    <p:extLst>
      <p:ext uri="{BB962C8B-B14F-4D97-AF65-F5344CB8AC3E}">
        <p14:creationId xmlns:p14="http://schemas.microsoft.com/office/powerpoint/2010/main" val="144214144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Imagen 5"/>
          <p:cNvPicPr>
            <a:picLocks noChangeAspect="1"/>
          </p:cNvPicPr>
          <p:nvPr/>
        </p:nvPicPr>
        <p:blipFill>
          <a:blip r:embed="rId2"/>
          <a:stretch>
            <a:fillRect/>
          </a:stretch>
        </p:blipFill>
        <p:spPr>
          <a:xfrm>
            <a:off x="-24259" y="1124745"/>
            <a:ext cx="9132763" cy="2165258"/>
          </a:xfrm>
          <a:prstGeom prst="rect">
            <a:avLst/>
          </a:prstGeom>
        </p:spPr>
      </p:pic>
      <p:grpSp>
        <p:nvGrpSpPr>
          <p:cNvPr id="14" name="Grupo 13"/>
          <p:cNvGrpSpPr/>
          <p:nvPr/>
        </p:nvGrpSpPr>
        <p:grpSpPr>
          <a:xfrm>
            <a:off x="123485" y="3445409"/>
            <a:ext cx="8696987" cy="3586317"/>
            <a:chOff x="-294" y="3445409"/>
            <a:chExt cx="8696987" cy="3586317"/>
          </a:xfrm>
        </p:grpSpPr>
        <p:pic>
          <p:nvPicPr>
            <p:cNvPr id="11" name="Imagen 10"/>
            <p:cNvPicPr>
              <a:picLocks noChangeAspect="1"/>
            </p:cNvPicPr>
            <p:nvPr/>
          </p:nvPicPr>
          <p:blipFill>
            <a:blip r:embed="rId3"/>
            <a:stretch>
              <a:fillRect/>
            </a:stretch>
          </p:blipFill>
          <p:spPr>
            <a:xfrm>
              <a:off x="1691680" y="3445409"/>
              <a:ext cx="5476875" cy="3275506"/>
            </a:xfrm>
            <a:prstGeom prst="rect">
              <a:avLst/>
            </a:prstGeom>
          </p:spPr>
        </p:pic>
        <p:sp>
          <p:nvSpPr>
            <p:cNvPr id="12" name="2 Marcador de contenido"/>
            <p:cNvSpPr txBox="1">
              <a:spLocks/>
            </p:cNvSpPr>
            <p:nvPr/>
          </p:nvSpPr>
          <p:spPr>
            <a:xfrm>
              <a:off x="6310086" y="5589240"/>
              <a:ext cx="2386607" cy="1442486"/>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s-ES" sz="1800" b="1" dirty="0">
                  <a:solidFill>
                    <a:srgbClr val="FF0000"/>
                  </a:solidFill>
                </a:rPr>
                <a:t>Implementa las operaciones para los componentes con hijos y almacena los hijos</a:t>
              </a:r>
            </a:p>
          </p:txBody>
        </p:sp>
        <p:sp>
          <p:nvSpPr>
            <p:cNvPr id="13" name="Rectángulo 12"/>
            <p:cNvSpPr/>
            <p:nvPr/>
          </p:nvSpPr>
          <p:spPr>
            <a:xfrm>
              <a:off x="-294" y="5398993"/>
              <a:ext cx="2719671" cy="1477328"/>
            </a:xfrm>
            <a:prstGeom prst="rect">
              <a:avLst/>
            </a:prstGeom>
          </p:spPr>
          <p:txBody>
            <a:bodyPr wrap="square">
              <a:spAutoFit/>
            </a:bodyPr>
            <a:lstStyle/>
            <a:p>
              <a:pPr algn="just"/>
              <a:r>
                <a:rPr lang="es-ES" b="1" dirty="0">
                  <a:solidFill>
                    <a:srgbClr val="FF0000"/>
                  </a:solidFill>
                </a:rPr>
                <a:t>Representa los objetos de la composición que no tienen hijos e implementa sus operaciones: CARACTER E IMAGEN</a:t>
              </a:r>
            </a:p>
          </p:txBody>
        </p:sp>
      </p:grpSp>
      <p:sp>
        <p:nvSpPr>
          <p:cNvPr id="8" name="8 Rectángulo"/>
          <p:cNvSpPr/>
          <p:nvPr/>
        </p:nvSpPr>
        <p:spPr>
          <a:xfrm>
            <a:off x="2786050" y="0"/>
            <a:ext cx="2568332"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5400" b="1" cap="none" spc="50" dirty="0">
                <a:ln w="11430">
                  <a:solidFill>
                    <a:schemeClr val="tx1"/>
                  </a:solidFill>
                </a:ln>
                <a:solidFill>
                  <a:srgbClr val="C00000"/>
                </a:solidFill>
                <a:effectLst>
                  <a:outerShdw blurRad="76200" dist="50800" dir="5400000" algn="tl" rotWithShape="0">
                    <a:srgbClr val="000000">
                      <a:alpha val="65000"/>
                    </a:srgbClr>
                  </a:outerShdw>
                </a:effectLst>
              </a:rPr>
              <a:t>Ejemplo</a:t>
            </a:r>
          </a:p>
        </p:txBody>
      </p:sp>
    </p:spTree>
    <p:extLst>
      <p:ext uri="{BB962C8B-B14F-4D97-AF65-F5344CB8AC3E}">
        <p14:creationId xmlns:p14="http://schemas.microsoft.com/office/powerpoint/2010/main" val="1549089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23528" y="21751"/>
            <a:ext cx="8229600" cy="1143000"/>
          </a:xfrm>
        </p:spPr>
        <p:txBody>
          <a:bodyPr/>
          <a:lstStyle/>
          <a:p>
            <a:r>
              <a:rPr lang="en-US" b="1" dirty="0" err="1">
                <a:solidFill>
                  <a:schemeClr val="bg1"/>
                </a:solidFill>
                <a:latin typeface="Trebuchet MS" pitchFamily="34" charset="0"/>
              </a:rPr>
              <a:t>Bibliografía</a:t>
            </a:r>
            <a:endParaRPr lang="es-ES" b="1" dirty="0">
              <a:solidFill>
                <a:schemeClr val="bg1"/>
              </a:solidFill>
              <a:latin typeface="Trebuchet MS" pitchFamily="34" charset="0"/>
            </a:endParaRPr>
          </a:p>
        </p:txBody>
      </p:sp>
      <p:sp>
        <p:nvSpPr>
          <p:cNvPr id="3" name="2 Marcador de contenido"/>
          <p:cNvSpPr>
            <a:spLocks noGrp="1"/>
          </p:cNvSpPr>
          <p:nvPr>
            <p:ph idx="1"/>
          </p:nvPr>
        </p:nvSpPr>
        <p:spPr/>
        <p:txBody>
          <a:bodyPr>
            <a:normAutofit/>
          </a:bodyPr>
          <a:lstStyle/>
          <a:p>
            <a:pPr lvl="0"/>
            <a:r>
              <a:rPr lang="es-ES" dirty="0">
                <a:latin typeface="Trebuchet MS" pitchFamily="34" charset="0"/>
              </a:rPr>
              <a:t>UML y patrones. Introducción al análisis y diseño orientado a objetos. Craig </a:t>
            </a:r>
            <a:r>
              <a:rPr lang="es-ES" dirty="0" err="1">
                <a:latin typeface="Trebuchet MS" pitchFamily="34" charset="0"/>
              </a:rPr>
              <a:t>Larman</a:t>
            </a:r>
            <a:r>
              <a:rPr lang="es-ES" dirty="0">
                <a:latin typeface="Trebuchet MS" pitchFamily="34" charset="0"/>
              </a:rPr>
              <a:t>. </a:t>
            </a:r>
            <a:r>
              <a:rPr lang="es-ES" dirty="0" err="1">
                <a:latin typeface="Trebuchet MS" pitchFamily="34" charset="0"/>
              </a:rPr>
              <a:t>Pretice</a:t>
            </a:r>
            <a:r>
              <a:rPr lang="es-ES" dirty="0">
                <a:latin typeface="Trebuchet MS" pitchFamily="34" charset="0"/>
              </a:rPr>
              <a:t> Hall </a:t>
            </a:r>
            <a:r>
              <a:rPr lang="es-ES" dirty="0" err="1">
                <a:latin typeface="Trebuchet MS" pitchFamily="34" charset="0"/>
              </a:rPr>
              <a:t>Hispanoamerica</a:t>
            </a:r>
            <a:r>
              <a:rPr lang="es-ES" dirty="0">
                <a:latin typeface="Trebuchet MS" pitchFamily="34" charset="0"/>
              </a:rPr>
              <a:t>. 1999. Capítulos 18, 19, 34 y 35 </a:t>
            </a:r>
            <a:r>
              <a:rPr lang="es-ES" sz="4000" b="1" dirty="0">
                <a:solidFill>
                  <a:srgbClr val="FF0000"/>
                </a:solidFill>
                <a:latin typeface="Trebuchet MS" pitchFamily="34" charset="0"/>
              </a:rPr>
              <a:t>(GRASP)</a:t>
            </a:r>
            <a:endParaRPr lang="es-ES" b="1" dirty="0">
              <a:solidFill>
                <a:srgbClr val="FF0000"/>
              </a:solidFill>
              <a:latin typeface="Trebuchet MS" pitchFamily="34" charset="0"/>
            </a:endParaRPr>
          </a:p>
          <a:p>
            <a:pPr lvl="0"/>
            <a:r>
              <a:rPr lang="en-US" dirty="0">
                <a:latin typeface="Trebuchet MS" pitchFamily="34" charset="0"/>
              </a:rPr>
              <a:t>Design Patterns, Elements Of Reusable Object Oriented Software. Gamma, E., Helm, R., Johnson, R., </a:t>
            </a:r>
            <a:r>
              <a:rPr lang="en-US" dirty="0" err="1">
                <a:latin typeface="Trebuchet MS" pitchFamily="34" charset="0"/>
              </a:rPr>
              <a:t>Vlissides</a:t>
            </a:r>
            <a:r>
              <a:rPr lang="en-US" dirty="0">
                <a:latin typeface="Trebuchet MS" pitchFamily="34" charset="0"/>
              </a:rPr>
              <a:t>, J. 2000. </a:t>
            </a:r>
            <a:r>
              <a:rPr lang="en-US" sz="4000" b="1" dirty="0">
                <a:solidFill>
                  <a:srgbClr val="FF0000"/>
                </a:solidFill>
                <a:latin typeface="Trebuchet MS" pitchFamily="34" charset="0"/>
              </a:rPr>
              <a:t>(</a:t>
            </a:r>
            <a:r>
              <a:rPr lang="en-US" sz="4000" b="1" dirty="0" err="1">
                <a:solidFill>
                  <a:srgbClr val="FF0000"/>
                </a:solidFill>
                <a:latin typeface="Trebuchet MS" pitchFamily="34" charset="0"/>
              </a:rPr>
              <a:t>Gof</a:t>
            </a:r>
            <a:r>
              <a:rPr lang="en-US" sz="4000" b="1" dirty="0">
                <a:solidFill>
                  <a:srgbClr val="FF0000"/>
                </a:solidFill>
                <a:latin typeface="Trebuchet MS" pitchFamily="34" charset="0"/>
              </a:rPr>
              <a:t>)</a:t>
            </a:r>
            <a:endParaRPr lang="es-ES" b="1" dirty="0">
              <a:solidFill>
                <a:srgbClr val="FF0000"/>
              </a:solidFill>
              <a:latin typeface="Trebuchet MS" pitchFamily="34" charset="0"/>
            </a:endParaRPr>
          </a:p>
          <a:p>
            <a:endParaRPr lang="es-ES" dirty="0">
              <a:latin typeface="Trebuchet MS" pitchFamily="34" charset="0"/>
            </a:endParaRPr>
          </a:p>
        </p:txBody>
      </p:sp>
    </p:spTree>
    <p:extLst>
      <p:ext uri="{BB962C8B-B14F-4D97-AF65-F5344CB8AC3E}">
        <p14:creationId xmlns:p14="http://schemas.microsoft.com/office/powerpoint/2010/main" val="132561318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4259" y="1124745"/>
            <a:ext cx="9132763" cy="2165258"/>
          </a:xfrm>
          <a:prstGeom prst="rect">
            <a:avLst/>
          </a:prstGeom>
        </p:spPr>
      </p:pic>
      <p:pic>
        <p:nvPicPr>
          <p:cNvPr id="3" name="Imagen 2"/>
          <p:cNvPicPr>
            <a:picLocks noChangeAspect="1"/>
          </p:cNvPicPr>
          <p:nvPr/>
        </p:nvPicPr>
        <p:blipFill>
          <a:blip r:embed="rId3"/>
          <a:stretch>
            <a:fillRect/>
          </a:stretch>
        </p:blipFill>
        <p:spPr>
          <a:xfrm>
            <a:off x="0" y="3717032"/>
            <a:ext cx="9108504" cy="2923314"/>
          </a:xfrm>
          <a:prstGeom prst="rect">
            <a:avLst/>
          </a:prstGeom>
        </p:spPr>
      </p:pic>
      <p:sp>
        <p:nvSpPr>
          <p:cNvPr id="6" name="8 Rectángulo"/>
          <p:cNvSpPr/>
          <p:nvPr/>
        </p:nvSpPr>
        <p:spPr>
          <a:xfrm>
            <a:off x="2786050" y="0"/>
            <a:ext cx="2568332"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5400" b="1" cap="none" spc="50" dirty="0">
                <a:ln w="11430">
                  <a:solidFill>
                    <a:schemeClr val="tx1"/>
                  </a:solidFill>
                </a:ln>
                <a:solidFill>
                  <a:srgbClr val="C00000"/>
                </a:solidFill>
                <a:effectLst>
                  <a:outerShdw blurRad="76200" dist="50800" dir="5400000" algn="tl" rotWithShape="0">
                    <a:srgbClr val="000000">
                      <a:alpha val="65000"/>
                    </a:srgbClr>
                  </a:outerShdw>
                </a:effectLst>
              </a:rPr>
              <a:t>Ejemplo</a:t>
            </a:r>
          </a:p>
        </p:txBody>
      </p:sp>
    </p:spTree>
    <p:extLst>
      <p:ext uri="{BB962C8B-B14F-4D97-AF65-F5344CB8AC3E}">
        <p14:creationId xmlns:p14="http://schemas.microsoft.com/office/powerpoint/2010/main" val="183921991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Titre 1"/>
          <p:cNvSpPr>
            <a:spLocks noGrp="1"/>
          </p:cNvSpPr>
          <p:nvPr>
            <p:ph type="title"/>
          </p:nvPr>
        </p:nvSpPr>
        <p:spPr/>
        <p:txBody>
          <a:bodyPr/>
          <a:lstStyle/>
          <a:p>
            <a:pPr eaLnBrk="1" hangingPunct="1"/>
            <a:r>
              <a:rPr lang="es-ES_tradnl" altLang="en-US" b="1" dirty="0">
                <a:solidFill>
                  <a:schemeClr val="bg1"/>
                </a:solidFill>
              </a:rPr>
              <a:t>Estudio Independiente</a:t>
            </a:r>
            <a:endParaRPr lang="es-ES_tradnl" altLang="en-US" dirty="0">
              <a:solidFill>
                <a:schemeClr val="bg1"/>
              </a:solidFill>
            </a:endParaRPr>
          </a:p>
        </p:txBody>
      </p:sp>
      <p:sp>
        <p:nvSpPr>
          <p:cNvPr id="2" name="CuadroTexto 1">
            <a:extLst>
              <a:ext uri="{FF2B5EF4-FFF2-40B4-BE49-F238E27FC236}">
                <a16:creationId xmlns:a16="http://schemas.microsoft.com/office/drawing/2014/main" id="{7C5F5A27-26AE-49C8-8049-18EE35E002C2}"/>
              </a:ext>
            </a:extLst>
          </p:cNvPr>
          <p:cNvSpPr txBox="1"/>
          <p:nvPr/>
        </p:nvSpPr>
        <p:spPr>
          <a:xfrm>
            <a:off x="457200" y="2132856"/>
            <a:ext cx="7139136" cy="1384995"/>
          </a:xfrm>
          <a:prstGeom prst="rect">
            <a:avLst/>
          </a:prstGeom>
          <a:noFill/>
        </p:spPr>
        <p:txBody>
          <a:bodyPr wrap="square" rtlCol="0">
            <a:spAutoFit/>
          </a:bodyPr>
          <a:lstStyle/>
          <a:p>
            <a:pPr algn="just"/>
            <a:r>
              <a:rPr lang="en-US" sz="2800" dirty="0" err="1"/>
              <a:t>Cada</a:t>
            </a:r>
            <a:r>
              <a:rPr lang="en-US" sz="2800" dirty="0"/>
              <a:t> </a:t>
            </a:r>
            <a:r>
              <a:rPr lang="en-US" sz="2800" dirty="0" err="1"/>
              <a:t>estudiantes</a:t>
            </a:r>
            <a:r>
              <a:rPr lang="en-US" sz="2800" dirty="0"/>
              <a:t> </a:t>
            </a:r>
            <a:r>
              <a:rPr lang="en-US" sz="2800" dirty="0" err="1"/>
              <a:t>debe</a:t>
            </a:r>
            <a:r>
              <a:rPr lang="en-US" sz="2800" dirty="0"/>
              <a:t> completer </a:t>
            </a:r>
            <a:r>
              <a:rPr lang="en-US" sz="2800" dirty="0" err="1"/>
              <a:t>su</a:t>
            </a:r>
            <a:r>
              <a:rPr lang="en-US" sz="2800" dirty="0"/>
              <a:t> blog de </a:t>
            </a:r>
            <a:r>
              <a:rPr lang="en-US" sz="2800" dirty="0" err="1"/>
              <a:t>patrones</a:t>
            </a:r>
            <a:r>
              <a:rPr lang="en-US" sz="2800" dirty="0"/>
              <a:t> GOF </a:t>
            </a:r>
            <a:r>
              <a:rPr lang="en-US" sz="2800" dirty="0" err="1"/>
              <a:t>debidamente</a:t>
            </a:r>
            <a:r>
              <a:rPr lang="en-US" sz="2800" dirty="0"/>
              <a:t> </a:t>
            </a:r>
            <a:r>
              <a:rPr lang="en-US" sz="2800" dirty="0" err="1"/>
              <a:t>documentado</a:t>
            </a:r>
            <a:r>
              <a:rPr lang="en-US" sz="2800" dirty="0"/>
              <a:t> con vistas a la </a:t>
            </a:r>
            <a:r>
              <a:rPr lang="en-US" sz="2800" dirty="0" err="1"/>
              <a:t>actividad</a:t>
            </a:r>
            <a:r>
              <a:rPr lang="en-US" sz="2800" dirty="0"/>
              <a:t> </a:t>
            </a:r>
            <a:r>
              <a:rPr lang="en-US" sz="2800" dirty="0" err="1"/>
              <a:t>práctica</a:t>
            </a:r>
            <a:r>
              <a:rPr lang="en-US" sz="2800" dirty="0"/>
              <a:t>.</a:t>
            </a:r>
            <a:endParaRPr lang="es-ES" sz="2800" dirty="0"/>
          </a:p>
        </p:txBody>
      </p:sp>
    </p:spTree>
    <p:extLst>
      <p:ext uri="{BB962C8B-B14F-4D97-AF65-F5344CB8AC3E}">
        <p14:creationId xmlns:p14="http://schemas.microsoft.com/office/powerpoint/2010/main" val="126920573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Titre 1"/>
          <p:cNvSpPr>
            <a:spLocks noGrp="1"/>
          </p:cNvSpPr>
          <p:nvPr>
            <p:ph type="title"/>
          </p:nvPr>
        </p:nvSpPr>
        <p:spPr/>
        <p:txBody>
          <a:bodyPr/>
          <a:lstStyle/>
          <a:p>
            <a:pPr eaLnBrk="1" hangingPunct="1"/>
            <a:r>
              <a:rPr lang="es-ES_tradnl" altLang="en-US" b="1">
                <a:solidFill>
                  <a:schemeClr val="bg1"/>
                </a:solidFill>
              </a:rPr>
              <a:t>Conclusiones</a:t>
            </a:r>
            <a:endParaRPr lang="es-ES_tradnl" altLang="en-US">
              <a:solidFill>
                <a:schemeClr val="bg1"/>
              </a:solidFill>
            </a:endParaRPr>
          </a:p>
        </p:txBody>
      </p:sp>
      <p:pic>
        <p:nvPicPr>
          <p:cNvPr id="139267" name="Imagen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00225" y="2800350"/>
            <a:ext cx="5543550"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492581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0"/>
            <a:ext cx="9144000" cy="1143000"/>
          </a:xfrm>
        </p:spPr>
        <p:txBody>
          <a:bodyPr>
            <a:noAutofit/>
          </a:bodyPr>
          <a:lstStyle/>
          <a:p>
            <a:pPr algn="ctr"/>
            <a:r>
              <a:rPr lang="en-US" sz="4400" cap="none" dirty="0">
                <a:latin typeface="Trebuchet MS" pitchFamily="34" charset="0"/>
              </a:rPr>
              <a:t>Los </a:t>
            </a:r>
            <a:r>
              <a:rPr lang="en-US" sz="4400" cap="none" dirty="0" err="1">
                <a:latin typeface="Trebuchet MS" pitchFamily="34" charset="0"/>
              </a:rPr>
              <a:t>peligros</a:t>
            </a:r>
            <a:r>
              <a:rPr lang="en-US" sz="4400" cap="none" dirty="0">
                <a:latin typeface="Trebuchet MS" pitchFamily="34" charset="0"/>
              </a:rPr>
              <a:t> de los </a:t>
            </a:r>
            <a:r>
              <a:rPr lang="en-US" sz="4400" cap="none" dirty="0" err="1">
                <a:latin typeface="Trebuchet MS" pitchFamily="34" charset="0"/>
              </a:rPr>
              <a:t>patrones</a:t>
            </a:r>
            <a:r>
              <a:rPr lang="en-US" sz="4400" cap="none" dirty="0">
                <a:latin typeface="Trebuchet MS" pitchFamily="34" charset="0"/>
              </a:rPr>
              <a:t> de </a:t>
            </a:r>
            <a:r>
              <a:rPr lang="en-US" sz="4400" cap="none" dirty="0" err="1">
                <a:latin typeface="Trebuchet MS" pitchFamily="34" charset="0"/>
              </a:rPr>
              <a:t>diseño</a:t>
            </a:r>
            <a:endParaRPr lang="es-ES" sz="4400" cap="none" dirty="0">
              <a:latin typeface="Trebuchet MS" pitchFamily="34" charset="0"/>
            </a:endParaRPr>
          </a:p>
        </p:txBody>
      </p:sp>
      <p:sp>
        <p:nvSpPr>
          <p:cNvPr id="3" name="2 CuadroTexto"/>
          <p:cNvSpPr txBox="1"/>
          <p:nvPr/>
        </p:nvSpPr>
        <p:spPr>
          <a:xfrm>
            <a:off x="214282" y="1500174"/>
            <a:ext cx="8715404" cy="5478423"/>
          </a:xfrm>
          <a:prstGeom prst="rect">
            <a:avLst/>
          </a:prstGeom>
          <a:noFill/>
        </p:spPr>
        <p:txBody>
          <a:bodyPr wrap="square" rtlCol="0">
            <a:spAutoFit/>
          </a:bodyPr>
          <a:lstStyle/>
          <a:p>
            <a:pPr marL="360363" indent="-360363">
              <a:spcAft>
                <a:spcPts val="1200"/>
              </a:spcAft>
              <a:buFont typeface="Arial" pitchFamily="34" charset="0"/>
              <a:buChar char="•"/>
            </a:pPr>
            <a:r>
              <a:rPr lang="es-ES" sz="3000" b="1" dirty="0">
                <a:latin typeface="Trebuchet MS" pitchFamily="34" charset="0"/>
              </a:rPr>
              <a:t>No conocer los patrones adecuados </a:t>
            </a:r>
            <a:r>
              <a:rPr lang="es-ES" sz="3000" dirty="0">
                <a:latin typeface="Trebuchet MS" pitchFamily="34" charset="0"/>
                <a:sym typeface="Symbol"/>
              </a:rPr>
              <a:t> Buscar patrones para el dominio tratado. Existen patrones de diseño que extienden los GRASP y </a:t>
            </a:r>
            <a:r>
              <a:rPr lang="es-ES" sz="3000" dirty="0" err="1">
                <a:latin typeface="Trebuchet MS" pitchFamily="34" charset="0"/>
                <a:sym typeface="Symbol"/>
              </a:rPr>
              <a:t>Gof</a:t>
            </a:r>
            <a:r>
              <a:rPr lang="es-ES" sz="3000">
                <a:latin typeface="Trebuchet MS" pitchFamily="34" charset="0"/>
                <a:sym typeface="Symbol"/>
              </a:rPr>
              <a:t>  u otros </a:t>
            </a:r>
            <a:r>
              <a:rPr lang="es-ES" sz="3000" dirty="0">
                <a:latin typeface="Trebuchet MS" pitchFamily="34" charset="0"/>
                <a:sym typeface="Symbol"/>
              </a:rPr>
              <a:t>problemas para diferentes entornos, plataformas, tipos de sistemas, …</a:t>
            </a:r>
          </a:p>
          <a:p>
            <a:pPr marL="360363" indent="-360363">
              <a:spcAft>
                <a:spcPts val="1200"/>
              </a:spcAft>
              <a:buFont typeface="Arial" pitchFamily="34" charset="0"/>
              <a:buChar char="•"/>
            </a:pPr>
            <a:r>
              <a:rPr lang="es-ES" sz="3000" b="1" dirty="0">
                <a:latin typeface="Trebuchet MS" pitchFamily="34" charset="0"/>
                <a:sym typeface="Symbol"/>
              </a:rPr>
              <a:t>Usar patrones incorrectos </a:t>
            </a:r>
            <a:r>
              <a:rPr lang="es-ES" sz="3000" dirty="0">
                <a:latin typeface="Trebuchet MS" pitchFamily="34" charset="0"/>
                <a:sym typeface="Symbol"/>
              </a:rPr>
              <a:t> buscar soluciones a problemas similares analizando la solución que se dio antes y/o asesorándonos con un experto.</a:t>
            </a:r>
          </a:p>
          <a:p>
            <a:pPr marL="360363" indent="-360363">
              <a:spcAft>
                <a:spcPts val="1200"/>
              </a:spcAft>
              <a:buFont typeface="Arial" pitchFamily="34" charset="0"/>
              <a:buChar char="•"/>
            </a:pPr>
            <a:r>
              <a:rPr lang="es-ES" sz="3000" b="1" dirty="0">
                <a:latin typeface="Trebuchet MS" pitchFamily="34" charset="0"/>
                <a:sym typeface="Symbol"/>
              </a:rPr>
              <a:t>Usar patrones de manera inadecuada </a:t>
            </a:r>
            <a:r>
              <a:rPr lang="es-ES" sz="3000" dirty="0">
                <a:latin typeface="Trebuchet MS" pitchFamily="34" charset="0"/>
                <a:sym typeface="Symbol"/>
              </a:rPr>
              <a:t> Estudio continuado.</a:t>
            </a:r>
            <a:endParaRPr lang="es-ES" sz="3000" dirty="0">
              <a:latin typeface="Trebuchet MS" pitchFamily="34"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2"/>
          <p:cNvSpPr>
            <a:spLocks noChangeArrowheads="1"/>
          </p:cNvSpPr>
          <p:nvPr/>
        </p:nvSpPr>
        <p:spPr bwMode="auto">
          <a:xfrm>
            <a:off x="827584" y="260648"/>
            <a:ext cx="7467600" cy="762000"/>
          </a:xfrm>
          <a:prstGeom prst="rect">
            <a:avLst/>
          </a:prstGeom>
          <a:noFill/>
          <a:ln w="9525">
            <a:noFill/>
            <a:miter lim="800000"/>
            <a:headEnd/>
            <a:tailEnd/>
          </a:ln>
          <a:effectLst/>
        </p:spPr>
        <p:txBody>
          <a:bodyPr anchor="ctr"/>
          <a:lstStyle/>
          <a:p>
            <a:pPr algn="ctr"/>
            <a:r>
              <a:rPr lang="es-ES_tradnl" sz="4400" b="1" dirty="0">
                <a:latin typeface="Trebuchet MS" pitchFamily="34" charset="0"/>
                <a:ea typeface="+mj-ea"/>
                <a:cs typeface="+mj-cs"/>
              </a:rPr>
              <a:t>Recomendaciones para el uso de patrones</a:t>
            </a:r>
          </a:p>
        </p:txBody>
      </p:sp>
      <p:sp>
        <p:nvSpPr>
          <p:cNvPr id="371718" name="Text Box 6"/>
          <p:cNvSpPr txBox="1">
            <a:spLocks noChangeArrowheads="1"/>
          </p:cNvSpPr>
          <p:nvPr/>
        </p:nvSpPr>
        <p:spPr bwMode="auto">
          <a:xfrm>
            <a:off x="304800" y="2174932"/>
            <a:ext cx="8839200" cy="3046988"/>
          </a:xfrm>
          <a:prstGeom prst="rect">
            <a:avLst/>
          </a:prstGeom>
          <a:noFill/>
          <a:ln w="9525">
            <a:noFill/>
            <a:miter lim="800000"/>
            <a:headEnd/>
            <a:tailEnd/>
          </a:ln>
          <a:effectLst/>
        </p:spPr>
        <p:txBody>
          <a:bodyPr>
            <a:spAutoFit/>
          </a:bodyPr>
          <a:lstStyle/>
          <a:p>
            <a:pPr marL="381000" indent="-381000">
              <a:buFont typeface="Symbol" pitchFamily="18" charset="2"/>
              <a:buChar char="·"/>
            </a:pPr>
            <a:r>
              <a:rPr lang="es-PE" sz="3200" b="1" dirty="0">
                <a:latin typeface="Trebuchet MS" pitchFamily="34" charset="0"/>
                <a:sym typeface="Symbol" pitchFamily="18" charset="2"/>
              </a:rPr>
              <a:t>Estudia el propósito de cada patrón.</a:t>
            </a:r>
          </a:p>
          <a:p>
            <a:pPr marL="381000" indent="-381000">
              <a:buFont typeface="Symbol" pitchFamily="18" charset="2"/>
              <a:buChar char="·"/>
            </a:pPr>
            <a:r>
              <a:rPr lang="es-PE" sz="3200" b="1" dirty="0">
                <a:latin typeface="Trebuchet MS" pitchFamily="34" charset="0"/>
                <a:sym typeface="Symbol" pitchFamily="18" charset="2"/>
              </a:rPr>
              <a:t>Identifica el problema a resolver</a:t>
            </a:r>
          </a:p>
          <a:p>
            <a:pPr marL="381000" indent="-381000">
              <a:buFont typeface="Symbol" pitchFamily="18" charset="2"/>
              <a:buChar char="·"/>
            </a:pPr>
            <a:r>
              <a:rPr lang="es-PE" sz="3200" b="1" dirty="0">
                <a:latin typeface="Trebuchet MS" pitchFamily="34" charset="0"/>
                <a:sym typeface="Symbol" pitchFamily="18" charset="2"/>
              </a:rPr>
              <a:t>Analiza patrones cuyo propósito busque atender al problema identificado.</a:t>
            </a:r>
          </a:p>
          <a:p>
            <a:pPr marL="381000" indent="-381000">
              <a:buFont typeface="Symbol" pitchFamily="18" charset="2"/>
              <a:buChar char="·"/>
            </a:pPr>
            <a:r>
              <a:rPr lang="es-PE" sz="3200" b="1" dirty="0">
                <a:latin typeface="Trebuchet MS" pitchFamily="34" charset="0"/>
                <a:sym typeface="Symbol" pitchFamily="18" charset="2"/>
              </a:rPr>
              <a:t>Escoja cuál o cuáles patrones aplicar implicando el menor costo.</a:t>
            </a:r>
            <a:endParaRPr lang="es-ES_tradnl" sz="3200" dirty="0">
              <a:latin typeface="Trebuchet MS" pitchFamily="34" charset="0"/>
            </a:endParaRPr>
          </a:p>
        </p:txBody>
      </p:sp>
      <p:sp>
        <p:nvSpPr>
          <p:cNvPr id="371719" name="Text Box 7"/>
          <p:cNvSpPr txBox="1">
            <a:spLocks noChangeArrowheads="1"/>
          </p:cNvSpPr>
          <p:nvPr/>
        </p:nvSpPr>
        <p:spPr bwMode="auto">
          <a:xfrm>
            <a:off x="304800" y="5375332"/>
            <a:ext cx="8153400" cy="553998"/>
          </a:xfrm>
          <a:prstGeom prst="rect">
            <a:avLst/>
          </a:prstGeom>
          <a:gradFill rotWithShape="0">
            <a:gsLst>
              <a:gs pos="0">
                <a:srgbClr val="A50021"/>
              </a:gs>
              <a:gs pos="100000">
                <a:srgbClr val="FFFFFF"/>
              </a:gs>
            </a:gsLst>
            <a:lin ang="5400000" scaled="1"/>
          </a:gradFill>
          <a:ln w="28575">
            <a:solidFill>
              <a:schemeClr val="tx1"/>
            </a:solidFill>
            <a:miter lim="800000"/>
            <a:headEnd/>
            <a:tailEnd/>
          </a:ln>
          <a:effectLst/>
        </p:spPr>
        <p:txBody>
          <a:bodyPr>
            <a:spAutoFit/>
          </a:bodyPr>
          <a:lstStyle/>
          <a:p>
            <a:pPr algn="ctr"/>
            <a:r>
              <a:rPr lang="es-PE" sz="3000" b="1">
                <a:latin typeface="Trebuchet MS" pitchFamily="34" charset="0"/>
              </a:rPr>
              <a:t>LO PERFECTO ES ENEMIGO DE LO BUENO</a:t>
            </a:r>
            <a:endParaRPr lang="es-ES" sz="3000" b="1">
              <a:latin typeface="Trebuchet MS"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71719"/>
                                        </p:tgtEl>
                                        <p:attrNameLst>
                                          <p:attrName>style.visibility</p:attrName>
                                        </p:attrNameLst>
                                      </p:cBhvr>
                                      <p:to>
                                        <p:strVal val="visible"/>
                                      </p:to>
                                    </p:set>
                                    <p:anim calcmode="lin" valueType="num">
                                      <p:cBhvr>
                                        <p:cTn id="7" dur="500" fill="hold"/>
                                        <p:tgtEl>
                                          <p:spTgt spid="371719"/>
                                        </p:tgtEl>
                                        <p:attrNameLst>
                                          <p:attrName>ppt_w</p:attrName>
                                        </p:attrNameLst>
                                      </p:cBhvr>
                                      <p:tavLst>
                                        <p:tav tm="0">
                                          <p:val>
                                            <p:fltVal val="0"/>
                                          </p:val>
                                        </p:tav>
                                        <p:tav tm="100000">
                                          <p:val>
                                            <p:strVal val="#ppt_w"/>
                                          </p:val>
                                        </p:tav>
                                      </p:tavLst>
                                    </p:anim>
                                    <p:anim calcmode="lin" valueType="num">
                                      <p:cBhvr>
                                        <p:cTn id="8" dur="500" fill="hold"/>
                                        <p:tgtEl>
                                          <p:spTgt spid="37171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719" grpId="0" animBg="1"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8354" name="Text Box 1026"/>
          <p:cNvSpPr txBox="1">
            <a:spLocks noChangeArrowheads="1"/>
          </p:cNvSpPr>
          <p:nvPr/>
        </p:nvSpPr>
        <p:spPr bwMode="auto">
          <a:xfrm>
            <a:off x="0" y="548680"/>
            <a:ext cx="9144000" cy="5760551"/>
          </a:xfrm>
          <a:prstGeom prst="rect">
            <a:avLst/>
          </a:prstGeom>
          <a:noFill/>
          <a:ln w="9525">
            <a:noFill/>
            <a:miter lim="800000"/>
            <a:headEnd/>
            <a:tailEnd/>
          </a:ln>
          <a:effectLst/>
        </p:spPr>
        <p:txBody>
          <a:bodyPr>
            <a:spAutoFit/>
          </a:bodyPr>
          <a:lstStyle/>
          <a:p>
            <a:pPr algn="ctr">
              <a:spcBef>
                <a:spcPts val="500"/>
              </a:spcBef>
              <a:spcAft>
                <a:spcPts val="500"/>
              </a:spcAft>
            </a:pPr>
            <a:r>
              <a:rPr lang="es-ES_tradnl" sz="3600" b="1" dirty="0">
                <a:solidFill>
                  <a:srgbClr val="A50021"/>
                </a:solidFill>
                <a:effectLst>
                  <a:outerShdw blurRad="38100" dist="38100" dir="2700000" algn="tl">
                    <a:srgbClr val="C0C0C0"/>
                  </a:outerShdw>
                </a:effectLst>
                <a:latin typeface="Trebuchet MS" pitchFamily="34" charset="0"/>
              </a:rPr>
              <a:t>“</a:t>
            </a:r>
            <a:r>
              <a:rPr lang="es-ES_tradnl" sz="3600" b="1" dirty="0">
                <a:solidFill>
                  <a:srgbClr val="A50021"/>
                </a:solidFill>
                <a:latin typeface="Trebuchet MS" pitchFamily="34" charset="0"/>
              </a:rPr>
              <a:t>Un arquitectura orientada a objetos bien estructurada está llena de patrones. La calidad de un sistema orientado a objetos se mide por la atención que los diseñadores han prestado a las colaboraciones entre sus objetos. Los patrones comunes conducen a arquitecturas más pequeñas, más simples y más comprensibles</a:t>
            </a:r>
            <a:r>
              <a:rPr lang="es-ES_tradnl" sz="3600" b="1" dirty="0">
                <a:solidFill>
                  <a:srgbClr val="A50021"/>
                </a:solidFill>
                <a:effectLst>
                  <a:outerShdw blurRad="38100" dist="38100" dir="2700000" algn="tl">
                    <a:srgbClr val="C0C0C0"/>
                  </a:outerShdw>
                </a:effectLst>
                <a:latin typeface="Trebuchet MS" pitchFamily="34" charset="0"/>
              </a:rPr>
              <a:t>“</a:t>
            </a:r>
          </a:p>
          <a:p>
            <a:pPr algn="r">
              <a:spcBef>
                <a:spcPts val="500"/>
              </a:spcBef>
              <a:spcAft>
                <a:spcPts val="500"/>
              </a:spcAft>
            </a:pPr>
            <a:r>
              <a:rPr lang="es-ES_tradnl" sz="3600" b="1" dirty="0">
                <a:latin typeface="Trebuchet MS" pitchFamily="34" charset="0"/>
              </a:rPr>
              <a:t>Grady </a:t>
            </a:r>
            <a:r>
              <a:rPr lang="es-ES_tradnl" sz="3600" b="1" dirty="0" err="1">
                <a:latin typeface="Trebuchet MS" pitchFamily="34" charset="0"/>
              </a:rPr>
              <a:t>Booch</a:t>
            </a:r>
            <a:r>
              <a:rPr lang="es-ES_tradnl" sz="3600" b="1" dirty="0">
                <a:latin typeface="Trebuchet MS" pitchFamily="34" charset="0"/>
              </a:rPr>
              <a:t>, 2003</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23528" y="1988840"/>
            <a:ext cx="7772400" cy="1362075"/>
          </a:xfrm>
        </p:spPr>
        <p:txBody>
          <a:bodyPr/>
          <a:lstStyle/>
          <a:p>
            <a:r>
              <a:rPr lang="en-US"/>
              <a:t>DEFINICIÓN DE PATRONES</a:t>
            </a:r>
            <a:endParaRPr lang="es-ES" dirty="0"/>
          </a:p>
        </p:txBody>
      </p:sp>
      <p:pic>
        <p:nvPicPr>
          <p:cNvPr id="5" name="Imagen 4">
            <a:extLst>
              <a:ext uri="{FF2B5EF4-FFF2-40B4-BE49-F238E27FC236}">
                <a16:creationId xmlns:a16="http://schemas.microsoft.com/office/drawing/2014/main" id="{B1772369-A8BC-41B9-9DE2-25A24F8A7B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1840" y="3212976"/>
            <a:ext cx="5756132" cy="3237824"/>
          </a:xfrm>
          <a:prstGeom prst="rect">
            <a:avLst/>
          </a:prstGeom>
        </p:spPr>
      </p:pic>
    </p:spTree>
    <p:extLst>
      <p:ext uri="{BB962C8B-B14F-4D97-AF65-F5344CB8AC3E}">
        <p14:creationId xmlns:p14="http://schemas.microsoft.com/office/powerpoint/2010/main" val="3895453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b="1" dirty="0" err="1">
                <a:solidFill>
                  <a:schemeClr val="bg1"/>
                </a:solidFill>
                <a:latin typeface="Trebuchet MS" pitchFamily="34" charset="0"/>
              </a:rPr>
              <a:t>Patrón</a:t>
            </a:r>
            <a:endParaRPr lang="es-ES" b="1" dirty="0">
              <a:solidFill>
                <a:schemeClr val="bg1"/>
              </a:solidFill>
              <a:latin typeface="Trebuchet MS" pitchFamily="34" charset="0"/>
            </a:endParaRPr>
          </a:p>
        </p:txBody>
      </p:sp>
      <p:sp>
        <p:nvSpPr>
          <p:cNvPr id="3" name="2 Marcador de contenido"/>
          <p:cNvSpPr>
            <a:spLocks noGrp="1"/>
          </p:cNvSpPr>
          <p:nvPr>
            <p:ph idx="1"/>
          </p:nvPr>
        </p:nvSpPr>
        <p:spPr>
          <a:xfrm>
            <a:off x="457200" y="1600200"/>
            <a:ext cx="8435280" cy="4525963"/>
          </a:xfrm>
        </p:spPr>
        <p:txBody>
          <a:bodyPr>
            <a:noAutofit/>
          </a:bodyPr>
          <a:lstStyle/>
          <a:p>
            <a:pPr marL="0" indent="0">
              <a:buNone/>
            </a:pPr>
            <a:r>
              <a:rPr lang="es-ES" dirty="0">
                <a:latin typeface="Trebuchet MS" pitchFamily="34" charset="0"/>
              </a:rPr>
              <a:t>Según el diccionario Cuyás: </a:t>
            </a:r>
          </a:p>
          <a:p>
            <a:pPr marL="400050" lvl="1" indent="0">
              <a:buNone/>
            </a:pPr>
            <a:r>
              <a:rPr lang="es-ES" i="1" dirty="0">
                <a:latin typeface="Trebuchet MS" pitchFamily="34" charset="0"/>
              </a:rPr>
              <a:t>“…Modelo, pauta, regla, norma, plantilla, molde”</a:t>
            </a:r>
          </a:p>
          <a:p>
            <a:pPr marL="0" indent="0">
              <a:buNone/>
            </a:pPr>
            <a:endParaRPr lang="en-US" i="1" dirty="0">
              <a:latin typeface="Trebuchet MS" pitchFamily="34" charset="0"/>
            </a:endParaRPr>
          </a:p>
          <a:p>
            <a:pPr marL="0" indent="0" algn="just">
              <a:buNone/>
            </a:pPr>
            <a:r>
              <a:rPr lang="es-ES_tradnl" dirty="0">
                <a:latin typeface="Trebuchet MS" pitchFamily="34" charset="0"/>
              </a:rPr>
              <a:t>“</a:t>
            </a:r>
            <a:r>
              <a:rPr lang="es-ES_tradnl" i="1" dirty="0">
                <a:latin typeface="Trebuchet MS" pitchFamily="34" charset="0"/>
              </a:rPr>
              <a:t>Los patrones son una vía  para identificar un problema concreto con su solución. Es  la manera de documentar la experiencia acumulada en la estrategia empleada para solucionar un problema dentro de un contexto determinado”.</a:t>
            </a:r>
            <a:endParaRPr lang="en-US" dirty="0">
              <a:latin typeface="Trebuchet MS" pitchFamily="34" charset="0"/>
            </a:endParaRPr>
          </a:p>
        </p:txBody>
      </p:sp>
    </p:spTree>
    <p:extLst>
      <p:ext uri="{BB962C8B-B14F-4D97-AF65-F5344CB8AC3E}">
        <p14:creationId xmlns:p14="http://schemas.microsoft.com/office/powerpoint/2010/main" val="3574075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Text Box 3"/>
          <p:cNvSpPr txBox="1">
            <a:spLocks noChangeArrowheads="1"/>
          </p:cNvSpPr>
          <p:nvPr/>
        </p:nvSpPr>
        <p:spPr bwMode="auto">
          <a:xfrm>
            <a:off x="285305" y="2132856"/>
            <a:ext cx="8496944" cy="1631216"/>
          </a:xfrm>
          <a:prstGeom prst="rect">
            <a:avLst/>
          </a:prstGeom>
          <a:noFill/>
          <a:ln w="9525">
            <a:noFill/>
            <a:miter lim="800000"/>
            <a:headEnd/>
            <a:tailEnd/>
          </a:ln>
          <a:effectLst/>
        </p:spPr>
        <p:txBody>
          <a:bodyPr wrap="square">
            <a:spAutoFit/>
          </a:bodyPr>
          <a:lstStyle/>
          <a:p>
            <a:pPr algn="just">
              <a:spcBef>
                <a:spcPts val="500"/>
              </a:spcBef>
              <a:spcAft>
                <a:spcPts val="500"/>
              </a:spcAft>
            </a:pPr>
            <a:r>
              <a:rPr lang="es-ES_tradnl" sz="3600" dirty="0">
                <a:latin typeface="Trebuchet MS" pitchFamily="34" charset="0"/>
              </a:rPr>
              <a:t>“Un patrón no es más que otra manera de </a:t>
            </a:r>
            <a:r>
              <a:rPr lang="es-ES_tradnl" sz="3600" b="1" dirty="0">
                <a:solidFill>
                  <a:srgbClr val="FF0000"/>
                </a:solidFill>
                <a:latin typeface="Trebuchet MS" pitchFamily="34" charset="0"/>
              </a:rPr>
              <a:t>documentación</a:t>
            </a:r>
            <a:r>
              <a:rPr lang="es-ES_tradnl" sz="3600" dirty="0">
                <a:latin typeface="Trebuchet MS" pitchFamily="34" charset="0"/>
              </a:rPr>
              <a:t>”	</a:t>
            </a:r>
            <a:r>
              <a:rPr lang="es-ES_tradnl" sz="2800" dirty="0">
                <a:latin typeface="Trebuchet MS" pitchFamily="34" charset="0"/>
              </a:rPr>
              <a:t>		     Linda </a:t>
            </a:r>
            <a:r>
              <a:rPr lang="es-ES_tradnl" sz="2800" dirty="0" err="1">
                <a:latin typeface="Trebuchet MS" pitchFamily="34" charset="0"/>
              </a:rPr>
              <a:t>Rising</a:t>
            </a:r>
            <a:r>
              <a:rPr lang="es-ES_tradnl" sz="2800" dirty="0">
                <a:latin typeface="Trebuchet MS" pitchFamily="34" charset="0"/>
              </a:rPr>
              <a:t>, 1998</a:t>
            </a:r>
            <a:endParaRPr lang="es-ES_tradnl" sz="3600" dirty="0">
              <a:latin typeface="Trebuchet MS" pitchFamily="34" charset="0"/>
            </a:endParaRPr>
          </a:p>
        </p:txBody>
      </p:sp>
      <p:sp>
        <p:nvSpPr>
          <p:cNvPr id="121861" name="Rectangle 5"/>
          <p:cNvSpPr>
            <a:spLocks noChangeArrowheads="1"/>
          </p:cNvSpPr>
          <p:nvPr/>
        </p:nvSpPr>
        <p:spPr bwMode="auto">
          <a:xfrm>
            <a:off x="685800" y="152400"/>
            <a:ext cx="7772400" cy="762000"/>
          </a:xfrm>
          <a:prstGeom prst="rect">
            <a:avLst/>
          </a:prstGeom>
          <a:noFill/>
          <a:ln w="9525">
            <a:noFill/>
            <a:miter lim="800000"/>
            <a:headEnd/>
            <a:tailEnd/>
          </a:ln>
          <a:effectLst/>
        </p:spPr>
        <p:txBody>
          <a:bodyPr anchor="ctr"/>
          <a:lstStyle/>
          <a:p>
            <a:pPr algn="ctr"/>
            <a:r>
              <a:rPr lang="es-ES_tradnl" sz="4400" b="1" dirty="0">
                <a:solidFill>
                  <a:schemeClr val="bg1"/>
                </a:solidFill>
                <a:latin typeface="Trebuchet MS" pitchFamily="34" charset="0"/>
              </a:rPr>
              <a:t>Definición de Patrón</a:t>
            </a:r>
            <a:endParaRPr lang="es-ES_tradnl" sz="4800" dirty="0">
              <a:solidFill>
                <a:schemeClr val="bg1"/>
              </a:solidFill>
              <a:latin typeface="Trebuchet MS" pitchFamily="34" charset="0"/>
            </a:endParaRPr>
          </a:p>
        </p:txBody>
      </p:sp>
      <p:sp>
        <p:nvSpPr>
          <p:cNvPr id="121863" name="Text Box 7"/>
          <p:cNvSpPr txBox="1">
            <a:spLocks noChangeArrowheads="1"/>
          </p:cNvSpPr>
          <p:nvPr/>
        </p:nvSpPr>
        <p:spPr bwMode="auto">
          <a:xfrm>
            <a:off x="359532" y="4221088"/>
            <a:ext cx="8424936" cy="2375009"/>
          </a:xfrm>
          <a:prstGeom prst="rect">
            <a:avLst/>
          </a:prstGeom>
          <a:noFill/>
          <a:ln w="9525">
            <a:noFill/>
            <a:miter lim="800000"/>
            <a:headEnd/>
            <a:tailEnd/>
          </a:ln>
          <a:effectLst/>
        </p:spPr>
        <p:txBody>
          <a:bodyPr wrap="square">
            <a:spAutoFit/>
          </a:bodyPr>
          <a:lstStyle/>
          <a:p>
            <a:pPr algn="just">
              <a:spcBef>
                <a:spcPts val="500"/>
              </a:spcBef>
              <a:spcAft>
                <a:spcPts val="500"/>
              </a:spcAft>
            </a:pPr>
            <a:r>
              <a:rPr lang="es-ES_tradnl" sz="2800" dirty="0">
                <a:latin typeface="Trebuchet MS" pitchFamily="34" charset="0"/>
              </a:rPr>
              <a:t>“Los patrones de diseño capturan la </a:t>
            </a:r>
            <a:r>
              <a:rPr lang="es-ES_tradnl" sz="2800" b="1" dirty="0">
                <a:solidFill>
                  <a:srgbClr val="FF0000"/>
                </a:solidFill>
                <a:latin typeface="Trebuchet MS" pitchFamily="34" charset="0"/>
              </a:rPr>
              <a:t>estática y la dinámica </a:t>
            </a:r>
            <a:r>
              <a:rPr lang="es-ES_tradnl" sz="2800" dirty="0">
                <a:latin typeface="Trebuchet MS" pitchFamily="34" charset="0"/>
              </a:rPr>
              <a:t>de las estructuras de soluciones que ocurren rápidamente cuando se desarrollan aplicaciones en un determinado contexto”</a:t>
            </a:r>
          </a:p>
          <a:p>
            <a:pPr algn="r">
              <a:spcBef>
                <a:spcPts val="500"/>
              </a:spcBef>
              <a:spcAft>
                <a:spcPts val="500"/>
              </a:spcAft>
            </a:pPr>
            <a:r>
              <a:rPr lang="es-ES_tradnl" sz="2800" dirty="0" err="1">
                <a:latin typeface="Trebuchet MS" pitchFamily="34" charset="0"/>
              </a:rPr>
              <a:t>Jim</a:t>
            </a:r>
            <a:r>
              <a:rPr lang="es-ES_tradnl" sz="2800" dirty="0">
                <a:latin typeface="Trebuchet MS" pitchFamily="34" charset="0"/>
              </a:rPr>
              <a:t> </a:t>
            </a:r>
            <a:r>
              <a:rPr lang="es-ES_tradnl" sz="2800" dirty="0" err="1">
                <a:latin typeface="Trebuchet MS" pitchFamily="34" charset="0"/>
              </a:rPr>
              <a:t>Coplien</a:t>
            </a:r>
            <a:r>
              <a:rPr lang="es-ES_tradnl" sz="2800" dirty="0">
                <a:latin typeface="Trebuchet MS" pitchFamily="34" charset="0"/>
              </a:rPr>
              <a:t> and Doug Schmidt, 1995</a:t>
            </a:r>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2155</TotalTime>
  <Words>3656</Words>
  <Application>Microsoft Office PowerPoint</Application>
  <PresentationFormat>Presentación en pantalla (4:3)</PresentationFormat>
  <Paragraphs>465</Paragraphs>
  <Slides>65</Slides>
  <Notes>12</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65</vt:i4>
      </vt:variant>
    </vt:vector>
  </HeadingPairs>
  <TitlesOfParts>
    <vt:vector size="73" baseType="lpstr">
      <vt:lpstr>Arial</vt:lpstr>
      <vt:lpstr>Arial Black</vt:lpstr>
      <vt:lpstr>Calibri</vt:lpstr>
      <vt:lpstr>Symbol</vt:lpstr>
      <vt:lpstr>Tahoma</vt:lpstr>
      <vt:lpstr>Times New Roman</vt:lpstr>
      <vt:lpstr>Trebuchet MS</vt:lpstr>
      <vt:lpstr>Tema de Office</vt:lpstr>
      <vt:lpstr>Conferencia No. 2 </vt:lpstr>
      <vt:lpstr>Presentación de PowerPoint</vt:lpstr>
      <vt:lpstr>Presentación de PowerPoint</vt:lpstr>
      <vt:lpstr>Presentación de PowerPoint</vt:lpstr>
      <vt:lpstr>Objetivos</vt:lpstr>
      <vt:lpstr>Bibliografía</vt:lpstr>
      <vt:lpstr>DEFINICIÓN DE PATRONES</vt:lpstr>
      <vt:lpstr>Patrón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Indicios de un mal diseño</vt:lpstr>
      <vt:lpstr>¿Qué ganamos con los patrones?</vt:lpstr>
      <vt:lpstr>¿Qué ganamos con los patrones?</vt:lpstr>
      <vt:lpstr>Principios de diseño</vt:lpstr>
      <vt:lpstr>Presentación de PowerPoint</vt:lpstr>
      <vt:lpstr>Presentación de PowerPoint</vt:lpstr>
      <vt:lpstr>PLANTILLA PARA DOCUMENTAR PATRONES</vt:lpstr>
      <vt:lpstr>Presentación de PowerPoint</vt:lpstr>
      <vt:lpstr>Presentación de PowerPoint</vt:lpstr>
      <vt:lpstr>Presentación de PowerPoint</vt:lpstr>
      <vt:lpstr>Otra plantilla para describir patrones</vt:lpstr>
      <vt:lpstr>Otra plantilla para describir patrones</vt:lpstr>
      <vt:lpstr>Presentación de PowerPoint</vt:lpstr>
      <vt:lpstr>Hitos            …………..        PATRONES</vt:lpstr>
      <vt:lpstr>Presentación de PowerPoint</vt:lpstr>
      <vt:lpstr>Presentación de PowerPoint</vt:lpstr>
      <vt:lpstr>PATRONES GRASP</vt:lpstr>
      <vt:lpstr>Presentación de PowerPoint</vt:lpstr>
      <vt:lpstr>Presentación de PowerPoint</vt:lpstr>
      <vt:lpstr>PATRÓN EXPERTO</vt:lpstr>
      <vt:lpstr>PATRÓN EXPERTO</vt:lpstr>
      <vt:lpstr>PATRÓN CREADOR</vt:lpstr>
      <vt:lpstr>PATRÓN CREADOR</vt:lpstr>
      <vt:lpstr>Presentación de PowerPoint</vt:lpstr>
      <vt:lpstr>PATRONES gof</vt:lpstr>
      <vt:lpstr>Patrones Gof</vt:lpstr>
      <vt:lpstr>Presentación de PowerPoint</vt:lpstr>
      <vt:lpstr>Presentación de PowerPoint</vt:lpstr>
      <vt:lpstr>Patrón Template Method  (de comportamiento)</vt:lpstr>
      <vt:lpstr>Patrón Template Method  (de comportamiento)</vt:lpstr>
      <vt:lpstr>Patrón Template Method  (de comportamiento)</vt:lpstr>
      <vt:lpstr>Patrón Template Method  (de comportamiento)</vt:lpstr>
      <vt:lpstr>Presentación de PowerPoint</vt:lpstr>
      <vt:lpstr>Presentación de PowerPoint</vt:lpstr>
      <vt:lpstr>Patrón Strategy (de comportamiento)</vt:lpstr>
      <vt:lpstr>Patrón Strategy (de comportamiento)</vt:lpstr>
      <vt:lpstr>Patrón Strategy (de comportamiento)</vt:lpstr>
      <vt:lpstr>Patrón Strategy (de comportamiento)</vt:lpstr>
      <vt:lpstr>Ejemplo</vt:lpstr>
      <vt:lpstr>Patrón Composite  (estructural)</vt:lpstr>
      <vt:lpstr>Patrón Composite  (estructural)</vt:lpstr>
      <vt:lpstr>Patrón Composite  (estructural)</vt:lpstr>
      <vt:lpstr>Patrón Composite  (estructural)</vt:lpstr>
      <vt:lpstr>Presentación de PowerPoint</vt:lpstr>
      <vt:lpstr>Presentación de PowerPoint</vt:lpstr>
      <vt:lpstr>Estudio Independiente</vt:lpstr>
      <vt:lpstr>Conclusiones</vt:lpstr>
      <vt:lpstr>Los peligros de los patrones de diseño</vt:lpstr>
      <vt:lpstr>Presentación de PowerPoint</vt:lpstr>
      <vt:lpstr>Presentación de PowerPoint</vt:lpstr>
    </vt:vector>
  </TitlesOfParts>
  <Company>Casa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Vanessa Danae</dc:creator>
  <cp:lastModifiedBy>Usuario</cp:lastModifiedBy>
  <cp:revision>177</cp:revision>
  <dcterms:created xsi:type="dcterms:W3CDTF">2013-09-19T17:16:26Z</dcterms:created>
  <dcterms:modified xsi:type="dcterms:W3CDTF">2022-01-11T04:05:34Z</dcterms:modified>
</cp:coreProperties>
</file>