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90" r:id="rId3"/>
    <p:sldId id="419" r:id="rId4"/>
    <p:sldId id="440" r:id="rId6"/>
    <p:sldId id="416" r:id="rId7"/>
    <p:sldId id="418" r:id="rId8"/>
    <p:sldId id="421" r:id="rId9"/>
    <p:sldId id="420" r:id="rId10"/>
    <p:sldId id="425" r:id="rId11"/>
    <p:sldId id="422" r:id="rId12"/>
    <p:sldId id="424" r:id="rId13"/>
    <p:sldId id="426" r:id="rId14"/>
    <p:sldId id="438" r:id="rId15"/>
    <p:sldId id="427" r:id="rId16"/>
    <p:sldId id="428" r:id="rId17"/>
    <p:sldId id="429" r:id="rId18"/>
    <p:sldId id="430" r:id="rId19"/>
    <p:sldId id="431" r:id="rId20"/>
    <p:sldId id="432" r:id="rId21"/>
    <p:sldId id="433" r:id="rId22"/>
    <p:sldId id="434" r:id="rId23"/>
    <p:sldId id="435" r:id="rId24"/>
    <p:sldId id="436" r:id="rId25"/>
    <p:sldId id="437" r:id="rId26"/>
    <p:sldId id="417" r:id="rId27"/>
    <p:sldId id="442" r:id="rId28"/>
    <p:sldId id="423" r:id="rId29"/>
    <p:sldId id="439"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9" autoAdjust="0"/>
    <p:restoredTop sz="58250" autoAdjust="0"/>
  </p:normalViewPr>
  <p:slideViewPr>
    <p:cSldViewPr showGuides="1">
      <p:cViewPr varScale="1">
        <p:scale>
          <a:sx n="50" d="100"/>
          <a:sy n="50" d="100"/>
        </p:scale>
        <p:origin x="2160" y="29"/>
      </p:cViewPr>
      <p:guideLst>
        <p:guide orient="horz" pos="2160"/>
        <p:guide pos="2880"/>
      </p:guideLst>
    </p:cSldViewPr>
  </p:slideViewPr>
  <p:notesTextViewPr>
    <p:cViewPr>
      <p:scale>
        <a:sx n="300" d="100"/>
        <a:sy n="300" d="100"/>
      </p:scale>
      <p:origin x="0" y="0"/>
    </p:cViewPr>
  </p:notesTextViewPr>
  <p:sorterViewPr>
    <p:cViewPr>
      <p:scale>
        <a:sx n="70" d="100"/>
        <a:sy n="70" d="100"/>
      </p:scale>
      <p:origin x="0" y="0"/>
    </p:cViewPr>
  </p:sorterViewPr>
  <p:gridSpacing cx="360000" cy="360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C104579-A61B-4230-941A-BCB019453B6C}"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s-ES"/>
        </a:p>
      </dgm:t>
    </dgm:pt>
    <dgm:pt modelId="{F8B50182-EE78-4971-B6A1-AD0BEDF17A95}">
      <dgm:prSet phldrT="[Texto]" custT="1"/>
      <dgm:spPr/>
      <dgm:t>
        <a:bodyPr/>
        <a:lstStyle/>
        <a:p>
          <a:r>
            <a:rPr lang="es-ES" sz="1200" b="0" i="1" u="none" strike="noStrike" baseline="0" dirty="0">
              <a:latin typeface="+mn-lt"/>
              <a:ea typeface="+mn-ea"/>
              <a:cs typeface="+mn-cs"/>
            </a:rPr>
            <a:t>El nivel de abstracción (patrones arquitectónicos, de diseño)</a:t>
          </a:r>
          <a:endParaRPr lang="es-ES" sz="1200" dirty="0"/>
        </a:p>
      </dgm:t>
    </dgm:pt>
    <dgm:pt modelId="{2843F9B9-E621-4F1D-AFCC-3D6FFECC4A1B}" cxnId="{7B62AF0B-3BAB-4C8B-B714-B061079ECB5F}" type="parTrans">
      <dgm:prSet/>
      <dgm:spPr/>
      <dgm:t>
        <a:bodyPr/>
        <a:lstStyle/>
        <a:p>
          <a:endParaRPr lang="es-ES" sz="1200"/>
        </a:p>
      </dgm:t>
    </dgm:pt>
    <dgm:pt modelId="{74863CAD-890C-4F73-B2EE-02DE16487651}" cxnId="{7B62AF0B-3BAB-4C8B-B714-B061079ECB5F}" type="sibTrans">
      <dgm:prSet/>
      <dgm:spPr/>
      <dgm:t>
        <a:bodyPr/>
        <a:lstStyle/>
        <a:p>
          <a:endParaRPr lang="es-ES" sz="1200"/>
        </a:p>
      </dgm:t>
    </dgm:pt>
    <dgm:pt modelId="{375A8A33-F4FF-45F1-8097-4B73E8137651}">
      <dgm:prSet phldrT="[Texto]" custT="1"/>
      <dgm:spPr/>
      <dgm:t>
        <a:bodyPr/>
        <a:lstStyle/>
        <a:p>
          <a:r>
            <a:rPr lang="es-ES" sz="1200" b="0" i="0" u="none" strike="noStrike" baseline="0" dirty="0">
              <a:latin typeface="+mn-lt"/>
              <a:ea typeface="+mn-ea"/>
              <a:cs typeface="+mn-cs"/>
            </a:rPr>
            <a:t>En este nivel no se reutiliza el software directamente, sino más bien se utiliza el conocimiento de abstracciones exitosas en el diseño de su software. Los patrones de diseño y los arquitectónicos son vías de representación del conocimiento abstracto para la reutilización.</a:t>
          </a:r>
          <a:endParaRPr lang="es-ES" sz="1200" dirty="0"/>
        </a:p>
      </dgm:t>
    </dgm:pt>
    <dgm:pt modelId="{EC2C0044-F679-45E0-A346-1EE1E1B857FD}" cxnId="{DCD8A728-9DDE-445C-B22D-3F985118D296}" type="parTrans">
      <dgm:prSet/>
      <dgm:spPr/>
      <dgm:t>
        <a:bodyPr/>
        <a:lstStyle/>
        <a:p>
          <a:endParaRPr lang="es-ES" sz="1200"/>
        </a:p>
      </dgm:t>
    </dgm:pt>
    <dgm:pt modelId="{607446D1-4847-411D-90AB-333B134B41E1}" cxnId="{DCD8A728-9DDE-445C-B22D-3F985118D296}" type="sibTrans">
      <dgm:prSet/>
      <dgm:spPr/>
      <dgm:t>
        <a:bodyPr/>
        <a:lstStyle/>
        <a:p>
          <a:endParaRPr lang="es-ES" sz="1200"/>
        </a:p>
      </dgm:t>
    </dgm:pt>
    <dgm:pt modelId="{51A61F77-7CCE-4593-8DC8-8533C4214CA4}">
      <dgm:prSet phldrT="[Texto]" custT="1"/>
      <dgm:spPr/>
      <dgm:t>
        <a:bodyPr/>
        <a:lstStyle/>
        <a:p>
          <a:r>
            <a:rPr lang="en-US" sz="1200" dirty="0" err="1"/>
            <a:t>Nivel</a:t>
          </a:r>
          <a:r>
            <a:rPr lang="en-US" sz="1200" dirty="0"/>
            <a:t> de </a:t>
          </a:r>
          <a:r>
            <a:rPr lang="en-US" sz="1200" dirty="0" err="1"/>
            <a:t>objetos</a:t>
          </a:r>
          <a:r>
            <a:rPr lang="en-US" sz="1200" dirty="0"/>
            <a:t> (</a:t>
          </a:r>
          <a:r>
            <a:rPr lang="en-US" sz="1200" dirty="0" err="1"/>
            <a:t>JQuery</a:t>
          </a:r>
          <a:r>
            <a:rPr lang="en-US" sz="1200" dirty="0"/>
            <a:t>, Kendo UI y VUE JS</a:t>
          </a:r>
          <a:r>
            <a:rPr lang="en-US" sz="1200" dirty="0"/>
            <a:t>)</a:t>
          </a:r>
          <a:endParaRPr lang="es-ES" sz="1200" dirty="0"/>
        </a:p>
      </dgm:t>
    </dgm:pt>
    <dgm:pt modelId="{DA5C3B85-B964-4AD5-BFCD-451E621C492E}" cxnId="{ACD29134-31A8-4015-9623-2964114ADDA4}" type="parTrans">
      <dgm:prSet/>
      <dgm:spPr/>
      <dgm:t>
        <a:bodyPr/>
        <a:lstStyle/>
        <a:p>
          <a:endParaRPr lang="es-ES" sz="1200"/>
        </a:p>
      </dgm:t>
    </dgm:pt>
    <dgm:pt modelId="{EF1CF59A-2282-451D-A75F-C41413FA90D9}" cxnId="{ACD29134-31A8-4015-9623-2964114ADDA4}" type="sibTrans">
      <dgm:prSet/>
      <dgm:spPr/>
      <dgm:t>
        <a:bodyPr/>
        <a:lstStyle/>
        <a:p>
          <a:endParaRPr lang="es-ES" sz="1200"/>
        </a:p>
      </dgm:t>
    </dgm:pt>
    <dgm:pt modelId="{055FC2A0-78F3-4E0C-8D22-08EC67239E24}">
      <dgm:prSet phldrT="[Texto]" custT="1"/>
      <dgm:spPr/>
      <dgm:t>
        <a:bodyPr/>
        <a:lstStyle/>
        <a:p>
          <a:r>
            <a:rPr lang="en-US" sz="1200" dirty="0" err="1"/>
            <a:t>Nivel</a:t>
          </a:r>
          <a:r>
            <a:rPr lang="en-US" sz="1200" dirty="0"/>
            <a:t> de </a:t>
          </a:r>
          <a:r>
            <a:rPr lang="en-US" sz="1200" dirty="0" err="1"/>
            <a:t>componentes</a:t>
          </a:r>
          <a:r>
            <a:rPr lang="en-US" sz="1200" dirty="0"/>
            <a:t> ()</a:t>
          </a:r>
          <a:endParaRPr lang="es-ES" sz="1200" dirty="0"/>
        </a:p>
      </dgm:t>
    </dgm:pt>
    <dgm:pt modelId="{EAF774AE-4E01-4A9E-9A21-26F3E5D23EA0}" cxnId="{0D56C2B1-051B-41E5-ADFE-3B48F40E09FF}" type="parTrans">
      <dgm:prSet/>
      <dgm:spPr/>
      <dgm:t>
        <a:bodyPr/>
        <a:lstStyle/>
        <a:p>
          <a:endParaRPr lang="es-ES" sz="1200"/>
        </a:p>
      </dgm:t>
    </dgm:pt>
    <dgm:pt modelId="{4527EA59-D72F-4DC1-B3F8-2AEFA3341347}" cxnId="{0D56C2B1-051B-41E5-ADFE-3B48F40E09FF}" type="sibTrans">
      <dgm:prSet/>
      <dgm:spPr/>
      <dgm:t>
        <a:bodyPr/>
        <a:lstStyle/>
        <a:p>
          <a:endParaRPr lang="es-ES" sz="1200"/>
        </a:p>
      </dgm:t>
    </dgm:pt>
    <dgm:pt modelId="{A0304454-C429-4A8C-BB65-1CDA72EDE368}">
      <dgm:prSet phldrT="[Texto]" custT="1"/>
      <dgm:spPr/>
      <dgm:t>
        <a:bodyPr/>
        <a:lstStyle/>
        <a:p>
          <a:r>
            <a:rPr lang="en-US" sz="1200" dirty="0" err="1"/>
            <a:t>Nivel</a:t>
          </a:r>
          <a:r>
            <a:rPr lang="en-US" sz="1200" dirty="0"/>
            <a:t> de </a:t>
          </a:r>
          <a:r>
            <a:rPr lang="en-US" sz="1200" dirty="0" err="1"/>
            <a:t>sistema</a:t>
          </a:r>
          <a:r>
            <a:rPr lang="en-US" sz="1200" dirty="0"/>
            <a:t> (OPENBRAVO)</a:t>
          </a:r>
          <a:endParaRPr lang="es-ES" sz="1200" dirty="0"/>
        </a:p>
      </dgm:t>
    </dgm:pt>
    <dgm:pt modelId="{F087808C-DC26-42D6-B868-46E1B361489D}" cxnId="{3A885792-8C65-40B5-B6F7-F9EA3234870A}" type="parTrans">
      <dgm:prSet/>
      <dgm:spPr/>
      <dgm:t>
        <a:bodyPr/>
        <a:lstStyle/>
        <a:p>
          <a:endParaRPr lang="es-ES" sz="1200"/>
        </a:p>
      </dgm:t>
    </dgm:pt>
    <dgm:pt modelId="{4906CA73-B5FC-466D-8831-4BFC42ED29D9}" cxnId="{3A885792-8C65-40B5-B6F7-F9EA3234870A}" type="sibTrans">
      <dgm:prSet/>
      <dgm:spPr/>
      <dgm:t>
        <a:bodyPr/>
        <a:lstStyle/>
        <a:p>
          <a:endParaRPr lang="es-ES" sz="1200"/>
        </a:p>
      </dgm:t>
    </dgm:pt>
    <dgm:pt modelId="{9C745C9B-ABB2-42E5-AA90-34B02296E776}">
      <dgm:prSet phldrT="[Texto]" custT="1"/>
      <dgm:spPr/>
      <dgm:t>
        <a:bodyPr/>
        <a:lstStyle/>
        <a:p>
          <a:r>
            <a:rPr lang="es-ES" sz="1200" b="0" i="0" u="none" strike="noStrike" baseline="0" dirty="0">
              <a:latin typeface="+mn-lt"/>
              <a:ea typeface="+mn-ea"/>
              <a:cs typeface="+mn-cs"/>
            </a:rPr>
            <a:t>En este nivel se reutilizan directamente los objetos de una librería en vez de escribir uno mismo en código. Para implementar este tipo de reutilización, se deben encontrar librerías adecuadas y descubrir si los objetos y métodos ofrecen la funcionalidad que se necesita. Por ejemplo, si usted requiere procesar mensajes de correo en un programa Java, tiene que usar objetos y métodos de una librería </a:t>
          </a:r>
          <a:r>
            <a:rPr lang="es-ES" sz="1200" b="0" i="0" u="none" strike="noStrike" baseline="0" dirty="0" err="1">
              <a:latin typeface="+mn-lt"/>
              <a:ea typeface="+mn-ea"/>
              <a:cs typeface="+mn-cs"/>
            </a:rPr>
            <a:t>JavaMail</a:t>
          </a:r>
          <a:r>
            <a:rPr lang="es-ES" sz="1200" b="0" i="0" u="none" strike="noStrike" baseline="0" dirty="0">
              <a:latin typeface="+mn-lt"/>
              <a:ea typeface="+mn-ea"/>
              <a:cs typeface="+mn-cs"/>
            </a:rPr>
            <a:t>.</a:t>
          </a:r>
          <a:endParaRPr lang="es-ES" sz="1200" dirty="0"/>
        </a:p>
      </dgm:t>
    </dgm:pt>
    <dgm:pt modelId="{87CB710B-3B2E-4062-B0DF-AD8164CC83F1}" cxnId="{D6C8F449-8CBB-4E92-A970-8DAFC4AC6D1D}" type="parTrans">
      <dgm:prSet/>
      <dgm:spPr/>
      <dgm:t>
        <a:bodyPr/>
        <a:lstStyle/>
        <a:p>
          <a:endParaRPr lang="es-ES" sz="1200"/>
        </a:p>
      </dgm:t>
    </dgm:pt>
    <dgm:pt modelId="{29D3B5C7-D27A-4F97-8E30-8A4708F21CC5}" cxnId="{D6C8F449-8CBB-4E92-A970-8DAFC4AC6D1D}" type="sibTrans">
      <dgm:prSet/>
      <dgm:spPr/>
      <dgm:t>
        <a:bodyPr/>
        <a:lstStyle/>
        <a:p>
          <a:endParaRPr lang="es-ES" sz="1200"/>
        </a:p>
      </dgm:t>
    </dgm:pt>
    <dgm:pt modelId="{CF71BC58-EF8D-4D7C-9C59-F4406162CBF1}">
      <dgm:prSet phldrT="[Texto]" custT="1"/>
      <dgm:spPr/>
      <dgm:t>
        <a:bodyPr/>
        <a:lstStyle/>
        <a:p>
          <a:r>
            <a:rPr lang="es-ES" sz="1200" b="0" i="0" u="none" strike="noStrike" baseline="0">
              <a:latin typeface="+mn-lt"/>
              <a:ea typeface="+mn-ea"/>
              <a:cs typeface="+mn-cs"/>
            </a:rPr>
            <a:t>Los componentes son colecciones de objetos y clases de objetos que operan en conjunto para brindar funciones y servicios relacionados. Con frecuencia se debe adaptar y extender el componente al agregar por cuenta propia cierto código. Un ejemplo de reutilización a nivel componente es donde usted construye su interfaz de usuario mediante un marco. Éste es un conjunto de clases de objetos generales que aplica manipulación de eventos, gestión de despliegue, etcétera. Agrega conexiones a los datos a desplegar y escribe el código para definir detalles de despliegue específicos, como plantilla de la pantalla y colores.</a:t>
          </a:r>
          <a:endParaRPr lang="es-ES" sz="1200" dirty="0"/>
        </a:p>
      </dgm:t>
    </dgm:pt>
    <dgm:pt modelId="{A343B64F-3B82-41DE-8CD3-55909480BB90}" cxnId="{79158347-E11A-4BF1-9B82-2EB9665D8641}" type="sibTrans">
      <dgm:prSet/>
      <dgm:spPr/>
      <dgm:t>
        <a:bodyPr/>
        <a:lstStyle/>
        <a:p>
          <a:endParaRPr lang="es-ES" sz="1200"/>
        </a:p>
      </dgm:t>
    </dgm:pt>
    <dgm:pt modelId="{6BBE2A8E-7961-4BAE-B746-3048AD0F03E3}" cxnId="{79158347-E11A-4BF1-9B82-2EB9665D8641}" type="parTrans">
      <dgm:prSet/>
      <dgm:spPr/>
      <dgm:t>
        <a:bodyPr/>
        <a:lstStyle/>
        <a:p>
          <a:endParaRPr lang="es-ES" sz="1200"/>
        </a:p>
      </dgm:t>
    </dgm:pt>
    <dgm:pt modelId="{36927AC7-D8F6-432E-9FB1-F6484EF83973}">
      <dgm:prSet phldrT="[Texto]" custT="1"/>
      <dgm:spPr/>
      <dgm:t>
        <a:bodyPr/>
        <a:lstStyle/>
        <a:p>
          <a:r>
            <a:rPr lang="es-ES" sz="1200" b="0" i="0" u="none" strike="noStrike" baseline="0" dirty="0">
              <a:latin typeface="+mn-lt"/>
              <a:ea typeface="+mn-ea"/>
              <a:cs typeface="+mn-cs"/>
            </a:rPr>
            <a:t>En este nivel se reutilizan sistemas de aplicación completos. Usualmente esto implica cierto tipo de configuración de dichos sistemas. Puede hacerse al agregar y modificar el código (si reutiliza una línea de producto de software) o al usar la interfaz de configuración característica del sistema. La mayoría de los sistemas comerciales se diseñan ahora de esta forma, donde se adapta y reutilizan sistemas COTS (comerciales) genéricos. A veces este enfoque puede incluir la reutilización de muchos sistemas diferentes e integrarlos para crear un nuevo sistema</a:t>
          </a:r>
          <a:endParaRPr lang="es-ES" sz="1200" dirty="0"/>
        </a:p>
      </dgm:t>
    </dgm:pt>
    <dgm:pt modelId="{6A290A0F-AF26-440C-968B-6B8B1A7E4C60}" cxnId="{05E77F8B-C0FE-4E92-8AC8-27755588C091}" type="parTrans">
      <dgm:prSet/>
      <dgm:spPr/>
      <dgm:t>
        <a:bodyPr/>
        <a:lstStyle/>
        <a:p>
          <a:endParaRPr lang="es-ES" sz="1200"/>
        </a:p>
      </dgm:t>
    </dgm:pt>
    <dgm:pt modelId="{DC77CC69-0C77-4DF8-8CD8-A91271E6607C}" cxnId="{05E77F8B-C0FE-4E92-8AC8-27755588C091}" type="sibTrans">
      <dgm:prSet/>
      <dgm:spPr/>
      <dgm:t>
        <a:bodyPr/>
        <a:lstStyle/>
        <a:p>
          <a:endParaRPr lang="es-ES" sz="1200"/>
        </a:p>
      </dgm:t>
    </dgm:pt>
    <dgm:pt modelId="{3010D8AD-606C-47CF-AF21-47F63F2EB6C0}" type="pres">
      <dgm:prSet presAssocID="{8C104579-A61B-4230-941A-BCB019453B6C}" presName="linear" presStyleCnt="0">
        <dgm:presLayoutVars>
          <dgm:animLvl val="lvl"/>
          <dgm:resizeHandles val="exact"/>
        </dgm:presLayoutVars>
      </dgm:prSet>
      <dgm:spPr/>
    </dgm:pt>
    <dgm:pt modelId="{744C6B40-F209-4829-9655-37280AE29997}" type="pres">
      <dgm:prSet presAssocID="{F8B50182-EE78-4971-B6A1-AD0BEDF17A95}" presName="parentText" presStyleLbl="node1" presStyleIdx="0" presStyleCnt="4">
        <dgm:presLayoutVars>
          <dgm:chMax val="0"/>
          <dgm:bulletEnabled val="1"/>
        </dgm:presLayoutVars>
      </dgm:prSet>
      <dgm:spPr/>
    </dgm:pt>
    <dgm:pt modelId="{0058EE38-E95F-4998-850B-12636AFA7F25}" type="pres">
      <dgm:prSet presAssocID="{F8B50182-EE78-4971-B6A1-AD0BEDF17A95}" presName="childText" presStyleLbl="revTx" presStyleIdx="0" presStyleCnt="4">
        <dgm:presLayoutVars>
          <dgm:bulletEnabled val="1"/>
        </dgm:presLayoutVars>
      </dgm:prSet>
      <dgm:spPr/>
    </dgm:pt>
    <dgm:pt modelId="{3647F19C-0C61-46AD-BB93-B83D8671AD66}" type="pres">
      <dgm:prSet presAssocID="{51A61F77-7CCE-4593-8DC8-8533C4214CA4}" presName="parentText" presStyleLbl="node1" presStyleIdx="1" presStyleCnt="4">
        <dgm:presLayoutVars>
          <dgm:chMax val="0"/>
          <dgm:bulletEnabled val="1"/>
        </dgm:presLayoutVars>
      </dgm:prSet>
      <dgm:spPr/>
    </dgm:pt>
    <dgm:pt modelId="{796B68B7-9952-4AB1-ADF6-E15D7EE6F810}" type="pres">
      <dgm:prSet presAssocID="{51A61F77-7CCE-4593-8DC8-8533C4214CA4}" presName="childText" presStyleLbl="revTx" presStyleIdx="1" presStyleCnt="4">
        <dgm:presLayoutVars>
          <dgm:bulletEnabled val="1"/>
        </dgm:presLayoutVars>
      </dgm:prSet>
      <dgm:spPr/>
    </dgm:pt>
    <dgm:pt modelId="{282DD61B-826D-41F3-8786-18CBE43528E7}" type="pres">
      <dgm:prSet presAssocID="{055FC2A0-78F3-4E0C-8D22-08EC67239E24}" presName="parentText" presStyleLbl="node1" presStyleIdx="2" presStyleCnt="4">
        <dgm:presLayoutVars>
          <dgm:chMax val="0"/>
          <dgm:bulletEnabled val="1"/>
        </dgm:presLayoutVars>
      </dgm:prSet>
      <dgm:spPr/>
    </dgm:pt>
    <dgm:pt modelId="{AE1FF8E8-E5B0-431D-8018-18BECD0F02BD}" type="pres">
      <dgm:prSet presAssocID="{055FC2A0-78F3-4E0C-8D22-08EC67239E24}" presName="childText" presStyleLbl="revTx" presStyleIdx="2" presStyleCnt="4">
        <dgm:presLayoutVars>
          <dgm:bulletEnabled val="1"/>
        </dgm:presLayoutVars>
      </dgm:prSet>
      <dgm:spPr/>
    </dgm:pt>
    <dgm:pt modelId="{556B4C40-A2CA-4EAF-A21E-9E7505238CE2}" type="pres">
      <dgm:prSet presAssocID="{A0304454-C429-4A8C-BB65-1CDA72EDE368}" presName="parentText" presStyleLbl="node1" presStyleIdx="3" presStyleCnt="4">
        <dgm:presLayoutVars>
          <dgm:chMax val="0"/>
          <dgm:bulletEnabled val="1"/>
        </dgm:presLayoutVars>
      </dgm:prSet>
      <dgm:spPr/>
    </dgm:pt>
    <dgm:pt modelId="{AC697BDF-6F50-4BCD-8F98-1C8A270832C9}" type="pres">
      <dgm:prSet presAssocID="{A0304454-C429-4A8C-BB65-1CDA72EDE368}" presName="childText" presStyleLbl="revTx" presStyleIdx="3" presStyleCnt="4" custLinFactY="65474" custLinFactNeighborX="293" custLinFactNeighborY="100000">
        <dgm:presLayoutVars>
          <dgm:bulletEnabled val="1"/>
        </dgm:presLayoutVars>
      </dgm:prSet>
      <dgm:spPr/>
    </dgm:pt>
  </dgm:ptLst>
  <dgm:cxnLst>
    <dgm:cxn modelId="{7B62AF0B-3BAB-4C8B-B714-B061079ECB5F}" srcId="{8C104579-A61B-4230-941A-BCB019453B6C}" destId="{F8B50182-EE78-4971-B6A1-AD0BEDF17A95}" srcOrd="0" destOrd="0" parTransId="{2843F9B9-E621-4F1D-AFCC-3D6FFECC4A1B}" sibTransId="{74863CAD-890C-4F73-B2EE-02DE16487651}"/>
    <dgm:cxn modelId="{89332B1C-2EAD-4FAB-8596-1FC8A4E1A01D}" type="presOf" srcId="{CF71BC58-EF8D-4D7C-9C59-F4406162CBF1}" destId="{AE1FF8E8-E5B0-431D-8018-18BECD0F02BD}" srcOrd="0" destOrd="0" presId="urn:microsoft.com/office/officeart/2005/8/layout/vList2"/>
    <dgm:cxn modelId="{DCD8A728-9DDE-445C-B22D-3F985118D296}" srcId="{F8B50182-EE78-4971-B6A1-AD0BEDF17A95}" destId="{375A8A33-F4FF-45F1-8097-4B73E8137651}" srcOrd="0" destOrd="0" parTransId="{EC2C0044-F679-45E0-A346-1EE1E1B857FD}" sibTransId="{607446D1-4847-411D-90AB-333B134B41E1}"/>
    <dgm:cxn modelId="{5DA37C29-6D65-4530-928D-9526CA695952}" type="presOf" srcId="{51A61F77-7CCE-4593-8DC8-8533C4214CA4}" destId="{3647F19C-0C61-46AD-BB93-B83D8671AD66}" srcOrd="0" destOrd="0" presId="urn:microsoft.com/office/officeart/2005/8/layout/vList2"/>
    <dgm:cxn modelId="{ACD29134-31A8-4015-9623-2964114ADDA4}" srcId="{8C104579-A61B-4230-941A-BCB019453B6C}" destId="{51A61F77-7CCE-4593-8DC8-8533C4214CA4}" srcOrd="1" destOrd="0" parTransId="{DA5C3B85-B964-4AD5-BFCD-451E621C492E}" sibTransId="{EF1CF59A-2282-451D-A75F-C41413FA90D9}"/>
    <dgm:cxn modelId="{79158347-E11A-4BF1-9B82-2EB9665D8641}" srcId="{055FC2A0-78F3-4E0C-8D22-08EC67239E24}" destId="{CF71BC58-EF8D-4D7C-9C59-F4406162CBF1}" srcOrd="0" destOrd="0" parTransId="{6BBE2A8E-7961-4BAE-B746-3048AD0F03E3}" sibTransId="{A343B64F-3B82-41DE-8CD3-55909480BB90}"/>
    <dgm:cxn modelId="{D6C8F449-8CBB-4E92-A970-8DAFC4AC6D1D}" srcId="{51A61F77-7CCE-4593-8DC8-8533C4214CA4}" destId="{9C745C9B-ABB2-42E5-AA90-34B02296E776}" srcOrd="0" destOrd="0" parTransId="{87CB710B-3B2E-4062-B0DF-AD8164CC83F1}" sibTransId="{29D3B5C7-D27A-4F97-8E30-8A4708F21CC5}"/>
    <dgm:cxn modelId="{05E77F8B-C0FE-4E92-8AC8-27755588C091}" srcId="{A0304454-C429-4A8C-BB65-1CDA72EDE368}" destId="{36927AC7-D8F6-432E-9FB1-F6484EF83973}" srcOrd="0" destOrd="0" parTransId="{6A290A0F-AF26-440C-968B-6B8B1A7E4C60}" sibTransId="{DC77CC69-0C77-4DF8-8CD8-A91271E6607C}"/>
    <dgm:cxn modelId="{C114F38E-A626-4F8A-A539-D6E3024A9CB1}" type="presOf" srcId="{9C745C9B-ABB2-42E5-AA90-34B02296E776}" destId="{796B68B7-9952-4AB1-ADF6-E15D7EE6F810}" srcOrd="0" destOrd="0" presId="urn:microsoft.com/office/officeart/2005/8/layout/vList2"/>
    <dgm:cxn modelId="{08BB108F-F4AD-4305-92C8-2CB5104BA520}" type="presOf" srcId="{375A8A33-F4FF-45F1-8097-4B73E8137651}" destId="{0058EE38-E95F-4998-850B-12636AFA7F25}" srcOrd="0" destOrd="0" presId="urn:microsoft.com/office/officeart/2005/8/layout/vList2"/>
    <dgm:cxn modelId="{3A885792-8C65-40B5-B6F7-F9EA3234870A}" srcId="{8C104579-A61B-4230-941A-BCB019453B6C}" destId="{A0304454-C429-4A8C-BB65-1CDA72EDE368}" srcOrd="3" destOrd="0" parTransId="{F087808C-DC26-42D6-B868-46E1B361489D}" sibTransId="{4906CA73-B5FC-466D-8831-4BFC42ED29D9}"/>
    <dgm:cxn modelId="{3463FEA3-62D6-440C-8D18-B436CA29778A}" type="presOf" srcId="{A0304454-C429-4A8C-BB65-1CDA72EDE368}" destId="{556B4C40-A2CA-4EAF-A21E-9E7505238CE2}" srcOrd="0" destOrd="0" presId="urn:microsoft.com/office/officeart/2005/8/layout/vList2"/>
    <dgm:cxn modelId="{35A107B0-3BF6-4EFF-A983-495C8B83581A}" type="presOf" srcId="{36927AC7-D8F6-432E-9FB1-F6484EF83973}" destId="{AC697BDF-6F50-4BCD-8F98-1C8A270832C9}" srcOrd="0" destOrd="0" presId="urn:microsoft.com/office/officeart/2005/8/layout/vList2"/>
    <dgm:cxn modelId="{0D56C2B1-051B-41E5-ADFE-3B48F40E09FF}" srcId="{8C104579-A61B-4230-941A-BCB019453B6C}" destId="{055FC2A0-78F3-4E0C-8D22-08EC67239E24}" srcOrd="2" destOrd="0" parTransId="{EAF774AE-4E01-4A9E-9A21-26F3E5D23EA0}" sibTransId="{4527EA59-D72F-4DC1-B3F8-2AEFA3341347}"/>
    <dgm:cxn modelId="{E60D8BE2-379A-40AF-940C-F841CF0A0BB8}" type="presOf" srcId="{055FC2A0-78F3-4E0C-8D22-08EC67239E24}" destId="{282DD61B-826D-41F3-8786-18CBE43528E7}" srcOrd="0" destOrd="0" presId="urn:microsoft.com/office/officeart/2005/8/layout/vList2"/>
    <dgm:cxn modelId="{4F2F4CEB-021B-43E7-81DC-91AA084B7E3D}" type="presOf" srcId="{F8B50182-EE78-4971-B6A1-AD0BEDF17A95}" destId="{744C6B40-F209-4829-9655-37280AE29997}" srcOrd="0" destOrd="0" presId="urn:microsoft.com/office/officeart/2005/8/layout/vList2"/>
    <dgm:cxn modelId="{E8E4EFED-EED8-4652-9981-D7B429E5FE24}" type="presOf" srcId="{8C104579-A61B-4230-941A-BCB019453B6C}" destId="{3010D8AD-606C-47CF-AF21-47F63F2EB6C0}" srcOrd="0" destOrd="0" presId="urn:microsoft.com/office/officeart/2005/8/layout/vList2"/>
    <dgm:cxn modelId="{D9BA44DF-4320-418F-B50B-568A92821D61}" type="presParOf" srcId="{3010D8AD-606C-47CF-AF21-47F63F2EB6C0}" destId="{744C6B40-F209-4829-9655-37280AE29997}" srcOrd="0" destOrd="0" presId="urn:microsoft.com/office/officeart/2005/8/layout/vList2"/>
    <dgm:cxn modelId="{BC7D0817-E6A0-489C-8BEC-9A66112B34F1}" type="presParOf" srcId="{3010D8AD-606C-47CF-AF21-47F63F2EB6C0}" destId="{0058EE38-E95F-4998-850B-12636AFA7F25}" srcOrd="1" destOrd="0" presId="urn:microsoft.com/office/officeart/2005/8/layout/vList2"/>
    <dgm:cxn modelId="{8589EC7F-007F-4F5C-8551-8465B2188D11}" type="presParOf" srcId="{3010D8AD-606C-47CF-AF21-47F63F2EB6C0}" destId="{3647F19C-0C61-46AD-BB93-B83D8671AD66}" srcOrd="2" destOrd="0" presId="urn:microsoft.com/office/officeart/2005/8/layout/vList2"/>
    <dgm:cxn modelId="{9C5A3566-C80C-4C8D-B012-B635B5117BB9}" type="presParOf" srcId="{3010D8AD-606C-47CF-AF21-47F63F2EB6C0}" destId="{796B68B7-9952-4AB1-ADF6-E15D7EE6F810}" srcOrd="3" destOrd="0" presId="urn:microsoft.com/office/officeart/2005/8/layout/vList2"/>
    <dgm:cxn modelId="{9D4C0FCC-595C-42D7-968E-852051BA9DB5}" type="presParOf" srcId="{3010D8AD-606C-47CF-AF21-47F63F2EB6C0}" destId="{282DD61B-826D-41F3-8786-18CBE43528E7}" srcOrd="4" destOrd="0" presId="urn:microsoft.com/office/officeart/2005/8/layout/vList2"/>
    <dgm:cxn modelId="{A313C889-F600-43F0-9B3E-D266BF396F1A}" type="presParOf" srcId="{3010D8AD-606C-47CF-AF21-47F63F2EB6C0}" destId="{AE1FF8E8-E5B0-431D-8018-18BECD0F02BD}" srcOrd="5" destOrd="0" presId="urn:microsoft.com/office/officeart/2005/8/layout/vList2"/>
    <dgm:cxn modelId="{DC529F95-ABE6-4115-877B-1A395DFBF9F6}" type="presParOf" srcId="{3010D8AD-606C-47CF-AF21-47F63F2EB6C0}" destId="{556B4C40-A2CA-4EAF-A21E-9E7505238CE2}" srcOrd="6" destOrd="0" presId="urn:microsoft.com/office/officeart/2005/8/layout/vList2"/>
    <dgm:cxn modelId="{669666CE-D050-4482-895F-6313C7AC2E85}" type="presParOf" srcId="{3010D8AD-606C-47CF-AF21-47F63F2EB6C0}" destId="{AC697BDF-6F50-4BCD-8F98-1C8A270832C9}" srcOrd="7"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C68A50-A66E-4EBA-B31D-8C518006B077}" type="doc">
      <dgm:prSet loTypeId="urn:microsoft.com/office/officeart/2005/8/layout/hList6" loCatId="list" qsTypeId="urn:microsoft.com/office/officeart/2005/8/quickstyle/simple1" qsCatId="simple" csTypeId="urn:microsoft.com/office/officeart/2005/8/colors/accent0_3" csCatId="mainScheme" phldr="1"/>
      <dgm:spPr/>
      <dgm:t>
        <a:bodyPr/>
        <a:lstStyle/>
        <a:p>
          <a:endParaRPr lang="es-ES"/>
        </a:p>
      </dgm:t>
    </dgm:pt>
    <dgm:pt modelId="{D8683D61-ACEB-4C54-AE86-08B5D1EAA4D5}">
      <dgm:prSet phldrT="[Texto]"/>
      <dgm:spPr/>
      <dgm:t>
        <a:bodyPr/>
        <a:lstStyle/>
        <a:p>
          <a:r>
            <a:rPr lang="es-ES" b="0" i="0" u="none" strike="noStrike" baseline="0">
              <a:latin typeface="+mn-lt"/>
              <a:ea typeface="+mn-ea"/>
              <a:cs typeface="+mn-cs"/>
            </a:rPr>
            <a:t>Los costos del tiempo empleado en la búsqueda del software para reutilizar y valorar si cubre sus necesidades o no. Es posible que deba poner a prueba el software para asegurarse de que funcionará en su entorno, especialmente si éste es diferente de su entorno de desarrollo.</a:t>
          </a:r>
          <a:endParaRPr lang="es-ES" dirty="0"/>
        </a:p>
      </dgm:t>
    </dgm:pt>
    <dgm:pt modelId="{9344AF65-0459-4750-8378-74CD4AE1EBDE}" cxnId="{FC7CAB23-D9A9-42CA-BAA1-7D8F0D76099C}" type="parTrans">
      <dgm:prSet/>
      <dgm:spPr/>
      <dgm:t>
        <a:bodyPr/>
        <a:lstStyle/>
        <a:p>
          <a:endParaRPr lang="es-ES"/>
        </a:p>
      </dgm:t>
    </dgm:pt>
    <dgm:pt modelId="{77A720FE-B52D-4764-8C03-16536DECA85F}" cxnId="{FC7CAB23-D9A9-42CA-BAA1-7D8F0D76099C}" type="sibTrans">
      <dgm:prSet/>
      <dgm:spPr/>
      <dgm:t>
        <a:bodyPr/>
        <a:lstStyle/>
        <a:p>
          <a:endParaRPr lang="es-ES"/>
        </a:p>
      </dgm:t>
    </dgm:pt>
    <dgm:pt modelId="{275EE6C2-64AD-4239-8C44-8990AFB67EF8}">
      <dgm:prSet phldrT="[Texto]"/>
      <dgm:spPr/>
      <dgm:t>
        <a:bodyPr/>
        <a:lstStyle/>
        <a:p>
          <a:r>
            <a:rPr lang="es-ES" b="0" i="0" u="none" strike="noStrike" baseline="0">
              <a:latin typeface="+mn-lt"/>
              <a:ea typeface="+mn-ea"/>
              <a:cs typeface="+mn-cs"/>
            </a:rPr>
            <a:t>Donde sea aplicable, los costos por comprar el software reutilizable. Para sistemas comerciales grandes, dichos costos suelen ser muy elevados. </a:t>
          </a:r>
          <a:endParaRPr lang="es-ES" dirty="0"/>
        </a:p>
      </dgm:t>
    </dgm:pt>
    <dgm:pt modelId="{811EE118-E166-4D91-B598-75A309398CF0}" cxnId="{DDFF9EA1-9E5F-4C6A-B875-E1BA5E7B10AA}" type="parTrans">
      <dgm:prSet/>
      <dgm:spPr/>
      <dgm:t>
        <a:bodyPr/>
        <a:lstStyle/>
        <a:p>
          <a:endParaRPr lang="es-ES"/>
        </a:p>
      </dgm:t>
    </dgm:pt>
    <dgm:pt modelId="{AC421FB9-A5AD-4121-8301-9C80B97D7D32}" cxnId="{DDFF9EA1-9E5F-4C6A-B875-E1BA5E7B10AA}" type="sibTrans">
      <dgm:prSet/>
      <dgm:spPr/>
      <dgm:t>
        <a:bodyPr/>
        <a:lstStyle/>
        <a:p>
          <a:endParaRPr lang="es-ES"/>
        </a:p>
      </dgm:t>
    </dgm:pt>
    <dgm:pt modelId="{415005EB-82F9-433E-8AB3-277337BE899B}">
      <dgm:prSet phldrT="[Texto]"/>
      <dgm:spPr/>
      <dgm:t>
        <a:bodyPr/>
        <a:lstStyle/>
        <a:p>
          <a:r>
            <a:rPr lang="es-ES" b="0" i="0" u="none" strike="noStrike" baseline="0">
              <a:latin typeface="+mn-lt"/>
              <a:ea typeface="+mn-ea"/>
              <a:cs typeface="+mn-cs"/>
            </a:rPr>
            <a:t>Los costos por adaptar y configurar los componentes de software o sistemas reutilizables, con la finalidad de reflejar los requerimientos del sistema que se desarrolla.</a:t>
          </a:r>
          <a:endParaRPr lang="es-ES" dirty="0"/>
        </a:p>
      </dgm:t>
    </dgm:pt>
    <dgm:pt modelId="{2B042FF2-48C0-48F1-93AF-CABAEDAF41EE}" cxnId="{8C9398DE-2C11-4399-8793-384328BFC830}" type="parTrans">
      <dgm:prSet/>
      <dgm:spPr/>
      <dgm:t>
        <a:bodyPr/>
        <a:lstStyle/>
        <a:p>
          <a:endParaRPr lang="es-ES"/>
        </a:p>
      </dgm:t>
    </dgm:pt>
    <dgm:pt modelId="{7511C1D5-C6DC-43BB-9D4F-2595A26C380A}" cxnId="{8C9398DE-2C11-4399-8793-384328BFC830}" type="sibTrans">
      <dgm:prSet/>
      <dgm:spPr/>
      <dgm:t>
        <a:bodyPr/>
        <a:lstStyle/>
        <a:p>
          <a:endParaRPr lang="es-ES"/>
        </a:p>
      </dgm:t>
    </dgm:pt>
    <dgm:pt modelId="{C7BBDCD5-71D4-40DC-9A33-6E2CE4568B1A}">
      <dgm:prSet phldrT="[Texto]"/>
      <dgm:spPr/>
      <dgm:t>
        <a:bodyPr/>
        <a:lstStyle/>
        <a:p>
          <a:r>
            <a:rPr lang="es-ES" b="0" i="0" u="none" strike="noStrike" baseline="0" dirty="0">
              <a:latin typeface="+mn-lt"/>
              <a:ea typeface="+mn-ea"/>
              <a:cs typeface="+mn-cs"/>
            </a:rPr>
            <a:t>Los costos de integrar elementos de software reutilizable unos con otros (si usa software de diferentes fuentes) y con el nuevo código que haya desarrollado. Integrar software reutilizable de diferentes proveedores suele ser difícil y costoso, ya que los proveedores podrían hacer conjeturas conflictivas sobre cómo se reutilizará su software respectivo.</a:t>
          </a:r>
          <a:endParaRPr lang="es-ES" dirty="0"/>
        </a:p>
      </dgm:t>
    </dgm:pt>
    <dgm:pt modelId="{50952B2B-E8BD-41EE-B9D2-6318B6306522}" cxnId="{162611F6-F869-44D2-92AD-90DA43B6AEC9}" type="parTrans">
      <dgm:prSet/>
      <dgm:spPr/>
      <dgm:t>
        <a:bodyPr/>
        <a:lstStyle/>
        <a:p>
          <a:endParaRPr lang="es-ES"/>
        </a:p>
      </dgm:t>
    </dgm:pt>
    <dgm:pt modelId="{0244E0AB-CE0A-470E-8E95-CBC1D386E4F0}" cxnId="{162611F6-F869-44D2-92AD-90DA43B6AEC9}" type="sibTrans">
      <dgm:prSet/>
      <dgm:spPr/>
      <dgm:t>
        <a:bodyPr/>
        <a:lstStyle/>
        <a:p>
          <a:endParaRPr lang="es-ES"/>
        </a:p>
      </dgm:t>
    </dgm:pt>
    <dgm:pt modelId="{484A2618-D65E-45D2-A512-EB3530D4A923}" type="pres">
      <dgm:prSet presAssocID="{64C68A50-A66E-4EBA-B31D-8C518006B077}" presName="Name0" presStyleCnt="0">
        <dgm:presLayoutVars>
          <dgm:dir/>
          <dgm:resizeHandles val="exact"/>
        </dgm:presLayoutVars>
      </dgm:prSet>
      <dgm:spPr/>
    </dgm:pt>
    <dgm:pt modelId="{FC419ED9-86D4-49CD-83E2-0BE2A652DDB0}" type="pres">
      <dgm:prSet presAssocID="{D8683D61-ACEB-4C54-AE86-08B5D1EAA4D5}" presName="node" presStyleLbl="node1" presStyleIdx="0" presStyleCnt="4">
        <dgm:presLayoutVars>
          <dgm:bulletEnabled val="1"/>
        </dgm:presLayoutVars>
      </dgm:prSet>
      <dgm:spPr/>
    </dgm:pt>
    <dgm:pt modelId="{BFD859E1-349E-42C8-927D-FE58FADCF48F}" type="pres">
      <dgm:prSet presAssocID="{77A720FE-B52D-4764-8C03-16536DECA85F}" presName="sibTrans" presStyleCnt="0"/>
      <dgm:spPr/>
    </dgm:pt>
    <dgm:pt modelId="{2DD16CAA-35A3-4783-868B-8D435399C8BE}" type="pres">
      <dgm:prSet presAssocID="{275EE6C2-64AD-4239-8C44-8990AFB67EF8}" presName="node" presStyleLbl="node1" presStyleIdx="1" presStyleCnt="4">
        <dgm:presLayoutVars>
          <dgm:bulletEnabled val="1"/>
        </dgm:presLayoutVars>
      </dgm:prSet>
      <dgm:spPr/>
    </dgm:pt>
    <dgm:pt modelId="{2648251E-4987-49EE-B395-3160114E2E14}" type="pres">
      <dgm:prSet presAssocID="{AC421FB9-A5AD-4121-8301-9C80B97D7D32}" presName="sibTrans" presStyleCnt="0"/>
      <dgm:spPr/>
    </dgm:pt>
    <dgm:pt modelId="{5C4E9FEA-7E4B-47A9-A054-8E39EAD275FD}" type="pres">
      <dgm:prSet presAssocID="{415005EB-82F9-433E-8AB3-277337BE899B}" presName="node" presStyleLbl="node1" presStyleIdx="2" presStyleCnt="4">
        <dgm:presLayoutVars>
          <dgm:bulletEnabled val="1"/>
        </dgm:presLayoutVars>
      </dgm:prSet>
      <dgm:spPr/>
    </dgm:pt>
    <dgm:pt modelId="{85927897-AC72-49FA-B685-69B24061AFDD}" type="pres">
      <dgm:prSet presAssocID="{7511C1D5-C6DC-43BB-9D4F-2595A26C380A}" presName="sibTrans" presStyleCnt="0"/>
      <dgm:spPr/>
    </dgm:pt>
    <dgm:pt modelId="{FCB1147E-9B4C-472D-A197-9B91EE979083}" type="pres">
      <dgm:prSet presAssocID="{C7BBDCD5-71D4-40DC-9A33-6E2CE4568B1A}" presName="node" presStyleLbl="node1" presStyleIdx="3" presStyleCnt="4">
        <dgm:presLayoutVars>
          <dgm:bulletEnabled val="1"/>
        </dgm:presLayoutVars>
      </dgm:prSet>
      <dgm:spPr/>
    </dgm:pt>
  </dgm:ptLst>
  <dgm:cxnLst>
    <dgm:cxn modelId="{FC7CAB23-D9A9-42CA-BAA1-7D8F0D76099C}" srcId="{64C68A50-A66E-4EBA-B31D-8C518006B077}" destId="{D8683D61-ACEB-4C54-AE86-08B5D1EAA4D5}" srcOrd="0" destOrd="0" parTransId="{9344AF65-0459-4750-8378-74CD4AE1EBDE}" sibTransId="{77A720FE-B52D-4764-8C03-16536DECA85F}"/>
    <dgm:cxn modelId="{1E7C5146-F1E9-4E7E-ABB0-49CDFA61B7C3}" type="presOf" srcId="{275EE6C2-64AD-4239-8C44-8990AFB67EF8}" destId="{2DD16CAA-35A3-4783-868B-8D435399C8BE}" srcOrd="0" destOrd="0" presId="urn:microsoft.com/office/officeart/2005/8/layout/hList6"/>
    <dgm:cxn modelId="{65B30D4F-ADB6-417A-9D4B-6C1A22268626}" type="presOf" srcId="{C7BBDCD5-71D4-40DC-9A33-6E2CE4568B1A}" destId="{FCB1147E-9B4C-472D-A197-9B91EE979083}" srcOrd="0" destOrd="0" presId="urn:microsoft.com/office/officeart/2005/8/layout/hList6"/>
    <dgm:cxn modelId="{549FE093-7DDA-4AFA-9DB3-8DB1A52B196D}" type="presOf" srcId="{64C68A50-A66E-4EBA-B31D-8C518006B077}" destId="{484A2618-D65E-45D2-A512-EB3530D4A923}" srcOrd="0" destOrd="0" presId="urn:microsoft.com/office/officeart/2005/8/layout/hList6"/>
    <dgm:cxn modelId="{DDFF9EA1-9E5F-4C6A-B875-E1BA5E7B10AA}" srcId="{64C68A50-A66E-4EBA-B31D-8C518006B077}" destId="{275EE6C2-64AD-4239-8C44-8990AFB67EF8}" srcOrd="1" destOrd="0" parTransId="{811EE118-E166-4D91-B598-75A309398CF0}" sibTransId="{AC421FB9-A5AD-4121-8301-9C80B97D7D32}"/>
    <dgm:cxn modelId="{9C11EDC9-8CC3-414C-8BB5-AD32D5A3467E}" type="presOf" srcId="{D8683D61-ACEB-4C54-AE86-08B5D1EAA4D5}" destId="{FC419ED9-86D4-49CD-83E2-0BE2A652DDB0}" srcOrd="0" destOrd="0" presId="urn:microsoft.com/office/officeart/2005/8/layout/hList6"/>
    <dgm:cxn modelId="{228B78CC-CE1B-49C6-9A4A-584473BE4602}" type="presOf" srcId="{415005EB-82F9-433E-8AB3-277337BE899B}" destId="{5C4E9FEA-7E4B-47A9-A054-8E39EAD275FD}" srcOrd="0" destOrd="0" presId="urn:microsoft.com/office/officeart/2005/8/layout/hList6"/>
    <dgm:cxn modelId="{8C9398DE-2C11-4399-8793-384328BFC830}" srcId="{64C68A50-A66E-4EBA-B31D-8C518006B077}" destId="{415005EB-82F9-433E-8AB3-277337BE899B}" srcOrd="2" destOrd="0" parTransId="{2B042FF2-48C0-48F1-93AF-CABAEDAF41EE}" sibTransId="{7511C1D5-C6DC-43BB-9D4F-2595A26C380A}"/>
    <dgm:cxn modelId="{162611F6-F869-44D2-92AD-90DA43B6AEC9}" srcId="{64C68A50-A66E-4EBA-B31D-8C518006B077}" destId="{C7BBDCD5-71D4-40DC-9A33-6E2CE4568B1A}" srcOrd="3" destOrd="0" parTransId="{50952B2B-E8BD-41EE-B9D2-6318B6306522}" sibTransId="{0244E0AB-CE0A-470E-8E95-CBC1D386E4F0}"/>
    <dgm:cxn modelId="{5362E987-DC54-494B-A3C1-B0228B6D5394}" type="presParOf" srcId="{484A2618-D65E-45D2-A512-EB3530D4A923}" destId="{FC419ED9-86D4-49CD-83E2-0BE2A652DDB0}" srcOrd="0" destOrd="0" presId="urn:microsoft.com/office/officeart/2005/8/layout/hList6"/>
    <dgm:cxn modelId="{103C09E2-F9CD-4BDB-B236-D2BE74816BEB}" type="presParOf" srcId="{484A2618-D65E-45D2-A512-EB3530D4A923}" destId="{BFD859E1-349E-42C8-927D-FE58FADCF48F}" srcOrd="1" destOrd="0" presId="urn:microsoft.com/office/officeart/2005/8/layout/hList6"/>
    <dgm:cxn modelId="{C0098578-9795-4CCE-8CF6-08C23DC32913}" type="presParOf" srcId="{484A2618-D65E-45D2-A512-EB3530D4A923}" destId="{2DD16CAA-35A3-4783-868B-8D435399C8BE}" srcOrd="2" destOrd="0" presId="urn:microsoft.com/office/officeart/2005/8/layout/hList6"/>
    <dgm:cxn modelId="{246432A1-0764-4EA0-B837-5FC0938586F0}" type="presParOf" srcId="{484A2618-D65E-45D2-A512-EB3530D4A923}" destId="{2648251E-4987-49EE-B395-3160114E2E14}" srcOrd="3" destOrd="0" presId="urn:microsoft.com/office/officeart/2005/8/layout/hList6"/>
    <dgm:cxn modelId="{F41F2EBC-C8F3-414A-A2AD-F47A19E5AD8F}" type="presParOf" srcId="{484A2618-D65E-45D2-A512-EB3530D4A923}" destId="{5C4E9FEA-7E4B-47A9-A054-8E39EAD275FD}" srcOrd="4" destOrd="0" presId="urn:microsoft.com/office/officeart/2005/8/layout/hList6"/>
    <dgm:cxn modelId="{0A2C15D6-066F-4DD1-B082-63CA7AED5B69}" type="presParOf" srcId="{484A2618-D65E-45D2-A512-EB3530D4A923}" destId="{85927897-AC72-49FA-B685-69B24061AFDD}" srcOrd="5" destOrd="0" presId="urn:microsoft.com/office/officeart/2005/8/layout/hList6"/>
    <dgm:cxn modelId="{EDB07BAA-F9C8-49E8-8458-181E739658BB}" type="presParOf" srcId="{484A2618-D65E-45D2-A512-EB3530D4A923}" destId="{FCB1147E-9B4C-472D-A197-9B91EE979083}"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4E333D-3560-46CA-B17D-90C847A41AED}" type="doc">
      <dgm:prSet loTypeId="urn:microsoft.com/office/officeart/2005/8/layout/hProcess4" loCatId="process" qsTypeId="urn:microsoft.com/office/officeart/2005/8/quickstyle/simple1" qsCatId="simple" csTypeId="urn:microsoft.com/office/officeart/2005/8/colors/colorful4" csCatId="colorful" phldr="1"/>
      <dgm:spPr/>
      <dgm:t>
        <a:bodyPr/>
        <a:lstStyle/>
        <a:p>
          <a:endParaRPr lang="es-ES"/>
        </a:p>
      </dgm:t>
    </dgm:pt>
    <dgm:pt modelId="{16438B4A-0230-42E0-B863-91D68F827908}">
      <dgm:prSet phldrT="[Texto]"/>
      <dgm:spPr/>
      <dgm:t>
        <a:bodyPr/>
        <a:lstStyle/>
        <a:p>
          <a:r>
            <a:rPr lang="es-ES" b="0" i="0" u="none" strike="noStrike" baseline="0">
              <a:latin typeface="+mn-lt"/>
              <a:ea typeface="+mn-ea"/>
              <a:cs typeface="+mn-cs"/>
            </a:rPr>
            <a:t>Gestión de versiones</a:t>
          </a:r>
          <a:endParaRPr lang="es-ES" dirty="0"/>
        </a:p>
      </dgm:t>
    </dgm:pt>
    <dgm:pt modelId="{3E7A42F8-9A79-4269-8D9E-D1D5D6F7FB83}" cxnId="{3F207214-B637-4038-9B46-2C2342F5A067}" type="parTrans">
      <dgm:prSet/>
      <dgm:spPr/>
      <dgm:t>
        <a:bodyPr/>
        <a:lstStyle/>
        <a:p>
          <a:endParaRPr lang="es-ES"/>
        </a:p>
      </dgm:t>
    </dgm:pt>
    <dgm:pt modelId="{DC66C081-08D3-4C7D-9528-9F2BFB64D4EC}" cxnId="{3F207214-B637-4038-9B46-2C2342F5A067}" type="sibTrans">
      <dgm:prSet/>
      <dgm:spPr/>
      <dgm:t>
        <a:bodyPr/>
        <a:lstStyle/>
        <a:p>
          <a:endParaRPr lang="es-ES"/>
        </a:p>
      </dgm:t>
    </dgm:pt>
    <dgm:pt modelId="{6210D700-CCB5-4853-B71C-E3EBCECF7FAC}">
      <dgm:prSet/>
      <dgm:spPr/>
      <dgm:t>
        <a:bodyPr/>
        <a:lstStyle/>
        <a:p>
          <a:r>
            <a:rPr lang="es-ES" b="0" i="0" u="none" strike="noStrike" baseline="0">
              <a:latin typeface="+mn-lt"/>
              <a:ea typeface="+mn-ea"/>
              <a:cs typeface="+mn-cs"/>
            </a:rPr>
            <a:t>Integración de sistema</a:t>
          </a:r>
          <a:endParaRPr lang="es-ES" b="0" i="0" u="none" strike="noStrike" baseline="0" dirty="0">
            <a:latin typeface="+mn-lt"/>
            <a:ea typeface="+mn-ea"/>
            <a:cs typeface="+mn-cs"/>
          </a:endParaRPr>
        </a:p>
      </dgm:t>
    </dgm:pt>
    <dgm:pt modelId="{65942099-604A-4707-B3E1-FF8E9A6A6190}" cxnId="{6BD9F113-3C12-43C6-8F2E-71BA3A070F6A}" type="parTrans">
      <dgm:prSet/>
      <dgm:spPr/>
      <dgm:t>
        <a:bodyPr/>
        <a:lstStyle/>
        <a:p>
          <a:endParaRPr lang="es-ES"/>
        </a:p>
      </dgm:t>
    </dgm:pt>
    <dgm:pt modelId="{1C6AA484-A17D-4589-B92F-01696F701F17}" cxnId="{6BD9F113-3C12-43C6-8F2E-71BA3A070F6A}" type="sibTrans">
      <dgm:prSet/>
      <dgm:spPr/>
      <dgm:t>
        <a:bodyPr/>
        <a:lstStyle/>
        <a:p>
          <a:endParaRPr lang="es-ES"/>
        </a:p>
      </dgm:t>
    </dgm:pt>
    <dgm:pt modelId="{A349E33B-72DE-4195-8650-90E9F7E0A97E}">
      <dgm:prSet/>
      <dgm:spPr/>
      <dgm:t>
        <a:bodyPr/>
        <a:lstStyle/>
        <a:p>
          <a:r>
            <a:rPr lang="es-ES" b="0" i="0" u="none" strike="noStrike" baseline="0">
              <a:latin typeface="+mn-lt"/>
              <a:ea typeface="+mn-ea"/>
              <a:cs typeface="+mn-cs"/>
            </a:rPr>
            <a:t>Rastreo de problemas</a:t>
          </a:r>
          <a:endParaRPr lang="es-ES" b="0" i="0" u="none" strike="noStrike" baseline="0" dirty="0">
            <a:latin typeface="+mn-lt"/>
            <a:ea typeface="+mn-ea"/>
            <a:cs typeface="+mn-cs"/>
          </a:endParaRPr>
        </a:p>
      </dgm:t>
    </dgm:pt>
    <dgm:pt modelId="{1CDE6937-B1C1-4165-85C5-7AF6098B8E5E}" cxnId="{0CD40047-D4C7-468C-9987-8A547AF40CE9}" type="parTrans">
      <dgm:prSet/>
      <dgm:spPr/>
      <dgm:t>
        <a:bodyPr/>
        <a:lstStyle/>
        <a:p>
          <a:endParaRPr lang="es-ES"/>
        </a:p>
      </dgm:t>
    </dgm:pt>
    <dgm:pt modelId="{71A1770F-1795-4C5A-ACB8-4C0E24FC7428}" cxnId="{0CD40047-D4C7-468C-9987-8A547AF40CE9}" type="sibTrans">
      <dgm:prSet/>
      <dgm:spPr/>
      <dgm:t>
        <a:bodyPr/>
        <a:lstStyle/>
        <a:p>
          <a:endParaRPr lang="es-ES"/>
        </a:p>
      </dgm:t>
    </dgm:pt>
    <dgm:pt modelId="{B5FED657-799A-4863-A413-C29F3ACEC4EB}">
      <dgm:prSet phldrT="[Texto]"/>
      <dgm:spPr/>
      <dgm:t>
        <a:bodyPr/>
        <a:lstStyle/>
        <a:p>
          <a:r>
            <a:rPr lang="es-ES" b="0" i="0" u="none" strike="noStrike" baseline="0">
              <a:latin typeface="+mn-lt"/>
              <a:ea typeface="+mn-ea"/>
              <a:cs typeface="+mn-cs"/>
            </a:rPr>
            <a:t>Donde se da soporte para hacer un seguimiento de las diferentes versiones de los componentes de software. Los sistemas de gestión de versiones incluyen facilidades para que el desarrollo esté coordinado por varios programadores. Esto evita que un desarrollador sobrescriba un código que haya sido enviado al sistema por alguien más.</a:t>
          </a:r>
          <a:endParaRPr lang="es-ES" dirty="0"/>
        </a:p>
      </dgm:t>
    </dgm:pt>
    <dgm:pt modelId="{752FC62F-E633-495C-974E-4A7E4ED3BFCD}" cxnId="{79C49592-B990-44FA-B8B0-2B42A38F042F}" type="parTrans">
      <dgm:prSet/>
      <dgm:spPr/>
      <dgm:t>
        <a:bodyPr/>
        <a:lstStyle/>
        <a:p>
          <a:endParaRPr lang="es-ES"/>
        </a:p>
      </dgm:t>
    </dgm:pt>
    <dgm:pt modelId="{AF8F0447-64C9-4A6F-89EE-71393054F665}" cxnId="{79C49592-B990-44FA-B8B0-2B42A38F042F}" type="sibTrans">
      <dgm:prSet/>
      <dgm:spPr/>
      <dgm:t>
        <a:bodyPr/>
        <a:lstStyle/>
        <a:p>
          <a:endParaRPr lang="es-ES"/>
        </a:p>
      </dgm:t>
    </dgm:pt>
    <dgm:pt modelId="{BC084F39-6504-434B-B6AA-0F33BDF0237A}">
      <dgm:prSet/>
      <dgm:spPr/>
      <dgm:t>
        <a:bodyPr/>
        <a:lstStyle/>
        <a:p>
          <a:r>
            <a:rPr lang="es-ES" b="0" i="0" u="none" strike="noStrike" baseline="0">
              <a:latin typeface="+mn-lt"/>
              <a:ea typeface="+mn-ea"/>
              <a:cs typeface="+mn-cs"/>
            </a:rPr>
            <a:t>Donde se da soporte para ayudar a los desarrolladores a definir qué versiones de componentes se usan para crear cada versión de un sistema. Luego, esta descripción se utiliza para elaborar automáticamente un sistema al compilar y vincular los componentes requeridos.</a:t>
          </a:r>
          <a:endParaRPr lang="es-ES" b="0" i="0" u="none" strike="noStrike" baseline="0" dirty="0">
            <a:latin typeface="+mn-lt"/>
            <a:ea typeface="+mn-ea"/>
            <a:cs typeface="+mn-cs"/>
          </a:endParaRPr>
        </a:p>
      </dgm:t>
    </dgm:pt>
    <dgm:pt modelId="{AF668F2E-9FE1-4D0A-8641-829698BF7F2C}" cxnId="{8FD2E555-88B7-4D16-9827-4C6AE20EE5F2}" type="parTrans">
      <dgm:prSet/>
      <dgm:spPr/>
      <dgm:t>
        <a:bodyPr/>
        <a:lstStyle/>
        <a:p>
          <a:endParaRPr lang="es-ES"/>
        </a:p>
      </dgm:t>
    </dgm:pt>
    <dgm:pt modelId="{7C2E13F5-C3FE-4924-B9DE-C6720E806C94}" cxnId="{8FD2E555-88B7-4D16-9827-4C6AE20EE5F2}" type="sibTrans">
      <dgm:prSet/>
      <dgm:spPr/>
      <dgm:t>
        <a:bodyPr/>
        <a:lstStyle/>
        <a:p>
          <a:endParaRPr lang="es-ES"/>
        </a:p>
      </dgm:t>
    </dgm:pt>
    <dgm:pt modelId="{669FF0DA-CDD4-47F5-B4AA-0E0165763807}">
      <dgm:prSet/>
      <dgm:spPr/>
      <dgm:t>
        <a:bodyPr/>
        <a:lstStyle/>
        <a:p>
          <a:r>
            <a:rPr lang="es-ES" b="0" i="0" u="none" strike="noStrike" baseline="0" dirty="0">
              <a:latin typeface="+mn-lt"/>
              <a:ea typeface="+mn-ea"/>
              <a:cs typeface="+mn-cs"/>
            </a:rPr>
            <a:t>Donde se da soporte para que los usuarios reporten bugs y otros problemas, y también para que todos los desarrolladores sepan quién trabaja en dichos problemas y cuándo se corrigen.</a:t>
          </a:r>
        </a:p>
      </dgm:t>
    </dgm:pt>
    <dgm:pt modelId="{5102BB4E-12F1-4038-9FF0-F5CF1DF107D4}" cxnId="{FE2B8BEE-60F6-4DFD-9834-AD9D99F3DF39}" type="parTrans">
      <dgm:prSet/>
      <dgm:spPr/>
      <dgm:t>
        <a:bodyPr/>
        <a:lstStyle/>
        <a:p>
          <a:endParaRPr lang="es-ES"/>
        </a:p>
      </dgm:t>
    </dgm:pt>
    <dgm:pt modelId="{C07958AD-6E20-46C0-BA37-A3E7EE5737F5}" cxnId="{FE2B8BEE-60F6-4DFD-9834-AD9D99F3DF39}" type="sibTrans">
      <dgm:prSet/>
      <dgm:spPr/>
      <dgm:t>
        <a:bodyPr/>
        <a:lstStyle/>
        <a:p>
          <a:endParaRPr lang="es-ES"/>
        </a:p>
      </dgm:t>
    </dgm:pt>
    <dgm:pt modelId="{CEB371DF-83CE-4B44-B899-BDE3FC9875D5}" type="pres">
      <dgm:prSet presAssocID="{764E333D-3560-46CA-B17D-90C847A41AED}" presName="Name0" presStyleCnt="0">
        <dgm:presLayoutVars>
          <dgm:dir/>
          <dgm:animLvl val="lvl"/>
          <dgm:resizeHandles val="exact"/>
        </dgm:presLayoutVars>
      </dgm:prSet>
      <dgm:spPr/>
    </dgm:pt>
    <dgm:pt modelId="{583075B7-A386-4239-9C01-905F9C93B25C}" type="pres">
      <dgm:prSet presAssocID="{764E333D-3560-46CA-B17D-90C847A41AED}" presName="tSp" presStyleCnt="0"/>
      <dgm:spPr/>
    </dgm:pt>
    <dgm:pt modelId="{BA3044E7-EB79-408F-9C8D-9329BBF631F5}" type="pres">
      <dgm:prSet presAssocID="{764E333D-3560-46CA-B17D-90C847A41AED}" presName="bSp" presStyleCnt="0"/>
      <dgm:spPr/>
    </dgm:pt>
    <dgm:pt modelId="{B131132E-6368-463B-BD4D-908C1FC0691D}" type="pres">
      <dgm:prSet presAssocID="{764E333D-3560-46CA-B17D-90C847A41AED}" presName="process" presStyleCnt="0"/>
      <dgm:spPr/>
    </dgm:pt>
    <dgm:pt modelId="{CE1195D5-7A19-47DC-911C-4E72901F3D08}" type="pres">
      <dgm:prSet presAssocID="{16438B4A-0230-42E0-B863-91D68F827908}" presName="composite1" presStyleCnt="0"/>
      <dgm:spPr/>
    </dgm:pt>
    <dgm:pt modelId="{8F75B4D0-EA9A-4DBD-B466-41C6B3F2722D}" type="pres">
      <dgm:prSet presAssocID="{16438B4A-0230-42E0-B863-91D68F827908}" presName="dummyNode1" presStyleLbl="node1" presStyleIdx="0" presStyleCnt="3"/>
      <dgm:spPr/>
    </dgm:pt>
    <dgm:pt modelId="{13CBA075-F757-4A23-9691-789BEF3491CE}" type="pres">
      <dgm:prSet presAssocID="{16438B4A-0230-42E0-B863-91D68F827908}" presName="childNode1" presStyleLbl="bgAcc1" presStyleIdx="0" presStyleCnt="3">
        <dgm:presLayoutVars>
          <dgm:bulletEnabled val="1"/>
        </dgm:presLayoutVars>
      </dgm:prSet>
      <dgm:spPr/>
    </dgm:pt>
    <dgm:pt modelId="{FADE65CF-CACA-4CA4-813B-B2F3B80B1922}" type="pres">
      <dgm:prSet presAssocID="{16438B4A-0230-42E0-B863-91D68F827908}" presName="childNode1tx" presStyleLbl="bgAcc1" presStyleIdx="0" presStyleCnt="3">
        <dgm:presLayoutVars>
          <dgm:bulletEnabled val="1"/>
        </dgm:presLayoutVars>
      </dgm:prSet>
      <dgm:spPr/>
    </dgm:pt>
    <dgm:pt modelId="{556B95F8-937D-4A89-9EAF-FAABF189FAAC}" type="pres">
      <dgm:prSet presAssocID="{16438B4A-0230-42E0-B863-91D68F827908}" presName="parentNode1" presStyleLbl="node1" presStyleIdx="0" presStyleCnt="3">
        <dgm:presLayoutVars>
          <dgm:chMax val="1"/>
          <dgm:bulletEnabled val="1"/>
        </dgm:presLayoutVars>
      </dgm:prSet>
      <dgm:spPr/>
    </dgm:pt>
    <dgm:pt modelId="{F4132020-C22C-407E-B1A1-76B6FC6098FC}" type="pres">
      <dgm:prSet presAssocID="{16438B4A-0230-42E0-B863-91D68F827908}" presName="connSite1" presStyleCnt="0"/>
      <dgm:spPr/>
    </dgm:pt>
    <dgm:pt modelId="{1F548F34-5FB8-4E07-AB4C-D6B162E053C8}" type="pres">
      <dgm:prSet presAssocID="{DC66C081-08D3-4C7D-9528-9F2BFB64D4EC}" presName="Name9" presStyleLbl="sibTrans2D1" presStyleIdx="0" presStyleCnt="2"/>
      <dgm:spPr/>
    </dgm:pt>
    <dgm:pt modelId="{4A31744C-B152-4C98-AD84-C2AF14425D9D}" type="pres">
      <dgm:prSet presAssocID="{6210D700-CCB5-4853-B71C-E3EBCECF7FAC}" presName="composite2" presStyleCnt="0"/>
      <dgm:spPr/>
    </dgm:pt>
    <dgm:pt modelId="{74C7F4CC-6D23-4F0E-8805-8421CDA53A76}" type="pres">
      <dgm:prSet presAssocID="{6210D700-CCB5-4853-B71C-E3EBCECF7FAC}" presName="dummyNode2" presStyleLbl="node1" presStyleIdx="0" presStyleCnt="3"/>
      <dgm:spPr/>
    </dgm:pt>
    <dgm:pt modelId="{3EA97304-F525-4434-9C9B-1BA0AE93FA75}" type="pres">
      <dgm:prSet presAssocID="{6210D700-CCB5-4853-B71C-E3EBCECF7FAC}" presName="childNode2" presStyleLbl="bgAcc1" presStyleIdx="1" presStyleCnt="3">
        <dgm:presLayoutVars>
          <dgm:bulletEnabled val="1"/>
        </dgm:presLayoutVars>
      </dgm:prSet>
      <dgm:spPr/>
    </dgm:pt>
    <dgm:pt modelId="{F1EF5FB8-FFCB-4D45-B5A3-7DBBB6FB129D}" type="pres">
      <dgm:prSet presAssocID="{6210D700-CCB5-4853-B71C-E3EBCECF7FAC}" presName="childNode2tx" presStyleLbl="bgAcc1" presStyleIdx="1" presStyleCnt="3">
        <dgm:presLayoutVars>
          <dgm:bulletEnabled val="1"/>
        </dgm:presLayoutVars>
      </dgm:prSet>
      <dgm:spPr/>
    </dgm:pt>
    <dgm:pt modelId="{7DE16DAD-DFA9-4A20-815D-5F557A4A4E70}" type="pres">
      <dgm:prSet presAssocID="{6210D700-CCB5-4853-B71C-E3EBCECF7FAC}" presName="parentNode2" presStyleLbl="node1" presStyleIdx="1" presStyleCnt="3">
        <dgm:presLayoutVars>
          <dgm:chMax val="0"/>
          <dgm:bulletEnabled val="1"/>
        </dgm:presLayoutVars>
      </dgm:prSet>
      <dgm:spPr/>
    </dgm:pt>
    <dgm:pt modelId="{32307131-EEDB-4D11-92A3-5D4CCD775BAA}" type="pres">
      <dgm:prSet presAssocID="{6210D700-CCB5-4853-B71C-E3EBCECF7FAC}" presName="connSite2" presStyleCnt="0"/>
      <dgm:spPr/>
    </dgm:pt>
    <dgm:pt modelId="{99F278C8-F875-4CDB-8A3F-145742577EB8}" type="pres">
      <dgm:prSet presAssocID="{1C6AA484-A17D-4589-B92F-01696F701F17}" presName="Name18" presStyleLbl="sibTrans2D1" presStyleIdx="1" presStyleCnt="2"/>
      <dgm:spPr/>
    </dgm:pt>
    <dgm:pt modelId="{932E76B1-4913-409C-82E0-608DC12C5A0E}" type="pres">
      <dgm:prSet presAssocID="{A349E33B-72DE-4195-8650-90E9F7E0A97E}" presName="composite1" presStyleCnt="0"/>
      <dgm:spPr/>
    </dgm:pt>
    <dgm:pt modelId="{D4C742EE-72CD-491B-84EA-94FAB847005F}" type="pres">
      <dgm:prSet presAssocID="{A349E33B-72DE-4195-8650-90E9F7E0A97E}" presName="dummyNode1" presStyleLbl="node1" presStyleIdx="1" presStyleCnt="3"/>
      <dgm:spPr/>
    </dgm:pt>
    <dgm:pt modelId="{2DD4DB48-12F2-48E3-AD46-15800AE17607}" type="pres">
      <dgm:prSet presAssocID="{A349E33B-72DE-4195-8650-90E9F7E0A97E}" presName="childNode1" presStyleLbl="bgAcc1" presStyleIdx="2" presStyleCnt="3">
        <dgm:presLayoutVars>
          <dgm:bulletEnabled val="1"/>
        </dgm:presLayoutVars>
      </dgm:prSet>
      <dgm:spPr/>
    </dgm:pt>
    <dgm:pt modelId="{8C3892CC-4398-4DA7-94F6-7B6649DB4D65}" type="pres">
      <dgm:prSet presAssocID="{A349E33B-72DE-4195-8650-90E9F7E0A97E}" presName="childNode1tx" presStyleLbl="bgAcc1" presStyleIdx="2" presStyleCnt="3">
        <dgm:presLayoutVars>
          <dgm:bulletEnabled val="1"/>
        </dgm:presLayoutVars>
      </dgm:prSet>
      <dgm:spPr/>
    </dgm:pt>
    <dgm:pt modelId="{16F2CC45-E7AA-4A61-9ED5-53C009B1E526}" type="pres">
      <dgm:prSet presAssocID="{A349E33B-72DE-4195-8650-90E9F7E0A97E}" presName="parentNode1" presStyleLbl="node1" presStyleIdx="2" presStyleCnt="3">
        <dgm:presLayoutVars>
          <dgm:chMax val="1"/>
          <dgm:bulletEnabled val="1"/>
        </dgm:presLayoutVars>
      </dgm:prSet>
      <dgm:spPr/>
    </dgm:pt>
    <dgm:pt modelId="{1F95DA15-5B89-475F-8115-956B5A288B15}" type="pres">
      <dgm:prSet presAssocID="{A349E33B-72DE-4195-8650-90E9F7E0A97E}" presName="connSite1" presStyleCnt="0"/>
      <dgm:spPr/>
    </dgm:pt>
  </dgm:ptLst>
  <dgm:cxnLst>
    <dgm:cxn modelId="{6BD9F113-3C12-43C6-8F2E-71BA3A070F6A}" srcId="{764E333D-3560-46CA-B17D-90C847A41AED}" destId="{6210D700-CCB5-4853-B71C-E3EBCECF7FAC}" srcOrd="1" destOrd="0" parTransId="{65942099-604A-4707-B3E1-FF8E9A6A6190}" sibTransId="{1C6AA484-A17D-4589-B92F-01696F701F17}"/>
    <dgm:cxn modelId="{3F207214-B637-4038-9B46-2C2342F5A067}" srcId="{764E333D-3560-46CA-B17D-90C847A41AED}" destId="{16438B4A-0230-42E0-B863-91D68F827908}" srcOrd="0" destOrd="0" parTransId="{3E7A42F8-9A79-4269-8D9E-D1D5D6F7FB83}" sibTransId="{DC66C081-08D3-4C7D-9528-9F2BFB64D4EC}"/>
    <dgm:cxn modelId="{61F01C1A-5517-479B-8554-630144380F1C}" type="presOf" srcId="{B5FED657-799A-4863-A413-C29F3ACEC4EB}" destId="{FADE65CF-CACA-4CA4-813B-B2F3B80B1922}" srcOrd="1" destOrd="0" presId="urn:microsoft.com/office/officeart/2005/8/layout/hProcess4"/>
    <dgm:cxn modelId="{9512C21B-15A2-4A5D-A73A-52317A10C5ED}" type="presOf" srcId="{6210D700-CCB5-4853-B71C-E3EBCECF7FAC}" destId="{7DE16DAD-DFA9-4A20-815D-5F557A4A4E70}" srcOrd="0" destOrd="0" presId="urn:microsoft.com/office/officeart/2005/8/layout/hProcess4"/>
    <dgm:cxn modelId="{0CD40047-D4C7-468C-9987-8A547AF40CE9}" srcId="{764E333D-3560-46CA-B17D-90C847A41AED}" destId="{A349E33B-72DE-4195-8650-90E9F7E0A97E}" srcOrd="2" destOrd="0" parTransId="{1CDE6937-B1C1-4165-85C5-7AF6098B8E5E}" sibTransId="{71A1770F-1795-4C5A-ACB8-4C0E24FC7428}"/>
    <dgm:cxn modelId="{8FD2E555-88B7-4D16-9827-4C6AE20EE5F2}" srcId="{6210D700-CCB5-4853-B71C-E3EBCECF7FAC}" destId="{BC084F39-6504-434B-B6AA-0F33BDF0237A}" srcOrd="0" destOrd="0" parTransId="{AF668F2E-9FE1-4D0A-8641-829698BF7F2C}" sibTransId="{7C2E13F5-C3FE-4924-B9DE-C6720E806C94}"/>
    <dgm:cxn modelId="{A4CE157C-FF92-4BB6-9CC4-9764AC791EA1}" type="presOf" srcId="{669FF0DA-CDD4-47F5-B4AA-0E0165763807}" destId="{2DD4DB48-12F2-48E3-AD46-15800AE17607}" srcOrd="0" destOrd="0" presId="urn:microsoft.com/office/officeart/2005/8/layout/hProcess4"/>
    <dgm:cxn modelId="{23A2138C-FAC4-4448-AEC6-758C8391A521}" type="presOf" srcId="{669FF0DA-CDD4-47F5-B4AA-0E0165763807}" destId="{8C3892CC-4398-4DA7-94F6-7B6649DB4D65}" srcOrd="1" destOrd="0" presId="urn:microsoft.com/office/officeart/2005/8/layout/hProcess4"/>
    <dgm:cxn modelId="{79C49592-B990-44FA-B8B0-2B42A38F042F}" srcId="{16438B4A-0230-42E0-B863-91D68F827908}" destId="{B5FED657-799A-4863-A413-C29F3ACEC4EB}" srcOrd="0" destOrd="0" parTransId="{752FC62F-E633-495C-974E-4A7E4ED3BFCD}" sibTransId="{AF8F0447-64C9-4A6F-89EE-71393054F665}"/>
    <dgm:cxn modelId="{18AE8E93-1C5E-4523-AA73-22A88F406FCA}" type="presOf" srcId="{BC084F39-6504-434B-B6AA-0F33BDF0237A}" destId="{F1EF5FB8-FFCB-4D45-B5A3-7DBBB6FB129D}" srcOrd="1" destOrd="0" presId="urn:microsoft.com/office/officeart/2005/8/layout/hProcess4"/>
    <dgm:cxn modelId="{DCFDB496-1013-4B7E-936C-7A9467772425}" type="presOf" srcId="{B5FED657-799A-4863-A413-C29F3ACEC4EB}" destId="{13CBA075-F757-4A23-9691-789BEF3491CE}" srcOrd="0" destOrd="0" presId="urn:microsoft.com/office/officeart/2005/8/layout/hProcess4"/>
    <dgm:cxn modelId="{F29ED2B0-E79C-459E-8350-8284A666762E}" type="presOf" srcId="{1C6AA484-A17D-4589-B92F-01696F701F17}" destId="{99F278C8-F875-4CDB-8A3F-145742577EB8}" srcOrd="0" destOrd="0" presId="urn:microsoft.com/office/officeart/2005/8/layout/hProcess4"/>
    <dgm:cxn modelId="{D57ED8C7-2D7D-4D26-A357-BCF6468CB8CC}" type="presOf" srcId="{16438B4A-0230-42E0-B863-91D68F827908}" destId="{556B95F8-937D-4A89-9EAF-FAABF189FAAC}" srcOrd="0" destOrd="0" presId="urn:microsoft.com/office/officeart/2005/8/layout/hProcess4"/>
    <dgm:cxn modelId="{A38C94DA-C211-4EA9-A3F3-6A51B660AB1E}" type="presOf" srcId="{A349E33B-72DE-4195-8650-90E9F7E0A97E}" destId="{16F2CC45-E7AA-4A61-9ED5-53C009B1E526}" srcOrd="0" destOrd="0" presId="urn:microsoft.com/office/officeart/2005/8/layout/hProcess4"/>
    <dgm:cxn modelId="{288A08DB-29F1-492B-9BEC-5786D997A896}" type="presOf" srcId="{764E333D-3560-46CA-B17D-90C847A41AED}" destId="{CEB371DF-83CE-4B44-B899-BDE3FC9875D5}" srcOrd="0" destOrd="0" presId="urn:microsoft.com/office/officeart/2005/8/layout/hProcess4"/>
    <dgm:cxn modelId="{A822C9E5-4F02-4BD3-8565-FA158CE5029B}" type="presOf" srcId="{DC66C081-08D3-4C7D-9528-9F2BFB64D4EC}" destId="{1F548F34-5FB8-4E07-AB4C-D6B162E053C8}" srcOrd="0" destOrd="0" presId="urn:microsoft.com/office/officeart/2005/8/layout/hProcess4"/>
    <dgm:cxn modelId="{FE2B8BEE-60F6-4DFD-9834-AD9D99F3DF39}" srcId="{A349E33B-72DE-4195-8650-90E9F7E0A97E}" destId="{669FF0DA-CDD4-47F5-B4AA-0E0165763807}" srcOrd="0" destOrd="0" parTransId="{5102BB4E-12F1-4038-9FF0-F5CF1DF107D4}" sibTransId="{C07958AD-6E20-46C0-BA37-A3E7EE5737F5}"/>
    <dgm:cxn modelId="{46A9C1F3-EDF8-450A-916B-30FF44F16FC0}" type="presOf" srcId="{BC084F39-6504-434B-B6AA-0F33BDF0237A}" destId="{3EA97304-F525-4434-9C9B-1BA0AE93FA75}" srcOrd="0" destOrd="0" presId="urn:microsoft.com/office/officeart/2005/8/layout/hProcess4"/>
    <dgm:cxn modelId="{D3015C9A-CB58-48AA-911B-88214154F4E7}" type="presParOf" srcId="{CEB371DF-83CE-4B44-B899-BDE3FC9875D5}" destId="{583075B7-A386-4239-9C01-905F9C93B25C}" srcOrd="0" destOrd="0" presId="urn:microsoft.com/office/officeart/2005/8/layout/hProcess4"/>
    <dgm:cxn modelId="{D454C7F5-FBF4-4CCF-BCB5-362F19886D38}" type="presParOf" srcId="{CEB371DF-83CE-4B44-B899-BDE3FC9875D5}" destId="{BA3044E7-EB79-408F-9C8D-9329BBF631F5}" srcOrd="1" destOrd="0" presId="urn:microsoft.com/office/officeart/2005/8/layout/hProcess4"/>
    <dgm:cxn modelId="{C8A3336A-BB86-4083-B99C-EA9A5B6453E6}" type="presParOf" srcId="{CEB371DF-83CE-4B44-B899-BDE3FC9875D5}" destId="{B131132E-6368-463B-BD4D-908C1FC0691D}" srcOrd="2" destOrd="0" presId="urn:microsoft.com/office/officeart/2005/8/layout/hProcess4"/>
    <dgm:cxn modelId="{E0D1040D-206F-45DD-A065-93392F3BBC55}" type="presParOf" srcId="{B131132E-6368-463B-BD4D-908C1FC0691D}" destId="{CE1195D5-7A19-47DC-911C-4E72901F3D08}" srcOrd="0" destOrd="0" presId="urn:microsoft.com/office/officeart/2005/8/layout/hProcess4"/>
    <dgm:cxn modelId="{36E9CD45-3398-4839-89A9-596909BDCC2A}" type="presParOf" srcId="{CE1195D5-7A19-47DC-911C-4E72901F3D08}" destId="{8F75B4D0-EA9A-4DBD-B466-41C6B3F2722D}" srcOrd="0" destOrd="0" presId="urn:microsoft.com/office/officeart/2005/8/layout/hProcess4"/>
    <dgm:cxn modelId="{AFEB0B91-3038-4CF3-8AAC-0820A2A6B4F8}" type="presParOf" srcId="{CE1195D5-7A19-47DC-911C-4E72901F3D08}" destId="{13CBA075-F757-4A23-9691-789BEF3491CE}" srcOrd="1" destOrd="0" presId="urn:microsoft.com/office/officeart/2005/8/layout/hProcess4"/>
    <dgm:cxn modelId="{BD799178-7EE8-42EC-8505-3DA1FCE4749F}" type="presParOf" srcId="{CE1195D5-7A19-47DC-911C-4E72901F3D08}" destId="{FADE65CF-CACA-4CA4-813B-B2F3B80B1922}" srcOrd="2" destOrd="0" presId="urn:microsoft.com/office/officeart/2005/8/layout/hProcess4"/>
    <dgm:cxn modelId="{4704FEEE-BE8B-4003-AA1B-252B4DFFD780}" type="presParOf" srcId="{CE1195D5-7A19-47DC-911C-4E72901F3D08}" destId="{556B95F8-937D-4A89-9EAF-FAABF189FAAC}" srcOrd="3" destOrd="0" presId="urn:microsoft.com/office/officeart/2005/8/layout/hProcess4"/>
    <dgm:cxn modelId="{C4EA32A6-284D-4BAA-8414-63CE52CE5427}" type="presParOf" srcId="{CE1195D5-7A19-47DC-911C-4E72901F3D08}" destId="{F4132020-C22C-407E-B1A1-76B6FC6098FC}" srcOrd="4" destOrd="0" presId="urn:microsoft.com/office/officeart/2005/8/layout/hProcess4"/>
    <dgm:cxn modelId="{FD1ADA9F-D626-42A7-BC82-B0E92644C891}" type="presParOf" srcId="{B131132E-6368-463B-BD4D-908C1FC0691D}" destId="{1F548F34-5FB8-4E07-AB4C-D6B162E053C8}" srcOrd="1" destOrd="0" presId="urn:microsoft.com/office/officeart/2005/8/layout/hProcess4"/>
    <dgm:cxn modelId="{3258E5E3-296E-4742-B2F8-FAF2E075B50F}" type="presParOf" srcId="{B131132E-6368-463B-BD4D-908C1FC0691D}" destId="{4A31744C-B152-4C98-AD84-C2AF14425D9D}" srcOrd="2" destOrd="0" presId="urn:microsoft.com/office/officeart/2005/8/layout/hProcess4"/>
    <dgm:cxn modelId="{89F52D79-7FB2-4245-9F73-E76923D4F8FD}" type="presParOf" srcId="{4A31744C-B152-4C98-AD84-C2AF14425D9D}" destId="{74C7F4CC-6D23-4F0E-8805-8421CDA53A76}" srcOrd="0" destOrd="0" presId="urn:microsoft.com/office/officeart/2005/8/layout/hProcess4"/>
    <dgm:cxn modelId="{09380A1A-9A53-420E-8560-72192A26BC9C}" type="presParOf" srcId="{4A31744C-B152-4C98-AD84-C2AF14425D9D}" destId="{3EA97304-F525-4434-9C9B-1BA0AE93FA75}" srcOrd="1" destOrd="0" presId="urn:microsoft.com/office/officeart/2005/8/layout/hProcess4"/>
    <dgm:cxn modelId="{280D48A5-6FF7-4E37-8E89-5183E5C2D3D0}" type="presParOf" srcId="{4A31744C-B152-4C98-AD84-C2AF14425D9D}" destId="{F1EF5FB8-FFCB-4D45-B5A3-7DBBB6FB129D}" srcOrd="2" destOrd="0" presId="urn:microsoft.com/office/officeart/2005/8/layout/hProcess4"/>
    <dgm:cxn modelId="{2A3C5069-4082-4A7B-B793-395598F3B1AC}" type="presParOf" srcId="{4A31744C-B152-4C98-AD84-C2AF14425D9D}" destId="{7DE16DAD-DFA9-4A20-815D-5F557A4A4E70}" srcOrd="3" destOrd="0" presId="urn:microsoft.com/office/officeart/2005/8/layout/hProcess4"/>
    <dgm:cxn modelId="{54C48363-BC87-4A23-88AE-BCD44E2D4DBB}" type="presParOf" srcId="{4A31744C-B152-4C98-AD84-C2AF14425D9D}" destId="{32307131-EEDB-4D11-92A3-5D4CCD775BAA}" srcOrd="4" destOrd="0" presId="urn:microsoft.com/office/officeart/2005/8/layout/hProcess4"/>
    <dgm:cxn modelId="{12173A5D-BE6C-4DD7-8C5D-234B42F2CD80}" type="presParOf" srcId="{B131132E-6368-463B-BD4D-908C1FC0691D}" destId="{99F278C8-F875-4CDB-8A3F-145742577EB8}" srcOrd="3" destOrd="0" presId="urn:microsoft.com/office/officeart/2005/8/layout/hProcess4"/>
    <dgm:cxn modelId="{57A94579-CC77-4CC6-B81C-5D3C5B2AFF2D}" type="presParOf" srcId="{B131132E-6368-463B-BD4D-908C1FC0691D}" destId="{932E76B1-4913-409C-82E0-608DC12C5A0E}" srcOrd="4" destOrd="0" presId="urn:microsoft.com/office/officeart/2005/8/layout/hProcess4"/>
    <dgm:cxn modelId="{38A92183-122D-48D2-B068-A4ABC2785494}" type="presParOf" srcId="{932E76B1-4913-409C-82E0-608DC12C5A0E}" destId="{D4C742EE-72CD-491B-84EA-94FAB847005F}" srcOrd="0" destOrd="0" presId="urn:microsoft.com/office/officeart/2005/8/layout/hProcess4"/>
    <dgm:cxn modelId="{65323F10-E0DD-40DE-AF0E-6AA1FAE56C05}" type="presParOf" srcId="{932E76B1-4913-409C-82E0-608DC12C5A0E}" destId="{2DD4DB48-12F2-48E3-AD46-15800AE17607}" srcOrd="1" destOrd="0" presId="urn:microsoft.com/office/officeart/2005/8/layout/hProcess4"/>
    <dgm:cxn modelId="{A822A5BF-C4A4-4177-8BDB-1FECBB54B653}" type="presParOf" srcId="{932E76B1-4913-409C-82E0-608DC12C5A0E}" destId="{8C3892CC-4398-4DA7-94F6-7B6649DB4D65}" srcOrd="2" destOrd="0" presId="urn:microsoft.com/office/officeart/2005/8/layout/hProcess4"/>
    <dgm:cxn modelId="{B72D5A8B-B7F2-4F68-9EBF-EB045898171F}" type="presParOf" srcId="{932E76B1-4913-409C-82E0-608DC12C5A0E}" destId="{16F2CC45-E7AA-4A61-9ED5-53C009B1E526}" srcOrd="3" destOrd="0" presId="urn:microsoft.com/office/officeart/2005/8/layout/hProcess4"/>
    <dgm:cxn modelId="{232EC016-7A8B-4BCF-8AFD-F7AD78B8D50C}" type="presParOf" srcId="{932E76B1-4913-409C-82E0-608DC12C5A0E}" destId="{1F95DA15-5B89-475F-8115-956B5A288B15}"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45341B-A981-4D53-ABF9-2D1AFFE4AD75}"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s-ES"/>
        </a:p>
      </dgm:t>
    </dgm:pt>
    <dgm:pt modelId="{EDCC9621-2044-49F5-A6A9-F971F1DD3818}">
      <dgm:prSet phldrT="[Texto]" custT="1"/>
      <dgm:spPr/>
      <dgm:t>
        <a:bodyPr/>
        <a:lstStyle/>
        <a:p>
          <a:r>
            <a:rPr lang="es-ES" sz="2000" b="1" dirty="0"/>
            <a:t>1. </a:t>
          </a:r>
          <a:r>
            <a:rPr lang="es-ES" sz="2000" dirty="0"/>
            <a:t>Un compilador integrado y un sistema de edición dirigida por sintaxis que le permitan crear, editar y compilar código.</a:t>
          </a:r>
        </a:p>
      </dgm:t>
    </dgm:pt>
    <dgm:pt modelId="{2C0112DC-B219-4A4A-8EF2-EADD6308CDDF}" cxnId="{BBA43996-F8A0-46AC-BF30-CB1428FF6838}" type="parTrans">
      <dgm:prSet/>
      <dgm:spPr/>
      <dgm:t>
        <a:bodyPr/>
        <a:lstStyle/>
        <a:p>
          <a:endParaRPr lang="es-ES" sz="2000"/>
        </a:p>
      </dgm:t>
    </dgm:pt>
    <dgm:pt modelId="{5531440C-D352-4F87-AE74-BFE5F6A5584B}" cxnId="{BBA43996-F8A0-46AC-BF30-CB1428FF6838}" type="sibTrans">
      <dgm:prSet custT="1"/>
      <dgm:spPr/>
      <dgm:t>
        <a:bodyPr/>
        <a:lstStyle/>
        <a:p>
          <a:endParaRPr lang="es-ES" sz="2000"/>
        </a:p>
      </dgm:t>
    </dgm:pt>
    <dgm:pt modelId="{57F20E75-2266-4DF5-B569-B3C635021E09}">
      <dgm:prSet custT="1"/>
      <dgm:spPr/>
      <dgm:t>
        <a:bodyPr/>
        <a:lstStyle/>
        <a:p>
          <a:r>
            <a:rPr lang="es-ES" sz="2000" b="1"/>
            <a:t>2. </a:t>
          </a:r>
          <a:r>
            <a:rPr lang="es-ES" sz="2000"/>
            <a:t>Un sistema de depuración de lenguaje.</a:t>
          </a:r>
          <a:endParaRPr lang="es-ES" sz="2000" dirty="0"/>
        </a:p>
      </dgm:t>
    </dgm:pt>
    <dgm:pt modelId="{31282FBE-7161-4D35-9ADE-5285E87549F0}" cxnId="{9FEB7986-4287-4C83-9ED0-8E7F313CA5B1}" type="parTrans">
      <dgm:prSet/>
      <dgm:spPr/>
      <dgm:t>
        <a:bodyPr/>
        <a:lstStyle/>
        <a:p>
          <a:endParaRPr lang="es-ES" sz="2000"/>
        </a:p>
      </dgm:t>
    </dgm:pt>
    <dgm:pt modelId="{6BCAA410-81C6-468E-9BDE-A56DEB383EEB}" cxnId="{9FEB7986-4287-4C83-9ED0-8E7F313CA5B1}" type="sibTrans">
      <dgm:prSet custT="1"/>
      <dgm:spPr/>
      <dgm:t>
        <a:bodyPr/>
        <a:lstStyle/>
        <a:p>
          <a:endParaRPr lang="es-ES" sz="2000"/>
        </a:p>
      </dgm:t>
    </dgm:pt>
    <dgm:pt modelId="{B54838D4-2D2F-4965-B0FB-A4EA8A9CE3FD}">
      <dgm:prSet custT="1"/>
      <dgm:spPr/>
      <dgm:t>
        <a:bodyPr/>
        <a:lstStyle/>
        <a:p>
          <a:r>
            <a:rPr lang="es-ES" sz="2000" b="1" dirty="0"/>
            <a:t>3. </a:t>
          </a:r>
          <a:r>
            <a:rPr lang="es-ES" sz="2000" dirty="0"/>
            <a:t>Herramientas de edición gráfica, tales como las herramientas para editar modelos UML.</a:t>
          </a:r>
        </a:p>
      </dgm:t>
    </dgm:pt>
    <dgm:pt modelId="{8961CF33-EEAF-41A0-B2FD-06EAD3E00FBF}" cxnId="{CB3AE44D-608C-4038-B2B8-7E1DA0EB2C47}" type="parTrans">
      <dgm:prSet/>
      <dgm:spPr/>
      <dgm:t>
        <a:bodyPr/>
        <a:lstStyle/>
        <a:p>
          <a:endParaRPr lang="es-ES" sz="2000"/>
        </a:p>
      </dgm:t>
    </dgm:pt>
    <dgm:pt modelId="{FD3C1DDF-C911-4244-B01E-B6F59CE722AD}" cxnId="{CB3AE44D-608C-4038-B2B8-7E1DA0EB2C47}" type="sibTrans">
      <dgm:prSet custT="1"/>
      <dgm:spPr/>
      <dgm:t>
        <a:bodyPr/>
        <a:lstStyle/>
        <a:p>
          <a:endParaRPr lang="es-ES" sz="2000"/>
        </a:p>
      </dgm:t>
    </dgm:pt>
    <dgm:pt modelId="{9A476069-4F3D-43D3-8900-7B782CE92C24}">
      <dgm:prSet custT="1"/>
      <dgm:spPr/>
      <dgm:t>
        <a:bodyPr/>
        <a:lstStyle/>
        <a:p>
          <a:r>
            <a:rPr lang="es-ES" sz="2000" b="1" dirty="0"/>
            <a:t>4. </a:t>
          </a:r>
          <a:r>
            <a:rPr lang="es-ES" sz="2000" dirty="0"/>
            <a:t>Herramientas de prueba, como </a:t>
          </a:r>
          <a:r>
            <a:rPr lang="es-ES" sz="2000" dirty="0" err="1"/>
            <a:t>JUnit</a:t>
          </a:r>
          <a:r>
            <a:rPr lang="es-ES" sz="2000" dirty="0"/>
            <a:t> que operen automáticamente un conjunto de pruebas sobre una nueva versión de un programa.</a:t>
          </a:r>
        </a:p>
      </dgm:t>
    </dgm:pt>
    <dgm:pt modelId="{01E31539-21F8-4B1C-AFB4-C6580EE31C23}" cxnId="{BBAD171D-FB2D-4857-ACDD-7CBDC1BCE8CE}" type="parTrans">
      <dgm:prSet/>
      <dgm:spPr/>
      <dgm:t>
        <a:bodyPr/>
        <a:lstStyle/>
        <a:p>
          <a:endParaRPr lang="es-ES" sz="2000"/>
        </a:p>
      </dgm:t>
    </dgm:pt>
    <dgm:pt modelId="{56DFAD63-ECAC-4661-A4C2-119C95A8316C}" cxnId="{BBAD171D-FB2D-4857-ACDD-7CBDC1BCE8CE}" type="sibTrans">
      <dgm:prSet custT="1"/>
      <dgm:spPr/>
      <dgm:t>
        <a:bodyPr/>
        <a:lstStyle/>
        <a:p>
          <a:endParaRPr lang="es-ES" sz="2000"/>
        </a:p>
      </dgm:t>
    </dgm:pt>
    <dgm:pt modelId="{D5045D97-F3D4-4234-A698-6C6CED097A8E}">
      <dgm:prSet custT="1"/>
      <dgm:spPr/>
      <dgm:t>
        <a:bodyPr/>
        <a:lstStyle/>
        <a:p>
          <a:r>
            <a:rPr lang="es-ES" sz="2000" b="1" dirty="0"/>
            <a:t>5. </a:t>
          </a:r>
          <a:r>
            <a:rPr lang="es-ES" sz="2000" dirty="0"/>
            <a:t>Herramientas de apoyo de proyecto que le ayuden a organizar el código para diferentes proyectos de desarrollo.</a:t>
          </a:r>
        </a:p>
      </dgm:t>
    </dgm:pt>
    <dgm:pt modelId="{A3A9D24A-9F1F-4375-A54A-6BEC463CA2CE}" cxnId="{B24B8547-3D9C-451B-B38F-48EE376FA0A6}" type="parTrans">
      <dgm:prSet/>
      <dgm:spPr/>
      <dgm:t>
        <a:bodyPr/>
        <a:lstStyle/>
        <a:p>
          <a:endParaRPr lang="es-ES" sz="2000"/>
        </a:p>
      </dgm:t>
    </dgm:pt>
    <dgm:pt modelId="{8660DA70-784F-4545-8346-CD60CD3991F9}" cxnId="{B24B8547-3D9C-451B-B38F-48EE376FA0A6}" type="sibTrans">
      <dgm:prSet/>
      <dgm:spPr/>
      <dgm:t>
        <a:bodyPr/>
        <a:lstStyle/>
        <a:p>
          <a:endParaRPr lang="es-ES" sz="2000"/>
        </a:p>
      </dgm:t>
    </dgm:pt>
    <dgm:pt modelId="{B489FA36-741A-427F-A695-94D607AC2273}" type="pres">
      <dgm:prSet presAssocID="{4E45341B-A981-4D53-ABF9-2D1AFFE4AD75}" presName="outerComposite" presStyleCnt="0">
        <dgm:presLayoutVars>
          <dgm:chMax val="5"/>
          <dgm:dir/>
          <dgm:resizeHandles val="exact"/>
        </dgm:presLayoutVars>
      </dgm:prSet>
      <dgm:spPr/>
    </dgm:pt>
    <dgm:pt modelId="{BCB64BE0-F5C9-44B9-B1A2-E6EC4C34189C}" type="pres">
      <dgm:prSet presAssocID="{4E45341B-A981-4D53-ABF9-2D1AFFE4AD75}" presName="dummyMaxCanvas" presStyleCnt="0">
        <dgm:presLayoutVars/>
      </dgm:prSet>
      <dgm:spPr/>
    </dgm:pt>
    <dgm:pt modelId="{C1DF260F-2B21-4B8E-8FAA-2628F7EEA62B}" type="pres">
      <dgm:prSet presAssocID="{4E45341B-A981-4D53-ABF9-2D1AFFE4AD75}" presName="FiveNodes_1" presStyleLbl="node1" presStyleIdx="0" presStyleCnt="5">
        <dgm:presLayoutVars>
          <dgm:bulletEnabled val="1"/>
        </dgm:presLayoutVars>
      </dgm:prSet>
      <dgm:spPr/>
    </dgm:pt>
    <dgm:pt modelId="{ABBE27F6-AD66-44BA-83EF-1BEB7533C68E}" type="pres">
      <dgm:prSet presAssocID="{4E45341B-A981-4D53-ABF9-2D1AFFE4AD75}" presName="FiveNodes_2" presStyleLbl="node1" presStyleIdx="1" presStyleCnt="5">
        <dgm:presLayoutVars>
          <dgm:bulletEnabled val="1"/>
        </dgm:presLayoutVars>
      </dgm:prSet>
      <dgm:spPr/>
    </dgm:pt>
    <dgm:pt modelId="{26E7FA14-E142-46E9-A569-A49C1F845A1D}" type="pres">
      <dgm:prSet presAssocID="{4E45341B-A981-4D53-ABF9-2D1AFFE4AD75}" presName="FiveNodes_3" presStyleLbl="node1" presStyleIdx="2" presStyleCnt="5">
        <dgm:presLayoutVars>
          <dgm:bulletEnabled val="1"/>
        </dgm:presLayoutVars>
      </dgm:prSet>
      <dgm:spPr/>
    </dgm:pt>
    <dgm:pt modelId="{4D2AF0ED-A37F-4555-AE21-60CFB7478B6E}" type="pres">
      <dgm:prSet presAssocID="{4E45341B-A981-4D53-ABF9-2D1AFFE4AD75}" presName="FiveNodes_4" presStyleLbl="node1" presStyleIdx="3" presStyleCnt="5">
        <dgm:presLayoutVars>
          <dgm:bulletEnabled val="1"/>
        </dgm:presLayoutVars>
      </dgm:prSet>
      <dgm:spPr/>
    </dgm:pt>
    <dgm:pt modelId="{BAA6BE1B-7D2E-4843-8D24-11093F7BA283}" type="pres">
      <dgm:prSet presAssocID="{4E45341B-A981-4D53-ABF9-2D1AFFE4AD75}" presName="FiveNodes_5" presStyleLbl="node1" presStyleIdx="4" presStyleCnt="5">
        <dgm:presLayoutVars>
          <dgm:bulletEnabled val="1"/>
        </dgm:presLayoutVars>
      </dgm:prSet>
      <dgm:spPr/>
    </dgm:pt>
    <dgm:pt modelId="{14DF19A7-09F8-468E-9B9E-D03B9A807664}" type="pres">
      <dgm:prSet presAssocID="{4E45341B-A981-4D53-ABF9-2D1AFFE4AD75}" presName="FiveConn_1-2" presStyleLbl="fgAccFollowNode1" presStyleIdx="0" presStyleCnt="4">
        <dgm:presLayoutVars>
          <dgm:bulletEnabled val="1"/>
        </dgm:presLayoutVars>
      </dgm:prSet>
      <dgm:spPr/>
    </dgm:pt>
    <dgm:pt modelId="{F4A16AEB-3887-48C1-8EAE-49B6D2F61238}" type="pres">
      <dgm:prSet presAssocID="{4E45341B-A981-4D53-ABF9-2D1AFFE4AD75}" presName="FiveConn_2-3" presStyleLbl="fgAccFollowNode1" presStyleIdx="1" presStyleCnt="4">
        <dgm:presLayoutVars>
          <dgm:bulletEnabled val="1"/>
        </dgm:presLayoutVars>
      </dgm:prSet>
      <dgm:spPr/>
    </dgm:pt>
    <dgm:pt modelId="{3B02B228-43C6-4B48-AEB4-40DF55530917}" type="pres">
      <dgm:prSet presAssocID="{4E45341B-A981-4D53-ABF9-2D1AFFE4AD75}" presName="FiveConn_3-4" presStyleLbl="fgAccFollowNode1" presStyleIdx="2" presStyleCnt="4">
        <dgm:presLayoutVars>
          <dgm:bulletEnabled val="1"/>
        </dgm:presLayoutVars>
      </dgm:prSet>
      <dgm:spPr/>
    </dgm:pt>
    <dgm:pt modelId="{CC110C2C-AB47-477C-BD50-5F076E1347D6}" type="pres">
      <dgm:prSet presAssocID="{4E45341B-A981-4D53-ABF9-2D1AFFE4AD75}" presName="FiveConn_4-5" presStyleLbl="fgAccFollowNode1" presStyleIdx="3" presStyleCnt="4">
        <dgm:presLayoutVars>
          <dgm:bulletEnabled val="1"/>
        </dgm:presLayoutVars>
      </dgm:prSet>
      <dgm:spPr/>
    </dgm:pt>
    <dgm:pt modelId="{6103AD4A-0A29-4BC3-A1D2-AF8CDA0DDA76}" type="pres">
      <dgm:prSet presAssocID="{4E45341B-A981-4D53-ABF9-2D1AFFE4AD75}" presName="FiveNodes_1_text" presStyleLbl="node1" presStyleIdx="4" presStyleCnt="5">
        <dgm:presLayoutVars>
          <dgm:bulletEnabled val="1"/>
        </dgm:presLayoutVars>
      </dgm:prSet>
      <dgm:spPr/>
    </dgm:pt>
    <dgm:pt modelId="{D37B3737-F8D0-4DD9-BC4B-C10797CC52F9}" type="pres">
      <dgm:prSet presAssocID="{4E45341B-A981-4D53-ABF9-2D1AFFE4AD75}" presName="FiveNodes_2_text" presStyleLbl="node1" presStyleIdx="4" presStyleCnt="5">
        <dgm:presLayoutVars>
          <dgm:bulletEnabled val="1"/>
        </dgm:presLayoutVars>
      </dgm:prSet>
      <dgm:spPr/>
    </dgm:pt>
    <dgm:pt modelId="{B15A7B0B-5A3D-48A0-99E7-BB0C57787012}" type="pres">
      <dgm:prSet presAssocID="{4E45341B-A981-4D53-ABF9-2D1AFFE4AD75}" presName="FiveNodes_3_text" presStyleLbl="node1" presStyleIdx="4" presStyleCnt="5">
        <dgm:presLayoutVars>
          <dgm:bulletEnabled val="1"/>
        </dgm:presLayoutVars>
      </dgm:prSet>
      <dgm:spPr/>
    </dgm:pt>
    <dgm:pt modelId="{81CFB0BD-53AC-4F14-86C8-D0C91DFD426A}" type="pres">
      <dgm:prSet presAssocID="{4E45341B-A981-4D53-ABF9-2D1AFFE4AD75}" presName="FiveNodes_4_text" presStyleLbl="node1" presStyleIdx="4" presStyleCnt="5">
        <dgm:presLayoutVars>
          <dgm:bulletEnabled val="1"/>
        </dgm:presLayoutVars>
      </dgm:prSet>
      <dgm:spPr/>
    </dgm:pt>
    <dgm:pt modelId="{26686927-39FB-4F8B-A50F-0CF13D71F680}" type="pres">
      <dgm:prSet presAssocID="{4E45341B-A981-4D53-ABF9-2D1AFFE4AD75}" presName="FiveNodes_5_text" presStyleLbl="node1" presStyleIdx="4" presStyleCnt="5">
        <dgm:presLayoutVars>
          <dgm:bulletEnabled val="1"/>
        </dgm:presLayoutVars>
      </dgm:prSet>
      <dgm:spPr/>
    </dgm:pt>
  </dgm:ptLst>
  <dgm:cxnLst>
    <dgm:cxn modelId="{BBAD171D-FB2D-4857-ACDD-7CBDC1BCE8CE}" srcId="{4E45341B-A981-4D53-ABF9-2D1AFFE4AD75}" destId="{9A476069-4F3D-43D3-8900-7B782CE92C24}" srcOrd="3" destOrd="0" parTransId="{01E31539-21F8-4B1C-AFB4-C6580EE31C23}" sibTransId="{56DFAD63-ECAC-4661-A4C2-119C95A8316C}"/>
    <dgm:cxn modelId="{FD3DF21E-BA55-4453-BA8A-CB72A810C4E1}" type="presOf" srcId="{4E45341B-A981-4D53-ABF9-2D1AFFE4AD75}" destId="{B489FA36-741A-427F-A695-94D607AC2273}" srcOrd="0" destOrd="0" presId="urn:microsoft.com/office/officeart/2005/8/layout/vProcess5"/>
    <dgm:cxn modelId="{5EC16D67-F3E3-42B8-96A5-7F44182BBC34}" type="presOf" srcId="{9A476069-4F3D-43D3-8900-7B782CE92C24}" destId="{81CFB0BD-53AC-4F14-86C8-D0C91DFD426A}" srcOrd="1" destOrd="0" presId="urn:microsoft.com/office/officeart/2005/8/layout/vProcess5"/>
    <dgm:cxn modelId="{B24B8547-3D9C-451B-B38F-48EE376FA0A6}" srcId="{4E45341B-A981-4D53-ABF9-2D1AFFE4AD75}" destId="{D5045D97-F3D4-4234-A698-6C6CED097A8E}" srcOrd="4" destOrd="0" parTransId="{A3A9D24A-9F1F-4375-A54A-6BEC463CA2CE}" sibTransId="{8660DA70-784F-4545-8346-CD60CD3991F9}"/>
    <dgm:cxn modelId="{CB3AE44D-608C-4038-B2B8-7E1DA0EB2C47}" srcId="{4E45341B-A981-4D53-ABF9-2D1AFFE4AD75}" destId="{B54838D4-2D2F-4965-B0FB-A4EA8A9CE3FD}" srcOrd="2" destOrd="0" parTransId="{8961CF33-EEAF-41A0-B2FD-06EAD3E00FBF}" sibTransId="{FD3C1DDF-C911-4244-B01E-B6F59CE722AD}"/>
    <dgm:cxn modelId="{8ECE7D72-BE5C-4500-A362-1B5489BBC24A}" type="presOf" srcId="{D5045D97-F3D4-4234-A698-6C6CED097A8E}" destId="{BAA6BE1B-7D2E-4843-8D24-11093F7BA283}" srcOrd="0" destOrd="0" presId="urn:microsoft.com/office/officeart/2005/8/layout/vProcess5"/>
    <dgm:cxn modelId="{9FEB7986-4287-4C83-9ED0-8E7F313CA5B1}" srcId="{4E45341B-A981-4D53-ABF9-2D1AFFE4AD75}" destId="{57F20E75-2266-4DF5-B569-B3C635021E09}" srcOrd="1" destOrd="0" parTransId="{31282FBE-7161-4D35-9ADE-5285E87549F0}" sibTransId="{6BCAA410-81C6-468E-9BDE-A56DEB383EEB}"/>
    <dgm:cxn modelId="{F491AC8E-8448-45BC-84A4-DEADFADA28B5}" type="presOf" srcId="{EDCC9621-2044-49F5-A6A9-F971F1DD3818}" destId="{C1DF260F-2B21-4B8E-8FAA-2628F7EEA62B}" srcOrd="0" destOrd="0" presId="urn:microsoft.com/office/officeart/2005/8/layout/vProcess5"/>
    <dgm:cxn modelId="{19E5A390-FDAE-412A-9F9D-8B58AA58B114}" type="presOf" srcId="{9A476069-4F3D-43D3-8900-7B782CE92C24}" destId="{4D2AF0ED-A37F-4555-AE21-60CFB7478B6E}" srcOrd="0" destOrd="0" presId="urn:microsoft.com/office/officeart/2005/8/layout/vProcess5"/>
    <dgm:cxn modelId="{BBA43996-F8A0-46AC-BF30-CB1428FF6838}" srcId="{4E45341B-A981-4D53-ABF9-2D1AFFE4AD75}" destId="{EDCC9621-2044-49F5-A6A9-F971F1DD3818}" srcOrd="0" destOrd="0" parTransId="{2C0112DC-B219-4A4A-8EF2-EADD6308CDDF}" sibTransId="{5531440C-D352-4F87-AE74-BFE5F6A5584B}"/>
    <dgm:cxn modelId="{F17B2FA7-AA55-4E17-BB68-C5BBF79A79EF}" type="presOf" srcId="{5531440C-D352-4F87-AE74-BFE5F6A5584B}" destId="{14DF19A7-09F8-468E-9B9E-D03B9A807664}" srcOrd="0" destOrd="0" presId="urn:microsoft.com/office/officeart/2005/8/layout/vProcess5"/>
    <dgm:cxn modelId="{7F9E3AAC-3136-4806-9E20-ADC18F0231DF}" type="presOf" srcId="{B54838D4-2D2F-4965-B0FB-A4EA8A9CE3FD}" destId="{26E7FA14-E142-46E9-A569-A49C1F845A1D}" srcOrd="0" destOrd="0" presId="urn:microsoft.com/office/officeart/2005/8/layout/vProcess5"/>
    <dgm:cxn modelId="{2D0B36BC-FB72-4A92-B03D-992E16F6BA7A}" type="presOf" srcId="{6BCAA410-81C6-468E-9BDE-A56DEB383EEB}" destId="{F4A16AEB-3887-48C1-8EAE-49B6D2F61238}" srcOrd="0" destOrd="0" presId="urn:microsoft.com/office/officeart/2005/8/layout/vProcess5"/>
    <dgm:cxn modelId="{6AFAA4C6-6797-4BFE-B7EC-382C4B04424A}" type="presOf" srcId="{D5045D97-F3D4-4234-A698-6C6CED097A8E}" destId="{26686927-39FB-4F8B-A50F-0CF13D71F680}" srcOrd="1" destOrd="0" presId="urn:microsoft.com/office/officeart/2005/8/layout/vProcess5"/>
    <dgm:cxn modelId="{856F15CB-CBB2-4AF3-95F6-7F9B10AC71C6}" type="presOf" srcId="{57F20E75-2266-4DF5-B569-B3C635021E09}" destId="{D37B3737-F8D0-4DD9-BC4B-C10797CC52F9}" srcOrd="1" destOrd="0" presId="urn:microsoft.com/office/officeart/2005/8/layout/vProcess5"/>
    <dgm:cxn modelId="{443BBFD2-C265-4BCB-A135-3D0F0676A4B2}" type="presOf" srcId="{FD3C1DDF-C911-4244-B01E-B6F59CE722AD}" destId="{3B02B228-43C6-4B48-AEB4-40DF55530917}" srcOrd="0" destOrd="0" presId="urn:microsoft.com/office/officeart/2005/8/layout/vProcess5"/>
    <dgm:cxn modelId="{F0C007D8-1588-4139-B5E7-AC02F14354D3}" type="presOf" srcId="{EDCC9621-2044-49F5-A6A9-F971F1DD3818}" destId="{6103AD4A-0A29-4BC3-A1D2-AF8CDA0DDA76}" srcOrd="1" destOrd="0" presId="urn:microsoft.com/office/officeart/2005/8/layout/vProcess5"/>
    <dgm:cxn modelId="{F0D2F4E4-8E79-4269-A9AA-0371EFB3CA0A}" type="presOf" srcId="{57F20E75-2266-4DF5-B569-B3C635021E09}" destId="{ABBE27F6-AD66-44BA-83EF-1BEB7533C68E}" srcOrd="0" destOrd="0" presId="urn:microsoft.com/office/officeart/2005/8/layout/vProcess5"/>
    <dgm:cxn modelId="{43838DEC-0D12-44BE-816C-7A634B4FCEED}" type="presOf" srcId="{56DFAD63-ECAC-4661-A4C2-119C95A8316C}" destId="{CC110C2C-AB47-477C-BD50-5F076E1347D6}" srcOrd="0" destOrd="0" presId="urn:microsoft.com/office/officeart/2005/8/layout/vProcess5"/>
    <dgm:cxn modelId="{81BE9FED-ECDE-46D6-9831-F81C85D90C73}" type="presOf" srcId="{B54838D4-2D2F-4965-B0FB-A4EA8A9CE3FD}" destId="{B15A7B0B-5A3D-48A0-99E7-BB0C57787012}" srcOrd="1" destOrd="0" presId="urn:microsoft.com/office/officeart/2005/8/layout/vProcess5"/>
    <dgm:cxn modelId="{3A4580DA-B964-44B3-8DF5-91B4D91002FB}" type="presParOf" srcId="{B489FA36-741A-427F-A695-94D607AC2273}" destId="{BCB64BE0-F5C9-44B9-B1A2-E6EC4C34189C}" srcOrd="0" destOrd="0" presId="urn:microsoft.com/office/officeart/2005/8/layout/vProcess5"/>
    <dgm:cxn modelId="{47912F92-9465-4BDE-95C4-804C5BC97228}" type="presParOf" srcId="{B489FA36-741A-427F-A695-94D607AC2273}" destId="{C1DF260F-2B21-4B8E-8FAA-2628F7EEA62B}" srcOrd="1" destOrd="0" presId="urn:microsoft.com/office/officeart/2005/8/layout/vProcess5"/>
    <dgm:cxn modelId="{2E9E4C21-E8E7-4B51-AF75-43BB4F1A8D0F}" type="presParOf" srcId="{B489FA36-741A-427F-A695-94D607AC2273}" destId="{ABBE27F6-AD66-44BA-83EF-1BEB7533C68E}" srcOrd="2" destOrd="0" presId="urn:microsoft.com/office/officeart/2005/8/layout/vProcess5"/>
    <dgm:cxn modelId="{1EA5C0EB-7707-4F6A-A5BB-10B5D02D9037}" type="presParOf" srcId="{B489FA36-741A-427F-A695-94D607AC2273}" destId="{26E7FA14-E142-46E9-A569-A49C1F845A1D}" srcOrd="3" destOrd="0" presId="urn:microsoft.com/office/officeart/2005/8/layout/vProcess5"/>
    <dgm:cxn modelId="{D606A32A-A233-403E-ADFF-BDCD6065F058}" type="presParOf" srcId="{B489FA36-741A-427F-A695-94D607AC2273}" destId="{4D2AF0ED-A37F-4555-AE21-60CFB7478B6E}" srcOrd="4" destOrd="0" presId="urn:microsoft.com/office/officeart/2005/8/layout/vProcess5"/>
    <dgm:cxn modelId="{6FDC59D5-0110-45E4-98B4-B38BAB7184F8}" type="presParOf" srcId="{B489FA36-741A-427F-A695-94D607AC2273}" destId="{BAA6BE1B-7D2E-4843-8D24-11093F7BA283}" srcOrd="5" destOrd="0" presId="urn:microsoft.com/office/officeart/2005/8/layout/vProcess5"/>
    <dgm:cxn modelId="{423A3033-E971-49D9-B2A9-C3F766BD8BF2}" type="presParOf" srcId="{B489FA36-741A-427F-A695-94D607AC2273}" destId="{14DF19A7-09F8-468E-9B9E-D03B9A807664}" srcOrd="6" destOrd="0" presId="urn:microsoft.com/office/officeart/2005/8/layout/vProcess5"/>
    <dgm:cxn modelId="{9108CAD5-8882-4CA0-8F75-E752744B267A}" type="presParOf" srcId="{B489FA36-741A-427F-A695-94D607AC2273}" destId="{F4A16AEB-3887-48C1-8EAE-49B6D2F61238}" srcOrd="7" destOrd="0" presId="urn:microsoft.com/office/officeart/2005/8/layout/vProcess5"/>
    <dgm:cxn modelId="{F55FD545-28DF-4A4B-A9FE-272D65EF0736}" type="presParOf" srcId="{B489FA36-741A-427F-A695-94D607AC2273}" destId="{3B02B228-43C6-4B48-AEB4-40DF55530917}" srcOrd="8" destOrd="0" presId="urn:microsoft.com/office/officeart/2005/8/layout/vProcess5"/>
    <dgm:cxn modelId="{BA7E16C5-D1B9-4A46-9F35-132A387ECBDA}" type="presParOf" srcId="{B489FA36-741A-427F-A695-94D607AC2273}" destId="{CC110C2C-AB47-477C-BD50-5F076E1347D6}" srcOrd="9" destOrd="0" presId="urn:microsoft.com/office/officeart/2005/8/layout/vProcess5"/>
    <dgm:cxn modelId="{AD50B9FE-31F1-4FB8-9790-46E2E9DDD63C}" type="presParOf" srcId="{B489FA36-741A-427F-A695-94D607AC2273}" destId="{6103AD4A-0A29-4BC3-A1D2-AF8CDA0DDA76}" srcOrd="10" destOrd="0" presId="urn:microsoft.com/office/officeart/2005/8/layout/vProcess5"/>
    <dgm:cxn modelId="{AED882D2-D092-4298-993E-5F817E061968}" type="presParOf" srcId="{B489FA36-741A-427F-A695-94D607AC2273}" destId="{D37B3737-F8D0-4DD9-BC4B-C10797CC52F9}" srcOrd="11" destOrd="0" presId="urn:microsoft.com/office/officeart/2005/8/layout/vProcess5"/>
    <dgm:cxn modelId="{CD96A2B4-A626-4B78-A184-F4B9C1CDF53E}" type="presParOf" srcId="{B489FA36-741A-427F-A695-94D607AC2273}" destId="{B15A7B0B-5A3D-48A0-99E7-BB0C57787012}" srcOrd="12" destOrd="0" presId="urn:microsoft.com/office/officeart/2005/8/layout/vProcess5"/>
    <dgm:cxn modelId="{9C097F45-57D8-44A1-9DE1-2834717AE98C}" type="presParOf" srcId="{B489FA36-741A-427F-A695-94D607AC2273}" destId="{81CFB0BD-53AC-4F14-86C8-D0C91DFD426A}" srcOrd="13" destOrd="0" presId="urn:microsoft.com/office/officeart/2005/8/layout/vProcess5"/>
    <dgm:cxn modelId="{94C7E611-58D6-43F4-8652-32A95F7276EC}" type="presParOf" srcId="{B489FA36-741A-427F-A695-94D607AC2273}" destId="{26686927-39FB-4F8B-A50F-0CF13D71F680}" srcOrd="14"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248518-57EC-463F-A03B-801B8A231AB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s-ES"/>
        </a:p>
      </dgm:t>
    </dgm:pt>
    <dgm:pt modelId="{39ABC081-B93A-4136-B335-46373E4E1CCD}">
      <dgm:prSet phldrT="[Texto]"/>
      <dgm:spPr/>
      <dgm:t>
        <a:bodyPr/>
        <a:lstStyle/>
        <a:p>
          <a:r>
            <a:rPr lang="es-ES" b="0" i="1" u="none" strike="noStrike" baseline="0" dirty="0">
              <a:latin typeface="+mn-lt"/>
              <a:ea typeface="+mn-ea"/>
              <a:cs typeface="+mn-cs"/>
            </a:rPr>
            <a:t>Los requerimientos de hardware y software de un componente</a:t>
          </a:r>
          <a:endParaRPr lang="es-ES" dirty="0"/>
        </a:p>
      </dgm:t>
    </dgm:pt>
    <dgm:pt modelId="{80F89071-5DCE-4BF5-AE4B-9B7908AAB53B}" cxnId="{2EC25F4B-4624-4127-8B13-AA76ABDB078C}" type="parTrans">
      <dgm:prSet/>
      <dgm:spPr/>
      <dgm:t>
        <a:bodyPr/>
        <a:lstStyle/>
        <a:p>
          <a:endParaRPr lang="es-ES"/>
        </a:p>
      </dgm:t>
    </dgm:pt>
    <dgm:pt modelId="{DB7494B4-C8DD-4F41-9ECE-ECECCC7CC3D3}" cxnId="{2EC25F4B-4624-4127-8B13-AA76ABDB078C}" type="sibTrans">
      <dgm:prSet/>
      <dgm:spPr/>
      <dgm:t>
        <a:bodyPr/>
        <a:lstStyle/>
        <a:p>
          <a:endParaRPr lang="es-ES"/>
        </a:p>
      </dgm:t>
    </dgm:pt>
    <dgm:pt modelId="{83FE40F1-92EF-4BB6-A3BD-3818B8D781FF}">
      <dgm:prSet/>
      <dgm:spPr/>
      <dgm:t>
        <a:bodyPr/>
        <a:lstStyle/>
        <a:p>
          <a:r>
            <a:rPr lang="es-ES" b="0" i="1" u="none" strike="noStrike" baseline="0" dirty="0">
              <a:latin typeface="+mn-lt"/>
              <a:ea typeface="+mn-ea"/>
              <a:cs typeface="+mn-cs"/>
            </a:rPr>
            <a:t>Los requerimientos de disponibilidad del sistema </a:t>
          </a:r>
          <a:endParaRPr lang="es-ES" b="0" i="0" u="none" strike="noStrike" baseline="0" dirty="0">
            <a:latin typeface="+mn-lt"/>
            <a:ea typeface="+mn-ea"/>
            <a:cs typeface="+mn-cs"/>
          </a:endParaRPr>
        </a:p>
      </dgm:t>
    </dgm:pt>
    <dgm:pt modelId="{519C6D96-4665-4B75-8DE0-8C91B3FFB9BD}" cxnId="{D6EF2727-F461-4DDA-9C8E-2CB63E526113}" type="parTrans">
      <dgm:prSet/>
      <dgm:spPr/>
      <dgm:t>
        <a:bodyPr/>
        <a:lstStyle/>
        <a:p>
          <a:endParaRPr lang="es-ES"/>
        </a:p>
      </dgm:t>
    </dgm:pt>
    <dgm:pt modelId="{6912C401-304C-4655-A1F4-E6E46E182765}" cxnId="{D6EF2727-F461-4DDA-9C8E-2CB63E526113}" type="sibTrans">
      <dgm:prSet/>
      <dgm:spPr/>
      <dgm:t>
        <a:bodyPr/>
        <a:lstStyle/>
        <a:p>
          <a:endParaRPr lang="es-ES"/>
        </a:p>
      </dgm:t>
    </dgm:pt>
    <dgm:pt modelId="{82780AC2-C0EC-45D5-B06E-D1594EAFECE1}">
      <dgm:prSet/>
      <dgm:spPr/>
      <dgm:t>
        <a:bodyPr/>
        <a:lstStyle/>
        <a:p>
          <a:r>
            <a:rPr lang="es-ES" b="0" i="1" u="none" strike="noStrike" baseline="0" dirty="0">
              <a:latin typeface="+mn-lt"/>
              <a:ea typeface="+mn-ea"/>
              <a:cs typeface="+mn-cs"/>
            </a:rPr>
            <a:t>Comunicaciones de componentes </a:t>
          </a:r>
          <a:endParaRPr lang="es-ES" b="0" i="0" u="none" strike="noStrike" baseline="0" dirty="0">
            <a:latin typeface="+mn-lt"/>
            <a:ea typeface="+mn-ea"/>
            <a:cs typeface="+mn-cs"/>
          </a:endParaRPr>
        </a:p>
      </dgm:t>
    </dgm:pt>
    <dgm:pt modelId="{98BBEC09-FD7E-4803-89EB-89F116E7BD2F}" cxnId="{E8230198-1B55-450E-B1D5-F292EABBF4B4}" type="parTrans">
      <dgm:prSet/>
      <dgm:spPr/>
      <dgm:t>
        <a:bodyPr/>
        <a:lstStyle/>
        <a:p>
          <a:endParaRPr lang="es-ES"/>
        </a:p>
      </dgm:t>
    </dgm:pt>
    <dgm:pt modelId="{642AB3C5-1D31-4D99-A1DF-CB0C5AF999D4}" cxnId="{E8230198-1B55-450E-B1D5-F292EABBF4B4}" type="sibTrans">
      <dgm:prSet/>
      <dgm:spPr/>
      <dgm:t>
        <a:bodyPr/>
        <a:lstStyle/>
        <a:p>
          <a:endParaRPr lang="es-ES"/>
        </a:p>
      </dgm:t>
    </dgm:pt>
    <dgm:pt modelId="{73C6590A-FD51-4515-B128-D4A4DC06C3E5}">
      <dgm:prSet phldrT="[Texto]"/>
      <dgm:spPr/>
      <dgm:t>
        <a:bodyPr/>
        <a:lstStyle/>
        <a:p>
          <a:r>
            <a:rPr lang="es-ES" b="0" i="0" u="none" strike="noStrike" baseline="0" dirty="0">
              <a:latin typeface="+mn-lt"/>
              <a:ea typeface="+mn-ea"/>
              <a:cs typeface="+mn-cs"/>
            </a:rPr>
            <a:t>Si un componente se diseña para una arquitectura de hardware específica, o se apoya en algún otro sistema de software, tiene que desplegarse por supuesto en una plataforma que brinde el soporte requerido de hardware y software.</a:t>
          </a:r>
          <a:endParaRPr lang="es-ES" dirty="0"/>
        </a:p>
      </dgm:t>
    </dgm:pt>
    <dgm:pt modelId="{8482C3C2-E84E-45ED-967D-5A7C8AF4BFAA}" cxnId="{E184D1ED-E3F8-42B5-A8A4-37FE1854F7FC}" type="parTrans">
      <dgm:prSet/>
      <dgm:spPr/>
      <dgm:t>
        <a:bodyPr/>
        <a:lstStyle/>
        <a:p>
          <a:endParaRPr lang="es-ES"/>
        </a:p>
      </dgm:t>
    </dgm:pt>
    <dgm:pt modelId="{76F0E4B2-8BE8-40C2-9D21-3E66D3F9C205}" cxnId="{E184D1ED-E3F8-42B5-A8A4-37FE1854F7FC}" type="sibTrans">
      <dgm:prSet/>
      <dgm:spPr/>
      <dgm:t>
        <a:bodyPr/>
        <a:lstStyle/>
        <a:p>
          <a:endParaRPr lang="es-ES"/>
        </a:p>
      </dgm:t>
    </dgm:pt>
    <dgm:pt modelId="{48288E96-9AE1-438D-B896-21CE7A00372D}">
      <dgm:prSet/>
      <dgm:spPr/>
      <dgm:t>
        <a:bodyPr/>
        <a:lstStyle/>
        <a:p>
          <a:r>
            <a:rPr lang="es-ES" b="0" i="0" u="none" strike="noStrike" baseline="0" dirty="0">
              <a:latin typeface="+mn-lt"/>
              <a:ea typeface="+mn-ea"/>
              <a:cs typeface="+mn-cs"/>
            </a:rPr>
            <a:t>Los sistemas de alta disponibilidad pueden necesitar que los componentes se desplieguen en más de una plataforma. Esto significa que, en el caso de una falla de plataforma, esté disponible una implementación alternativa del componente.</a:t>
          </a:r>
        </a:p>
      </dgm:t>
    </dgm:pt>
    <dgm:pt modelId="{4ED202B2-D5C7-4975-91EA-AF4F4C7E0271}" cxnId="{0ECAB218-5432-4415-BBE4-26E452DD43B4}" type="parTrans">
      <dgm:prSet/>
      <dgm:spPr/>
      <dgm:t>
        <a:bodyPr/>
        <a:lstStyle/>
        <a:p>
          <a:endParaRPr lang="es-ES"/>
        </a:p>
      </dgm:t>
    </dgm:pt>
    <dgm:pt modelId="{53C9FD90-20CB-48DD-BA51-3B4F4BEFE9D9}" cxnId="{0ECAB218-5432-4415-BBE4-26E452DD43B4}" type="sibTrans">
      <dgm:prSet/>
      <dgm:spPr/>
      <dgm:t>
        <a:bodyPr/>
        <a:lstStyle/>
        <a:p>
          <a:endParaRPr lang="es-ES"/>
        </a:p>
      </dgm:t>
    </dgm:pt>
    <dgm:pt modelId="{C107B194-E309-4316-9B39-94B0D6FBA54D}">
      <dgm:prSet/>
      <dgm:spPr/>
      <dgm:t>
        <a:bodyPr/>
        <a:lstStyle/>
        <a:p>
          <a:r>
            <a:rPr lang="es-ES" b="0" i="0" u="none" strike="noStrike" baseline="0" dirty="0">
              <a:latin typeface="+mn-lt"/>
              <a:ea typeface="+mn-ea"/>
              <a:cs typeface="+mn-cs"/>
            </a:rPr>
            <a:t>Si hay un alto nivel de tráfico de comunicaciones entre componentes, por lo general tiene sentido desplegarlos en la misma plataforma o en plataformas que estén físicamente cercanas entre sí. Esto reduce la latencia de comunicaciones, es decir, la demora entre el tiempo que transcurre desde el momento en que un componente envía un mensaje hasta que otro lo recibe.</a:t>
          </a:r>
        </a:p>
      </dgm:t>
    </dgm:pt>
    <dgm:pt modelId="{BC9F7B4A-4592-48D3-8F57-3B3EAB75C339}" cxnId="{7C2DF170-61A9-4171-8025-98BA24BA9323}" type="parTrans">
      <dgm:prSet/>
      <dgm:spPr/>
      <dgm:t>
        <a:bodyPr/>
        <a:lstStyle/>
        <a:p>
          <a:endParaRPr lang="es-ES"/>
        </a:p>
      </dgm:t>
    </dgm:pt>
    <dgm:pt modelId="{ED2086DC-1583-4D56-ABF6-B746E2899989}" cxnId="{7C2DF170-61A9-4171-8025-98BA24BA9323}" type="sibTrans">
      <dgm:prSet/>
      <dgm:spPr/>
      <dgm:t>
        <a:bodyPr/>
        <a:lstStyle/>
        <a:p>
          <a:endParaRPr lang="es-ES"/>
        </a:p>
      </dgm:t>
    </dgm:pt>
    <dgm:pt modelId="{A6496520-A47B-4366-9540-CD144F9C18C2}" type="pres">
      <dgm:prSet presAssocID="{84248518-57EC-463F-A03B-801B8A231AB4}" presName="linear" presStyleCnt="0">
        <dgm:presLayoutVars>
          <dgm:animLvl val="lvl"/>
          <dgm:resizeHandles val="exact"/>
        </dgm:presLayoutVars>
      </dgm:prSet>
      <dgm:spPr/>
    </dgm:pt>
    <dgm:pt modelId="{9F930F14-3AD3-4B49-A011-4A0BEC2476FB}" type="pres">
      <dgm:prSet presAssocID="{39ABC081-B93A-4136-B335-46373E4E1CCD}" presName="parentText" presStyleLbl="node1" presStyleIdx="0" presStyleCnt="3">
        <dgm:presLayoutVars>
          <dgm:chMax val="0"/>
          <dgm:bulletEnabled val="1"/>
        </dgm:presLayoutVars>
      </dgm:prSet>
      <dgm:spPr/>
    </dgm:pt>
    <dgm:pt modelId="{2FD0C9E9-127A-4B16-BC81-62DC4E5C655B}" type="pres">
      <dgm:prSet presAssocID="{39ABC081-B93A-4136-B335-46373E4E1CCD}" presName="childText" presStyleLbl="revTx" presStyleIdx="0" presStyleCnt="3">
        <dgm:presLayoutVars>
          <dgm:bulletEnabled val="1"/>
        </dgm:presLayoutVars>
      </dgm:prSet>
      <dgm:spPr/>
    </dgm:pt>
    <dgm:pt modelId="{4820C6F7-8D1D-4D6B-B02E-FEFBAFB0310D}" type="pres">
      <dgm:prSet presAssocID="{83FE40F1-92EF-4BB6-A3BD-3818B8D781FF}" presName="parentText" presStyleLbl="node1" presStyleIdx="1" presStyleCnt="3">
        <dgm:presLayoutVars>
          <dgm:chMax val="0"/>
          <dgm:bulletEnabled val="1"/>
        </dgm:presLayoutVars>
      </dgm:prSet>
      <dgm:spPr/>
    </dgm:pt>
    <dgm:pt modelId="{8AE1BA44-9539-4B0F-8270-91FFA3711DDE}" type="pres">
      <dgm:prSet presAssocID="{83FE40F1-92EF-4BB6-A3BD-3818B8D781FF}" presName="childText" presStyleLbl="revTx" presStyleIdx="1" presStyleCnt="3">
        <dgm:presLayoutVars>
          <dgm:bulletEnabled val="1"/>
        </dgm:presLayoutVars>
      </dgm:prSet>
      <dgm:spPr/>
    </dgm:pt>
    <dgm:pt modelId="{08CC5E93-ADB5-4FA9-AA55-803BC0BE07F3}" type="pres">
      <dgm:prSet presAssocID="{82780AC2-C0EC-45D5-B06E-D1594EAFECE1}" presName="parentText" presStyleLbl="node1" presStyleIdx="2" presStyleCnt="3">
        <dgm:presLayoutVars>
          <dgm:chMax val="0"/>
          <dgm:bulletEnabled val="1"/>
        </dgm:presLayoutVars>
      </dgm:prSet>
      <dgm:spPr/>
    </dgm:pt>
    <dgm:pt modelId="{CA6BD125-554A-4663-883A-83A43A0D9E4A}" type="pres">
      <dgm:prSet presAssocID="{82780AC2-C0EC-45D5-B06E-D1594EAFECE1}" presName="childText" presStyleLbl="revTx" presStyleIdx="2" presStyleCnt="3">
        <dgm:presLayoutVars>
          <dgm:bulletEnabled val="1"/>
        </dgm:presLayoutVars>
      </dgm:prSet>
      <dgm:spPr/>
    </dgm:pt>
  </dgm:ptLst>
  <dgm:cxnLst>
    <dgm:cxn modelId="{7E97D601-3CE6-4239-A4E1-6E20B2924D77}" type="presOf" srcId="{84248518-57EC-463F-A03B-801B8A231AB4}" destId="{A6496520-A47B-4366-9540-CD144F9C18C2}" srcOrd="0" destOrd="0" presId="urn:microsoft.com/office/officeart/2005/8/layout/vList2"/>
    <dgm:cxn modelId="{0ECAB218-5432-4415-BBE4-26E452DD43B4}" srcId="{83FE40F1-92EF-4BB6-A3BD-3818B8D781FF}" destId="{48288E96-9AE1-438D-B896-21CE7A00372D}" srcOrd="0" destOrd="0" parTransId="{4ED202B2-D5C7-4975-91EA-AF4F4C7E0271}" sibTransId="{53C9FD90-20CB-48DD-BA51-3B4F4BEFE9D9}"/>
    <dgm:cxn modelId="{7DF79C1C-56D2-4ABB-AF56-CBC857F0B4A0}" type="presOf" srcId="{82780AC2-C0EC-45D5-B06E-D1594EAFECE1}" destId="{08CC5E93-ADB5-4FA9-AA55-803BC0BE07F3}" srcOrd="0" destOrd="0" presId="urn:microsoft.com/office/officeart/2005/8/layout/vList2"/>
    <dgm:cxn modelId="{496EA51F-868B-4945-8B8F-250B867F6CE4}" type="presOf" srcId="{48288E96-9AE1-438D-B896-21CE7A00372D}" destId="{8AE1BA44-9539-4B0F-8270-91FFA3711DDE}" srcOrd="0" destOrd="0" presId="urn:microsoft.com/office/officeart/2005/8/layout/vList2"/>
    <dgm:cxn modelId="{D6EF2727-F461-4DDA-9C8E-2CB63E526113}" srcId="{84248518-57EC-463F-A03B-801B8A231AB4}" destId="{83FE40F1-92EF-4BB6-A3BD-3818B8D781FF}" srcOrd="1" destOrd="0" parTransId="{519C6D96-4665-4B75-8DE0-8C91B3FFB9BD}" sibTransId="{6912C401-304C-4655-A1F4-E6E46E182765}"/>
    <dgm:cxn modelId="{2EC25F4B-4624-4127-8B13-AA76ABDB078C}" srcId="{84248518-57EC-463F-A03B-801B8A231AB4}" destId="{39ABC081-B93A-4136-B335-46373E4E1CCD}" srcOrd="0" destOrd="0" parTransId="{80F89071-5DCE-4BF5-AE4B-9B7908AAB53B}" sibTransId="{DB7494B4-C8DD-4F41-9ECE-ECECCC7CC3D3}"/>
    <dgm:cxn modelId="{AEC23A6C-C7F0-46BC-AE54-9F2709031AEA}" type="presOf" srcId="{83FE40F1-92EF-4BB6-A3BD-3818B8D781FF}" destId="{4820C6F7-8D1D-4D6B-B02E-FEFBAFB0310D}" srcOrd="0" destOrd="0" presId="urn:microsoft.com/office/officeart/2005/8/layout/vList2"/>
    <dgm:cxn modelId="{7C2DF170-61A9-4171-8025-98BA24BA9323}" srcId="{82780AC2-C0EC-45D5-B06E-D1594EAFECE1}" destId="{C107B194-E309-4316-9B39-94B0D6FBA54D}" srcOrd="0" destOrd="0" parTransId="{BC9F7B4A-4592-48D3-8F57-3B3EAB75C339}" sibTransId="{ED2086DC-1583-4D56-ABF6-B746E2899989}"/>
    <dgm:cxn modelId="{AA259382-122E-4388-B0E6-4F9662A188DD}" type="presOf" srcId="{39ABC081-B93A-4136-B335-46373E4E1CCD}" destId="{9F930F14-3AD3-4B49-A011-4A0BEC2476FB}" srcOrd="0" destOrd="0" presId="urn:microsoft.com/office/officeart/2005/8/layout/vList2"/>
    <dgm:cxn modelId="{E8230198-1B55-450E-B1D5-F292EABBF4B4}" srcId="{84248518-57EC-463F-A03B-801B8A231AB4}" destId="{82780AC2-C0EC-45D5-B06E-D1594EAFECE1}" srcOrd="2" destOrd="0" parTransId="{98BBEC09-FD7E-4803-89EB-89F116E7BD2F}" sibTransId="{642AB3C5-1D31-4D99-A1DF-CB0C5AF999D4}"/>
    <dgm:cxn modelId="{6A25E4C3-4ED8-49F4-BF25-2DCB96F1B171}" type="presOf" srcId="{C107B194-E309-4316-9B39-94B0D6FBA54D}" destId="{CA6BD125-554A-4663-883A-83A43A0D9E4A}" srcOrd="0" destOrd="0" presId="urn:microsoft.com/office/officeart/2005/8/layout/vList2"/>
    <dgm:cxn modelId="{3EC3BFED-D011-4348-81CE-13F195B02B58}" type="presOf" srcId="{73C6590A-FD51-4515-B128-D4A4DC06C3E5}" destId="{2FD0C9E9-127A-4B16-BC81-62DC4E5C655B}" srcOrd="0" destOrd="0" presId="urn:microsoft.com/office/officeart/2005/8/layout/vList2"/>
    <dgm:cxn modelId="{E184D1ED-E3F8-42B5-A8A4-37FE1854F7FC}" srcId="{39ABC081-B93A-4136-B335-46373E4E1CCD}" destId="{73C6590A-FD51-4515-B128-D4A4DC06C3E5}" srcOrd="0" destOrd="0" parTransId="{8482C3C2-E84E-45ED-967D-5A7C8AF4BFAA}" sibTransId="{76F0E4B2-8BE8-40C2-9D21-3E66D3F9C205}"/>
    <dgm:cxn modelId="{8BC9C9E0-2FF9-483A-8A42-5306840D1BB8}" type="presParOf" srcId="{A6496520-A47B-4366-9540-CD144F9C18C2}" destId="{9F930F14-3AD3-4B49-A011-4A0BEC2476FB}" srcOrd="0" destOrd="0" presId="urn:microsoft.com/office/officeart/2005/8/layout/vList2"/>
    <dgm:cxn modelId="{535B7CE3-E859-42C2-A276-73E3988CFCD7}" type="presParOf" srcId="{A6496520-A47B-4366-9540-CD144F9C18C2}" destId="{2FD0C9E9-127A-4B16-BC81-62DC4E5C655B}" srcOrd="1" destOrd="0" presId="urn:microsoft.com/office/officeart/2005/8/layout/vList2"/>
    <dgm:cxn modelId="{53C64755-5A19-40E1-8A14-B7CE9BAD527A}" type="presParOf" srcId="{A6496520-A47B-4366-9540-CD144F9C18C2}" destId="{4820C6F7-8D1D-4D6B-B02E-FEFBAFB0310D}" srcOrd="2" destOrd="0" presId="urn:microsoft.com/office/officeart/2005/8/layout/vList2"/>
    <dgm:cxn modelId="{1277080B-9E61-43ED-98E9-E0675B7C782E}" type="presParOf" srcId="{A6496520-A47B-4366-9540-CD144F9C18C2}" destId="{8AE1BA44-9539-4B0F-8270-91FFA3711DDE}" srcOrd="3" destOrd="0" presId="urn:microsoft.com/office/officeart/2005/8/layout/vList2"/>
    <dgm:cxn modelId="{7CDBBEEA-2023-4229-B175-62A95ADA53BD}" type="presParOf" srcId="{A6496520-A47B-4366-9540-CD144F9C18C2}" destId="{08CC5E93-ADB5-4FA9-AA55-803BC0BE07F3}" srcOrd="4" destOrd="0" presId="urn:microsoft.com/office/officeart/2005/8/layout/vList2"/>
    <dgm:cxn modelId="{B3EAE0B8-A233-4414-8627-A5C0BCCAF7B8}" type="presParOf" srcId="{A6496520-A47B-4366-9540-CD144F9C18C2}" destId="{CA6BD125-554A-4663-883A-83A43A0D9E4A}"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D77687-ED1F-4FF1-9E9C-A26BBEBC9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64363F8E-C668-4029-8862-A9DE4A1F0B4D}">
      <dgm:prSet phldrT="[Texto]"/>
      <dgm:spPr/>
      <dgm:t>
        <a:bodyPr/>
        <a:lstStyle/>
        <a:p>
          <a:r>
            <a:rPr lang="es-ES" dirty="0"/>
            <a:t>1. Analizar los requisitos de Distribución.</a:t>
          </a:r>
        </a:p>
      </dgm:t>
    </dgm:pt>
    <dgm:pt modelId="{259CC44B-8477-48DC-B939-6BAC25D8AA1E}" cxnId="{ED7C33CD-F033-4740-9ED6-8A27A7FC89B1}" type="parTrans">
      <dgm:prSet/>
      <dgm:spPr/>
      <dgm:t>
        <a:bodyPr/>
        <a:lstStyle/>
        <a:p>
          <a:endParaRPr lang="es-ES"/>
        </a:p>
      </dgm:t>
    </dgm:pt>
    <dgm:pt modelId="{6D1767F2-88AB-437C-93A0-6885565E8346}" cxnId="{ED7C33CD-F033-4740-9ED6-8A27A7FC89B1}" type="sibTrans">
      <dgm:prSet/>
      <dgm:spPr/>
      <dgm:t>
        <a:bodyPr/>
        <a:lstStyle/>
        <a:p>
          <a:endParaRPr lang="es-ES"/>
        </a:p>
      </dgm:t>
    </dgm:pt>
    <dgm:pt modelId="{E7E325FE-EF45-4620-B498-D476916953C9}">
      <dgm:prSet phldrT="[Texto]"/>
      <dgm:spPr/>
      <dgm:t>
        <a:bodyPr/>
        <a:lstStyle/>
        <a:p>
          <a:r>
            <a:rPr lang="es-ES" dirty="0"/>
            <a:t>3. Asignar elementos del sistema a los nodos. </a:t>
          </a:r>
        </a:p>
      </dgm:t>
    </dgm:pt>
    <dgm:pt modelId="{7C0B3A63-86A3-46F5-BA32-1BB1103C5B4E}" cxnId="{9C3FBF2E-AE4C-4E7C-8FB1-B91C09719DC5}" type="parTrans">
      <dgm:prSet/>
      <dgm:spPr/>
      <dgm:t>
        <a:bodyPr/>
        <a:lstStyle/>
        <a:p>
          <a:endParaRPr lang="es-ES"/>
        </a:p>
      </dgm:t>
    </dgm:pt>
    <dgm:pt modelId="{62CD6B7E-5FA3-4523-9586-0B012EDEE8A2}" cxnId="{9C3FBF2E-AE4C-4E7C-8FB1-B91C09719DC5}" type="sibTrans">
      <dgm:prSet/>
      <dgm:spPr/>
      <dgm:t>
        <a:bodyPr/>
        <a:lstStyle/>
        <a:p>
          <a:endParaRPr lang="es-ES"/>
        </a:p>
      </dgm:t>
    </dgm:pt>
    <dgm:pt modelId="{C19B89C2-AEBA-4846-A45D-D24B0A9757CD}">
      <dgm:prSet/>
      <dgm:spPr/>
      <dgm:t>
        <a:bodyPr/>
        <a:lstStyle/>
        <a:p>
          <a:r>
            <a:rPr lang="es-ES" dirty="0"/>
            <a:t>2. Definir la configuración de la Red.</a:t>
          </a:r>
        </a:p>
      </dgm:t>
    </dgm:pt>
    <dgm:pt modelId="{05E35E6E-30BA-4B9E-8394-483CF9A59174}" cxnId="{23732484-55F9-43DF-8104-FE6B4F620491}" type="parTrans">
      <dgm:prSet/>
      <dgm:spPr/>
      <dgm:t>
        <a:bodyPr/>
        <a:lstStyle/>
        <a:p>
          <a:endParaRPr lang="es-ES"/>
        </a:p>
      </dgm:t>
    </dgm:pt>
    <dgm:pt modelId="{5354F272-E4DA-441C-9891-B61DB687775C}" cxnId="{23732484-55F9-43DF-8104-FE6B4F620491}" type="sibTrans">
      <dgm:prSet/>
      <dgm:spPr/>
      <dgm:t>
        <a:bodyPr/>
        <a:lstStyle/>
        <a:p>
          <a:endParaRPr lang="es-ES"/>
        </a:p>
      </dgm:t>
    </dgm:pt>
    <dgm:pt modelId="{7D8B2AA0-06F8-4852-BE4D-B5FCC90470B8}" type="pres">
      <dgm:prSet presAssocID="{3BD77687-ED1F-4FF1-9E9C-A26BBEBC92F5}" presName="linear" presStyleCnt="0">
        <dgm:presLayoutVars>
          <dgm:animLvl val="lvl"/>
          <dgm:resizeHandles val="exact"/>
        </dgm:presLayoutVars>
      </dgm:prSet>
      <dgm:spPr/>
    </dgm:pt>
    <dgm:pt modelId="{83E2E472-6006-42DC-BCF6-8DC927E9AB68}" type="pres">
      <dgm:prSet presAssocID="{64363F8E-C668-4029-8862-A9DE4A1F0B4D}" presName="parentText" presStyleLbl="node1" presStyleIdx="0" presStyleCnt="3">
        <dgm:presLayoutVars>
          <dgm:chMax val="0"/>
          <dgm:bulletEnabled val="1"/>
        </dgm:presLayoutVars>
      </dgm:prSet>
      <dgm:spPr/>
    </dgm:pt>
    <dgm:pt modelId="{114786FC-8DC6-4F09-9035-0A41BD9E820B}" type="pres">
      <dgm:prSet presAssocID="{6D1767F2-88AB-437C-93A0-6885565E8346}" presName="spacer" presStyleCnt="0"/>
      <dgm:spPr/>
    </dgm:pt>
    <dgm:pt modelId="{EC8CCC06-B116-4513-A24B-C2A1F1168A30}" type="pres">
      <dgm:prSet presAssocID="{C19B89C2-AEBA-4846-A45D-D24B0A9757CD}" presName="parentText" presStyleLbl="node1" presStyleIdx="1" presStyleCnt="3">
        <dgm:presLayoutVars>
          <dgm:chMax val="0"/>
          <dgm:bulletEnabled val="1"/>
        </dgm:presLayoutVars>
      </dgm:prSet>
      <dgm:spPr/>
    </dgm:pt>
    <dgm:pt modelId="{C0BC6CCD-54EA-423F-8CCA-C75AF6286DE5}" type="pres">
      <dgm:prSet presAssocID="{5354F272-E4DA-441C-9891-B61DB687775C}" presName="spacer" presStyleCnt="0"/>
      <dgm:spPr/>
    </dgm:pt>
    <dgm:pt modelId="{E966D248-EDB8-4279-BF5B-2136FA736715}" type="pres">
      <dgm:prSet presAssocID="{E7E325FE-EF45-4620-B498-D476916953C9}" presName="parentText" presStyleLbl="node1" presStyleIdx="2" presStyleCnt="3">
        <dgm:presLayoutVars>
          <dgm:chMax val="0"/>
          <dgm:bulletEnabled val="1"/>
        </dgm:presLayoutVars>
      </dgm:prSet>
      <dgm:spPr/>
    </dgm:pt>
  </dgm:ptLst>
  <dgm:cxnLst>
    <dgm:cxn modelId="{AFB5F403-49A5-4D72-AFCE-2C5823BBD195}" type="presOf" srcId="{3BD77687-ED1F-4FF1-9E9C-A26BBEBC92F5}" destId="{7D8B2AA0-06F8-4852-BE4D-B5FCC90470B8}" srcOrd="0" destOrd="0" presId="urn:microsoft.com/office/officeart/2005/8/layout/vList2"/>
    <dgm:cxn modelId="{9C3FBF2E-AE4C-4E7C-8FB1-B91C09719DC5}" srcId="{3BD77687-ED1F-4FF1-9E9C-A26BBEBC92F5}" destId="{E7E325FE-EF45-4620-B498-D476916953C9}" srcOrd="2" destOrd="0" parTransId="{7C0B3A63-86A3-46F5-BA32-1BB1103C5B4E}" sibTransId="{62CD6B7E-5FA3-4523-9586-0B012EDEE8A2}"/>
    <dgm:cxn modelId="{75486174-F163-464C-88F0-6EDE900E1878}" type="presOf" srcId="{64363F8E-C668-4029-8862-A9DE4A1F0B4D}" destId="{83E2E472-6006-42DC-BCF6-8DC927E9AB68}" srcOrd="0" destOrd="0" presId="urn:microsoft.com/office/officeart/2005/8/layout/vList2"/>
    <dgm:cxn modelId="{23732484-55F9-43DF-8104-FE6B4F620491}" srcId="{3BD77687-ED1F-4FF1-9E9C-A26BBEBC92F5}" destId="{C19B89C2-AEBA-4846-A45D-D24B0A9757CD}" srcOrd="1" destOrd="0" parTransId="{05E35E6E-30BA-4B9E-8394-483CF9A59174}" sibTransId="{5354F272-E4DA-441C-9891-B61DB687775C}"/>
    <dgm:cxn modelId="{3F944C8C-926C-4709-898B-939F16E64134}" type="presOf" srcId="{C19B89C2-AEBA-4846-A45D-D24B0A9757CD}" destId="{EC8CCC06-B116-4513-A24B-C2A1F1168A30}" srcOrd="0" destOrd="0" presId="urn:microsoft.com/office/officeart/2005/8/layout/vList2"/>
    <dgm:cxn modelId="{ED7C33CD-F033-4740-9ED6-8A27A7FC89B1}" srcId="{3BD77687-ED1F-4FF1-9E9C-A26BBEBC92F5}" destId="{64363F8E-C668-4029-8862-A9DE4A1F0B4D}" srcOrd="0" destOrd="0" parTransId="{259CC44B-8477-48DC-B939-6BAC25D8AA1E}" sibTransId="{6D1767F2-88AB-437C-93A0-6885565E8346}"/>
    <dgm:cxn modelId="{7EDFCFEC-E5F8-4856-8FA6-1D09C73D5DE6}" type="presOf" srcId="{E7E325FE-EF45-4620-B498-D476916953C9}" destId="{E966D248-EDB8-4279-BF5B-2136FA736715}" srcOrd="0" destOrd="0" presId="urn:microsoft.com/office/officeart/2005/8/layout/vList2"/>
    <dgm:cxn modelId="{6545B76E-A987-4378-A1ED-82DB44671CD4}" type="presParOf" srcId="{7D8B2AA0-06F8-4852-BE4D-B5FCC90470B8}" destId="{83E2E472-6006-42DC-BCF6-8DC927E9AB68}" srcOrd="0" destOrd="0" presId="urn:microsoft.com/office/officeart/2005/8/layout/vList2"/>
    <dgm:cxn modelId="{EEAEA05B-8073-49C1-8101-3017F39FF167}" type="presParOf" srcId="{7D8B2AA0-06F8-4852-BE4D-B5FCC90470B8}" destId="{114786FC-8DC6-4F09-9035-0A41BD9E820B}" srcOrd="1" destOrd="0" presId="urn:microsoft.com/office/officeart/2005/8/layout/vList2"/>
    <dgm:cxn modelId="{8F367A45-B905-4EBA-9B6B-1FAED76738B0}" type="presParOf" srcId="{7D8B2AA0-06F8-4852-BE4D-B5FCC90470B8}" destId="{EC8CCC06-B116-4513-A24B-C2A1F1168A30}" srcOrd="2" destOrd="0" presId="urn:microsoft.com/office/officeart/2005/8/layout/vList2"/>
    <dgm:cxn modelId="{75E84F6D-7D77-4B6B-8DEB-BABE4BD2D04F}" type="presParOf" srcId="{7D8B2AA0-06F8-4852-BE4D-B5FCC90470B8}" destId="{C0BC6CCD-54EA-423F-8CCA-C75AF6286DE5}" srcOrd="3" destOrd="0" presId="urn:microsoft.com/office/officeart/2005/8/layout/vList2"/>
    <dgm:cxn modelId="{3D7637C7-207B-4D4E-AE2E-651D549F7DF0}" type="presParOf" srcId="{7D8B2AA0-06F8-4852-BE4D-B5FCC90470B8}" destId="{E966D248-EDB8-4279-BF5B-2136FA736715}"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4AEAB9-9239-453D-B0C9-FEE9856F153A}" type="doc">
      <dgm:prSet loTypeId="urn:microsoft.com/office/officeart/2005/8/layout/gear1" loCatId="process" qsTypeId="urn:microsoft.com/office/officeart/2005/8/quickstyle/simple5" qsCatId="simple" csTypeId="urn:microsoft.com/office/officeart/2005/8/colors/accent0_3" csCatId="mainScheme" phldr="1"/>
      <dgm:spPr/>
    </dgm:pt>
    <dgm:pt modelId="{2F5C3B9C-D129-44C5-BD71-C6A60C0959CA}">
      <dgm:prSet phldrT="[Texto]"/>
      <dgm:spPr/>
      <dgm:t>
        <a:bodyPr/>
        <a:lstStyle/>
        <a:p>
          <a:r>
            <a:rPr lang="es-ES" b="1">
              <a:latin typeface="Trebuchet MS" panose="020B0603020202020204" pitchFamily="34" charset="0"/>
            </a:rPr>
            <a:t>POSIBILIDADES Y CARACTERÍSTICAS DE LOS PROCESADORES</a:t>
          </a:r>
          <a:endParaRPr lang="es-ES" b="1" dirty="0">
            <a:latin typeface="Trebuchet MS" panose="020B0603020202020204" pitchFamily="34" charset="0"/>
          </a:endParaRPr>
        </a:p>
      </dgm:t>
    </dgm:pt>
    <dgm:pt modelId="{6AC41971-1A08-44F6-8102-FF20315597E0}" cxnId="{F6C42864-F55D-4A0D-8C68-01D5CD235C79}" type="parTrans">
      <dgm:prSet/>
      <dgm:spPr/>
      <dgm:t>
        <a:bodyPr/>
        <a:lstStyle/>
        <a:p>
          <a:endParaRPr lang="es-ES" b="1">
            <a:solidFill>
              <a:schemeClr val="tx1"/>
            </a:solidFill>
            <a:latin typeface="Trebuchet MS" panose="020B0603020202020204" pitchFamily="34" charset="0"/>
          </a:endParaRPr>
        </a:p>
      </dgm:t>
    </dgm:pt>
    <dgm:pt modelId="{F162F80C-17F4-4E01-8137-05275B3BC4D3}" cxnId="{F6C42864-F55D-4A0D-8C68-01D5CD235C79}" type="sibTrans">
      <dgm:prSet/>
      <dgm:spPr/>
      <dgm:t>
        <a:bodyPr/>
        <a:lstStyle/>
        <a:p>
          <a:endParaRPr lang="es-ES" b="1">
            <a:solidFill>
              <a:schemeClr val="tx1"/>
            </a:solidFill>
            <a:latin typeface="Trebuchet MS" panose="020B0603020202020204" pitchFamily="34" charset="0"/>
          </a:endParaRPr>
        </a:p>
      </dgm:t>
    </dgm:pt>
    <dgm:pt modelId="{ED144FDC-5550-4EAE-B5EB-E6742A51518C}">
      <dgm:prSet phldrT="[Texto]"/>
      <dgm:spPr/>
      <dgm:t>
        <a:bodyPr/>
        <a:lstStyle/>
        <a:p>
          <a:r>
            <a:rPr lang="es-ES" b="1">
              <a:latin typeface="Trebuchet MS" panose="020B0603020202020204" pitchFamily="34" charset="0"/>
            </a:rPr>
            <a:t>DISPOSITIVOS EN LA RED</a:t>
          </a:r>
          <a:endParaRPr lang="es-ES" b="1" dirty="0">
            <a:latin typeface="Trebuchet MS" panose="020B0603020202020204" pitchFamily="34" charset="0"/>
          </a:endParaRPr>
        </a:p>
      </dgm:t>
    </dgm:pt>
    <dgm:pt modelId="{7B568FA2-8EFF-4E5C-985F-800297C86B1B}" cxnId="{63512905-BD98-473D-9ED1-56D3511BF005}" type="parTrans">
      <dgm:prSet/>
      <dgm:spPr/>
      <dgm:t>
        <a:bodyPr/>
        <a:lstStyle/>
        <a:p>
          <a:endParaRPr lang="es-ES" b="1">
            <a:solidFill>
              <a:schemeClr val="tx1"/>
            </a:solidFill>
            <a:latin typeface="Trebuchet MS" panose="020B0603020202020204" pitchFamily="34" charset="0"/>
          </a:endParaRPr>
        </a:p>
      </dgm:t>
    </dgm:pt>
    <dgm:pt modelId="{4079D173-88EB-4419-BD34-C7759415551C}" cxnId="{63512905-BD98-473D-9ED1-56D3511BF005}" type="sibTrans">
      <dgm:prSet/>
      <dgm:spPr/>
      <dgm:t>
        <a:bodyPr/>
        <a:lstStyle/>
        <a:p>
          <a:endParaRPr lang="es-ES" b="1">
            <a:solidFill>
              <a:schemeClr val="tx1"/>
            </a:solidFill>
            <a:latin typeface="Trebuchet MS" panose="020B0603020202020204" pitchFamily="34" charset="0"/>
          </a:endParaRPr>
        </a:p>
      </dgm:t>
    </dgm:pt>
    <dgm:pt modelId="{27307F9E-881B-47EE-9C04-494FCF4DFF53}">
      <dgm:prSet phldrT="[Texto]"/>
      <dgm:spPr/>
      <dgm:t>
        <a:bodyPr/>
        <a:lstStyle/>
        <a:p>
          <a:r>
            <a:rPr lang="es-ES" b="1">
              <a:latin typeface="Trebuchet MS" panose="020B0603020202020204" pitchFamily="34" charset="0"/>
            </a:rPr>
            <a:t>TOPOLOGÍA DE LA RED</a:t>
          </a:r>
          <a:endParaRPr lang="es-ES" b="1" dirty="0">
            <a:latin typeface="Trebuchet MS" panose="020B0603020202020204" pitchFamily="34" charset="0"/>
          </a:endParaRPr>
        </a:p>
      </dgm:t>
    </dgm:pt>
    <dgm:pt modelId="{8EB45BA4-90E1-4B72-9B08-344B84A49F73}" cxnId="{2795551A-0CEE-42C8-A29B-70DA3C132AE9}" type="parTrans">
      <dgm:prSet/>
      <dgm:spPr/>
      <dgm:t>
        <a:bodyPr/>
        <a:lstStyle/>
        <a:p>
          <a:endParaRPr lang="es-ES" b="1">
            <a:solidFill>
              <a:schemeClr val="tx1"/>
            </a:solidFill>
            <a:latin typeface="Trebuchet MS" panose="020B0603020202020204" pitchFamily="34" charset="0"/>
          </a:endParaRPr>
        </a:p>
      </dgm:t>
    </dgm:pt>
    <dgm:pt modelId="{7BACBC8F-DA39-4946-AF3F-ACE39E6EC843}" cxnId="{2795551A-0CEE-42C8-A29B-70DA3C132AE9}" type="sibTrans">
      <dgm:prSet/>
      <dgm:spPr/>
      <dgm:t>
        <a:bodyPr/>
        <a:lstStyle/>
        <a:p>
          <a:endParaRPr lang="es-ES" b="1">
            <a:solidFill>
              <a:schemeClr val="tx1"/>
            </a:solidFill>
            <a:latin typeface="Trebuchet MS" panose="020B0603020202020204" pitchFamily="34" charset="0"/>
          </a:endParaRPr>
        </a:p>
      </dgm:t>
    </dgm:pt>
    <dgm:pt modelId="{0587925C-6A7C-485D-B603-C4664432048E}" type="pres">
      <dgm:prSet presAssocID="{184AEAB9-9239-453D-B0C9-FEE9856F153A}" presName="composite" presStyleCnt="0">
        <dgm:presLayoutVars>
          <dgm:chMax val="3"/>
          <dgm:animLvl val="lvl"/>
          <dgm:resizeHandles val="exact"/>
        </dgm:presLayoutVars>
      </dgm:prSet>
      <dgm:spPr/>
    </dgm:pt>
    <dgm:pt modelId="{6AFA3D38-FB02-423F-ACD3-F7FE8CCFF050}" type="pres">
      <dgm:prSet presAssocID="{2F5C3B9C-D129-44C5-BD71-C6A60C0959CA}" presName="gear1" presStyleLbl="node1" presStyleIdx="0" presStyleCnt="3">
        <dgm:presLayoutVars>
          <dgm:chMax val="1"/>
          <dgm:bulletEnabled val="1"/>
        </dgm:presLayoutVars>
      </dgm:prSet>
      <dgm:spPr/>
    </dgm:pt>
    <dgm:pt modelId="{5864088B-E7F0-4CB5-A412-00185EC94DA5}" type="pres">
      <dgm:prSet presAssocID="{2F5C3B9C-D129-44C5-BD71-C6A60C0959CA}" presName="gear1srcNode" presStyleLbl="node1" presStyleIdx="0" presStyleCnt="3"/>
      <dgm:spPr/>
    </dgm:pt>
    <dgm:pt modelId="{D05E03A1-D388-4F79-8818-98E32A9069C0}" type="pres">
      <dgm:prSet presAssocID="{2F5C3B9C-D129-44C5-BD71-C6A60C0959CA}" presName="gear1dstNode" presStyleLbl="node1" presStyleIdx="0" presStyleCnt="3"/>
      <dgm:spPr/>
    </dgm:pt>
    <dgm:pt modelId="{D78BBAF6-4E64-409A-B839-31D8378AC4B2}" type="pres">
      <dgm:prSet presAssocID="{ED144FDC-5550-4EAE-B5EB-E6742A51518C}" presName="gear2" presStyleLbl="node1" presStyleIdx="1" presStyleCnt="3">
        <dgm:presLayoutVars>
          <dgm:chMax val="1"/>
          <dgm:bulletEnabled val="1"/>
        </dgm:presLayoutVars>
      </dgm:prSet>
      <dgm:spPr/>
    </dgm:pt>
    <dgm:pt modelId="{6AFAC468-CB10-4744-AC45-9F4E5E1683FF}" type="pres">
      <dgm:prSet presAssocID="{ED144FDC-5550-4EAE-B5EB-E6742A51518C}" presName="gear2srcNode" presStyleLbl="node1" presStyleIdx="1" presStyleCnt="3"/>
      <dgm:spPr/>
    </dgm:pt>
    <dgm:pt modelId="{9E35D614-9163-4CF3-A46B-0A4800680405}" type="pres">
      <dgm:prSet presAssocID="{ED144FDC-5550-4EAE-B5EB-E6742A51518C}" presName="gear2dstNode" presStyleLbl="node1" presStyleIdx="1" presStyleCnt="3"/>
      <dgm:spPr/>
    </dgm:pt>
    <dgm:pt modelId="{41DE42EB-06F6-438F-8D62-EC2EBB8B9B8B}" type="pres">
      <dgm:prSet presAssocID="{27307F9E-881B-47EE-9C04-494FCF4DFF53}" presName="gear3" presStyleLbl="node1" presStyleIdx="2" presStyleCnt="3"/>
      <dgm:spPr/>
    </dgm:pt>
    <dgm:pt modelId="{094C1F1D-F1AE-49AB-B8B5-1AD0894D7463}" type="pres">
      <dgm:prSet presAssocID="{27307F9E-881B-47EE-9C04-494FCF4DFF53}" presName="gear3tx" presStyleLbl="node1" presStyleIdx="2" presStyleCnt="3">
        <dgm:presLayoutVars>
          <dgm:chMax val="1"/>
          <dgm:bulletEnabled val="1"/>
        </dgm:presLayoutVars>
      </dgm:prSet>
      <dgm:spPr/>
    </dgm:pt>
    <dgm:pt modelId="{A78AD8BC-DDA5-42B9-933C-BA98F5B560B2}" type="pres">
      <dgm:prSet presAssocID="{27307F9E-881B-47EE-9C04-494FCF4DFF53}" presName="gear3srcNode" presStyleLbl="node1" presStyleIdx="2" presStyleCnt="3"/>
      <dgm:spPr/>
    </dgm:pt>
    <dgm:pt modelId="{AA875D3F-E8FB-455E-8F11-3F371E8DF337}" type="pres">
      <dgm:prSet presAssocID="{27307F9E-881B-47EE-9C04-494FCF4DFF53}" presName="gear3dstNode" presStyleLbl="node1" presStyleIdx="2" presStyleCnt="3"/>
      <dgm:spPr/>
    </dgm:pt>
    <dgm:pt modelId="{ABDBB44D-F8E0-493C-B9FE-275BF851CFD6}" type="pres">
      <dgm:prSet presAssocID="{F162F80C-17F4-4E01-8137-05275B3BC4D3}" presName="connector1" presStyleLbl="sibTrans2D1" presStyleIdx="0" presStyleCnt="3"/>
      <dgm:spPr/>
    </dgm:pt>
    <dgm:pt modelId="{7B253B1C-657F-467D-8D47-3807EF97A4C6}" type="pres">
      <dgm:prSet presAssocID="{4079D173-88EB-4419-BD34-C7759415551C}" presName="connector2" presStyleLbl="sibTrans2D1" presStyleIdx="1" presStyleCnt="3"/>
      <dgm:spPr/>
    </dgm:pt>
    <dgm:pt modelId="{85CC8D44-48E2-4EFA-AC70-0741896851E7}" type="pres">
      <dgm:prSet presAssocID="{7BACBC8F-DA39-4946-AF3F-ACE39E6EC843}" presName="connector3" presStyleLbl="sibTrans2D1" presStyleIdx="2" presStyleCnt="3"/>
      <dgm:spPr/>
    </dgm:pt>
  </dgm:ptLst>
  <dgm:cxnLst>
    <dgm:cxn modelId="{E4D47A03-C5C4-4758-8C9E-34B70BC84718}" type="presOf" srcId="{ED144FDC-5550-4EAE-B5EB-E6742A51518C}" destId="{9E35D614-9163-4CF3-A46B-0A4800680405}" srcOrd="2" destOrd="0" presId="urn:microsoft.com/office/officeart/2005/8/layout/gear1"/>
    <dgm:cxn modelId="{63512905-BD98-473D-9ED1-56D3511BF005}" srcId="{184AEAB9-9239-453D-B0C9-FEE9856F153A}" destId="{ED144FDC-5550-4EAE-B5EB-E6742A51518C}" srcOrd="1" destOrd="0" parTransId="{7B568FA2-8EFF-4E5C-985F-800297C86B1B}" sibTransId="{4079D173-88EB-4419-BD34-C7759415551C}"/>
    <dgm:cxn modelId="{2795551A-0CEE-42C8-A29B-70DA3C132AE9}" srcId="{184AEAB9-9239-453D-B0C9-FEE9856F153A}" destId="{27307F9E-881B-47EE-9C04-494FCF4DFF53}" srcOrd="2" destOrd="0" parTransId="{8EB45BA4-90E1-4B72-9B08-344B84A49F73}" sibTransId="{7BACBC8F-DA39-4946-AF3F-ACE39E6EC843}"/>
    <dgm:cxn modelId="{7ABC8531-F4F0-4220-A2CA-C06B2E5ACD69}" type="presOf" srcId="{27307F9E-881B-47EE-9C04-494FCF4DFF53}" destId="{AA875D3F-E8FB-455E-8F11-3F371E8DF337}" srcOrd="3" destOrd="0" presId="urn:microsoft.com/office/officeart/2005/8/layout/gear1"/>
    <dgm:cxn modelId="{E9015234-B47C-4EFC-B68A-310742ED0C48}" type="presOf" srcId="{27307F9E-881B-47EE-9C04-494FCF4DFF53}" destId="{A78AD8BC-DDA5-42B9-933C-BA98F5B560B2}" srcOrd="2" destOrd="0" presId="urn:microsoft.com/office/officeart/2005/8/layout/gear1"/>
    <dgm:cxn modelId="{4ED4573D-E276-4662-96DC-AE336B1A1CD0}" type="presOf" srcId="{2F5C3B9C-D129-44C5-BD71-C6A60C0959CA}" destId="{5864088B-E7F0-4CB5-A412-00185EC94DA5}" srcOrd="1" destOrd="0" presId="urn:microsoft.com/office/officeart/2005/8/layout/gear1"/>
    <dgm:cxn modelId="{F6C42864-F55D-4A0D-8C68-01D5CD235C79}" srcId="{184AEAB9-9239-453D-B0C9-FEE9856F153A}" destId="{2F5C3B9C-D129-44C5-BD71-C6A60C0959CA}" srcOrd="0" destOrd="0" parTransId="{6AC41971-1A08-44F6-8102-FF20315597E0}" sibTransId="{F162F80C-17F4-4E01-8137-05275B3BC4D3}"/>
    <dgm:cxn modelId="{5E67F945-0457-43D5-81FD-3C552B35EA1B}" type="presOf" srcId="{ED144FDC-5550-4EAE-B5EB-E6742A51518C}" destId="{6AFAC468-CB10-4744-AC45-9F4E5E1683FF}" srcOrd="1" destOrd="0" presId="urn:microsoft.com/office/officeart/2005/8/layout/gear1"/>
    <dgm:cxn modelId="{F544AA66-62C8-404C-B29D-B738136D5124}" type="presOf" srcId="{ED144FDC-5550-4EAE-B5EB-E6742A51518C}" destId="{D78BBAF6-4E64-409A-B839-31D8378AC4B2}" srcOrd="0" destOrd="0" presId="urn:microsoft.com/office/officeart/2005/8/layout/gear1"/>
    <dgm:cxn modelId="{FC0F4E9D-66B9-4C7A-A7C5-A5F60AED9A8A}" type="presOf" srcId="{27307F9E-881B-47EE-9C04-494FCF4DFF53}" destId="{094C1F1D-F1AE-49AB-B8B5-1AD0894D7463}" srcOrd="1" destOrd="0" presId="urn:microsoft.com/office/officeart/2005/8/layout/gear1"/>
    <dgm:cxn modelId="{4C2C48A7-FA37-471A-A50B-CD96ED68B72A}" type="presOf" srcId="{184AEAB9-9239-453D-B0C9-FEE9856F153A}" destId="{0587925C-6A7C-485D-B603-C4664432048E}" srcOrd="0" destOrd="0" presId="urn:microsoft.com/office/officeart/2005/8/layout/gear1"/>
    <dgm:cxn modelId="{B7DCB3C5-5810-4837-838B-60ABF30D08D6}" type="presOf" srcId="{4079D173-88EB-4419-BD34-C7759415551C}" destId="{7B253B1C-657F-467D-8D47-3807EF97A4C6}" srcOrd="0" destOrd="0" presId="urn:microsoft.com/office/officeart/2005/8/layout/gear1"/>
    <dgm:cxn modelId="{63EC20CD-A69B-4C69-8EE8-E37E547C85C1}" type="presOf" srcId="{F162F80C-17F4-4E01-8137-05275B3BC4D3}" destId="{ABDBB44D-F8E0-493C-B9FE-275BF851CFD6}" srcOrd="0" destOrd="0" presId="urn:microsoft.com/office/officeart/2005/8/layout/gear1"/>
    <dgm:cxn modelId="{2CC8B1E2-81DD-46E2-AB1B-EFDFC75431E9}" type="presOf" srcId="{2F5C3B9C-D129-44C5-BD71-C6A60C0959CA}" destId="{6AFA3D38-FB02-423F-ACD3-F7FE8CCFF050}" srcOrd="0" destOrd="0" presId="urn:microsoft.com/office/officeart/2005/8/layout/gear1"/>
    <dgm:cxn modelId="{3A1ABCEE-E9B8-4B1F-96BA-68C16F30372E}" type="presOf" srcId="{7BACBC8F-DA39-4946-AF3F-ACE39E6EC843}" destId="{85CC8D44-48E2-4EFA-AC70-0741896851E7}" srcOrd="0" destOrd="0" presId="urn:microsoft.com/office/officeart/2005/8/layout/gear1"/>
    <dgm:cxn modelId="{51CBACEF-B669-499A-B039-39B920A15D1E}" type="presOf" srcId="{2F5C3B9C-D129-44C5-BD71-C6A60C0959CA}" destId="{D05E03A1-D388-4F79-8818-98E32A9069C0}" srcOrd="2" destOrd="0" presId="urn:microsoft.com/office/officeart/2005/8/layout/gear1"/>
    <dgm:cxn modelId="{8D1036FB-F26E-4C82-B9CA-4D61D316A213}" type="presOf" srcId="{27307F9E-881B-47EE-9C04-494FCF4DFF53}" destId="{41DE42EB-06F6-438F-8D62-EC2EBB8B9B8B}" srcOrd="0" destOrd="0" presId="urn:microsoft.com/office/officeart/2005/8/layout/gear1"/>
    <dgm:cxn modelId="{1F7E0D78-23BD-4964-81C4-6A336AF6A150}" type="presParOf" srcId="{0587925C-6A7C-485D-B603-C4664432048E}" destId="{6AFA3D38-FB02-423F-ACD3-F7FE8CCFF050}" srcOrd="0" destOrd="0" presId="urn:microsoft.com/office/officeart/2005/8/layout/gear1"/>
    <dgm:cxn modelId="{FC2EC96A-B59B-4E86-9840-EFBA108DF988}" type="presParOf" srcId="{0587925C-6A7C-485D-B603-C4664432048E}" destId="{5864088B-E7F0-4CB5-A412-00185EC94DA5}" srcOrd="1" destOrd="0" presId="urn:microsoft.com/office/officeart/2005/8/layout/gear1"/>
    <dgm:cxn modelId="{3DA10A7A-7DC2-4510-AF95-CA166967C648}" type="presParOf" srcId="{0587925C-6A7C-485D-B603-C4664432048E}" destId="{D05E03A1-D388-4F79-8818-98E32A9069C0}" srcOrd="2" destOrd="0" presId="urn:microsoft.com/office/officeart/2005/8/layout/gear1"/>
    <dgm:cxn modelId="{D29FB0D2-F7F0-4EE5-AB0F-F6D3B20E7430}" type="presParOf" srcId="{0587925C-6A7C-485D-B603-C4664432048E}" destId="{D78BBAF6-4E64-409A-B839-31D8378AC4B2}" srcOrd="3" destOrd="0" presId="urn:microsoft.com/office/officeart/2005/8/layout/gear1"/>
    <dgm:cxn modelId="{5483ABF2-D7B5-4F89-B6FF-3C441ADE5535}" type="presParOf" srcId="{0587925C-6A7C-485D-B603-C4664432048E}" destId="{6AFAC468-CB10-4744-AC45-9F4E5E1683FF}" srcOrd="4" destOrd="0" presId="urn:microsoft.com/office/officeart/2005/8/layout/gear1"/>
    <dgm:cxn modelId="{564D5A22-55EF-40C2-9CF2-58692409D8DE}" type="presParOf" srcId="{0587925C-6A7C-485D-B603-C4664432048E}" destId="{9E35D614-9163-4CF3-A46B-0A4800680405}" srcOrd="5" destOrd="0" presId="urn:microsoft.com/office/officeart/2005/8/layout/gear1"/>
    <dgm:cxn modelId="{165E16BD-FFA4-408C-A2B6-56EE522D4EC4}" type="presParOf" srcId="{0587925C-6A7C-485D-B603-C4664432048E}" destId="{41DE42EB-06F6-438F-8D62-EC2EBB8B9B8B}" srcOrd="6" destOrd="0" presId="urn:microsoft.com/office/officeart/2005/8/layout/gear1"/>
    <dgm:cxn modelId="{0DDF76DD-69D9-4C51-AC4D-E24F99997293}" type="presParOf" srcId="{0587925C-6A7C-485D-B603-C4664432048E}" destId="{094C1F1D-F1AE-49AB-B8B5-1AD0894D7463}" srcOrd="7" destOrd="0" presId="urn:microsoft.com/office/officeart/2005/8/layout/gear1"/>
    <dgm:cxn modelId="{3EE3339B-DCD6-44BB-87E7-1396C85A0F90}" type="presParOf" srcId="{0587925C-6A7C-485D-B603-C4664432048E}" destId="{A78AD8BC-DDA5-42B9-933C-BA98F5B560B2}" srcOrd="8" destOrd="0" presId="urn:microsoft.com/office/officeart/2005/8/layout/gear1"/>
    <dgm:cxn modelId="{BC112891-01B4-4CDB-8D6D-ED8AE6F43E14}" type="presParOf" srcId="{0587925C-6A7C-485D-B603-C4664432048E}" destId="{AA875D3F-E8FB-455E-8F11-3F371E8DF337}" srcOrd="9" destOrd="0" presId="urn:microsoft.com/office/officeart/2005/8/layout/gear1"/>
    <dgm:cxn modelId="{E8F6183A-11AB-4A16-9A42-91551AFA8779}" type="presParOf" srcId="{0587925C-6A7C-485D-B603-C4664432048E}" destId="{ABDBB44D-F8E0-493C-B9FE-275BF851CFD6}" srcOrd="10" destOrd="0" presId="urn:microsoft.com/office/officeart/2005/8/layout/gear1"/>
    <dgm:cxn modelId="{7925760F-3879-4FE6-9374-175E2AB10FAB}" type="presParOf" srcId="{0587925C-6A7C-485D-B603-C4664432048E}" destId="{7B253B1C-657F-467D-8D47-3807EF97A4C6}" srcOrd="11" destOrd="0" presId="urn:microsoft.com/office/officeart/2005/8/layout/gear1"/>
    <dgm:cxn modelId="{D048E57E-6E3D-46B9-BF48-290D54F0BDB1}" type="presParOf" srcId="{0587925C-6A7C-485D-B603-C4664432048E}" destId="{85CC8D44-48E2-4EFA-AC70-0741896851E7}"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9144000" cy="5157192"/>
        <a:chOff x="0" y="0"/>
        <a:chExt cx="9144000" cy="5157192"/>
      </a:xfrm>
    </dsp:grpSpPr>
    <dsp:sp modelId="{744C6B40-F209-4829-9655-37280AE29997}">
      <dsp:nvSpPr>
        <dsp:cNvPr id="3" name="Rectángulo redondeado 2"/>
        <dsp:cNvSpPr/>
      </dsp:nvSpPr>
      <dsp:spPr bwMode="white">
        <a:xfrm>
          <a:off x="0" y="14466"/>
          <a:ext cx="9144000" cy="542880"/>
        </a:xfrm>
        <a:prstGeom prst="roundRect">
          <a:avLst/>
        </a:prstGeom>
      </dsp:spPr>
      <dsp:style>
        <a:lnRef idx="0">
          <a:schemeClr val="lt2"/>
        </a:lnRef>
        <a:fillRef idx="3">
          <a:schemeClr val="dk2"/>
        </a:fillRef>
        <a:effectRef idx="2">
          <a:scrgbClr r="0" g="0" b="0"/>
        </a:effectRef>
        <a:fontRef idx="minor">
          <a:schemeClr val="lt1"/>
        </a:fontRef>
      </dsp:style>
      <dsp:txBody>
        <a:bodyPr lIns="45719" tIns="45719" rIns="45719" bIns="4571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s-ES" sz="1200" b="0" i="1" u="none" strike="noStrike" baseline="0" dirty="0">
              <a:latin typeface="+mn-lt"/>
              <a:ea typeface="+mn-ea"/>
              <a:cs typeface="+mn-cs"/>
            </a:rPr>
            <a:t>El nivel de abstracción (patrones arquitectónicos, de diseño)</a:t>
          </a:r>
          <a:endParaRPr lang="es-ES" sz="1200" dirty="0"/>
        </a:p>
      </dsp:txBody>
      <dsp:txXfrm>
        <a:off x="0" y="14466"/>
        <a:ext cx="9144000" cy="542880"/>
      </dsp:txXfrm>
    </dsp:sp>
    <dsp:sp modelId="{0058EE38-E95F-4998-850B-12636AFA7F25}">
      <dsp:nvSpPr>
        <dsp:cNvPr id="4" name="Rectángulo 3"/>
        <dsp:cNvSpPr/>
      </dsp:nvSpPr>
      <dsp:spPr bwMode="white">
        <a:xfrm>
          <a:off x="0" y="557346"/>
          <a:ext cx="9144000" cy="48024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0322" tIns="15240" rIns="85344" bIns="1524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marL="114300" lvl="1" indent="-114300">
            <a:lnSpc>
              <a:spcPct val="100000"/>
            </a:lnSpc>
            <a:spcBef>
              <a:spcPct val="0"/>
            </a:spcBef>
            <a:spcAft>
              <a:spcPct val="20000"/>
            </a:spcAft>
            <a:buChar char="•"/>
          </a:pPr>
          <a:r>
            <a:rPr lang="es-ES" sz="1200" b="0" i="0" u="none" strike="noStrike" baseline="0" dirty="0">
              <a:solidFill>
                <a:schemeClr val="tx1"/>
              </a:solidFill>
              <a:latin typeface="+mn-lt"/>
              <a:ea typeface="+mn-ea"/>
              <a:cs typeface="+mn-cs"/>
            </a:rPr>
            <a:t>En este nivel no se reutiliza el software directamente, sino más bien se utiliza el conocimiento de abstracciones exitosas en el diseño de su software. Los patrones de diseño y los arquitectónicos son vías de representación del conocimiento abstracto para la reutilización.</a:t>
          </a:r>
          <a:endParaRPr lang="es-ES" sz="1200" dirty="0">
            <a:solidFill>
              <a:schemeClr val="tx1"/>
            </a:solidFill>
          </a:endParaRPr>
        </a:p>
      </dsp:txBody>
      <dsp:txXfrm>
        <a:off x="0" y="557346"/>
        <a:ext cx="9144000" cy="480240"/>
      </dsp:txXfrm>
    </dsp:sp>
    <dsp:sp modelId="{3647F19C-0C61-46AD-BB93-B83D8671AD66}">
      <dsp:nvSpPr>
        <dsp:cNvPr id="5" name="Rectángulo redondeado 4"/>
        <dsp:cNvSpPr/>
      </dsp:nvSpPr>
      <dsp:spPr bwMode="white">
        <a:xfrm>
          <a:off x="0" y="1037586"/>
          <a:ext cx="9144000" cy="542880"/>
        </a:xfrm>
        <a:prstGeom prst="roundRect">
          <a:avLst/>
        </a:prstGeom>
      </dsp:spPr>
      <dsp:style>
        <a:lnRef idx="0">
          <a:schemeClr val="lt2"/>
        </a:lnRef>
        <a:fillRef idx="3">
          <a:schemeClr val="dk2"/>
        </a:fillRef>
        <a:effectRef idx="2">
          <a:scrgbClr r="0" g="0" b="0"/>
        </a:effectRef>
        <a:fontRef idx="minor">
          <a:schemeClr val="lt1"/>
        </a:fontRef>
      </dsp:style>
      <dsp:txBody>
        <a:bodyPr lIns="45719" tIns="45719" rIns="45719" bIns="4571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sz="1200" dirty="0" err="1"/>
            <a:t>Nivel</a:t>
          </a:r>
          <a:r>
            <a:rPr lang="en-US" sz="1200" dirty="0"/>
            <a:t> de </a:t>
          </a:r>
          <a:r>
            <a:rPr lang="en-US" sz="1200" dirty="0" err="1"/>
            <a:t>objetos</a:t>
          </a:r>
          <a:r>
            <a:rPr lang="en-US" sz="1200" dirty="0"/>
            <a:t> (</a:t>
          </a:r>
          <a:r>
            <a:rPr lang="en-US" sz="1200" dirty="0" err="1"/>
            <a:t>JQuery</a:t>
          </a:r>
          <a:r>
            <a:rPr lang="en-US" sz="1200" dirty="0"/>
            <a:t>, Kendo UI y VUE JS</a:t>
          </a:r>
          <a:r>
            <a:rPr lang="en-US" sz="1200" dirty="0"/>
            <a:t>)</a:t>
          </a:r>
          <a:endParaRPr lang="es-ES" sz="1200" dirty="0"/>
        </a:p>
      </dsp:txBody>
      <dsp:txXfrm>
        <a:off x="0" y="1037586"/>
        <a:ext cx="9144000" cy="542880"/>
      </dsp:txXfrm>
    </dsp:sp>
    <dsp:sp modelId="{796B68B7-9952-4AB1-ADF6-E15D7EE6F810}">
      <dsp:nvSpPr>
        <dsp:cNvPr id="6" name="Rectángulo 5"/>
        <dsp:cNvSpPr/>
      </dsp:nvSpPr>
      <dsp:spPr bwMode="white">
        <a:xfrm>
          <a:off x="0" y="1580466"/>
          <a:ext cx="9144000" cy="58166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0322" tIns="15240" rIns="85344" bIns="1524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marL="114300" lvl="1" indent="-114300">
            <a:lnSpc>
              <a:spcPct val="100000"/>
            </a:lnSpc>
            <a:spcBef>
              <a:spcPct val="0"/>
            </a:spcBef>
            <a:spcAft>
              <a:spcPct val="20000"/>
            </a:spcAft>
            <a:buChar char="•"/>
          </a:pPr>
          <a:r>
            <a:rPr lang="es-ES" sz="1200" b="0" i="0" u="none" strike="noStrike" baseline="0" dirty="0">
              <a:solidFill>
                <a:schemeClr val="tx1"/>
              </a:solidFill>
              <a:latin typeface="+mn-lt"/>
              <a:ea typeface="+mn-ea"/>
              <a:cs typeface="+mn-cs"/>
            </a:rPr>
            <a:t>En este nivel se reutilizan directamente los objetos de una librería en vez de escribir uno mismo en código. Para implementar este tipo de reutilización, se deben encontrar librerías adecuadas y descubrir si los objetos y métodos ofrecen la funcionalidad que se necesita. Por ejemplo, si usted requiere procesar mensajes de correo en un programa Java, tiene que usar objetos y métodos de una librería </a:t>
          </a:r>
          <a:r>
            <a:rPr lang="es-ES" sz="1200" b="0" i="0" u="none" strike="noStrike" baseline="0" dirty="0" err="1">
              <a:solidFill>
                <a:schemeClr val="tx1"/>
              </a:solidFill>
              <a:latin typeface="+mn-lt"/>
              <a:ea typeface="+mn-ea"/>
              <a:cs typeface="+mn-cs"/>
            </a:rPr>
            <a:t>JavaMail</a:t>
          </a:r>
          <a:r>
            <a:rPr lang="es-ES" sz="1200" b="0" i="0" u="none" strike="noStrike" baseline="0" dirty="0">
              <a:solidFill>
                <a:schemeClr val="tx1"/>
              </a:solidFill>
              <a:latin typeface="+mn-lt"/>
              <a:ea typeface="+mn-ea"/>
              <a:cs typeface="+mn-cs"/>
            </a:rPr>
            <a:t>.</a:t>
          </a:r>
          <a:endParaRPr lang="es-ES" sz="1200" dirty="0">
            <a:solidFill>
              <a:schemeClr val="tx1"/>
            </a:solidFill>
          </a:endParaRPr>
        </a:p>
      </dsp:txBody>
      <dsp:txXfrm>
        <a:off x="0" y="1580466"/>
        <a:ext cx="9144000" cy="581660"/>
      </dsp:txXfrm>
    </dsp:sp>
    <dsp:sp modelId="{282DD61B-826D-41F3-8786-18CBE43528E7}">
      <dsp:nvSpPr>
        <dsp:cNvPr id="7" name="Rectángulo redondeado 6"/>
        <dsp:cNvSpPr/>
      </dsp:nvSpPr>
      <dsp:spPr bwMode="white">
        <a:xfrm>
          <a:off x="0" y="2162126"/>
          <a:ext cx="9144000" cy="542880"/>
        </a:xfrm>
        <a:prstGeom prst="roundRect">
          <a:avLst/>
        </a:prstGeom>
      </dsp:spPr>
      <dsp:style>
        <a:lnRef idx="0">
          <a:schemeClr val="lt2"/>
        </a:lnRef>
        <a:fillRef idx="3">
          <a:schemeClr val="dk2"/>
        </a:fillRef>
        <a:effectRef idx="2">
          <a:scrgbClr r="0" g="0" b="0"/>
        </a:effectRef>
        <a:fontRef idx="minor">
          <a:schemeClr val="lt1"/>
        </a:fontRef>
      </dsp:style>
      <dsp:txBody>
        <a:bodyPr lIns="45719" tIns="45719" rIns="45719" bIns="4571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sz="1200" dirty="0" err="1"/>
            <a:t>Nivel</a:t>
          </a:r>
          <a:r>
            <a:rPr lang="en-US" sz="1200" dirty="0"/>
            <a:t> de </a:t>
          </a:r>
          <a:r>
            <a:rPr lang="en-US" sz="1200" dirty="0" err="1"/>
            <a:t>componentes</a:t>
          </a:r>
          <a:r>
            <a:rPr lang="en-US" sz="1200" dirty="0"/>
            <a:t> ()</a:t>
          </a:r>
          <a:endParaRPr lang="es-ES" sz="1200" dirty="0"/>
        </a:p>
      </dsp:txBody>
      <dsp:txXfrm>
        <a:off x="0" y="2162126"/>
        <a:ext cx="9144000" cy="542880"/>
      </dsp:txXfrm>
    </dsp:sp>
    <dsp:sp modelId="{AE1FF8E8-E5B0-431D-8018-18BECD0F02BD}">
      <dsp:nvSpPr>
        <dsp:cNvPr id="8" name="Rectángulo 7"/>
        <dsp:cNvSpPr/>
      </dsp:nvSpPr>
      <dsp:spPr bwMode="white">
        <a:xfrm>
          <a:off x="0" y="2705006"/>
          <a:ext cx="9144000" cy="94742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0322" tIns="15240" rIns="85344" bIns="1524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marL="114300" lvl="1" indent="-114300">
            <a:lnSpc>
              <a:spcPct val="100000"/>
            </a:lnSpc>
            <a:spcBef>
              <a:spcPct val="0"/>
            </a:spcBef>
            <a:spcAft>
              <a:spcPct val="20000"/>
            </a:spcAft>
            <a:buChar char="•"/>
          </a:pPr>
          <a:r>
            <a:rPr lang="es-ES" sz="1200" b="0" i="0" u="none" strike="noStrike" baseline="0">
              <a:solidFill>
                <a:schemeClr val="tx1"/>
              </a:solidFill>
              <a:latin typeface="+mn-lt"/>
              <a:ea typeface="+mn-ea"/>
              <a:cs typeface="+mn-cs"/>
            </a:rPr>
            <a:t>Los componentes son colecciones de objetos y clases de objetos que operan en conjunto para brindar funciones y servicios relacionados. Con frecuencia se debe adaptar y extender el componente al agregar por cuenta propia cierto código. Un ejemplo de reutilización a nivel componente es donde usted construye su interfaz de usuario mediante un marco. Éste es un conjunto de clases de objetos generales que aplica manipulación de eventos, gestión de despliegue, etcétera. Agrega conexiones a los datos a desplegar y escribe el código para definir detalles de despliegue específicos, como plantilla de la pantalla y colores.</a:t>
          </a:r>
          <a:endParaRPr lang="es-ES" sz="1200" dirty="0">
            <a:solidFill>
              <a:schemeClr val="tx1"/>
            </a:solidFill>
          </a:endParaRPr>
        </a:p>
      </dsp:txBody>
      <dsp:txXfrm>
        <a:off x="0" y="2705006"/>
        <a:ext cx="9144000" cy="947420"/>
      </dsp:txXfrm>
    </dsp:sp>
    <dsp:sp modelId="{556B4C40-A2CA-4EAF-A21E-9E7505238CE2}">
      <dsp:nvSpPr>
        <dsp:cNvPr id="9" name="Rectángulo redondeado 8"/>
        <dsp:cNvSpPr/>
      </dsp:nvSpPr>
      <dsp:spPr bwMode="white">
        <a:xfrm>
          <a:off x="0" y="3652426"/>
          <a:ext cx="9144000" cy="542880"/>
        </a:xfrm>
        <a:prstGeom prst="roundRect">
          <a:avLst/>
        </a:prstGeom>
      </dsp:spPr>
      <dsp:style>
        <a:lnRef idx="0">
          <a:schemeClr val="lt2"/>
        </a:lnRef>
        <a:fillRef idx="3">
          <a:schemeClr val="dk2"/>
        </a:fillRef>
        <a:effectRef idx="2">
          <a:scrgbClr r="0" g="0" b="0"/>
        </a:effectRef>
        <a:fontRef idx="minor">
          <a:schemeClr val="lt1"/>
        </a:fontRef>
      </dsp:style>
      <dsp:txBody>
        <a:bodyPr lIns="45719" tIns="45719" rIns="45719" bIns="4571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sz="1200" dirty="0" err="1"/>
            <a:t>Nivel</a:t>
          </a:r>
          <a:r>
            <a:rPr lang="en-US" sz="1200" dirty="0"/>
            <a:t> de </a:t>
          </a:r>
          <a:r>
            <a:rPr lang="en-US" sz="1200" dirty="0" err="1"/>
            <a:t>sistema</a:t>
          </a:r>
          <a:r>
            <a:rPr lang="en-US" sz="1200" dirty="0"/>
            <a:t> (OPENBRAVO)</a:t>
          </a:r>
          <a:endParaRPr lang="es-ES" sz="1200" dirty="0"/>
        </a:p>
      </dsp:txBody>
      <dsp:txXfrm>
        <a:off x="0" y="3652426"/>
        <a:ext cx="9144000" cy="542880"/>
      </dsp:txXfrm>
    </dsp:sp>
    <dsp:sp modelId="{AC697BDF-6F50-4BCD-8F98-1C8A270832C9}">
      <dsp:nvSpPr>
        <dsp:cNvPr id="10" name="Rectángulo 9"/>
        <dsp:cNvSpPr/>
      </dsp:nvSpPr>
      <dsp:spPr bwMode="white">
        <a:xfrm>
          <a:off x="0" y="4209772"/>
          <a:ext cx="9144000" cy="94742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0322" tIns="15240" rIns="85344" bIns="1524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marL="114300" lvl="1" indent="-114300">
            <a:lnSpc>
              <a:spcPct val="100000"/>
            </a:lnSpc>
            <a:spcBef>
              <a:spcPct val="0"/>
            </a:spcBef>
            <a:spcAft>
              <a:spcPct val="20000"/>
            </a:spcAft>
            <a:buChar char="•"/>
          </a:pPr>
          <a:r>
            <a:rPr lang="es-ES" sz="1200" b="0" i="0" u="none" strike="noStrike" baseline="0" dirty="0">
              <a:solidFill>
                <a:schemeClr val="tx1"/>
              </a:solidFill>
              <a:latin typeface="+mn-lt"/>
              <a:ea typeface="+mn-ea"/>
              <a:cs typeface="+mn-cs"/>
            </a:rPr>
            <a:t>En este nivel se reutilizan sistemas de aplicación completos. Usualmente esto implica cierto tipo de configuración de dichos sistemas. Puede hacerse al agregar y modificar el código (si reutiliza una línea de producto de software) o al usar la interfaz de configuración característica del sistema. La mayoría de los sistemas comerciales se diseñan ahora de esta forma, donde se adapta y reutilizan sistemas COTS (comerciales) genéricos. A veces este enfoque puede incluir la reutilización de muchos sistemas diferentes e integrarlos para crear un nuevo sistema</a:t>
          </a:r>
          <a:endParaRPr lang="es-ES" sz="1200" dirty="0">
            <a:solidFill>
              <a:schemeClr val="tx1"/>
            </a:solidFill>
          </a:endParaRPr>
        </a:p>
      </dsp:txBody>
      <dsp:txXfrm>
        <a:off x="0" y="4209772"/>
        <a:ext cx="9144000" cy="947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7283137" cy="5358583"/>
        <a:chOff x="0" y="0"/>
        <a:chExt cx="7283137" cy="5358583"/>
      </a:xfrm>
    </dsp:grpSpPr>
    <dsp:sp modelId="{FC419ED9-86D4-49CD-83E2-0BE2A652DDB0}">
      <dsp:nvSpPr>
        <dsp:cNvPr id="3" name="Operación manual 2"/>
        <dsp:cNvSpPr/>
      </dsp:nvSpPr>
      <dsp:spPr bwMode="white">
        <a:xfrm rot="-5400000">
          <a:off x="-1817382" y="1817382"/>
          <a:ext cx="5358583" cy="1723819"/>
        </a:xfrm>
        <a:prstGeom prst="flowChartManualOperation">
          <a:avLst/>
        </a:prstGeom>
      </dsp:spPr>
      <dsp:style>
        <a:lnRef idx="2">
          <a:schemeClr val="lt2"/>
        </a:lnRef>
        <a:fillRef idx="1">
          <a:schemeClr val="dk2"/>
        </a:fillRef>
        <a:effectRef idx="0">
          <a:scrgbClr r="0" g="0" b="0"/>
        </a:effectRef>
        <a:fontRef idx="minor">
          <a:schemeClr val="lt1"/>
        </a:fontRef>
      </dsp:style>
      <dsp:txBody>
        <a:bodyPr rot="5400000" lIns="76200" tIns="0" rIns="7620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0" i="0" u="none" strike="noStrike" baseline="0">
              <a:latin typeface="+mn-lt"/>
              <a:ea typeface="+mn-ea"/>
              <a:cs typeface="+mn-cs"/>
            </a:rPr>
            <a:t>Los costos del tiempo empleado en la búsqueda del software para reutilizar y valorar si cubre sus necesidades o no. Es posible que deba poner a prueba el software para asegurarse de que funcionará en su entorno, especialmente si éste es diferente de su entorno de desarrollo.</a:t>
          </a:r>
          <a:endParaRPr lang="es-ES" dirty="0"/>
        </a:p>
      </dsp:txBody>
      <dsp:txXfrm rot="-5400000">
        <a:off x="-1817382" y="1817382"/>
        <a:ext cx="5358583" cy="1723819"/>
      </dsp:txXfrm>
    </dsp:sp>
    <dsp:sp modelId="{2DD16CAA-35A3-4783-868B-8D435399C8BE}">
      <dsp:nvSpPr>
        <dsp:cNvPr id="4" name="Operación manual 3"/>
        <dsp:cNvSpPr/>
      </dsp:nvSpPr>
      <dsp:spPr bwMode="white">
        <a:xfrm rot="-5400000">
          <a:off x="35724" y="1817382"/>
          <a:ext cx="5358583" cy="1723819"/>
        </a:xfrm>
        <a:prstGeom prst="flowChartManualOperation">
          <a:avLst/>
        </a:prstGeom>
      </dsp:spPr>
      <dsp:style>
        <a:lnRef idx="2">
          <a:schemeClr val="lt2"/>
        </a:lnRef>
        <a:fillRef idx="1">
          <a:schemeClr val="dk2"/>
        </a:fillRef>
        <a:effectRef idx="0">
          <a:scrgbClr r="0" g="0" b="0"/>
        </a:effectRef>
        <a:fontRef idx="minor">
          <a:schemeClr val="lt1"/>
        </a:fontRef>
      </dsp:style>
      <dsp:txBody>
        <a:bodyPr rot="5400000" lIns="76200" tIns="0" rIns="7620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0" i="0" u="none" strike="noStrike" baseline="0">
              <a:latin typeface="+mn-lt"/>
              <a:ea typeface="+mn-ea"/>
              <a:cs typeface="+mn-cs"/>
            </a:rPr>
            <a:t>Donde sea aplicable, los costos por comprar el software reutilizable. Para sistemas comerciales grandes, dichos costos suelen ser muy elevados. </a:t>
          </a:r>
          <a:endParaRPr lang="es-ES" dirty="0"/>
        </a:p>
      </dsp:txBody>
      <dsp:txXfrm rot="-5400000">
        <a:off x="35724" y="1817382"/>
        <a:ext cx="5358583" cy="1723819"/>
      </dsp:txXfrm>
    </dsp:sp>
    <dsp:sp modelId="{5C4E9FEA-7E4B-47A9-A054-8E39EAD275FD}">
      <dsp:nvSpPr>
        <dsp:cNvPr id="5" name="Operación manual 4"/>
        <dsp:cNvSpPr/>
      </dsp:nvSpPr>
      <dsp:spPr bwMode="white">
        <a:xfrm rot="-5400000">
          <a:off x="1888830" y="1817382"/>
          <a:ext cx="5358583" cy="1723819"/>
        </a:xfrm>
        <a:prstGeom prst="flowChartManualOperation">
          <a:avLst/>
        </a:prstGeom>
      </dsp:spPr>
      <dsp:style>
        <a:lnRef idx="2">
          <a:schemeClr val="lt2"/>
        </a:lnRef>
        <a:fillRef idx="1">
          <a:schemeClr val="dk2"/>
        </a:fillRef>
        <a:effectRef idx="0">
          <a:scrgbClr r="0" g="0" b="0"/>
        </a:effectRef>
        <a:fontRef idx="minor">
          <a:schemeClr val="lt1"/>
        </a:fontRef>
      </dsp:style>
      <dsp:txBody>
        <a:bodyPr rot="5400000" lIns="76200" tIns="0" rIns="7620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0" i="0" u="none" strike="noStrike" baseline="0">
              <a:latin typeface="+mn-lt"/>
              <a:ea typeface="+mn-ea"/>
              <a:cs typeface="+mn-cs"/>
            </a:rPr>
            <a:t>Los costos por adaptar y configurar los componentes de software o sistemas reutilizables, con la finalidad de reflejar los requerimientos del sistema que se desarrolla.</a:t>
          </a:r>
          <a:endParaRPr lang="es-ES" dirty="0"/>
        </a:p>
      </dsp:txBody>
      <dsp:txXfrm rot="-5400000">
        <a:off x="1888830" y="1817382"/>
        <a:ext cx="5358583" cy="1723819"/>
      </dsp:txXfrm>
    </dsp:sp>
    <dsp:sp modelId="{FCB1147E-9B4C-472D-A197-9B91EE979083}">
      <dsp:nvSpPr>
        <dsp:cNvPr id="6" name="Operación manual 5"/>
        <dsp:cNvSpPr/>
      </dsp:nvSpPr>
      <dsp:spPr bwMode="white">
        <a:xfrm rot="-5400000">
          <a:off x="3741936" y="1817382"/>
          <a:ext cx="5358583" cy="1723819"/>
        </a:xfrm>
        <a:prstGeom prst="flowChartManualOperation">
          <a:avLst/>
        </a:prstGeom>
      </dsp:spPr>
      <dsp:style>
        <a:lnRef idx="2">
          <a:schemeClr val="lt2"/>
        </a:lnRef>
        <a:fillRef idx="1">
          <a:schemeClr val="dk2"/>
        </a:fillRef>
        <a:effectRef idx="0">
          <a:scrgbClr r="0" g="0" b="0"/>
        </a:effectRef>
        <a:fontRef idx="minor">
          <a:schemeClr val="lt1"/>
        </a:fontRef>
      </dsp:style>
      <dsp:txBody>
        <a:bodyPr rot="5400000" lIns="76200" tIns="0" rIns="7620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0" i="0" u="none" strike="noStrike" baseline="0" dirty="0">
              <a:latin typeface="+mn-lt"/>
              <a:ea typeface="+mn-ea"/>
              <a:cs typeface="+mn-cs"/>
            </a:rPr>
            <a:t>Los costos de integrar elementos de software reutilizable unos con otros (si usa software de diferentes fuentes) y con el nuevo código que haya desarrollado. Integrar software reutilizable de diferentes proveedores suele ser difícil y costoso, ya que los proveedores podrían hacer conjeturas conflictivas sobre cómo se reutilizará su software respectivo.</a:t>
          </a:r>
          <a:endParaRPr lang="es-ES" dirty="0"/>
        </a:p>
      </dsp:txBody>
      <dsp:txXfrm rot="-5400000">
        <a:off x="3741936" y="1817382"/>
        <a:ext cx="5358583" cy="172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8686800" cy="4507278"/>
        <a:chOff x="0" y="0"/>
        <a:chExt cx="8686800" cy="4507278"/>
      </a:xfrm>
    </dsp:grpSpPr>
    <dsp:sp modelId="{13CBA075-F757-4A23-9691-789BEF3491CE}">
      <dsp:nvSpPr>
        <dsp:cNvPr id="4" name="Rectángulo redondeado 3"/>
        <dsp:cNvSpPr/>
      </dsp:nvSpPr>
      <dsp:spPr bwMode="white">
        <a:xfrm>
          <a:off x="0" y="1287003"/>
          <a:ext cx="2343953" cy="1933271"/>
        </a:xfrm>
        <a:prstGeom prst="roundRect">
          <a:avLst>
            <a:gd name="adj" fmla="val 10000"/>
          </a:avLst>
        </a:prstGeom>
      </dsp:spPr>
      <dsp:style>
        <a:lnRef idx="2">
          <a:schemeClr val="accent4">
            <a:hueOff val="0"/>
            <a:satOff val="0"/>
            <a:lumOff val="0"/>
            <a:alpha val="100000"/>
          </a:schemeClr>
        </a:lnRef>
        <a:fillRef idx="1">
          <a:schemeClr val="lt1">
            <a:alpha val="90000"/>
          </a:schemeClr>
        </a:fillRef>
        <a:effectRef idx="0">
          <a:scrgbClr r="0" g="0" b="0"/>
        </a:effectRef>
        <a:fontRef idx="minor"/>
      </dsp:style>
      <dsp:txBody>
        <a:bodyPr lIns="19050" tIns="19050" rIns="19050" bIns="19050" anchor="t"/>
        <a:lstStyle>
          <a:lvl1pPr algn="l">
            <a:defRPr sz="10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15000"/>
            </a:spcAft>
            <a:buChar char="•"/>
          </a:pPr>
          <a:r>
            <a:rPr lang="es-ES" b="0" i="0" u="none" strike="noStrike" baseline="0">
              <a:solidFill>
                <a:schemeClr val="dk1"/>
              </a:solidFill>
              <a:latin typeface="+mn-lt"/>
              <a:ea typeface="+mn-ea"/>
              <a:cs typeface="+mn-cs"/>
            </a:rPr>
            <a:t>Donde se da soporte para hacer un seguimiento de las diferentes versiones de los componentes de software. Los sistemas de gestión de versiones incluyen facilidades para que el desarrollo esté coordinado por varios programadores. Esto evita que un desarrollador sobrescriba un código que haya sido enviado al sistema por alguien más.</a:t>
          </a:r>
          <a:endParaRPr lang="es-ES" dirty="0">
            <a:solidFill>
              <a:schemeClr val="dk1"/>
            </a:solidFill>
          </a:endParaRPr>
        </a:p>
      </dsp:txBody>
      <dsp:txXfrm>
        <a:off x="0" y="1287003"/>
        <a:ext cx="2343953" cy="1933271"/>
      </dsp:txXfrm>
    </dsp:sp>
    <dsp:sp modelId="{1F548F34-5FB8-4E07-AB4C-D6B162E053C8}">
      <dsp:nvSpPr>
        <dsp:cNvPr id="6" name="Forma 5"/>
        <dsp:cNvSpPr/>
      </dsp:nvSpPr>
      <dsp:spPr bwMode="white">
        <a:xfrm>
          <a:off x="1294187" y="1734262"/>
          <a:ext cx="2688353" cy="2688353"/>
        </a:xfrm>
        <a:prstGeom prst="leftCircularArrow">
          <a:avLst>
            <a:gd name="adj1" fmla="val 5000"/>
            <a:gd name="adj2" fmla="val -360000"/>
            <a:gd name="adj3" fmla="val 2270791"/>
            <a:gd name="adj4" fmla="val 9159770"/>
            <a:gd name="adj5" fmla="val 5500"/>
          </a:avLst>
        </a:prstGeom>
      </dsp:spPr>
      <dsp:style>
        <a:lnRef idx="0">
          <a:schemeClr val="lt1"/>
        </a:lnRef>
        <a:fillRef idx="1">
          <a:schemeClr val="accent4">
            <a:hueOff val="0"/>
            <a:satOff val="0"/>
            <a:lumOff val="0"/>
            <a:alpha val="100000"/>
          </a:schemeClr>
        </a:fillRef>
        <a:effectRef idx="0">
          <a:scrgbClr r="0" g="0" b="0"/>
        </a:effectRef>
        <a:fontRef idx="minor">
          <a:schemeClr val="lt1"/>
        </a:fontRef>
      </dsp:style>
      <dsp:txXfrm>
        <a:off x="1294187" y="1734262"/>
        <a:ext cx="2688353" cy="2688353"/>
      </dsp:txXfrm>
    </dsp:sp>
    <dsp:sp modelId="{556B95F8-937D-4A89-9EAF-FAABF189FAAC}">
      <dsp:nvSpPr>
        <dsp:cNvPr id="5" name="Rectángulo redondeado 4"/>
        <dsp:cNvSpPr/>
      </dsp:nvSpPr>
      <dsp:spPr bwMode="white">
        <a:xfrm>
          <a:off x="520879" y="2806002"/>
          <a:ext cx="2083514" cy="828545"/>
        </a:xfrm>
        <a:prstGeom prst="roundRect">
          <a:avLst>
            <a:gd name="adj" fmla="val 10000"/>
          </a:avLst>
        </a:prstGeom>
      </dsp:spPr>
      <dsp:style>
        <a:lnRef idx="2">
          <a:schemeClr val="lt1"/>
        </a:lnRef>
        <a:fillRef idx="1">
          <a:schemeClr val="accent4">
            <a:hueOff val="0"/>
            <a:satOff val="0"/>
            <a:lumOff val="0"/>
            <a:alpha val="100000"/>
          </a:schemeClr>
        </a:fillRef>
        <a:effectRef idx="0">
          <a:scrgbClr r="0" g="0" b="0"/>
        </a:effectRef>
        <a:fontRef idx="minor">
          <a:schemeClr val="lt1"/>
        </a:fontRef>
      </dsp:style>
      <dsp:txBody>
        <a:bodyPr lIns="43815" tIns="29210" rIns="43815" bIns="2921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s-ES" b="0" i="0" u="none" strike="noStrike" baseline="0">
              <a:latin typeface="+mn-lt"/>
              <a:ea typeface="+mn-ea"/>
              <a:cs typeface="+mn-cs"/>
            </a:rPr>
            <a:t>Gestión de versiones</a:t>
          </a:r>
          <a:endParaRPr lang="es-ES" dirty="0"/>
        </a:p>
      </dsp:txBody>
      <dsp:txXfrm>
        <a:off x="520879" y="2806002"/>
        <a:ext cx="2083514" cy="828545"/>
      </dsp:txXfrm>
    </dsp:sp>
    <dsp:sp modelId="{3EA97304-F525-4434-9C9B-1BA0AE93FA75}">
      <dsp:nvSpPr>
        <dsp:cNvPr id="8" name="Rectángulo redondeado 7"/>
        <dsp:cNvSpPr/>
      </dsp:nvSpPr>
      <dsp:spPr bwMode="white">
        <a:xfrm>
          <a:off x="2963072" y="1229005"/>
          <a:ext cx="2484591" cy="2049268"/>
        </a:xfrm>
        <a:prstGeom prst="roundRect">
          <a:avLst>
            <a:gd name="adj" fmla="val 10000"/>
          </a:avLst>
        </a:prstGeom>
      </dsp:spPr>
      <dsp:style>
        <a:lnRef idx="2">
          <a:schemeClr val="accent4">
            <a:hueOff val="-2250000"/>
            <a:satOff val="13333"/>
            <a:lumOff val="1176"/>
            <a:alpha val="100000"/>
          </a:schemeClr>
        </a:lnRef>
        <a:fillRef idx="1">
          <a:schemeClr val="lt1">
            <a:alpha val="90000"/>
          </a:schemeClr>
        </a:fillRef>
        <a:effectRef idx="0">
          <a:scrgbClr r="0" g="0" b="0"/>
        </a:effectRef>
        <a:fontRef idx="minor"/>
      </dsp:style>
      <dsp:txBody>
        <a:bodyPr lIns="19050" tIns="19050" rIns="19050" bIns="19050" anchor="t"/>
        <a:lstStyle>
          <a:lvl1pPr algn="l">
            <a:defRPr sz="10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15000"/>
            </a:spcAft>
            <a:buChar char="•"/>
          </a:pPr>
          <a:r>
            <a:rPr lang="es-ES" b="0" i="0" u="none" strike="noStrike" baseline="0">
              <a:solidFill>
                <a:schemeClr val="dk1"/>
              </a:solidFill>
              <a:latin typeface="+mn-lt"/>
              <a:ea typeface="+mn-ea"/>
              <a:cs typeface="+mn-cs"/>
            </a:rPr>
            <a:t>Donde se da soporte para ayudar a los desarrolladores a definir qué versiones de componentes se usan para crear cada versión de un sistema. Luego, esta descripción se utiliza para elaborar automáticamente un sistema al compilar y vincular los componentes requeridos.</a:t>
          </a:r>
          <a:endParaRPr lang="es-ES" b="0" i="0" u="none" strike="noStrike" baseline="0" dirty="0">
            <a:solidFill>
              <a:schemeClr val="dk1"/>
            </a:solidFill>
            <a:latin typeface="+mn-lt"/>
            <a:ea typeface="+mn-ea"/>
            <a:cs typeface="+mn-cs"/>
          </a:endParaRPr>
        </a:p>
      </dsp:txBody>
      <dsp:txXfrm>
        <a:off x="2963072" y="1229005"/>
        <a:ext cx="2484591" cy="2049268"/>
      </dsp:txXfrm>
    </dsp:sp>
    <dsp:sp modelId="{99F278C8-F875-4CDB-8A3F-145742577EB8}">
      <dsp:nvSpPr>
        <dsp:cNvPr id="10" name="Flecha circular 9"/>
        <dsp:cNvSpPr/>
      </dsp:nvSpPr>
      <dsp:spPr bwMode="white">
        <a:xfrm>
          <a:off x="4264950" y="-15516"/>
          <a:ext cx="3049480" cy="3049480"/>
        </a:xfrm>
        <a:prstGeom prst="circularArrow">
          <a:avLst>
            <a:gd name="adj1" fmla="val 5000"/>
            <a:gd name="adj2" fmla="val 360000"/>
            <a:gd name="adj3" fmla="val 19583743"/>
            <a:gd name="adj4" fmla="val 12694764"/>
            <a:gd name="adj5" fmla="val 5500"/>
          </a:avLst>
        </a:prstGeom>
      </dsp:spPr>
      <dsp:style>
        <a:lnRef idx="0">
          <a:schemeClr val="lt1"/>
        </a:lnRef>
        <a:fillRef idx="1">
          <a:schemeClr val="accent4">
            <a:hueOff val="-4500000"/>
            <a:satOff val="26667"/>
            <a:lumOff val="2353"/>
            <a:alpha val="100000"/>
          </a:schemeClr>
        </a:fillRef>
        <a:effectRef idx="0">
          <a:scrgbClr r="0" g="0" b="0"/>
        </a:effectRef>
        <a:fontRef idx="minor">
          <a:schemeClr val="lt1"/>
        </a:fontRef>
      </dsp:style>
      <dsp:txXfrm>
        <a:off x="4264950" y="-15516"/>
        <a:ext cx="3049480" cy="3049480"/>
      </dsp:txXfrm>
    </dsp:sp>
    <dsp:sp modelId="{7DE16DAD-DFA9-4A20-815D-5F557A4A4E70}">
      <dsp:nvSpPr>
        <dsp:cNvPr id="9" name="Rectángulo redondeado 8"/>
        <dsp:cNvSpPr/>
      </dsp:nvSpPr>
      <dsp:spPr bwMode="white">
        <a:xfrm>
          <a:off x="3515203" y="789876"/>
          <a:ext cx="2208525" cy="878258"/>
        </a:xfrm>
        <a:prstGeom prst="roundRect">
          <a:avLst>
            <a:gd name="adj" fmla="val 10000"/>
          </a:avLst>
        </a:prstGeom>
      </dsp:spPr>
      <dsp:style>
        <a:lnRef idx="2">
          <a:schemeClr val="lt1"/>
        </a:lnRef>
        <a:fillRef idx="1">
          <a:schemeClr val="accent4">
            <a:hueOff val="-2250000"/>
            <a:satOff val="13333"/>
            <a:lumOff val="1176"/>
            <a:alpha val="100000"/>
          </a:schemeClr>
        </a:fillRef>
        <a:effectRef idx="0">
          <a:scrgbClr r="0" g="0" b="0"/>
        </a:effectRef>
        <a:fontRef idx="minor">
          <a:schemeClr val="lt1"/>
        </a:fontRef>
      </dsp:style>
      <dsp:txBody>
        <a:bodyPr lIns="43815" tIns="29210" rIns="43815" bIns="2921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s-ES" b="0" i="0" u="none" strike="noStrike" baseline="0">
              <a:latin typeface="+mn-lt"/>
              <a:ea typeface="+mn-ea"/>
              <a:cs typeface="+mn-cs"/>
            </a:rPr>
            <a:t>Integración de sistema</a:t>
          </a:r>
          <a:endParaRPr lang="es-ES" b="0" i="0" u="none" strike="noStrike" baseline="0" dirty="0">
            <a:latin typeface="+mn-lt"/>
            <a:ea typeface="+mn-ea"/>
            <a:cs typeface="+mn-cs"/>
          </a:endParaRPr>
        </a:p>
      </dsp:txBody>
      <dsp:txXfrm>
        <a:off x="3515203" y="789876"/>
        <a:ext cx="2208525" cy="878258"/>
      </dsp:txXfrm>
    </dsp:sp>
    <dsp:sp modelId="{2DD4DB48-12F2-48E3-AD46-15800AE17607}">
      <dsp:nvSpPr>
        <dsp:cNvPr id="12" name="Rectángulo redondeado 11"/>
        <dsp:cNvSpPr/>
      </dsp:nvSpPr>
      <dsp:spPr bwMode="white">
        <a:xfrm>
          <a:off x="6082407" y="1287003"/>
          <a:ext cx="2343953" cy="1933271"/>
        </a:xfrm>
        <a:prstGeom prst="roundRect">
          <a:avLst>
            <a:gd name="adj" fmla="val 10000"/>
          </a:avLst>
        </a:prstGeom>
      </dsp:spPr>
      <dsp:style>
        <a:lnRef idx="2">
          <a:schemeClr val="accent4">
            <a:hueOff val="-4500000"/>
            <a:satOff val="26667"/>
            <a:lumOff val="2353"/>
            <a:alpha val="100000"/>
          </a:schemeClr>
        </a:lnRef>
        <a:fillRef idx="1">
          <a:schemeClr val="lt1">
            <a:alpha val="90000"/>
          </a:schemeClr>
        </a:fillRef>
        <a:effectRef idx="0">
          <a:scrgbClr r="0" g="0" b="0"/>
        </a:effectRef>
        <a:fontRef idx="minor"/>
      </dsp:style>
      <dsp:txBody>
        <a:bodyPr lIns="19050" tIns="19050" rIns="19050" bIns="19050" anchor="t"/>
        <a:lstStyle>
          <a:lvl1pPr algn="l">
            <a:defRPr sz="10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15000"/>
            </a:spcAft>
            <a:buChar char="•"/>
          </a:pPr>
          <a:r>
            <a:rPr lang="es-ES" b="0" i="0" u="none" strike="noStrike" baseline="0" dirty="0">
              <a:solidFill>
                <a:schemeClr val="dk1"/>
              </a:solidFill>
              <a:latin typeface="+mn-lt"/>
              <a:ea typeface="+mn-ea"/>
              <a:cs typeface="+mn-cs"/>
            </a:rPr>
            <a:t>Donde se da soporte para que los usuarios reporten bugs y otros problemas, y también para que todos los desarrolladores sepan quién trabaja en dichos problemas y cuándo se corrigen.</a:t>
          </a:r>
          <a:endParaRPr>
            <a:solidFill>
              <a:schemeClr val="dk1"/>
            </a:solidFill>
          </a:endParaRPr>
        </a:p>
      </dsp:txBody>
      <dsp:txXfrm>
        <a:off x="6082407" y="1287003"/>
        <a:ext cx="2343953" cy="1933271"/>
      </dsp:txXfrm>
    </dsp:sp>
    <dsp:sp modelId="{16F2CC45-E7AA-4A61-9ED5-53C009B1E526}">
      <dsp:nvSpPr>
        <dsp:cNvPr id="13" name="Rectángulo redondeado 12"/>
        <dsp:cNvSpPr/>
      </dsp:nvSpPr>
      <dsp:spPr bwMode="white">
        <a:xfrm>
          <a:off x="6603286" y="2806002"/>
          <a:ext cx="2083514" cy="828545"/>
        </a:xfrm>
        <a:prstGeom prst="roundRect">
          <a:avLst>
            <a:gd name="adj" fmla="val 10000"/>
          </a:avLst>
        </a:prstGeom>
      </dsp:spPr>
      <dsp:style>
        <a:lnRef idx="2">
          <a:schemeClr val="lt1"/>
        </a:lnRef>
        <a:fillRef idx="1">
          <a:schemeClr val="accent4">
            <a:hueOff val="-4500000"/>
            <a:satOff val="26667"/>
            <a:lumOff val="2353"/>
            <a:alpha val="100000"/>
          </a:schemeClr>
        </a:fillRef>
        <a:effectRef idx="0">
          <a:scrgbClr r="0" g="0" b="0"/>
        </a:effectRef>
        <a:fontRef idx="minor">
          <a:schemeClr val="lt1"/>
        </a:fontRef>
      </dsp:style>
      <dsp:txBody>
        <a:bodyPr lIns="43815" tIns="29210" rIns="43815" bIns="2921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s-ES" b="0" i="0" u="none" strike="noStrike" baseline="0">
              <a:latin typeface="+mn-lt"/>
              <a:ea typeface="+mn-ea"/>
              <a:cs typeface="+mn-cs"/>
            </a:rPr>
            <a:t>Rastreo de problemas</a:t>
          </a:r>
          <a:endParaRPr lang="es-ES" b="0" i="0" u="none" strike="noStrike" baseline="0" dirty="0">
            <a:latin typeface="+mn-lt"/>
            <a:ea typeface="+mn-ea"/>
            <a:cs typeface="+mn-cs"/>
          </a:endParaRPr>
        </a:p>
      </dsp:txBody>
      <dsp:txXfrm>
        <a:off x="6603286" y="2806002"/>
        <a:ext cx="2083514" cy="828545"/>
      </dsp:txXfrm>
    </dsp:sp>
    <dsp:sp modelId="{8F75B4D0-EA9A-4DBD-B466-41C6B3F2722D}">
      <dsp:nvSpPr>
        <dsp:cNvPr id="3" name="Rectángulo 2" hidden="1"/>
        <dsp:cNvSpPr/>
      </dsp:nvSpPr>
      <dsp:spPr>
        <a:xfrm>
          <a:off x="0" y="872731"/>
          <a:ext cx="2604393" cy="2761816"/>
        </a:xfrm>
        <a:prstGeom prst="rect">
          <a:avLst/>
        </a:prstGeom>
      </dsp:spPr>
      <dsp:txXfrm>
        <a:off x="0" y="872731"/>
        <a:ext cx="2604393" cy="2761816"/>
      </dsp:txXfrm>
    </dsp:sp>
    <dsp:sp modelId="{74C7F4CC-6D23-4F0E-8805-8421CDA53A76}">
      <dsp:nvSpPr>
        <dsp:cNvPr id="7" name="Rectángulo 6" hidden="1"/>
        <dsp:cNvSpPr/>
      </dsp:nvSpPr>
      <dsp:spPr>
        <a:xfrm>
          <a:off x="2963072" y="789876"/>
          <a:ext cx="2760656" cy="2927525"/>
        </a:xfrm>
        <a:prstGeom prst="rect">
          <a:avLst/>
        </a:prstGeom>
      </dsp:spPr>
      <dsp:txXfrm>
        <a:off x="2963072" y="789876"/>
        <a:ext cx="2760656" cy="2927525"/>
      </dsp:txXfrm>
    </dsp:sp>
    <dsp:sp modelId="{D4C742EE-72CD-491B-84EA-94FAB847005F}">
      <dsp:nvSpPr>
        <dsp:cNvPr id="11" name="Rectángulo 10" hidden="1"/>
        <dsp:cNvSpPr/>
      </dsp:nvSpPr>
      <dsp:spPr>
        <a:xfrm>
          <a:off x="6082407" y="872731"/>
          <a:ext cx="2604393" cy="2761816"/>
        </a:xfrm>
        <a:prstGeom prst="rect">
          <a:avLst/>
        </a:prstGeom>
      </dsp:spPr>
      <dsp:txXfrm>
        <a:off x="6082407" y="872731"/>
        <a:ext cx="2604393" cy="2761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9000000" cy="4509000"/>
        <a:chOff x="0" y="0"/>
        <a:chExt cx="9000000" cy="4509000"/>
      </a:xfrm>
    </dsp:grpSpPr>
    <dsp:sp modelId="{C1DF260F-2B21-4B8E-8FAA-2628F7EEA62B}">
      <dsp:nvSpPr>
        <dsp:cNvPr id="3" name="Rectángulo redondeado 2"/>
        <dsp:cNvSpPr/>
      </dsp:nvSpPr>
      <dsp:spPr bwMode="white">
        <a:xfrm>
          <a:off x="0" y="0"/>
          <a:ext cx="6930000" cy="811620"/>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s-ES" sz="2000" b="1" dirty="0"/>
            <a:t>1. </a:t>
          </a:r>
          <a:r>
            <a:rPr lang="es-ES" sz="2000" dirty="0"/>
            <a:t>Un compilador integrado y un sistema de edición dirigida por sintaxis que le permitan crear, editar y compilar código.</a:t>
          </a:r>
        </a:p>
      </dsp:txBody>
      <dsp:txXfrm>
        <a:off x="0" y="0"/>
        <a:ext cx="6930000" cy="811620"/>
      </dsp:txXfrm>
    </dsp:sp>
    <dsp:sp modelId="{ABBE27F6-AD66-44BA-83EF-1BEB7533C68E}">
      <dsp:nvSpPr>
        <dsp:cNvPr id="4" name="Rectángulo redondeado 3"/>
        <dsp:cNvSpPr/>
      </dsp:nvSpPr>
      <dsp:spPr bwMode="white">
        <a:xfrm>
          <a:off x="517500" y="924345"/>
          <a:ext cx="6930000" cy="811620"/>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s-ES" sz="2000" b="1"/>
            <a:t>2. </a:t>
          </a:r>
          <a:r>
            <a:rPr lang="es-ES" sz="2000"/>
            <a:t>Un sistema de depuración de lenguaje.</a:t>
          </a:r>
          <a:endParaRPr lang="es-ES" sz="2000" dirty="0"/>
        </a:p>
      </dsp:txBody>
      <dsp:txXfrm>
        <a:off x="517500" y="924345"/>
        <a:ext cx="6930000" cy="811620"/>
      </dsp:txXfrm>
    </dsp:sp>
    <dsp:sp modelId="{26E7FA14-E142-46E9-A569-A49C1F845A1D}">
      <dsp:nvSpPr>
        <dsp:cNvPr id="5" name="Rectángulo redondeado 4"/>
        <dsp:cNvSpPr/>
      </dsp:nvSpPr>
      <dsp:spPr bwMode="white">
        <a:xfrm>
          <a:off x="1035000" y="1848690"/>
          <a:ext cx="6930000" cy="811620"/>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s-ES" sz="2000" b="1" dirty="0"/>
            <a:t>3. </a:t>
          </a:r>
          <a:r>
            <a:rPr lang="es-ES" sz="2000" dirty="0"/>
            <a:t>Herramientas de edición gráfica, tales como las herramientas para editar modelos UML.</a:t>
          </a:r>
        </a:p>
      </dsp:txBody>
      <dsp:txXfrm>
        <a:off x="1035000" y="1848690"/>
        <a:ext cx="6930000" cy="811620"/>
      </dsp:txXfrm>
    </dsp:sp>
    <dsp:sp modelId="{4D2AF0ED-A37F-4555-AE21-60CFB7478B6E}">
      <dsp:nvSpPr>
        <dsp:cNvPr id="6" name="Rectángulo redondeado 5"/>
        <dsp:cNvSpPr/>
      </dsp:nvSpPr>
      <dsp:spPr bwMode="white">
        <a:xfrm>
          <a:off x="1552500" y="2773035"/>
          <a:ext cx="6930000" cy="811620"/>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s-ES" sz="2000" b="1" dirty="0"/>
            <a:t>4. </a:t>
          </a:r>
          <a:r>
            <a:rPr lang="es-ES" sz="2000" dirty="0"/>
            <a:t>Herramientas de prueba, como </a:t>
          </a:r>
          <a:r>
            <a:rPr lang="es-ES" sz="2000" dirty="0" err="1"/>
            <a:t>JUnit</a:t>
          </a:r>
          <a:r>
            <a:rPr lang="es-ES" sz="2000" dirty="0"/>
            <a:t> que operen automáticamente un conjunto de pruebas sobre una nueva versión de un programa.</a:t>
          </a:r>
        </a:p>
      </dsp:txBody>
      <dsp:txXfrm>
        <a:off x="1552500" y="2773035"/>
        <a:ext cx="6930000" cy="811620"/>
      </dsp:txXfrm>
    </dsp:sp>
    <dsp:sp modelId="{BAA6BE1B-7D2E-4843-8D24-11093F7BA283}">
      <dsp:nvSpPr>
        <dsp:cNvPr id="7" name="Rectángulo redondeado 6"/>
        <dsp:cNvSpPr/>
      </dsp:nvSpPr>
      <dsp:spPr bwMode="white">
        <a:xfrm>
          <a:off x="2070000" y="3697380"/>
          <a:ext cx="6930000" cy="811620"/>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s-ES" sz="2000" b="1" dirty="0"/>
            <a:t>5. </a:t>
          </a:r>
          <a:r>
            <a:rPr lang="es-ES" sz="2000" dirty="0"/>
            <a:t>Herramientas de apoyo de proyecto que le ayuden a organizar el código para diferentes proyectos de desarrollo.</a:t>
          </a:r>
        </a:p>
      </dsp:txBody>
      <dsp:txXfrm>
        <a:off x="2070000" y="3697380"/>
        <a:ext cx="6930000" cy="811620"/>
      </dsp:txXfrm>
    </dsp:sp>
    <dsp:sp modelId="{14DF19A7-09F8-468E-9B9E-D03B9A807664}">
      <dsp:nvSpPr>
        <dsp:cNvPr id="8" name="Flecha hacia abajo 7"/>
        <dsp:cNvSpPr/>
      </dsp:nvSpPr>
      <dsp:spPr bwMode="white">
        <a:xfrm>
          <a:off x="6402447" y="592934"/>
          <a:ext cx="527553" cy="527553"/>
        </a:xfrm>
        <a:prstGeom prst="downArrow">
          <a:avLst>
            <a:gd name="adj1" fmla="val 55000"/>
            <a:gd name="adj2" fmla="val 45000"/>
          </a:avLst>
        </a:prstGeom>
      </dsp:spPr>
      <dsp:style>
        <a:lnRef idx="2">
          <a:schemeClr val="dk2">
            <a:alpha val="90000"/>
            <a:tint val="40000"/>
          </a:schemeClr>
        </a:lnRef>
        <a:fillRef idx="1">
          <a:schemeClr val="dk2">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s-ES" sz="2000">
            <a:solidFill>
              <a:schemeClr val="dk1"/>
            </a:solidFill>
          </a:endParaRPr>
        </a:p>
      </dsp:txBody>
      <dsp:txXfrm>
        <a:off x="6402447" y="592934"/>
        <a:ext cx="527553" cy="527553"/>
      </dsp:txXfrm>
    </dsp:sp>
    <dsp:sp modelId="{F4A16AEB-3887-48C1-8EAE-49B6D2F61238}">
      <dsp:nvSpPr>
        <dsp:cNvPr id="9" name="Flecha hacia abajo 8"/>
        <dsp:cNvSpPr/>
      </dsp:nvSpPr>
      <dsp:spPr bwMode="white">
        <a:xfrm>
          <a:off x="6919947" y="1517279"/>
          <a:ext cx="527553" cy="527553"/>
        </a:xfrm>
        <a:prstGeom prst="downArrow">
          <a:avLst>
            <a:gd name="adj1" fmla="val 55000"/>
            <a:gd name="adj2" fmla="val 45000"/>
          </a:avLst>
        </a:prstGeom>
      </dsp:spPr>
      <dsp:style>
        <a:lnRef idx="2">
          <a:schemeClr val="dk2">
            <a:alpha val="90000"/>
            <a:tint val="40000"/>
          </a:schemeClr>
        </a:lnRef>
        <a:fillRef idx="1">
          <a:schemeClr val="dk2">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s-ES" sz="2000">
            <a:solidFill>
              <a:schemeClr val="dk1"/>
            </a:solidFill>
          </a:endParaRPr>
        </a:p>
      </dsp:txBody>
      <dsp:txXfrm>
        <a:off x="6919947" y="1517279"/>
        <a:ext cx="527553" cy="527553"/>
      </dsp:txXfrm>
    </dsp:sp>
    <dsp:sp modelId="{3B02B228-43C6-4B48-AEB4-40DF55530917}">
      <dsp:nvSpPr>
        <dsp:cNvPr id="10" name="Flecha hacia abajo 9"/>
        <dsp:cNvSpPr/>
      </dsp:nvSpPr>
      <dsp:spPr bwMode="white">
        <a:xfrm>
          <a:off x="7437447" y="2428097"/>
          <a:ext cx="527553" cy="527553"/>
        </a:xfrm>
        <a:prstGeom prst="downArrow">
          <a:avLst>
            <a:gd name="adj1" fmla="val 55000"/>
            <a:gd name="adj2" fmla="val 45000"/>
          </a:avLst>
        </a:prstGeom>
      </dsp:spPr>
      <dsp:style>
        <a:lnRef idx="2">
          <a:schemeClr val="dk2">
            <a:alpha val="90000"/>
            <a:tint val="40000"/>
          </a:schemeClr>
        </a:lnRef>
        <a:fillRef idx="1">
          <a:schemeClr val="dk2">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s-ES" sz="2000">
            <a:solidFill>
              <a:schemeClr val="dk1"/>
            </a:solidFill>
          </a:endParaRPr>
        </a:p>
      </dsp:txBody>
      <dsp:txXfrm>
        <a:off x="7437447" y="2428097"/>
        <a:ext cx="527553" cy="527553"/>
      </dsp:txXfrm>
    </dsp:sp>
    <dsp:sp modelId="{CC110C2C-AB47-477C-BD50-5F076E1347D6}">
      <dsp:nvSpPr>
        <dsp:cNvPr id="11" name="Flecha hacia abajo 10"/>
        <dsp:cNvSpPr/>
      </dsp:nvSpPr>
      <dsp:spPr bwMode="white">
        <a:xfrm>
          <a:off x="7954947" y="3361460"/>
          <a:ext cx="527553" cy="527553"/>
        </a:xfrm>
        <a:prstGeom prst="downArrow">
          <a:avLst>
            <a:gd name="adj1" fmla="val 55000"/>
            <a:gd name="adj2" fmla="val 45000"/>
          </a:avLst>
        </a:prstGeom>
      </dsp:spPr>
      <dsp:style>
        <a:lnRef idx="2">
          <a:schemeClr val="dk2">
            <a:alpha val="90000"/>
            <a:tint val="40000"/>
          </a:schemeClr>
        </a:lnRef>
        <a:fillRef idx="1">
          <a:schemeClr val="dk2">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s-ES" sz="2000">
            <a:solidFill>
              <a:schemeClr val="dk1"/>
            </a:solidFill>
          </a:endParaRPr>
        </a:p>
      </dsp:txBody>
      <dsp:txXfrm>
        <a:off x="7954947" y="3361460"/>
        <a:ext cx="527553" cy="527553"/>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9252000" cy="4213337"/>
        <a:chOff x="0" y="0"/>
        <a:chExt cx="9252000" cy="4213337"/>
      </a:xfrm>
    </dsp:grpSpPr>
    <dsp:sp modelId="{9F930F14-3AD3-4B49-A011-4A0BEC2476FB}">
      <dsp:nvSpPr>
        <dsp:cNvPr id="3" name="Rectángulo redondeado 2"/>
        <dsp:cNvSpPr/>
      </dsp:nvSpPr>
      <dsp:spPr bwMode="white">
        <a:xfrm>
          <a:off x="0" y="117848"/>
          <a:ext cx="9252000" cy="509905"/>
        </a:xfrm>
        <a:prstGeom prst="roundRect">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s-ES" b="0" i="1" u="none" strike="noStrike" baseline="0" dirty="0">
              <a:latin typeface="+mn-lt"/>
              <a:ea typeface="+mn-ea"/>
              <a:cs typeface="+mn-cs"/>
            </a:rPr>
            <a:t>Los requerimientos de hardware y software de un componente</a:t>
          </a:r>
          <a:endParaRPr lang="es-ES" dirty="0"/>
        </a:p>
      </dsp:txBody>
      <dsp:txXfrm>
        <a:off x="0" y="117848"/>
        <a:ext cx="9252000" cy="509905"/>
      </dsp:txXfrm>
    </dsp:sp>
    <dsp:sp modelId="{2FD0C9E9-127A-4B16-BC81-62DC4E5C655B}">
      <dsp:nvSpPr>
        <dsp:cNvPr id="4" name="Rectángulo 3"/>
        <dsp:cNvSpPr/>
      </dsp:nvSpPr>
      <dsp:spPr bwMode="white">
        <a:xfrm>
          <a:off x="0" y="627754"/>
          <a:ext cx="9252000" cy="739775"/>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3751" tIns="25400" rIns="142240" bIns="254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20000"/>
            </a:spcAft>
            <a:buChar char="•"/>
          </a:pPr>
          <a:r>
            <a:rPr lang="es-ES" b="0" i="0" u="none" strike="noStrike" baseline="0" dirty="0">
              <a:solidFill>
                <a:schemeClr val="tx1"/>
              </a:solidFill>
              <a:latin typeface="+mn-lt"/>
              <a:ea typeface="+mn-ea"/>
              <a:cs typeface="+mn-cs"/>
            </a:rPr>
            <a:t>Si un componente se diseña para una arquitectura de hardware específica, o se apoya en algún otro sistema de software, tiene que desplegarse por supuesto en una plataforma que brinde el soporte requerido de hardware y software.</a:t>
          </a:r>
          <a:endParaRPr lang="es-ES" dirty="0">
            <a:solidFill>
              <a:schemeClr val="tx1"/>
            </a:solidFill>
          </a:endParaRPr>
        </a:p>
      </dsp:txBody>
      <dsp:txXfrm>
        <a:off x="0" y="627754"/>
        <a:ext cx="9252000" cy="739775"/>
      </dsp:txXfrm>
    </dsp:sp>
    <dsp:sp modelId="{4820C6F7-8D1D-4D6B-B02E-FEFBAFB0310D}">
      <dsp:nvSpPr>
        <dsp:cNvPr id="5" name="Rectángulo redondeado 4"/>
        <dsp:cNvSpPr/>
      </dsp:nvSpPr>
      <dsp:spPr bwMode="white">
        <a:xfrm>
          <a:off x="0" y="1367528"/>
          <a:ext cx="9252000" cy="509905"/>
        </a:xfrm>
        <a:prstGeom prst="roundRect">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s-ES" b="0" i="1" u="none" strike="noStrike" baseline="0" dirty="0">
              <a:latin typeface="+mn-lt"/>
              <a:ea typeface="+mn-ea"/>
              <a:cs typeface="+mn-cs"/>
            </a:rPr>
            <a:t>Los requerimientos de disponibilidad del sistema </a:t>
          </a:r>
          <a:endParaRPr lang="es-ES" b="0" i="0" u="none" strike="noStrike" baseline="0" dirty="0">
            <a:latin typeface="+mn-lt"/>
            <a:ea typeface="+mn-ea"/>
            <a:cs typeface="+mn-cs"/>
          </a:endParaRPr>
        </a:p>
      </dsp:txBody>
      <dsp:txXfrm>
        <a:off x="0" y="1367528"/>
        <a:ext cx="9252000" cy="509905"/>
      </dsp:txXfrm>
    </dsp:sp>
    <dsp:sp modelId="{8AE1BA44-9539-4B0F-8270-91FFA3711DDE}">
      <dsp:nvSpPr>
        <dsp:cNvPr id="6" name="Rectángulo 5"/>
        <dsp:cNvSpPr/>
      </dsp:nvSpPr>
      <dsp:spPr bwMode="white">
        <a:xfrm>
          <a:off x="0" y="1877433"/>
          <a:ext cx="9252000" cy="739775"/>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3751" tIns="25400" rIns="142240" bIns="254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20000"/>
            </a:spcAft>
            <a:buChar char="•"/>
          </a:pPr>
          <a:r>
            <a:rPr lang="es-ES" b="0" i="0" u="none" strike="noStrike" baseline="0" dirty="0">
              <a:solidFill>
                <a:schemeClr val="tx1"/>
              </a:solidFill>
              <a:latin typeface="+mn-lt"/>
              <a:ea typeface="+mn-ea"/>
              <a:cs typeface="+mn-cs"/>
            </a:rPr>
            <a:t>Los sistemas de alta disponibilidad pueden necesitar que los componentes se desplieguen en más de una plataforma. Esto significa que, en el caso de una falla de plataforma, esté disponible una implementación alternativa del componente.</a:t>
          </a:r>
          <a:endParaRPr>
            <a:solidFill>
              <a:schemeClr val="tx1"/>
            </a:solidFill>
          </a:endParaRPr>
        </a:p>
      </dsp:txBody>
      <dsp:txXfrm>
        <a:off x="0" y="1877433"/>
        <a:ext cx="9252000" cy="739775"/>
      </dsp:txXfrm>
    </dsp:sp>
    <dsp:sp modelId="{08CC5E93-ADB5-4FA9-AA55-803BC0BE07F3}">
      <dsp:nvSpPr>
        <dsp:cNvPr id="7" name="Rectángulo redondeado 6"/>
        <dsp:cNvSpPr/>
      </dsp:nvSpPr>
      <dsp:spPr bwMode="white">
        <a:xfrm>
          <a:off x="0" y="2617209"/>
          <a:ext cx="9252000" cy="509905"/>
        </a:xfrm>
        <a:prstGeom prst="roundRect">
          <a:avLst/>
        </a:prstGeom>
      </dsp:spPr>
      <dsp:style>
        <a:lnRef idx="2">
          <a:schemeClr val="lt2"/>
        </a:lnRef>
        <a:fillRef idx="1">
          <a:schemeClr val="dk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s-ES" b="0" i="1" u="none" strike="noStrike" baseline="0" dirty="0">
              <a:latin typeface="+mn-lt"/>
              <a:ea typeface="+mn-ea"/>
              <a:cs typeface="+mn-cs"/>
            </a:rPr>
            <a:t>Comunicaciones de componentes </a:t>
          </a:r>
          <a:endParaRPr lang="es-ES" b="0" i="0" u="none" strike="noStrike" baseline="0" dirty="0">
            <a:latin typeface="+mn-lt"/>
            <a:ea typeface="+mn-ea"/>
            <a:cs typeface="+mn-cs"/>
          </a:endParaRPr>
        </a:p>
      </dsp:txBody>
      <dsp:txXfrm>
        <a:off x="0" y="2617209"/>
        <a:ext cx="9252000" cy="509905"/>
      </dsp:txXfrm>
    </dsp:sp>
    <dsp:sp modelId="{CA6BD125-554A-4663-883A-83A43A0D9E4A}">
      <dsp:nvSpPr>
        <dsp:cNvPr id="8" name="Rectángulo 7"/>
        <dsp:cNvSpPr/>
      </dsp:nvSpPr>
      <dsp:spPr bwMode="white">
        <a:xfrm>
          <a:off x="0" y="3127114"/>
          <a:ext cx="9252000" cy="968375"/>
        </a:xfrm>
        <a:prstGeom prst="rect">
          <a:avLst/>
        </a:prstGeom>
      </dsp:spPr>
      <dsp:style>
        <a:lnRef idx="0">
          <a:schemeClr val="dk1">
            <a:alpha val="0"/>
          </a:schemeClr>
        </a:lnRef>
        <a:fillRef idx="0">
          <a:schemeClr val="lt2">
            <a:alpha val="0"/>
          </a:schemeClr>
        </a:fillRef>
        <a:effectRef idx="0">
          <a:scrgbClr r="0" g="0" b="0"/>
        </a:effectRef>
        <a:fontRef idx="minor"/>
      </dsp:style>
      <dsp:txBody>
        <a:bodyPr lIns="293751" tIns="25400" rIns="142240" bIns="254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20000"/>
            </a:spcAft>
            <a:buChar char="•"/>
          </a:pPr>
          <a:r>
            <a:rPr lang="es-ES" b="0" i="0" u="none" strike="noStrike" baseline="0" dirty="0">
              <a:solidFill>
                <a:schemeClr val="tx1"/>
              </a:solidFill>
              <a:latin typeface="+mn-lt"/>
              <a:ea typeface="+mn-ea"/>
              <a:cs typeface="+mn-cs"/>
            </a:rPr>
            <a:t>Si hay un alto nivel de tráfico de comunicaciones entre componentes, por lo general tiene sentido desplegarlos en la misma plataforma o en plataformas que estén físicamente cercanas entre sí. Esto reduce la latencia de comunicaciones, es decir, la demora entre el tiempo que transcurre desde el momento en que un componente envía un mensaje hasta que otro lo recibe.</a:t>
          </a:r>
          <a:endParaRPr>
            <a:solidFill>
              <a:schemeClr val="tx1"/>
            </a:solidFill>
          </a:endParaRPr>
        </a:p>
      </dsp:txBody>
      <dsp:txXfrm>
        <a:off x="0" y="3127114"/>
        <a:ext cx="9252000" cy="96837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8545478" cy="4064000"/>
        <a:chOff x="0" y="0"/>
        <a:chExt cx="8545478" cy="4064000"/>
      </a:xfrm>
    </dsp:grpSpPr>
    <dsp:sp modelId="{83E2E472-6006-42DC-BCF6-8DC927E9AB68}">
      <dsp:nvSpPr>
        <dsp:cNvPr id="3" name="Rectángulo redondeado 2"/>
        <dsp:cNvSpPr/>
      </dsp:nvSpPr>
      <dsp:spPr bwMode="white">
        <a:xfrm>
          <a:off x="0" y="591985"/>
          <a:ext cx="8545478"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s-ES" dirty="0"/>
            <a:t>1. Analizar los requisitos de Distribución.</a:t>
          </a:r>
        </a:p>
      </dsp:txBody>
      <dsp:txXfrm>
        <a:off x="0" y="591985"/>
        <a:ext cx="8545478" cy="892810"/>
      </dsp:txXfrm>
    </dsp:sp>
    <dsp:sp modelId="{EC8CCC06-B116-4513-A24B-C2A1F1168A30}">
      <dsp:nvSpPr>
        <dsp:cNvPr id="4" name="Rectángulo redondeado 3"/>
        <dsp:cNvSpPr/>
      </dsp:nvSpPr>
      <dsp:spPr bwMode="white">
        <a:xfrm>
          <a:off x="0" y="1585595"/>
          <a:ext cx="8545478"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s-ES" dirty="0"/>
            <a:t>2. Definir la configuración de la Red.</a:t>
          </a:r>
        </a:p>
      </dsp:txBody>
      <dsp:txXfrm>
        <a:off x="0" y="1585595"/>
        <a:ext cx="8545478" cy="892810"/>
      </dsp:txXfrm>
    </dsp:sp>
    <dsp:sp modelId="{E966D248-EDB8-4279-BF5B-2136FA736715}">
      <dsp:nvSpPr>
        <dsp:cNvPr id="5" name="Rectángulo redondeado 4"/>
        <dsp:cNvSpPr/>
      </dsp:nvSpPr>
      <dsp:spPr bwMode="white">
        <a:xfrm>
          <a:off x="0" y="2579205"/>
          <a:ext cx="8545478"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s-ES" dirty="0"/>
            <a:t>3. Asignar elementos del sistema a los nodos. </a:t>
          </a:r>
        </a:p>
      </dsp:txBody>
      <dsp:txXfrm>
        <a:off x="0" y="2579205"/>
        <a:ext cx="8545478" cy="89281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o 1"/>
      <dsp:cNvGrpSpPr/>
    </dsp:nvGrpSpPr>
    <dsp:grpSpPr>
      <a:xfrm>
        <a:off x="0" y="0"/>
        <a:ext cx="5026471" cy="5026471"/>
        <a:chOff x="0" y="0"/>
        <a:chExt cx="5026471" cy="5026471"/>
      </a:xfrm>
    </dsp:grpSpPr>
    <dsp:sp modelId="{6AFA3D38-FB02-423F-ACD3-F7FE8CCFF050}">
      <dsp:nvSpPr>
        <dsp:cNvPr id="3" name="Forma 2"/>
        <dsp:cNvSpPr/>
      </dsp:nvSpPr>
      <dsp:spPr bwMode="white">
        <a:xfrm>
          <a:off x="5598103" y="2261912"/>
          <a:ext cx="2764559" cy="2764559"/>
        </a:xfrm>
        <a:prstGeom prst="gear9">
          <a:avLst/>
        </a:prstGeom>
      </dsp:spPr>
      <dsp:style>
        <a:lnRef idx="0">
          <a:schemeClr val="lt2"/>
        </a:lnRef>
        <a:fillRef idx="3">
          <a:schemeClr val="dk2"/>
        </a:fillRef>
        <a:effectRef idx="3">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1">
              <a:latin typeface="Trebuchet MS" panose="020B0603020202020204" pitchFamily="34" charset="0"/>
            </a:rPr>
            <a:t>POSIBILIDADES Y CARACTERÍSTICAS DE LOS PROCESADORES</a:t>
          </a:r>
          <a:endParaRPr lang="es-ES" b="1" dirty="0">
            <a:latin typeface="Trebuchet MS" panose="020B0603020202020204" pitchFamily="34" charset="0"/>
          </a:endParaRPr>
        </a:p>
      </dsp:txBody>
      <dsp:txXfrm>
        <a:off x="5598103" y="2261912"/>
        <a:ext cx="2764559" cy="2764559"/>
      </dsp:txXfrm>
    </dsp:sp>
    <dsp:sp modelId="{D78BBAF6-4E64-409A-B839-31D8378AC4B2}">
      <dsp:nvSpPr>
        <dsp:cNvPr id="6" name="Forma 5"/>
        <dsp:cNvSpPr/>
      </dsp:nvSpPr>
      <dsp:spPr bwMode="white">
        <a:xfrm>
          <a:off x="3989633" y="1608471"/>
          <a:ext cx="2010588" cy="2010588"/>
        </a:xfrm>
        <a:prstGeom prst="gear6">
          <a:avLst/>
        </a:prstGeom>
      </dsp:spPr>
      <dsp:style>
        <a:lnRef idx="0">
          <a:schemeClr val="lt2"/>
        </a:lnRef>
        <a:fillRef idx="3">
          <a:schemeClr val="dk2"/>
        </a:fillRef>
        <a:effectRef idx="3">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1">
              <a:latin typeface="Trebuchet MS" panose="020B0603020202020204" pitchFamily="34" charset="0"/>
            </a:rPr>
            <a:t>DISPOSITIVOS EN LA RED</a:t>
          </a:r>
          <a:endParaRPr lang="es-ES" b="1" dirty="0">
            <a:latin typeface="Trebuchet MS" panose="020B0603020202020204" pitchFamily="34" charset="0"/>
          </a:endParaRPr>
        </a:p>
      </dsp:txBody>
      <dsp:txXfrm>
        <a:off x="3989633" y="1608471"/>
        <a:ext cx="2010588" cy="2010588"/>
      </dsp:txXfrm>
    </dsp:sp>
    <dsp:sp modelId="{41DE42EB-06F6-438F-8D62-EC2EBB8B9B8B}">
      <dsp:nvSpPr>
        <dsp:cNvPr id="9" name="Forma 8"/>
        <dsp:cNvSpPr/>
      </dsp:nvSpPr>
      <dsp:spPr bwMode="white">
        <a:xfrm rot="-900000">
          <a:off x="5115767" y="221370"/>
          <a:ext cx="1969966" cy="1969966"/>
        </a:xfrm>
        <a:prstGeom prst="gear6">
          <a:avLst/>
        </a:prstGeom>
      </dsp:spPr>
      <dsp:style>
        <a:lnRef idx="0">
          <a:schemeClr val="lt2"/>
        </a:lnRef>
        <a:fillRef idx="3">
          <a:schemeClr val="dk2"/>
        </a:fillRef>
        <a:effectRef idx="3">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s-ES" b="1">
              <a:latin typeface="Trebuchet MS" panose="020B0603020202020204" pitchFamily="34" charset="0"/>
            </a:rPr>
            <a:t>TOPOLOGÍA DE LA RED</a:t>
          </a:r>
          <a:endParaRPr lang="es-ES" b="1" dirty="0">
            <a:latin typeface="Trebuchet MS" panose="020B0603020202020204" pitchFamily="34" charset="0"/>
          </a:endParaRPr>
        </a:p>
      </dsp:txBody>
      <dsp:txXfrm rot="-900000">
        <a:off x="5115767" y="221370"/>
        <a:ext cx="1969966" cy="1969966"/>
      </dsp:txXfrm>
    </dsp:sp>
    <dsp:sp modelId="{ABDBB44D-F8E0-493C-B9FE-275BF851CFD6}">
      <dsp:nvSpPr>
        <dsp:cNvPr id="12" name="Flecha circular 11"/>
        <dsp:cNvSpPr/>
      </dsp:nvSpPr>
      <dsp:spPr bwMode="white">
        <a:xfrm>
          <a:off x="5399609" y="1844306"/>
          <a:ext cx="3528960" cy="3528960"/>
        </a:xfrm>
        <a:prstGeom prst="circularArrow">
          <a:avLst>
            <a:gd name="adj1" fmla="val 5000"/>
            <a:gd name="adj2" fmla="val 360000"/>
            <a:gd name="adj3" fmla="val 2472028"/>
            <a:gd name="adj4" fmla="val 15825477"/>
            <a:gd name="adj5" fmla="val 5500"/>
          </a:avLst>
        </a:prstGeom>
      </dsp:spPr>
      <dsp:style>
        <a:lnRef idx="0">
          <a:schemeClr val="dk2">
            <a:tint val="60000"/>
          </a:schemeClr>
        </a:lnRef>
        <a:fillRef idx="3">
          <a:schemeClr val="dk2">
            <a:tint val="60000"/>
          </a:schemeClr>
        </a:fillRef>
        <a:effectRef idx="3">
          <a:scrgbClr r="0" g="0" b="0"/>
        </a:effectRef>
        <a:fontRef idx="minor">
          <a:schemeClr val="lt1"/>
        </a:fontRef>
      </dsp:style>
      <dsp:txXfrm>
        <a:off x="5399609" y="1844306"/>
        <a:ext cx="3528960" cy="3528960"/>
      </dsp:txXfrm>
    </dsp:sp>
    <dsp:sp modelId="{7B253B1C-657F-467D-8D47-3807EF97A4C6}">
      <dsp:nvSpPr>
        <dsp:cNvPr id="13" name="Forma 12"/>
        <dsp:cNvSpPr/>
      </dsp:nvSpPr>
      <dsp:spPr bwMode="white">
        <a:xfrm>
          <a:off x="3691617" y="1218088"/>
          <a:ext cx="2454928" cy="2454928"/>
        </a:xfrm>
        <a:prstGeom prst="leftCircularArrow">
          <a:avLst>
            <a:gd name="adj1" fmla="val 5000"/>
            <a:gd name="adj2" fmla="val -360000"/>
            <a:gd name="adj3" fmla="val 10419125"/>
            <a:gd name="adj4" fmla="val 14837806"/>
            <a:gd name="adj5" fmla="val 5500"/>
          </a:avLst>
        </a:prstGeom>
      </dsp:spPr>
      <dsp:style>
        <a:lnRef idx="0">
          <a:schemeClr val="dk2">
            <a:tint val="60000"/>
          </a:schemeClr>
        </a:lnRef>
        <a:fillRef idx="3">
          <a:schemeClr val="dk2">
            <a:tint val="60000"/>
          </a:schemeClr>
        </a:fillRef>
        <a:effectRef idx="3">
          <a:scrgbClr r="0" g="0" b="0"/>
        </a:effectRef>
        <a:fontRef idx="minor">
          <a:schemeClr val="lt1"/>
        </a:fontRef>
      </dsp:style>
      <dsp:txXfrm>
        <a:off x="3691617" y="1218088"/>
        <a:ext cx="2454928" cy="2454928"/>
      </dsp:txXfrm>
    </dsp:sp>
    <dsp:sp modelId="{85CC8D44-48E2-4EFA-AC70-0741896851E7}">
      <dsp:nvSpPr>
        <dsp:cNvPr id="14" name="Flecha circular 13"/>
        <dsp:cNvSpPr/>
      </dsp:nvSpPr>
      <dsp:spPr bwMode="white">
        <a:xfrm>
          <a:off x="4707091" y="-166701"/>
          <a:ext cx="2678104" cy="2678104"/>
        </a:xfrm>
        <a:prstGeom prst="circularArrow">
          <a:avLst>
            <a:gd name="adj1" fmla="val 5000"/>
            <a:gd name="adj2" fmla="val 360000"/>
            <a:gd name="adj3" fmla="val 13347948"/>
            <a:gd name="adj4" fmla="val 10508220"/>
            <a:gd name="adj5" fmla="val 5500"/>
          </a:avLst>
        </a:prstGeom>
      </dsp:spPr>
      <dsp:style>
        <a:lnRef idx="0">
          <a:schemeClr val="dk2">
            <a:tint val="60000"/>
          </a:schemeClr>
        </a:lnRef>
        <a:fillRef idx="3">
          <a:schemeClr val="dk2">
            <a:tint val="60000"/>
          </a:schemeClr>
        </a:fillRef>
        <a:effectRef idx="3">
          <a:scrgbClr r="0" g="0" b="0"/>
        </a:effectRef>
        <a:fontRef idx="minor">
          <a:schemeClr val="lt1"/>
        </a:fontRef>
      </dsp:style>
      <dsp:txXfrm>
        <a:off x="4707091" y="-166701"/>
        <a:ext cx="2678104" cy="2678104"/>
      </dsp:txXfrm>
    </dsp:sp>
    <dsp:sp modelId="{5864088B-E7F0-4CB5-A412-00185EC94DA5}">
      <dsp:nvSpPr>
        <dsp:cNvPr id="4" name="Rectángulo 3" hidden="1"/>
        <dsp:cNvSpPr/>
      </dsp:nvSpPr>
      <dsp:spPr>
        <a:xfrm>
          <a:off x="6955251" y="2010588"/>
          <a:ext cx="36000" cy="36000"/>
        </a:xfrm>
        <a:prstGeom prst="rect">
          <a:avLst/>
        </a:prstGeom>
      </dsp:spPr>
      <dsp:txXfrm>
        <a:off x="6955251" y="2010588"/>
        <a:ext cx="36000" cy="36000"/>
      </dsp:txXfrm>
    </dsp:sp>
    <dsp:sp modelId="{D05E03A1-D388-4F79-8818-98E32A9069C0}">
      <dsp:nvSpPr>
        <dsp:cNvPr id="5" name="Rectángulo 4" hidden="1"/>
        <dsp:cNvSpPr/>
      </dsp:nvSpPr>
      <dsp:spPr>
        <a:xfrm>
          <a:off x="8226133" y="4775147"/>
          <a:ext cx="36000" cy="36000"/>
        </a:xfrm>
        <a:prstGeom prst="rect">
          <a:avLst/>
        </a:prstGeom>
      </dsp:spPr>
      <dsp:txXfrm>
        <a:off x="8226133" y="4775147"/>
        <a:ext cx="36000" cy="36000"/>
      </dsp:txXfrm>
    </dsp:sp>
    <dsp:sp modelId="{6AFAC468-CB10-4744-AC45-9F4E5E1683FF}">
      <dsp:nvSpPr>
        <dsp:cNvPr id="7" name="Rectángulo 6" hidden="1"/>
        <dsp:cNvSpPr/>
      </dsp:nvSpPr>
      <dsp:spPr>
        <a:xfrm>
          <a:off x="4492280" y="1407412"/>
          <a:ext cx="36000" cy="36000"/>
        </a:xfrm>
        <a:prstGeom prst="rect">
          <a:avLst/>
        </a:prstGeom>
      </dsp:spPr>
      <dsp:txXfrm>
        <a:off x="4492280" y="1407412"/>
        <a:ext cx="36000" cy="36000"/>
      </dsp:txXfrm>
    </dsp:sp>
    <dsp:sp modelId="{9E35D614-9163-4CF3-A46B-0A4800680405}">
      <dsp:nvSpPr>
        <dsp:cNvPr id="8" name="Rectángulo 7" hidden="1"/>
        <dsp:cNvSpPr/>
      </dsp:nvSpPr>
      <dsp:spPr>
        <a:xfrm>
          <a:off x="3838839" y="2664030"/>
          <a:ext cx="36000" cy="36000"/>
        </a:xfrm>
        <a:prstGeom prst="rect">
          <a:avLst/>
        </a:prstGeom>
      </dsp:spPr>
      <dsp:txXfrm>
        <a:off x="3838839" y="2664030"/>
        <a:ext cx="36000" cy="36000"/>
      </dsp:txXfrm>
    </dsp:sp>
    <dsp:sp modelId="{A78AD8BC-DDA5-42B9-933C-BA98F5B560B2}">
      <dsp:nvSpPr>
        <dsp:cNvPr id="10" name="Rectángulo 9" hidden="1"/>
        <dsp:cNvSpPr/>
      </dsp:nvSpPr>
      <dsp:spPr>
        <a:xfrm>
          <a:off x="4844133" y="1256618"/>
          <a:ext cx="36000" cy="36000"/>
        </a:xfrm>
        <a:prstGeom prst="rect">
          <a:avLst/>
        </a:prstGeom>
      </dsp:spPr>
      <dsp:txXfrm>
        <a:off x="4844133" y="1256618"/>
        <a:ext cx="36000" cy="36000"/>
      </dsp:txXfrm>
    </dsp:sp>
    <dsp:sp modelId="{AA875D3F-E8FB-455E-8F11-3F371E8DF337}">
      <dsp:nvSpPr>
        <dsp:cNvPr id="11" name="Rectángulo 10" hidden="1"/>
        <dsp:cNvSpPr/>
      </dsp:nvSpPr>
      <dsp:spPr>
        <a:xfrm>
          <a:off x="5246250" y="251324"/>
          <a:ext cx="36000" cy="36000"/>
        </a:xfrm>
        <a:prstGeom prst="rect">
          <a:avLst/>
        </a:prstGeom>
      </dsp:spPr>
      <dsp:txXfrm>
        <a:off x="5246250" y="251324"/>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330F0-B745-437A-917E-4A4CC241298E}" type="datetimeFigureOut">
              <a:rPr lang="es-ES" smtClean="0"/>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65E7B9-3D9E-4B94-AC58-953224414D70}"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file:///E:\personal\Help%20Suit%202003%20-%20RationalUnifiedProcess%20(ES)\RUP_Help_ES\core.base_rup\tasks\architectural_analysis_2B9BE03.html"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5" Type="http://schemas.openxmlformats.org/officeDocument/2006/relationships/hyperlink" Target="file:///E:\personal\Help%20Suit%202003%20-%20RationalUnifiedProcess%20(ES)\RUP_Help_ES\core.base_rup\tasks\describe_distribution_9BA1477C.html#Analyze Distribution Requirements" TargetMode="External"/><Relationship Id="rId4" Type="http://schemas.openxmlformats.org/officeDocument/2006/relationships/hyperlink" Target="file:///E:\personal\Help%20Suit%202003%20-%20RationalUnifiedProcess%20(ES)\RUP_Help_ES\core.base_rup\tasks\architectural_analysis_2B9BE03.html" TargetMode="External"/><Relationship Id="rId3" Type="http://schemas.openxmlformats.org/officeDocument/2006/relationships/hyperlink" Target="file:///E:\personal\Help%20Suit%202003%20-%20RationalUnifiedProcess%20(ES)\RUP_Help_ES\core.base_rup\workproducts\rup_deployment_model_57DF1DF5.html"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4" Type="http://schemas.openxmlformats.org/officeDocument/2006/relationships/hyperlink" Target="file:///E:\personal\Help%20Suit%202003%20-%20RationalUnifiedProcess%20(ES)\RUP_Help_ES\core.base_rup\tasks\describe_runtime_architecture_2F8E190.html#IdentifyProcessesAndThreads" TargetMode="External"/><Relationship Id="rId3" Type="http://schemas.openxmlformats.org/officeDocument/2006/relationships/hyperlink" Target="file:///E:\personal\Help%20Suit%202003%20-%20RationalUnifiedProcess%20(ES)\RUP_Help_ES\core.base_rup\tasks\describe_distribution_9BA1477C.html#Define the Network Configuration"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1" u="none" strike="noStrike" kern="1200" baseline="0" dirty="0">
                <a:solidFill>
                  <a:schemeClr val="tx1"/>
                </a:solidFill>
                <a:latin typeface="+mn-lt"/>
                <a:ea typeface="+mn-ea"/>
                <a:cs typeface="+mn-cs"/>
              </a:rPr>
              <a:t>Reutilización </a:t>
            </a:r>
            <a:r>
              <a:rPr lang="es-ES" sz="1200" b="0" i="0" u="none" strike="noStrike" kern="1200" baseline="0" dirty="0">
                <a:solidFill>
                  <a:schemeClr val="tx1"/>
                </a:solidFill>
                <a:latin typeface="+mn-lt"/>
                <a:ea typeface="+mn-ea"/>
                <a:cs typeface="+mn-cs"/>
              </a:rPr>
              <a:t>La mayoría del software moderno se construye por la reutilización de los componentes o sistemas existentes. Cuando se desarrolla software, debe usarse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código existente tanto como sea posible.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Administración de la configuración </a:t>
            </a:r>
            <a:r>
              <a:rPr lang="es-ES" sz="1200" b="0" i="0" u="none" strike="noStrike" kern="1200" baseline="0" dirty="0">
                <a:solidFill>
                  <a:schemeClr val="tx1"/>
                </a:solidFill>
                <a:latin typeface="+mn-lt"/>
                <a:ea typeface="+mn-ea"/>
                <a:cs typeface="+mn-cs"/>
              </a:rPr>
              <a:t>Durante el proceso de desarrollo se crean muchas versiones diferentes de cada componente de software. Si usted no sigue la huella de dichas versiones en un sistema de gestión de configuración, estará proclive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 incluir en su sistema las versiones equivocadas de dichos componentes.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Desarrollo de huésped-objetivo </a:t>
            </a:r>
            <a:r>
              <a:rPr lang="es-ES" sz="1200" b="0" i="0" u="none" strike="noStrike" kern="1200" baseline="0" dirty="0">
                <a:solidFill>
                  <a:schemeClr val="tx1"/>
                </a:solidFill>
                <a:latin typeface="+mn-lt"/>
                <a:ea typeface="+mn-ea"/>
                <a:cs typeface="+mn-cs"/>
              </a:rPr>
              <a:t>La producción de software no se ejecuta por lo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general en la misma computadora que el entorno de desarrollo de software. En vez</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ello, se diseña en una computadora (el sistema huésped) y se ejecuta en una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computadora separada (el sistema objetivo). Los sistemas huésped y objetivo son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algunas veces del mismo tipo, aunque suelen ser completamente diferentes.</a:t>
            </a:r>
            <a:endParaRPr lang="es-ES"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Como parte del proceso de desarrollo, se requiere tomar decisiones sobre cómo se desplegará el software desarrollado en la plataforma objetivo. Esto es directo para sistemas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embebidos, donde el objetivo es usualmente una sola computadora. Sin embargo, para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sistemas distribuidos, es necesario decidir sobre las plataformas específicas donde 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desplegarán los componentes. Los conflictos que hay que considerar al tomar esta decisión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1" u="none" strike="noStrike" kern="1200" baseline="0" dirty="0">
                <a:solidFill>
                  <a:schemeClr val="tx1"/>
                </a:solidFill>
                <a:latin typeface="+mn-lt"/>
                <a:ea typeface="+mn-ea"/>
                <a:cs typeface="+mn-cs"/>
              </a:rPr>
              <a:t>Los requerimientos de hardware y software de un componente </a:t>
            </a:r>
            <a:r>
              <a:rPr lang="es-ES" sz="1200" b="0" i="0" u="none" strike="noStrike" kern="1200" baseline="0" dirty="0">
                <a:solidFill>
                  <a:schemeClr val="tx1"/>
                </a:solidFill>
                <a:latin typeface="+mn-lt"/>
                <a:ea typeface="+mn-ea"/>
                <a:cs typeface="+mn-cs"/>
              </a:rPr>
              <a:t>Si un componente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se diseña para una arquitectura de hardware específica, o se apoya en algún otro sistema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software, tiene que desplegarse por supuesto en una plataforma que brinde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soporte requerido de hardware y software.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Los requerimientos de disponibilidad del sistema </a:t>
            </a:r>
            <a:r>
              <a:rPr lang="es-ES" sz="1200" b="0" i="0" u="none" strike="noStrike" kern="1200" baseline="0" dirty="0">
                <a:solidFill>
                  <a:schemeClr val="tx1"/>
                </a:solidFill>
                <a:latin typeface="+mn-lt"/>
                <a:ea typeface="+mn-ea"/>
                <a:cs typeface="+mn-cs"/>
              </a:rPr>
              <a:t>Los sistemas de alta disponibilidad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pueden necesitar que los componentes se desplieguen en más de una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Esto significa que, en el caso de una falla de plataforma, esté disponible una implementación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alternativa del componente.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Comunicaciones de componentes </a:t>
            </a:r>
            <a:r>
              <a:rPr lang="es-ES" sz="1200" b="0" i="0" u="none" strike="noStrike" kern="1200" baseline="0" dirty="0">
                <a:solidFill>
                  <a:schemeClr val="tx1"/>
                </a:solidFill>
                <a:latin typeface="+mn-lt"/>
                <a:ea typeface="+mn-ea"/>
                <a:cs typeface="+mn-cs"/>
              </a:rPr>
              <a:t>Si hay un alto nivel de tráfico de comunicaciones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entre componentes, por lo general tiene sentido desplegarlos en la misma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 en plataformas que estén físicamente cercanas entre sí. Esto reduce la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latencia de comunicaciones, es decir, la demora entre el tiempo que transcurre desde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momento en que un componente envía un mensaje hasta que otro lo recibe.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Puede documentar sus decisiones sobre el despliegue de hardware y software usando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diagramas de despliegue UML, que muestran cómo los componentes de software se distribuyen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 través de plataformas de hardware.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desarrolla un sistema embebido, quizá deba tomar en cuenta las características del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objetivo, como su tamaño físico, capacidades de poder, necesidad de respuestas en tiempo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real para eventos de sensor, características físicas de los actuadores, y sistema operativo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tiempo real. En el capítulo 20 se estudia la ingeniería de los sistemas embebidos.</a:t>
            </a:r>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esta tarea se define la arquitectura de despliegue de un sistema distribuido en términos de nodos físicos y sus interconexiones.</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Tiene</a:t>
            </a:r>
            <a:r>
              <a:rPr lang="es-ES" sz="1200" kern="1200" baseline="0" dirty="0">
                <a:solidFill>
                  <a:schemeClr val="tx1"/>
                </a:solidFill>
                <a:effectLst/>
                <a:latin typeface="+mn-lt"/>
                <a:ea typeface="+mn-ea"/>
                <a:cs typeface="+mn-cs"/>
              </a:rPr>
              <a:t> como objetivo: </a:t>
            </a:r>
            <a:r>
              <a:rPr lang="es-ES" sz="1200" kern="1200" dirty="0">
                <a:solidFill>
                  <a:schemeClr val="tx1"/>
                </a:solidFill>
                <a:effectLst/>
                <a:latin typeface="+mn-lt"/>
                <a:ea typeface="+mn-ea"/>
                <a:cs typeface="+mn-cs"/>
              </a:rPr>
              <a:t>Describir cómo se distribuye la funcionalidad del sistema entre los nodos físicos. Esta tarea se aplica sólo a los sistemas distribuidos. </a:t>
            </a:r>
            <a:endParaRPr lang="es-ES" dirty="0"/>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paso tiene como objetivo: </a:t>
            </a:r>
            <a:r>
              <a:rPr lang="es-ES" sz="1200" kern="1200" dirty="0">
                <a:solidFill>
                  <a:schemeClr val="tx1"/>
                </a:solidFill>
                <a:effectLst/>
                <a:latin typeface="+mn-lt"/>
                <a:ea typeface="+mn-ea"/>
                <a:cs typeface="+mn-cs"/>
              </a:rPr>
              <a:t>Definir hasta que punto es necesaria la distribución para el sistema.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Los requisitos de distribución están determinados por: </a:t>
            </a:r>
            <a:endParaRPr lang="es-ES" sz="1200" kern="1200" dirty="0">
              <a:solidFill>
                <a:schemeClr val="tx1"/>
              </a:solidFill>
              <a:effectLst/>
              <a:latin typeface="+mn-lt"/>
              <a:ea typeface="+mn-ea"/>
              <a:cs typeface="+mn-cs"/>
            </a:endParaRPr>
          </a:p>
          <a:p>
            <a:pPr lvl="0"/>
            <a:r>
              <a:rPr lang="es-ES" sz="1200" b="1" kern="1200" dirty="0">
                <a:solidFill>
                  <a:schemeClr val="tx1"/>
                </a:solidFill>
                <a:effectLst/>
                <a:latin typeface="+mn-lt"/>
                <a:ea typeface="+mn-ea"/>
                <a:cs typeface="+mn-cs"/>
              </a:rPr>
              <a:t>Las demandas de distribución del dominio de problemas (requisitos funcionales)</a:t>
            </a:r>
            <a:r>
              <a:rPr lang="es-ES" sz="1200" kern="1200" dirty="0">
                <a:solidFill>
                  <a:schemeClr val="tx1"/>
                </a:solidFill>
                <a:effectLst/>
                <a:latin typeface="+mn-lt"/>
                <a:ea typeface="+mn-ea"/>
                <a:cs typeface="+mn-cs"/>
              </a:rPr>
              <a:t>: pueden ser requisitos explícitos a los que accede el sistema o utilizar un procesador distribuido específico, una base de datos o un sistema de legado para ejecutar parte de la funcionalidad. </a:t>
            </a:r>
            <a:endParaRPr lang="es-ES" sz="1200" kern="1200" dirty="0">
              <a:solidFill>
                <a:schemeClr val="tx1"/>
              </a:solidFill>
              <a:effectLst/>
              <a:latin typeface="+mn-lt"/>
              <a:ea typeface="+mn-ea"/>
              <a:cs typeface="+mn-cs"/>
            </a:endParaRPr>
          </a:p>
          <a:p>
            <a:pPr lvl="0"/>
            <a:r>
              <a:rPr lang="es-ES" sz="1200" b="1" kern="1200" dirty="0">
                <a:solidFill>
                  <a:schemeClr val="tx1"/>
                </a:solidFill>
                <a:effectLst/>
                <a:latin typeface="+mn-lt"/>
                <a:ea typeface="+mn-ea"/>
                <a:cs typeface="+mn-cs"/>
              </a:rPr>
              <a:t>La configuración de despliegue seleccionada</a:t>
            </a:r>
            <a:r>
              <a:rPr lang="es-ES" sz="1200" kern="1200" dirty="0">
                <a:solidFill>
                  <a:schemeClr val="tx1"/>
                </a:solidFill>
                <a:effectLst/>
                <a:latin typeface="+mn-lt"/>
                <a:ea typeface="+mn-ea"/>
                <a:cs typeface="+mn-cs"/>
              </a:rPr>
              <a:t>: hay configuraciones de despliegue específicas que imponen restricciones en la distribución del sistema mediante la definición de los números y los tipos de nodos, y sus interconexiones. Por ejemplo, la selección de una configuración de despliegue de varios niveles significa normalmente que tiene un nodo de cliente, un nodo de servidor web y un nodo de servidor de aplicaciones. Durante la </a:t>
            </a:r>
            <a:r>
              <a:rPr lang="es-ES" sz="1200" u="none" strike="noStrike" kern="1200" dirty="0">
                <a:solidFill>
                  <a:schemeClr val="tx1"/>
                </a:solidFill>
                <a:effectLst/>
                <a:latin typeface="+mn-lt"/>
                <a:ea typeface="+mn-ea"/>
                <a:cs typeface="+mn-cs"/>
                <a:hlinkClick r:id="rId3"/>
              </a:rPr>
              <a:t>Tarea: Análisis de la arquitectura</a:t>
            </a:r>
            <a:r>
              <a:rPr lang="es-ES" sz="1200" kern="1200" dirty="0">
                <a:solidFill>
                  <a:schemeClr val="tx1"/>
                </a:solidFill>
                <a:effectLst/>
                <a:latin typeface="+mn-lt"/>
                <a:ea typeface="+mn-ea"/>
                <a:cs typeface="+mn-cs"/>
              </a:rPr>
              <a:t> se seleccionará una configuración de despliegue específica y se perfeccionará durante esta tarea. </a:t>
            </a:r>
            <a:endParaRPr lang="es-ES" sz="1200" kern="1200" dirty="0">
              <a:solidFill>
                <a:schemeClr val="tx1"/>
              </a:solidFill>
              <a:effectLst/>
              <a:latin typeface="+mn-lt"/>
              <a:ea typeface="+mn-ea"/>
              <a:cs typeface="+mn-cs"/>
            </a:endParaRPr>
          </a:p>
          <a:p>
            <a:pPr lvl="0"/>
            <a:r>
              <a:rPr lang="es-ES" sz="1200" b="1" kern="1200" dirty="0">
                <a:solidFill>
                  <a:schemeClr val="tx1"/>
                </a:solidFill>
                <a:effectLst/>
                <a:latin typeface="+mn-lt"/>
                <a:ea typeface="+mn-ea"/>
                <a:cs typeface="+mn-cs"/>
              </a:rPr>
              <a:t>Los recursos necesarios (requisitos no funcionales)</a:t>
            </a:r>
            <a:r>
              <a:rPr lang="es-ES" sz="1200" kern="1200" dirty="0">
                <a:solidFill>
                  <a:schemeClr val="tx1"/>
                </a:solidFill>
                <a:effectLst/>
                <a:latin typeface="+mn-lt"/>
                <a:ea typeface="+mn-ea"/>
                <a:cs typeface="+mn-cs"/>
              </a:rPr>
              <a:t>: la funcionalidad que necesita una gran cantidad de tiempo o de cálculos puede requerir configuraciones de hardware específicamente equipadas para manejar las demandas de la funcionalidad; por ejemplo, un procesador más rápido, mucha RAM o una gran cantidad de espacio de disco. Un ejemplo de esto es el proceso de señales digitales, que puede requerir procesadores especializados y dedicados. </a:t>
            </a:r>
            <a:endParaRPr lang="es-ES" sz="1200" kern="1200" dirty="0">
              <a:solidFill>
                <a:schemeClr val="tx1"/>
              </a:solidFill>
              <a:effectLst/>
              <a:latin typeface="+mn-lt"/>
              <a:ea typeface="+mn-ea"/>
              <a:cs typeface="+mn-cs"/>
            </a:endParaRPr>
          </a:p>
          <a:p>
            <a:pPr lvl="0"/>
            <a:r>
              <a:rPr lang="es-ES" sz="1200" b="1" kern="1200" dirty="0">
                <a:solidFill>
                  <a:schemeClr val="tx1"/>
                </a:solidFill>
                <a:effectLst/>
                <a:latin typeface="+mn-lt"/>
                <a:ea typeface="+mn-ea"/>
                <a:cs typeface="+mn-cs"/>
              </a:rPr>
              <a:t>La necesidad de tolerancia a errores</a:t>
            </a:r>
            <a:r>
              <a:rPr lang="es-ES" sz="120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(requisitos no funcionales)</a:t>
            </a:r>
            <a:r>
              <a:rPr lang="es-ES" sz="1200" kern="1200" dirty="0">
                <a:solidFill>
                  <a:schemeClr val="tx1"/>
                </a:solidFill>
                <a:effectLst/>
                <a:latin typeface="+mn-lt"/>
                <a:ea typeface="+mn-ea"/>
                <a:cs typeface="+mn-cs"/>
              </a:rPr>
              <a:t>: el requisito puede ser tener procesadores de copia de seguridad. </a:t>
            </a:r>
            <a:endParaRPr lang="es-ES" sz="1200" kern="1200" dirty="0">
              <a:solidFill>
                <a:schemeClr val="tx1"/>
              </a:solidFill>
              <a:effectLst/>
              <a:latin typeface="+mn-lt"/>
              <a:ea typeface="+mn-ea"/>
              <a:cs typeface="+mn-cs"/>
            </a:endParaRPr>
          </a:p>
          <a:p>
            <a:pPr lvl="0"/>
            <a:r>
              <a:rPr lang="es-ES" sz="1200" b="1" kern="1200" dirty="0">
                <a:solidFill>
                  <a:schemeClr val="tx1"/>
                </a:solidFill>
                <a:effectLst/>
                <a:latin typeface="+mn-lt"/>
                <a:ea typeface="+mn-ea"/>
                <a:cs typeface="+mn-cs"/>
              </a:rPr>
              <a:t>Los requisitos de escalabilidad y flexibilidad</a:t>
            </a:r>
            <a:r>
              <a:rPr lang="es-ES" sz="120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(requisitos no funcionales)</a:t>
            </a:r>
            <a:r>
              <a:rPr lang="es-ES" sz="1200" kern="1200" dirty="0">
                <a:solidFill>
                  <a:schemeClr val="tx1"/>
                </a:solidFill>
                <a:effectLst/>
                <a:latin typeface="+mn-lt"/>
                <a:ea typeface="+mn-ea"/>
                <a:cs typeface="+mn-cs"/>
              </a:rPr>
              <a:t>: un número muy grande de usuarios concurrentes es demasiado para un único procesador. Debe existir un requisito que equilibre la carga de la funcionalidad del sistema, a la vez que proporcione el máximo rendimiento y la máxima escalabilidad. </a:t>
            </a:r>
            <a:endParaRPr lang="es-ES" sz="1200" kern="1200" dirty="0">
              <a:solidFill>
                <a:schemeClr val="tx1"/>
              </a:solidFill>
              <a:effectLst/>
              <a:latin typeface="+mn-lt"/>
              <a:ea typeface="+mn-ea"/>
              <a:cs typeface="+mn-cs"/>
            </a:endParaRPr>
          </a:p>
          <a:p>
            <a:pPr lvl="0"/>
            <a:r>
              <a:rPr lang="es-ES" sz="1200" b="1" kern="1200" dirty="0">
                <a:solidFill>
                  <a:schemeClr val="tx1"/>
                </a:solidFill>
                <a:effectLst/>
                <a:latin typeface="+mn-lt"/>
                <a:ea typeface="+mn-ea"/>
                <a:cs typeface="+mn-cs"/>
              </a:rPr>
              <a:t>Los requisitos económicos</a:t>
            </a:r>
            <a:r>
              <a:rPr lang="es-ES" sz="1200" kern="1200" dirty="0">
                <a:solidFill>
                  <a:schemeClr val="tx1"/>
                </a:solidFill>
                <a:effectLst/>
                <a:latin typeface="+mn-lt"/>
                <a:ea typeface="+mn-ea"/>
                <a:cs typeface="+mn-cs"/>
              </a:rPr>
              <a:t>: la rentabilidad de los procesadores más pequeños y más baratos no se puede igualar en modelos más grandes.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Al igual que ocurre con muchos problemas de arquitectura, estos requisitos pueden ser a veces mutuamente exclusivos. No es extraño tener, al menos inicialmente, requisitos en conflicto. Establecer un rango de requisitos en términos de importancia ayudará a resolver el conflicto. </a:t>
            </a:r>
            <a:endParaRPr lang="es-ES" dirty="0"/>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paso tiene como objetivo: </a:t>
            </a:r>
            <a:r>
              <a:rPr lang="es-ES" sz="1200" kern="1200" dirty="0">
                <a:solidFill>
                  <a:schemeClr val="tx1"/>
                </a:solidFill>
                <a:effectLst/>
                <a:latin typeface="+mn-lt"/>
                <a:ea typeface="+mn-ea"/>
                <a:cs typeface="+mn-cs"/>
              </a:rPr>
              <a:t>Definir la configuración y la topología de la red.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este paso, el </a:t>
            </a:r>
            <a:r>
              <a:rPr lang="es-ES" sz="1200" u="none" strike="noStrike" kern="1200" dirty="0">
                <a:solidFill>
                  <a:schemeClr val="tx1"/>
                </a:solidFill>
                <a:effectLst/>
                <a:latin typeface="+mn-lt"/>
                <a:ea typeface="+mn-ea"/>
                <a:cs typeface="+mn-cs"/>
                <a:hlinkClick r:id="rId3"/>
              </a:rPr>
              <a:t>Modelo de despliegue</a:t>
            </a:r>
            <a:r>
              <a:rPr lang="es-ES" sz="1200" kern="1200" dirty="0">
                <a:solidFill>
                  <a:schemeClr val="tx1"/>
                </a:solidFill>
                <a:effectLst/>
                <a:latin typeface="+mn-lt"/>
                <a:ea typeface="+mn-ea"/>
                <a:cs typeface="+mn-cs"/>
              </a:rPr>
              <a:t> inicial (definido en </a:t>
            </a:r>
            <a:r>
              <a:rPr lang="es-ES" sz="1200" u="none" strike="noStrike" kern="1200" dirty="0">
                <a:solidFill>
                  <a:schemeClr val="tx1"/>
                </a:solidFill>
                <a:effectLst/>
                <a:latin typeface="+mn-lt"/>
                <a:ea typeface="+mn-ea"/>
                <a:cs typeface="+mn-cs"/>
                <a:hlinkClick r:id="rId4"/>
              </a:rPr>
              <a:t>Tarea: Análisis de la arquitectura</a:t>
            </a:r>
            <a:r>
              <a:rPr lang="es-ES" sz="1200" kern="1200" dirty="0">
                <a:solidFill>
                  <a:schemeClr val="tx1"/>
                </a:solidFill>
                <a:effectLst/>
                <a:latin typeface="+mn-lt"/>
                <a:ea typeface="+mn-ea"/>
                <a:cs typeface="+mn-cs"/>
              </a:rPr>
              <a:t>) se perfecciona para dar soporte a los requisitos de distribución identificados en el </a:t>
            </a:r>
            <a:r>
              <a:rPr lang="es-ES" sz="1200" u="none" strike="noStrike" kern="1200" dirty="0">
                <a:solidFill>
                  <a:schemeClr val="tx1"/>
                </a:solidFill>
                <a:effectLst/>
                <a:latin typeface="+mn-lt"/>
                <a:ea typeface="+mn-ea"/>
                <a:cs typeface="+mn-cs"/>
                <a:hlinkClick r:id="rId5"/>
              </a:rPr>
              <a:t>paso</a:t>
            </a:r>
            <a:r>
              <a:rPr lang="es-ES" sz="1200" kern="1200" dirty="0">
                <a:solidFill>
                  <a:schemeClr val="tx1"/>
                </a:solidFill>
                <a:effectLst/>
                <a:latin typeface="+mn-lt"/>
                <a:ea typeface="+mn-ea"/>
                <a:cs typeface="+mn-cs"/>
              </a:rPr>
              <a:t> anterior. </a:t>
            </a:r>
            <a:endParaRPr lang="es-ES" sz="16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topología de la red, y las posibilidades y las características de los procesadores y los dispositivos en la red, determinarán la naturaleza y el grado de distribución posible en el sistema. </a:t>
            </a:r>
            <a:endParaRPr lang="es-ES" sz="16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Es necesario capturar la siguiente información: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el diseño físico de la red, incluidas las ubicaciones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los nodos en la red, y sus configuraciones y posibilidades (la configuración incluye el hardware y el software instalado en los nodos, el número de procesadores, la cantidad de espacio de disco, la cantidad de memoria, la cantidad de intercambio, etc.); el hardware instalado en el nodo se puede representar utilizando dispositivos.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el ancho de banda de cada segmento en la red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la existencia de las vías redundantes en la red (esto ayudará a proporcionar posibilidades de tolerancia a errores)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el objetivo principal del nodo, que incluye: </a:t>
            </a:r>
            <a:endParaRPr lang="es-ES" sz="1600" kern="1200" dirty="0">
              <a:solidFill>
                <a:schemeClr val="tx1"/>
              </a:solidFill>
              <a:effectLst/>
              <a:latin typeface="+mn-lt"/>
              <a:ea typeface="+mn-ea"/>
              <a:cs typeface="+mn-cs"/>
            </a:endParaRPr>
          </a:p>
          <a:p>
            <a:pPr lvl="1"/>
            <a:r>
              <a:rPr lang="es-ES" sz="1200" kern="1200" dirty="0">
                <a:solidFill>
                  <a:schemeClr val="tx1"/>
                </a:solidFill>
                <a:effectLst/>
                <a:latin typeface="+mn-lt"/>
                <a:ea typeface="+mn-ea"/>
                <a:cs typeface="+mn-cs"/>
              </a:rPr>
              <a:t>los nodos de estación de trabajo utilizados por los usuarios </a:t>
            </a:r>
            <a:endParaRPr lang="es-ES" sz="1600" kern="1200" dirty="0">
              <a:solidFill>
                <a:schemeClr val="tx1"/>
              </a:solidFill>
              <a:effectLst/>
              <a:latin typeface="+mn-lt"/>
              <a:ea typeface="+mn-ea"/>
              <a:cs typeface="+mn-cs"/>
            </a:endParaRPr>
          </a:p>
          <a:p>
            <a:pPr lvl="1"/>
            <a:r>
              <a:rPr lang="es-ES" sz="1200" kern="1200" dirty="0">
                <a:solidFill>
                  <a:schemeClr val="tx1"/>
                </a:solidFill>
                <a:effectLst/>
                <a:latin typeface="+mn-lt"/>
                <a:ea typeface="+mn-ea"/>
                <a:cs typeface="+mn-cs"/>
              </a:rPr>
              <a:t>los nodos de servidor sobre qué procesos sin cabecera se producen (para simplificar la configuración del servidor, los componentes se pueden empaquetar en una imagen sin cabecera, que no contiene componentes de la interfaz de usuario) </a:t>
            </a:r>
            <a:endParaRPr lang="es-ES" sz="1600" kern="1200" dirty="0">
              <a:solidFill>
                <a:schemeClr val="tx1"/>
              </a:solidFill>
              <a:effectLst/>
              <a:latin typeface="+mn-lt"/>
              <a:ea typeface="+mn-ea"/>
              <a:cs typeface="+mn-cs"/>
            </a:endParaRPr>
          </a:p>
          <a:p>
            <a:pPr lvl="1"/>
            <a:r>
              <a:rPr lang="es-ES" sz="1200" kern="1200" dirty="0">
                <a:solidFill>
                  <a:schemeClr val="tx1"/>
                </a:solidFill>
                <a:effectLst/>
                <a:latin typeface="+mn-lt"/>
                <a:ea typeface="+mn-ea"/>
                <a:cs typeface="+mn-cs"/>
              </a:rPr>
              <a:t>las configuraciones especiales utilizadas en el desarrollo y las pruebas </a:t>
            </a:r>
            <a:endParaRPr lang="es-ES" sz="1600" kern="1200" dirty="0">
              <a:solidFill>
                <a:schemeClr val="tx1"/>
              </a:solidFill>
              <a:effectLst/>
              <a:latin typeface="+mn-lt"/>
              <a:ea typeface="+mn-ea"/>
              <a:cs typeface="+mn-cs"/>
            </a:endParaRPr>
          </a:p>
          <a:p>
            <a:pPr lvl="1"/>
            <a:r>
              <a:rPr lang="es-ES" sz="1200" kern="1200" dirty="0">
                <a:solidFill>
                  <a:schemeClr val="tx1"/>
                </a:solidFill>
                <a:effectLst/>
                <a:latin typeface="+mn-lt"/>
                <a:ea typeface="+mn-ea"/>
                <a:cs typeface="+mn-cs"/>
              </a:rPr>
              <a:t>otros procesadores especializados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el diseño de IP y los recursos (por ejemplo, DNS, VPN), si existe una red de IP </a:t>
            </a:r>
            <a:endParaRPr lang="es-ES" sz="16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el papel que juega Internet en la solución </a:t>
            </a:r>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600" kern="1200" dirty="0">
                <a:solidFill>
                  <a:schemeClr val="tx1"/>
                </a:solidFill>
                <a:effectLst/>
                <a:latin typeface="+mn-lt"/>
                <a:ea typeface="+mn-ea"/>
                <a:cs typeface="+mn-cs"/>
              </a:rPr>
              <a:t>Información que se requiere:</a:t>
            </a:r>
            <a:endParaRPr lang="es-ES" sz="1600" kern="1200" dirty="0">
              <a:solidFill>
                <a:schemeClr val="tx1"/>
              </a:solidFill>
              <a:effectLst/>
              <a:latin typeface="+mn-lt"/>
              <a:ea typeface="+mn-ea"/>
              <a:cs typeface="+mn-cs"/>
            </a:endParaRPr>
          </a:p>
          <a:p>
            <a:pPr marL="285750" indent="-285750">
              <a:buFont typeface="Arial" panose="020B0604020202020204" pitchFamily="34" charset="0"/>
              <a:buChar char="•"/>
              <a:defRPr/>
            </a:pPr>
            <a:r>
              <a:rPr lang="es-ES" sz="1600" dirty="0">
                <a:latin typeface="Trebuchet MS" panose="020B0603020202020204" pitchFamily="34" charset="0"/>
              </a:rPr>
              <a:t>Diseño físico de la red.</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Ubicación de cada elemento.</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Configuración de </a:t>
            </a:r>
            <a:r>
              <a:rPr lang="es-ES" sz="1600" dirty="0" err="1">
                <a:latin typeface="Trebuchet MS" panose="020B0603020202020204" pitchFamily="34" charset="0"/>
              </a:rPr>
              <a:t>Hw</a:t>
            </a:r>
            <a:r>
              <a:rPr lang="es-ES" sz="1600" dirty="0">
                <a:latin typeface="Trebuchet MS" panose="020B0603020202020204" pitchFamily="34" charset="0"/>
              </a:rPr>
              <a:t> y </a:t>
            </a:r>
            <a:r>
              <a:rPr lang="es-ES" sz="1600" dirty="0" err="1">
                <a:latin typeface="Trebuchet MS" panose="020B0603020202020204" pitchFamily="34" charset="0"/>
              </a:rPr>
              <a:t>Sw</a:t>
            </a:r>
            <a:r>
              <a:rPr lang="es-ES" sz="1600" dirty="0">
                <a:latin typeface="Trebuchet MS" panose="020B0603020202020204" pitchFamily="34" charset="0"/>
              </a:rPr>
              <a:t> instalados en los nodos, el # de procesadores, la cantidad de espacio de disco, la cantidad de memoria, la cantidad de intercambios.</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Ancho de banda de cada segmento en la red.</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Existencia de vías redundantes en la red que puedan ayudar a proporcionar posibilidades de tolerancia a errores.</a:t>
            </a:r>
            <a:endParaRPr lang="es-ES_tradnl" sz="1600" dirty="0">
              <a:latin typeface="Trebuchet MS" panose="020B0603020202020204" pitchFamily="34" charset="0"/>
            </a:endParaRPr>
          </a:p>
          <a:p>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600" kern="1200" dirty="0">
                <a:solidFill>
                  <a:schemeClr val="tx1"/>
                </a:solidFill>
                <a:effectLst/>
                <a:latin typeface="+mn-lt"/>
                <a:ea typeface="+mn-ea"/>
                <a:cs typeface="+mn-cs"/>
              </a:rPr>
              <a:t>Este paso tiene como objetivo:</a:t>
            </a:r>
            <a:r>
              <a:rPr lang="es-ES" sz="1600" kern="1200" baseline="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Distribuir la carga de trabajo del sistema.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este paso, los elementos del sistema se asignan a los nodos definidos en el </a:t>
            </a:r>
            <a:r>
              <a:rPr lang="es-ES" sz="1200" u="none" strike="noStrike" kern="1200" dirty="0">
                <a:solidFill>
                  <a:schemeClr val="tx1"/>
                </a:solidFill>
                <a:effectLst/>
                <a:latin typeface="+mn-lt"/>
                <a:ea typeface="+mn-ea"/>
                <a:cs typeface="+mn-cs"/>
                <a:hlinkClick r:id="rId3"/>
              </a:rPr>
              <a:t>paso</a:t>
            </a:r>
            <a:r>
              <a:rPr lang="es-ES" sz="1200" kern="1200" dirty="0">
                <a:solidFill>
                  <a:schemeClr val="tx1"/>
                </a:solidFill>
                <a:effectLst/>
                <a:latin typeface="+mn-lt"/>
                <a:ea typeface="+mn-ea"/>
                <a:cs typeface="+mn-cs"/>
              </a:rPr>
              <a:t> anterior. El despliegue se puede describir desde una perspectiva lógica y física.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a:t>
            </a:r>
            <a:r>
              <a:rPr lang="es-ES" sz="1200" i="1" kern="1200" dirty="0">
                <a:solidFill>
                  <a:schemeClr val="tx1"/>
                </a:solidFill>
                <a:effectLst/>
                <a:latin typeface="+mn-lt"/>
                <a:ea typeface="+mn-ea"/>
                <a:cs typeface="+mn-cs"/>
              </a:rPr>
              <a:t>despliegue lógico</a:t>
            </a:r>
            <a:r>
              <a:rPr lang="es-ES" sz="1200" kern="1200" dirty="0">
                <a:solidFill>
                  <a:schemeClr val="tx1"/>
                </a:solidFill>
                <a:effectLst/>
                <a:latin typeface="+mn-lt"/>
                <a:ea typeface="+mn-ea"/>
                <a:cs typeface="+mn-cs"/>
              </a:rPr>
              <a:t> es aquel en el que se correlacionan elementos lógicos (clases, subsistemas o instancias de éstos) con nodos. Estos pueden incluir </a:t>
            </a:r>
            <a:r>
              <a:rPr lang="es-ES" sz="1200" u="none" strike="noStrike" kern="1200" dirty="0">
                <a:solidFill>
                  <a:schemeClr val="tx1"/>
                </a:solidFill>
                <a:effectLst/>
                <a:latin typeface="+mn-lt"/>
                <a:ea typeface="+mn-ea"/>
                <a:cs typeface="+mn-cs"/>
                <a:hlinkClick r:id="rId4"/>
              </a:rPr>
              <a:t>hebras de control</a:t>
            </a:r>
            <a:r>
              <a:rPr lang="es-ES" sz="1200" kern="1200" dirty="0">
                <a:solidFill>
                  <a:schemeClr val="tx1"/>
                </a:solidFill>
                <a:effectLst/>
                <a:latin typeface="+mn-lt"/>
                <a:ea typeface="+mn-ea"/>
                <a:cs typeface="+mn-cs"/>
              </a:rPr>
              <a:t>. Por ejemplo, un despliegue lógico puede indicar que un subsistema está desplegado en el servidor de aplicaciones.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a:t>
            </a:r>
            <a:r>
              <a:rPr lang="es-ES" sz="1200" i="1" kern="1200" dirty="0">
                <a:solidFill>
                  <a:schemeClr val="tx1"/>
                </a:solidFill>
                <a:effectLst/>
                <a:latin typeface="+mn-lt"/>
                <a:ea typeface="+mn-ea"/>
                <a:cs typeface="+mn-cs"/>
              </a:rPr>
              <a:t>despliegue físico</a:t>
            </a:r>
            <a:r>
              <a:rPr lang="es-ES" sz="1200" kern="1200" dirty="0">
                <a:solidFill>
                  <a:schemeClr val="tx1"/>
                </a:solidFill>
                <a:effectLst/>
                <a:latin typeface="+mn-lt"/>
                <a:ea typeface="+mn-ea"/>
                <a:cs typeface="+mn-cs"/>
              </a:rPr>
              <a:t> es aquel en el que los archivos se correlacionan con nodos. Por ejemplo, un despliegue físico puede indicar que un archivo “.</a:t>
            </a:r>
            <a:r>
              <a:rPr lang="es-ES" sz="1200" kern="1200" dirty="0" err="1">
                <a:solidFill>
                  <a:schemeClr val="tx1"/>
                </a:solidFill>
                <a:effectLst/>
                <a:latin typeface="+mn-lt"/>
                <a:ea typeface="+mn-ea"/>
                <a:cs typeface="+mn-cs"/>
              </a:rPr>
              <a:t>class</a:t>
            </a:r>
            <a:r>
              <a:rPr lang="es-ES" sz="1200" kern="1200" dirty="0">
                <a:solidFill>
                  <a:schemeClr val="tx1"/>
                </a:solidFill>
                <a:effectLst/>
                <a:latin typeface="+mn-lt"/>
                <a:ea typeface="+mn-ea"/>
                <a:cs typeface="+mn-cs"/>
              </a:rPr>
              <a:t>” está desplegado en server X.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distribución es un área en la que el conjunto puede ser (y a menudo es) menor que la suma de las partes. La obtención de ventajas reales en la distribución requiere trabajo y una atenta planificación. Cuando decida qué elementos se correlacionarán con los nodos, tenga en cuenta lo siguiente: </a:t>
            </a:r>
            <a:endParaRPr lang="es-E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la capacidad del nodo (en términos de memoria y potencia de proceso) </a:t>
            </a:r>
            <a:endParaRPr lang="es-E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el ancho de banda medio de la comunicación (bus, LAN, WAN) </a:t>
            </a:r>
            <a:endParaRPr lang="es-E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la disponibilidad del hardware y los enlaces de comunicación, el </a:t>
            </a:r>
            <a:r>
              <a:rPr lang="es-ES" sz="1200" kern="1200" dirty="0" err="1">
                <a:solidFill>
                  <a:schemeClr val="tx1"/>
                </a:solidFill>
                <a:effectLst/>
                <a:latin typeface="+mn-lt"/>
                <a:ea typeface="+mn-ea"/>
                <a:cs typeface="+mn-cs"/>
              </a:rPr>
              <a:t>redireccionamiento</a:t>
            </a:r>
            <a:r>
              <a:rPr lang="es-ES" sz="1200" kern="1200" dirty="0">
                <a:solidFill>
                  <a:schemeClr val="tx1"/>
                </a:solidFill>
                <a:effectLst/>
                <a:latin typeface="+mn-lt"/>
                <a:ea typeface="+mn-ea"/>
                <a:cs typeface="+mn-cs"/>
              </a:rPr>
              <a:t> </a:t>
            </a:r>
            <a:endParaRPr lang="es-E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los requisitos de redundancia y tolerancia a errores </a:t>
            </a:r>
            <a:endParaRPr lang="es-E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los requisitos de tiempo de respuesta </a:t>
            </a:r>
            <a:endParaRPr lang="es-E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s-ES" sz="1200" kern="1200" dirty="0">
                <a:solidFill>
                  <a:schemeClr val="tx1"/>
                </a:solidFill>
                <a:effectLst/>
                <a:latin typeface="+mn-lt"/>
                <a:ea typeface="+mn-ea"/>
                <a:cs typeface="+mn-cs"/>
              </a:rPr>
              <a:t>los requisitos de productividad </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Los elementos se asignan a los nodos con el objetivo de minimizar la cantidad de tráfico cruzado en la red; los elementos que tienen un alto grado de interacción se deben colocar en el mismo nodo; por otro lado, los elementos que interactúan con menos frecuencia pueden residir en nodos diferentes. La decisión más difícil, que a veces requiere iteración, es dónde marcar la línea de separación. La distribución de procesos entre dos o más nodos requiere un examen más a fondo de los patrones de la comunicación entre procesos del sistema. A menudo, existe la percepción ingenua de que la distribución del proceso puede descargar trabajo de una máquina a otra. En la práctica, la carga de trabajo adicional de la comunicación entre procesos puede anular fácilmente las ventajas obtenidas con la distribución de la carga del trabajo si no se presta atención a los límites de proceso y nodo. </a:t>
            </a:r>
            <a:endParaRPr lang="es-ES" sz="1200" kern="1200" dirty="0">
              <a:solidFill>
                <a:schemeClr val="tx1"/>
              </a:solidFill>
              <a:effectLst/>
              <a:latin typeface="+mn-lt"/>
              <a:ea typeface="+mn-ea"/>
              <a:cs typeface="+mn-cs"/>
            </a:endParaRPr>
          </a:p>
          <a:p>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s-ES" sz="1600" b="1" dirty="0">
                <a:latin typeface="Trebuchet MS" panose="020B0603020202020204" pitchFamily="34" charset="0"/>
              </a:rPr>
              <a:t>Tomar en cuenta en la asignación:</a:t>
            </a:r>
            <a:endParaRPr lang="en-US" sz="1600" b="1"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Capacidad del nodo.</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Ancho de banda del medio de comunicación.</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Disponibilidad de </a:t>
            </a:r>
            <a:r>
              <a:rPr lang="es-ES" sz="1600" dirty="0" err="1">
                <a:latin typeface="Trebuchet MS" panose="020B0603020202020204" pitchFamily="34" charset="0"/>
              </a:rPr>
              <a:t>Hw</a:t>
            </a:r>
            <a:r>
              <a:rPr lang="es-ES" sz="1600" dirty="0">
                <a:latin typeface="Trebuchet MS" panose="020B0603020202020204" pitchFamily="34" charset="0"/>
              </a:rPr>
              <a:t> de los enlaces de comunicación.</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Requisitos de redundancia y tolerancia a fallos.</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Requisitos de tiempo de respuesta.</a:t>
            </a:r>
            <a:endParaRPr lang="es-ES" sz="1600" dirty="0">
              <a:latin typeface="Trebuchet MS" panose="020B0603020202020204" pitchFamily="34" charset="0"/>
            </a:endParaRPr>
          </a:p>
          <a:p>
            <a:pPr marL="285750" indent="-285750">
              <a:buFont typeface="Arial" panose="020B0604020202020204" pitchFamily="34" charset="0"/>
              <a:buChar char="•"/>
              <a:defRPr/>
            </a:pPr>
            <a:r>
              <a:rPr lang="es-ES" sz="1600" dirty="0">
                <a:latin typeface="Trebuchet MS" panose="020B0603020202020204" pitchFamily="34" charset="0"/>
              </a:rPr>
              <a:t>Requisitos de productividad.</a:t>
            </a:r>
            <a:endParaRPr lang="es-ES_tradnl" sz="1600" dirty="0">
              <a:latin typeface="Trebuchet MS" panose="020B0603020202020204" pitchFamily="34" charset="0"/>
            </a:endParaRPr>
          </a:p>
          <a:p>
            <a:pPr marL="285750" indent="-285750">
              <a:buFont typeface="Arial" panose="020B0604020202020204" pitchFamily="34" charset="0"/>
              <a:buChar char="•"/>
            </a:pPr>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indent="-285750">
              <a:buFont typeface="Arial" panose="020B0604020202020204" pitchFamily="34" charset="0"/>
              <a:buChar char="•"/>
            </a:pPr>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LT 193</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la década de 1970 a la de 1990, gran parte del nuevo software se desarrolló desde cero, al escribir todo el código en un lenguaje de programación de alto nivel. La única reutilización o software significativo era la reutilización de funciones y objetos en las librerías de lenguaje de programación. Sin embargo, los costos y la presión por fechas significaban que este enfoque se volvería cada vez más inviable, sobre todo para sistemas comerciales y basados en Internet.</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consecuencia, surgió un enfoque al desarrollo basado en la reutilización del software existente y ahora se emplea generalmente para sistemas empresariales, software científico y, cada vez más, en ingeniería de sistemas embebidos.</a:t>
            </a:r>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reutilización de software es posible en algunos niveles diferentes:</a:t>
            </a:r>
            <a:endParaRPr lang="es-ES" sz="1200" b="0" i="0" u="none" strike="noStrike" kern="1200" baseline="0" dirty="0">
              <a:solidFill>
                <a:schemeClr val="tx1"/>
              </a:solidFill>
              <a:latin typeface="+mn-lt"/>
              <a:ea typeface="+mn-ea"/>
              <a:cs typeface="+mn-cs"/>
            </a:endParaRPr>
          </a:p>
          <a:p>
            <a:pPr marL="228600" indent="-228600">
              <a:buAutoNum type="arabicPeriod"/>
            </a:pPr>
            <a:r>
              <a:rPr lang="es-ES" sz="1200" b="0" i="1" u="none" strike="noStrike" kern="1200" baseline="0" dirty="0">
                <a:solidFill>
                  <a:schemeClr val="tx1"/>
                </a:solidFill>
                <a:latin typeface="+mn-lt"/>
                <a:ea typeface="+mn-ea"/>
                <a:cs typeface="+mn-cs"/>
              </a:rPr>
              <a:t>El nivel de abstracción</a:t>
            </a:r>
            <a:endParaRPr lang="es-ES" sz="1200" b="0" i="1" u="none" strike="noStrike" kern="1200" baseline="0" dirty="0">
              <a:solidFill>
                <a:schemeClr val="tx1"/>
              </a:solidFill>
              <a:latin typeface="+mn-lt"/>
              <a:ea typeface="+mn-ea"/>
              <a:cs typeface="+mn-cs"/>
            </a:endParaRPr>
          </a:p>
          <a:p>
            <a:pPr marL="0" indent="0">
              <a:buNone/>
            </a:pPr>
            <a:r>
              <a:rPr lang="es-ES" sz="1200" b="0" i="0" u="none" strike="noStrike" kern="1200" baseline="0" dirty="0">
                <a:solidFill>
                  <a:schemeClr val="tx1"/>
                </a:solidFill>
                <a:latin typeface="+mn-lt"/>
                <a:ea typeface="+mn-ea"/>
                <a:cs typeface="+mn-cs"/>
              </a:rPr>
              <a:t>En este nivel no se reutiliza el software directamente, sino más bien se utiliza el conocimiento de abstracciones exitosas en el diseño de su software. Los patrones de diseño y los arquitectónicos (tratados en el capítulo 6) son vías de representación del conocimiento abstracto para la reutilización.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El nivel objeto </a:t>
            </a:r>
            <a:endParaRPr lang="es-ES" sz="1200" b="0" i="1"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este nivel se reutilizan directamente los objetos de una librería en vez de escribir uno mismo en código. Para implementar este tipo de reutilización, se deben encontrar librerías adecuadas y descubrir si los objetos y métodos ofrecen la funcionalidad que se necesita. Por ejemplo, si usted requiere procesar mensajes de correo en un programa Java, tiene que usar objetos y métodos de una librería </a:t>
            </a:r>
            <a:r>
              <a:rPr lang="es-ES" sz="1200" b="0" i="0" u="none" strike="noStrike" kern="1200" baseline="0" dirty="0" err="1">
                <a:solidFill>
                  <a:schemeClr val="tx1"/>
                </a:solidFill>
                <a:latin typeface="+mn-lt"/>
                <a:ea typeface="+mn-ea"/>
                <a:cs typeface="+mn-cs"/>
              </a:rPr>
              <a:t>JavaMail</a:t>
            </a:r>
            <a:r>
              <a:rPr lang="es-ES" sz="1200" b="0" i="0" u="none" strike="noStrike" kern="1200" baseline="0" dirty="0">
                <a:solidFill>
                  <a:schemeClr val="tx1"/>
                </a:solidFill>
                <a:latin typeface="+mn-lt"/>
                <a:ea typeface="+mn-ea"/>
                <a:cs typeface="+mn-cs"/>
              </a:rPr>
              <a:t>.</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El nivel componente </a:t>
            </a:r>
            <a:endParaRPr lang="es-ES" sz="1200" b="0" i="1"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Los componentes son colecciones de objetos y clases de objetos que operan en conjunto para brindar funciones y servicios relacionados. Con frecuencia se debe adaptar y extender el componente al agregar por cuenta propia cierto código. Un ejemplo de reutilización a </a:t>
            </a:r>
            <a:r>
              <a:rPr lang="es-ES" sz="1200" b="0" i="0" u="none" strike="noStrike" kern="1200" baseline="0" dirty="0" err="1">
                <a:solidFill>
                  <a:schemeClr val="tx1"/>
                </a:solidFill>
                <a:latin typeface="+mn-lt"/>
                <a:ea typeface="+mn-ea"/>
                <a:cs typeface="+mn-cs"/>
              </a:rPr>
              <a:t>nivelcomponente</a:t>
            </a:r>
            <a:r>
              <a:rPr lang="es-ES" sz="1200" b="0" i="0" u="none" strike="noStrike" kern="1200" baseline="0" dirty="0">
                <a:solidFill>
                  <a:schemeClr val="tx1"/>
                </a:solidFill>
                <a:latin typeface="+mn-lt"/>
                <a:ea typeface="+mn-ea"/>
                <a:cs typeface="+mn-cs"/>
              </a:rPr>
              <a:t> es donde usted construye su interfaz de usuario mediante un marco. Éste es un conjunto de clases de objetos generales que aplica manipulación de eventos, gestión de despliegue, etcétera. Agrega conexiones a los datos a desplegar y escribe el código para definir detalles de despliegue específicos, como plantilla de la pantalla y colores.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4. </a:t>
            </a:r>
            <a:r>
              <a:rPr lang="es-ES" sz="1200" b="0" i="1" u="none" strike="noStrike" kern="1200" baseline="0" dirty="0">
                <a:solidFill>
                  <a:schemeClr val="tx1"/>
                </a:solidFill>
                <a:latin typeface="+mn-lt"/>
                <a:ea typeface="+mn-ea"/>
                <a:cs typeface="+mn-cs"/>
              </a:rPr>
              <a:t>El nivel sistema</a:t>
            </a:r>
            <a:endParaRPr lang="es-ES" sz="1200" b="0" i="1" u="none" strike="noStrike" kern="1200" baseline="0" dirty="0">
              <a:solidFill>
                <a:schemeClr val="tx1"/>
              </a:solidFill>
              <a:latin typeface="+mn-lt"/>
              <a:ea typeface="+mn-ea"/>
              <a:cs typeface="+mn-cs"/>
            </a:endParaRPr>
          </a:p>
          <a:p>
            <a:r>
              <a:rPr lang="es-ES" sz="1200" b="0" i="1" u="none" strike="noStrike" kern="1200" baseline="0" dirty="0">
                <a:solidFill>
                  <a:schemeClr val="tx1"/>
                </a:solidFill>
                <a:latin typeface="+mn-lt"/>
                <a:ea typeface="+mn-ea"/>
                <a:cs typeface="+mn-cs"/>
              </a:rPr>
              <a:t> </a:t>
            </a:r>
            <a:r>
              <a:rPr lang="es-ES" sz="1200" b="0" i="0" u="none" strike="noStrike" kern="1200" baseline="0" dirty="0">
                <a:solidFill>
                  <a:schemeClr val="tx1"/>
                </a:solidFill>
                <a:latin typeface="+mn-lt"/>
                <a:ea typeface="+mn-ea"/>
                <a:cs typeface="+mn-cs"/>
              </a:rPr>
              <a:t>En este nivel se reutilizan sistemas de aplicación completos. Usualmente esto implica cierto tipo de configuración de dichos sistemas. Puede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hacerse al agregar y modificar el código (si reutiliza una línea de producto de software) o al usar la interfaz de configuración característica del sistema. La mayoría de los sistemas comerciales se diseñan ahora de esta forma, donde se adapta y reutilizan sistemas COTS (comerciales) genéricos. A veces este enfoque puede incluir la reutilización de muchos sistemas diferentes e integrarlos para crear un nuevo sistema.</a:t>
            </a:r>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2800" b="1" dirty="0">
                <a:latin typeface="Trebuchet MS" panose="020B0603020202020204" pitchFamily="34" charset="0"/>
              </a:rPr>
              <a:t>Ejemplo</a:t>
            </a:r>
            <a:endParaRPr lang="es-ES_tradnl" sz="2800" b="1" dirty="0">
              <a:latin typeface="Trebuchet MS" panose="020B0603020202020204" pitchFamily="34" charset="0"/>
            </a:endParaRPr>
          </a:p>
          <a:p>
            <a:pPr marL="0" marR="0" lvl="0" indent="0" algn="just" defTabSz="914400" rtl="0" eaLnBrk="1" fontAlgn="base" latinLnBrk="0" hangingPunct="1">
              <a:lnSpc>
                <a:spcPct val="100000"/>
              </a:lnSpc>
              <a:spcBef>
                <a:spcPct val="0"/>
              </a:spcBef>
              <a:spcAft>
                <a:spcPct val="0"/>
              </a:spcAft>
              <a:buClrTx/>
              <a:buSzTx/>
            </a:pP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Se está realizando</a:t>
            </a:r>
            <a:r>
              <a:rPr kumimoji="0" lang="es-ES" sz="1600" b="0" i="0" u="none" strike="noStrike" cap="none" normalizeH="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una </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aplicación que automatiza la gestión de trasplantes de corazón, concebida bajo las condiciones de la gestión hospitalaria. El sistema es una aplicación Web concebida con JSF y que depende de una base de datos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PostGreSQL</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Los ficheros físicos que serán distribuidos son el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sirl.war</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el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sirl_core.ear</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y el sirl_dao.jar. SIRL son las siglas por las que se conoce el sistema. Este diseño se ha hecho por capas de responsabilidades, el fichero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war</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depende del fichero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ear</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que contiene los servicios de lógica de negocio (Enterprise java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beans</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y este depende del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sirl_dao</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que es el que garantiza el acceso a la base de datos. El sistema debe poderse utilizar con los navegadores </a:t>
            </a:r>
            <a:r>
              <a:rPr kumimoji="0" lang="es-ES" sz="1600" b="0" i="0" u="none" strike="noStrike" cap="none" normalizeH="0" baseline="0" dirty="0" err="1">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FireFox</a:t>
            </a:r>
            <a:r>
              <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rPr>
              <a:t>, Google Crome e Internet Explorer 6 o superior.</a:t>
            </a:r>
            <a:endParaRPr kumimoji="0" lang="es-ES" sz="1600" b="0" i="0" u="none" strike="noStrike" cap="none" normalizeH="0" baseline="0" dirty="0">
              <a:ln>
                <a:noFill/>
              </a:ln>
              <a:solidFill>
                <a:schemeClr val="tx1"/>
              </a:solidFill>
              <a:effectLst/>
              <a:latin typeface="Trebuchet MS" panose="020B0603020202020204" pitchFamily="34" charset="0"/>
              <a:ea typeface="Calibri" panose="020F050202020403020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pPr>
            <a:endParaRPr kumimoji="0" lang="es-ES" sz="16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endParaRPr>
          </a:p>
          <a:p>
            <a:r>
              <a:rPr lang="es-ES_tradnl" sz="3200" b="1" dirty="0">
                <a:latin typeface="Trebuchet MS" panose="020B0603020202020204" pitchFamily="34" charset="0"/>
              </a:rPr>
              <a:t>Ejemplo</a:t>
            </a:r>
            <a:endParaRPr lang="es-ES_tradnl" sz="3200" b="1" dirty="0">
              <a:latin typeface="Trebuchet MS" panose="020B0603020202020204" pitchFamily="34" charset="0"/>
            </a:endParaRPr>
          </a:p>
          <a:p>
            <a:pPr algn="ctr"/>
            <a:r>
              <a:rPr lang="es-E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Variante 1</a:t>
            </a:r>
            <a:endParaRPr lang="es-E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257175" indent="-257175">
              <a:buFont typeface="Arial" panose="020B0604020202020204" pitchFamily="34" charset="0"/>
              <a:buChar char="•"/>
            </a:pPr>
            <a:r>
              <a:rPr lang="es-ES" sz="1600" dirty="0">
                <a:latin typeface="Trebuchet MS" panose="020B0603020202020204" pitchFamily="34" charset="0"/>
              </a:rPr>
              <a:t>Tener todo dentro de un mismo nodo. Esta es la manera en que normalmente se hace el trabajo de desarrollo, con todo instalado en nuestra máquina, en ella corre el servidor de aplicaciones y el gestor de bases de datos.</a:t>
            </a:r>
            <a:endParaRPr lang="es-ES" sz="1600" dirty="0">
              <a:latin typeface="Trebuchet MS" panose="020B0603020202020204" pitchFamily="34" charset="0"/>
            </a:endParaRPr>
          </a:p>
          <a:p>
            <a:pPr marL="257175" indent="-257175">
              <a:buFont typeface="Arial" panose="020B0604020202020204" pitchFamily="34" charset="0"/>
              <a:buChar char="•"/>
            </a:pPr>
            <a:r>
              <a:rPr lang="es-ES" sz="1600" dirty="0">
                <a:latin typeface="Trebuchet MS" panose="020B0603020202020204" pitchFamily="34" charset="0"/>
              </a:rPr>
              <a:t>Pero de esta manera no podemos hacer una distribución de la aplicación (no tendrá un despliegue web). </a:t>
            </a:r>
            <a:endParaRPr lang="es-ES" sz="1600" dirty="0">
              <a:latin typeface="Trebuchet MS" panose="020B0603020202020204" pitchFamily="34" charset="0"/>
            </a:endParaRPr>
          </a:p>
          <a:p>
            <a:pPr algn="ctr"/>
            <a:r>
              <a:rPr lang="es-E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Variante 2</a:t>
            </a:r>
            <a:endParaRPr lang="es-E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257175" indent="-257175">
              <a:buFont typeface="Arial" panose="020B0604020202020204" pitchFamily="34" charset="0"/>
              <a:buChar char="•"/>
            </a:pPr>
            <a:r>
              <a:rPr lang="es-ES" sz="1600" dirty="0">
                <a:latin typeface="Trebuchet MS" panose="020B0603020202020204" pitchFamily="34" charset="0"/>
              </a:rPr>
              <a:t>Disponer de un servidor en el que se coloca todo, y las PC clientes en las que se visualiza la aplicación. </a:t>
            </a:r>
            <a:endParaRPr lang="es-ES" sz="1600" dirty="0">
              <a:latin typeface="Trebuchet MS" panose="020B0603020202020204" pitchFamily="34" charset="0"/>
            </a:endParaRPr>
          </a:p>
          <a:p>
            <a:pPr algn="ctr"/>
            <a:r>
              <a:rPr lang="es-E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Variante 3</a:t>
            </a:r>
            <a:endParaRPr lang="es-E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s-ES" sz="1600" dirty="0">
                <a:latin typeface="Trebuchet MS" panose="020B0603020202020204" pitchFamily="34" charset="0"/>
              </a:rPr>
              <a:t>Hacer correr el gestor de bases de datos dentro en un servidor específico, y el servidor de aplicaciones en otro.</a:t>
            </a:r>
            <a:endParaRPr lang="es-ES" sz="1600" dirty="0">
              <a:latin typeface="Trebuchet MS" panose="020B0603020202020204" pitchFamily="34" charset="0"/>
            </a:endParaRPr>
          </a:p>
          <a:p>
            <a:pPr algn="ctr"/>
            <a:r>
              <a:rPr lang="es-E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Variante 4</a:t>
            </a:r>
            <a:endParaRPr lang="es-E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0" marR="0" lvl="0" indent="0" algn="just" defTabSz="914400" rtl="0" eaLnBrk="1" fontAlgn="base" latinLnBrk="0" hangingPunct="1">
              <a:lnSpc>
                <a:spcPct val="100000"/>
              </a:lnSpc>
              <a:spcBef>
                <a:spcPct val="0"/>
              </a:spcBef>
              <a:spcAft>
                <a:spcPct val="0"/>
              </a:spcAft>
              <a:buClrTx/>
              <a:buSzTx/>
              <a:buFontTx/>
              <a:buNone/>
            </a:pPr>
            <a:r>
              <a:rPr lang="es-ES" sz="1600" dirty="0">
                <a:latin typeface="Trebuchet MS" panose="020B0603020202020204" pitchFamily="34" charset="0"/>
              </a:rPr>
              <a:t>Desagregar el servidor web, se coloca el servidor web en un servidor independiente, el servidor de aplicaciones en otro, y la base de datos en otro. </a:t>
            </a:r>
            <a:endParaRPr lang="es-ES" sz="1600" dirty="0">
              <a:latin typeface="Trebuchet MS" panose="020B0603020202020204" pitchFamily="34" charset="0"/>
            </a:endParaRPr>
          </a:p>
          <a:p>
            <a:pPr marL="257175" indent="-257175">
              <a:buFont typeface="Arial" panose="020B0604020202020204" pitchFamily="34" charset="0"/>
              <a:buChar char="•"/>
            </a:pPr>
            <a:endParaRPr lang="es-ES" sz="1600" dirty="0">
              <a:latin typeface="Trebuchet MS" panose="020B0603020202020204" pitchFamily="34" charset="0"/>
            </a:endParaRPr>
          </a:p>
          <a:p>
            <a:pPr marL="257175" indent="-257175">
              <a:buFont typeface="Arial" panose="020B0604020202020204" pitchFamily="34" charset="0"/>
              <a:buChar char="•"/>
            </a:pPr>
            <a:endParaRPr lang="es-ES" sz="1600" dirty="0">
              <a:latin typeface="Trebuchet MS" panose="020B0603020202020204" pitchFamily="34" charset="0"/>
            </a:endParaRPr>
          </a:p>
          <a:p>
            <a:pPr marL="0" marR="0" lvl="0" indent="0" algn="just" defTabSz="914400" rtl="0" eaLnBrk="1" fontAlgn="base" latinLnBrk="0" hangingPunct="1">
              <a:lnSpc>
                <a:spcPct val="100000"/>
              </a:lnSpc>
              <a:spcBef>
                <a:spcPct val="0"/>
              </a:spcBef>
              <a:spcAft>
                <a:spcPct val="0"/>
              </a:spcAft>
              <a:buClrTx/>
              <a:buSzTx/>
            </a:pPr>
            <a:endParaRPr kumimoji="0" lang="es-ES" sz="16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a:p>
            <a:pPr marL="285750" indent="-285750">
              <a:buFont typeface="Arial" panose="020B0604020202020204" pitchFamily="34" charset="0"/>
              <a:buChar char="•"/>
            </a:pPr>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sz="3200" b="1" dirty="0">
              <a:latin typeface="Trebuchet MS" panose="020B0603020202020204" pitchFamily="34" charset="0"/>
            </a:endParaRPr>
          </a:p>
          <a:p>
            <a:pPr algn="ctr"/>
            <a:endParaRPr lang="es-ES" sz="1600" dirty="0">
              <a:latin typeface="Trebuchet MS" panose="020B0603020202020204" pitchFamily="34" charset="0"/>
            </a:endParaRPr>
          </a:p>
          <a:p>
            <a:pPr algn="ctr"/>
            <a:endParaRPr lang="es-ES" sz="1600" dirty="0">
              <a:latin typeface="Trebuchet MS" panose="020B0603020202020204" pitchFamily="34" charset="0"/>
            </a:endParaRPr>
          </a:p>
          <a:p>
            <a:pPr algn="ctr"/>
            <a:endParaRPr lang="es-ES" sz="1600" dirty="0">
              <a:latin typeface="Trebuchet MS" panose="020B0603020202020204" pitchFamily="34" charset="0"/>
            </a:endParaRPr>
          </a:p>
          <a:p>
            <a:pPr algn="ctr"/>
            <a:endParaRPr lang="es-ES" sz="1600" dirty="0">
              <a:latin typeface="Trebuchet MS" panose="020B0603020202020204" pitchFamily="34" charset="0"/>
            </a:endParaRPr>
          </a:p>
          <a:p>
            <a:pPr marL="257175" indent="-257175">
              <a:buFont typeface="Arial" panose="020B0604020202020204" pitchFamily="34" charset="0"/>
              <a:buChar char="•"/>
            </a:pPr>
            <a:endParaRPr lang="es-ES" sz="1600" dirty="0">
              <a:latin typeface="Trebuchet MS" panose="020B0603020202020204" pitchFamily="34" charset="0"/>
            </a:endParaRPr>
          </a:p>
          <a:p>
            <a:pPr marL="257175" indent="-257175">
              <a:buFont typeface="Arial" panose="020B0604020202020204" pitchFamily="34" charset="0"/>
              <a:buChar char="•"/>
            </a:pPr>
            <a:endParaRPr lang="es-ES" sz="1600" dirty="0">
              <a:latin typeface="Trebuchet MS" panose="020B0603020202020204" pitchFamily="34" charset="0"/>
            </a:endParaRPr>
          </a:p>
          <a:p>
            <a:pPr marL="0" marR="0" lvl="0" indent="0" algn="just" defTabSz="914400" rtl="0" eaLnBrk="1" fontAlgn="base" latinLnBrk="0" hangingPunct="1">
              <a:lnSpc>
                <a:spcPct val="100000"/>
              </a:lnSpc>
              <a:spcBef>
                <a:spcPct val="0"/>
              </a:spcBef>
              <a:spcAft>
                <a:spcPct val="0"/>
              </a:spcAft>
              <a:buClrTx/>
              <a:buSzTx/>
            </a:pPr>
            <a:endParaRPr kumimoji="0" lang="es-ES" sz="16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a:p>
            <a:pPr marL="285750" indent="-285750">
              <a:buFont typeface="Arial" panose="020B0604020202020204" pitchFamily="34" charset="0"/>
              <a:buChar char="•"/>
            </a:pPr>
            <a:endParaRPr lang="es-ES" sz="16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33EA06C-1004-4125-A32D-B427C8973848}" type="slidenum">
              <a:rPr lang="es-ES" smtClean="0"/>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Por lo general, es muy barato o incluso gratuito adquirir software de código abierto.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Usualmente, el software de código abierto se descarga sin costo. Sin embargo, si usted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quiere documentación y soporte, entonces tal vez deba pagar por ello; aún así, los costos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son por lo común bastante bajos. El otro beneficio clave para usar productos de código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abierto es que los sistemas de código abierto mayores son casi siempre muy confiables.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razón de esto es una gran población de usuarios que quiere corregir los problemas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por sí misma, en lugar de reportarlos al desarrollador y esperar una nueva versión del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 Los bugs se descubren y reparan con más rapidez que lo que normalmente sería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posible con software propietario.</a:t>
            </a:r>
            <a:endParaRPr lang="es-E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respuestas a dichas preguntas dependen del tipo de software que se desarrollará,</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así como de los antecedentes y la experiencia del equipo de desarrollo.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usted diseña un producto de software para su venta, entonces resultan críticos tanto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tiempo en que sale al mercado como la reducción en costos. Si se desarrolla en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dominio donde estén disponibles sistemas en código abierto de alta calidad, puede ahorrar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tiempo y dinero al usar dichos sistemas. Sin embargo, si usted desarrolla software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para un conjunto específico de requerimientos organizativos, entonces quizás el uso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componentes de código abierto no sea una opción. Tal vez tenga que integrar su software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con sistemas existentes que sean compatibles con los sistemas en código abierto disponibles.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No obstante, incluso entonces podría ser más rápido y barato modificar el sistema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código abierto, en vez de volver a desarrollar la funcionalidad que necesita.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Cada vez más compañías de productos usan un enfoque de código abierto para 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desarrollo. Sus modelos empresariales no dependen de la venta de un producto de software,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sino de la comercialización del soporte para dicho producto. Consideran que involucrar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 la comunidad de código abierto permitirá que el software se desarrolle de manera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más económica, más rápida y creará una comunidad de usuarios para el software. A pesar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ello, de nuevo, esto sólo es aplicable realmente para productos de software en general,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y no para aplicaciones específicas de la organización.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Muchas compañías creen que adoptar un enfoque de código abierto revelará conocimiento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empresarial confidencial a sus competidores y, por consiguiente, son reticentes 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adoptar tal modelo de desarrollo. No obstante, si usted trabaja en una pequeña compañía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y abre la fuente de su software, esto puede garantizar a los clientes que podrán soportar 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software en caso de que la compañía salga del mercado.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Publicar el código de un sistema no significa que la comunidad en general necesariamente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ayudará con su desarrollo. Los productos más exitosos de código abierto han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sido productos de plataforma, en vez de sistemas de aplicación. Hay un número limitado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desarrolladores que pueden interesarse en sistemas de aplicación especializados.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sí, elaborar un sistema de software en código abierto no garantiza la inclusión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la comunidad.</a:t>
            </a:r>
            <a:endParaRPr lang="es-ES" sz="1200" b="0" i="0" u="none" strike="noStrike" kern="1200" baseline="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Una de las decisiones de implementación más importantes, que se toman en una etapa inicial de un proyecto de software, consiste en determinar si debe comprar o diseñar el software de aplicación. </a:t>
            </a:r>
            <a:endParaRPr lang="es-ES" dirty="0"/>
          </a:p>
          <a:p>
            <a:pPr marL="0" indent="0">
              <a:buNone/>
            </a:pPr>
            <a:r>
              <a:rPr lang="es-ES" dirty="0"/>
              <a:t>En un gran rango de dominios, ahora es posible comprar sistemas comerciales (COTS) que se adapten y personalicen según los requerimientos de los usuarios.</a:t>
            </a:r>
            <a:endParaRPr lang="es-ES" dirty="0"/>
          </a:p>
          <a:p>
            <a:pPr marL="0" indent="0">
              <a:buNone/>
            </a:pPr>
            <a:r>
              <a:rPr lang="es-ES" dirty="0"/>
              <a:t>Por ejemplo, si desea implementar un sistema de registros médicos, puede comprar</a:t>
            </a:r>
            <a:endParaRPr lang="es-ES" dirty="0"/>
          </a:p>
          <a:p>
            <a:pPr marL="0" indent="0">
              <a:buNone/>
            </a:pPr>
            <a:r>
              <a:rPr lang="es-ES" dirty="0"/>
              <a:t>un paquete que ya se use en hospitales. Es posible que sea más barato y rápido aplicar este enfoque en vez de desarrollar un sistema en un lenguaje de programación convencional.</a:t>
            </a:r>
            <a:endParaRPr lang="es-ES" dirty="0"/>
          </a:p>
          <a:p>
            <a:pPr marL="0" indent="0">
              <a:buNone/>
            </a:pPr>
            <a:r>
              <a:rPr lang="es-ES" dirty="0"/>
              <a:t>Al desarrollarse de esta forma una aplicación, el proceso de diseño se preocupa sobre</a:t>
            </a:r>
            <a:endParaRPr lang="es-ES" dirty="0"/>
          </a:p>
          <a:p>
            <a:pPr marL="0" indent="0">
              <a:buNone/>
            </a:pPr>
            <a:r>
              <a:rPr lang="es-ES" dirty="0"/>
              <a:t>cómo usar las características de configuración de dicho sistema, para entregar los requerimientos</a:t>
            </a:r>
            <a:endParaRPr lang="es-ES" dirty="0"/>
          </a:p>
          <a:p>
            <a:pPr marL="0" indent="0">
              <a:buNone/>
            </a:pPr>
            <a:r>
              <a:rPr lang="es-ES" dirty="0"/>
              <a:t>del mismo. Por lo general, no se desarrollan modelos de diseño del sistema,</a:t>
            </a:r>
            <a:endParaRPr lang="es-ES" dirty="0"/>
          </a:p>
          <a:p>
            <a:pPr marL="0" indent="0">
              <a:buNone/>
            </a:pPr>
            <a:r>
              <a:rPr lang="es-ES" dirty="0"/>
              <a:t>como los modelos de los objetos del sistema y sus interacciones. En el capítulo 16 se</a:t>
            </a:r>
            <a:endParaRPr lang="es-ES" dirty="0"/>
          </a:p>
          <a:p>
            <a:pPr marL="0" indent="0">
              <a:buNone/>
            </a:pPr>
            <a:r>
              <a:rPr lang="es-ES" dirty="0"/>
              <a:t>estudia el enfoque basado en COTS.</a:t>
            </a:r>
            <a:endParaRPr lang="es-ES" dirty="0"/>
          </a:p>
          <a:p>
            <a:r>
              <a:rPr lang="es-ES" sz="1200" b="0" i="0" u="none" strike="noStrike" kern="1200" baseline="0" dirty="0">
                <a:solidFill>
                  <a:schemeClr val="tx1"/>
                </a:solidFill>
                <a:latin typeface="+mn-lt"/>
                <a:ea typeface="+mn-ea"/>
                <a:cs typeface="+mn-cs"/>
              </a:rPr>
              <a:t>PUNTOS CLAVE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El diseño y la implementación del software son actividades entrelazadas. El nivel de detalle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el diseño depende del tipo de sistema a desarrollar y de si se usa un enfoque dirigido por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 plan o uno ágil.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Los procesos del diseño orientado a objetos incluyen actividades para diseñar la arquitectura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del sistema, identificar objetos en el sistema, describir el diseño mediante diferentes modelos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objeto y documentar las interfaces de componente.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Durante un proceso de diseño orientado a objetos, puede elaborarse una variedad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modelos diferentes. En ellos se incluyen modelos estáticos (modelos de clase, modelos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generalización, modelos de asociación) y modelos dinámicos (modelos de secuencia, modelos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máquina de estado).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Las interfaces de componente deben definirse con precisión, de modo que otros objetos puedan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usarlos. Para definir interfaces es posible usar un estereotipo de interfaz UML.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Cuando se desarrolla software, siempre debe considerarse la posibilidad de reutilizar 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software existente, ya sea como componentes, servicios o sistemas completos.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La administración de la configuración es el proceso de gestionar los cambios a un sistema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software en evolución. Es esencial cuando un equipo de personas coopera para desarrollar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software.</a:t>
            </a:r>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Al reutilizar el software existente, es factible desarrollar nuevos sistemas más rápidamente, con menos riesgos de desarrollo y también costos menores. Puesto que el software reutilizado se probó en otras aplicaciones, debe ser más confiable que el software nuevo. Sin embargo, existen costos asociados con la reutilización:</a:t>
            </a:r>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0" u="none" strike="noStrike" kern="1200" baseline="0" dirty="0">
                <a:solidFill>
                  <a:schemeClr val="tx1"/>
                </a:solidFill>
                <a:latin typeface="+mn-lt"/>
                <a:ea typeface="+mn-ea"/>
                <a:cs typeface="+mn-cs"/>
              </a:rPr>
              <a:t>Los costos del tiempo empleado en la búsqueda del software para reutilizar y valorar si cubre sus necesidades o no. Es posible que deba poner a prueba el software para asegurarse de que funcionará en su entorno, especialmente si éste es diferente de su entorno de desarrollo.</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0" u="none" strike="noStrike" kern="1200" baseline="0" dirty="0">
                <a:solidFill>
                  <a:schemeClr val="tx1"/>
                </a:solidFill>
                <a:latin typeface="+mn-lt"/>
                <a:ea typeface="+mn-ea"/>
                <a:cs typeface="+mn-cs"/>
              </a:rPr>
              <a:t>Donde sea aplicable, los costos por comprar el software reutilizable. Para sistemas comerciales grandes, dichos costos suelen ser muy elevados.</a:t>
            </a:r>
            <a:endParaRPr lang="es-ES" sz="1200" b="1"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0" u="none" strike="noStrike" kern="1200" baseline="0" dirty="0">
                <a:solidFill>
                  <a:schemeClr val="tx1"/>
                </a:solidFill>
                <a:latin typeface="+mn-lt"/>
                <a:ea typeface="+mn-ea"/>
                <a:cs typeface="+mn-cs"/>
              </a:rPr>
              <a:t>Los costos por adaptar y configurar los componentes de software o sistemas reutilizables, con la finalidad de reflejar los requerimientos del sistema que se desarrolla.</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4. </a:t>
            </a:r>
            <a:r>
              <a:rPr lang="es-ES" sz="1200" b="0" i="0" u="none" strike="noStrike" kern="1200" baseline="0" dirty="0">
                <a:solidFill>
                  <a:schemeClr val="tx1"/>
                </a:solidFill>
                <a:latin typeface="+mn-lt"/>
                <a:ea typeface="+mn-ea"/>
                <a:cs typeface="+mn-cs"/>
              </a:rPr>
              <a:t>Los costos de integrar elementos de software reutilizable unos con otros (si usa software de diferentes fuentes) y con el nuevo código que haya desarrollado. Integrar software reutilizable de diferentes proveedores suele ser difícil y costoso, ya que los proveedores podrían hacer conjeturas conflictivas sobre cómo se reutilizará su software respectivo.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Cómo reutilizar el conocimiento y el software existentes sería el primer punto a considerar cuando se inicie un proyecto de desarrollo de software. Hay que contemplar las posibilidades de reutilización antes de diseñar el software a detalle, pues tal vez usted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quiera adaptar su diseño para reutilización de los activos de software existentes. Como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se estudió en el capítulo 2, en un proceso de desarrollo orientado a la reutilización uno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busca elementos reutilizables y, luego, modifica los requerimientos y el diseño para hacer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 mejor uso de ellos.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Para un gran número de sistemas de aplicación, la ingeniería de software significa 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realidad reutilización de software. En consecuencia, en este libro se dedican a este 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varios capítulos de la sección de tecnologías de software (capítulos 16, 17 y 19).</a:t>
            </a:r>
            <a:endParaRPr lang="es-ES" sz="1200" b="0" i="0" u="none" strike="noStrike" kern="1200" baseline="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En el desarrollo de software, los cambios ocurren todo el tiempo, de modo que la administración del cambio es absolutamente esencial. Cuando un equipo de individuos desarrolla software, hay que cerciorarse de que los miembros del equipo no interfieran con el trabajo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los demás. Esto es, si dos personas trabajan sobre un componente, los cambios deben coordinarse. De otro modo, un programador podría realizar cambios y sobrescribir en 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trabajo de otro. También se debe garantizar que todos tengan acceso a las versiones más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actualizadas de componentes de software; de lo contrario, los desarrolladores pueden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rehacer lo ya hecho. Cuando algo salga mal con una nueva versión de un sistema, se debe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poder retroceder a una versión operativa del sistema o componente.</a:t>
            </a:r>
            <a:endParaRPr lang="es-ES" sz="1200" b="0" i="0" u="none" strike="noStrike" kern="1200" baseline="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Administración de la configuración es el nombre dado al proceso general de gestionar un sistema de software cambiante. La meta de la administración de la configuración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es apoyar el proceso de integración del sistema, de modo que todos los desarrolladores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tengan acceso en una forma controlada al código del proyecto y a los documentos, descubrir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qué cambios se realizaron, así como compilar y vincular componentes para crear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 sistema. Por lo tanto, hay tres actividades fundamentales en la administración de la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configuración: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herramientas de administración de la configuración de software soportan cada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una de las actividades anteriores. Dichas herramientas pueden diseñarse para trabajar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conjunto en un sistema de gestión de cambio global, como </a:t>
            </a:r>
            <a:r>
              <a:rPr lang="es-ES" sz="1200" b="0" i="0" u="none" strike="noStrike" kern="1200" baseline="0" dirty="0" err="1">
                <a:solidFill>
                  <a:schemeClr val="tx1"/>
                </a:solidFill>
                <a:latin typeface="+mn-lt"/>
                <a:ea typeface="+mn-ea"/>
                <a:cs typeface="+mn-cs"/>
              </a:rPr>
              <a:t>ClearCase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Bellagio</a:t>
            </a:r>
            <a:r>
              <a:rPr lang="es-ES" sz="1200" b="0" i="0" u="none" strike="noStrike" kern="1200" baseline="0" dirty="0">
                <a:solidFill>
                  <a:schemeClr val="tx1"/>
                </a:solidFill>
                <a:latin typeface="+mn-lt"/>
                <a:ea typeface="+mn-ea"/>
                <a:cs typeface="+mn-cs"/>
              </a:rPr>
              <a:t> y</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Milligan, 2005). En los sistemas de administración de configuración integrada, se diseñan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conjunto las herramientas de gestión de versiones, integración de sistema y rastreo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del problema. Comparten un estilo de interfaz de usuario y se integran a través de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repositorio de código común.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Alternativamente, pueden usarse herramientas por separado, instaladas en un entorno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desarrollo integrado. La gestión de versiones puede soportarse mediante un sistema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gestión de versiones como </a:t>
            </a:r>
            <a:r>
              <a:rPr lang="es-ES" sz="1200" b="0" i="0" u="none" strike="noStrike" kern="1200" baseline="0" dirty="0" err="1">
                <a:solidFill>
                  <a:schemeClr val="tx1"/>
                </a:solidFill>
                <a:latin typeface="+mn-lt"/>
                <a:ea typeface="+mn-ea"/>
                <a:cs typeface="+mn-cs"/>
              </a:rPr>
              <a:t>Subversion</a:t>
            </a:r>
            <a:r>
              <a:rPr lang="es-ES" sz="1200" b="0" i="0" u="none" strike="noStrike" kern="1200" baseline="0" dirty="0">
                <a:solidFill>
                  <a:schemeClr val="tx1"/>
                </a:solidFill>
                <a:latin typeface="+mn-lt"/>
                <a:ea typeface="+mn-ea"/>
                <a:cs typeface="+mn-cs"/>
              </a:rPr>
              <a:t> (Pilato </a:t>
            </a:r>
            <a:r>
              <a:rPr lang="es-ES" sz="1200" b="0" i="1" u="none" strike="noStrike" kern="1200" baseline="0" dirty="0">
                <a:solidFill>
                  <a:schemeClr val="tx1"/>
                </a:solidFill>
                <a:latin typeface="+mn-lt"/>
                <a:ea typeface="+mn-ea"/>
                <a:cs typeface="+mn-cs"/>
              </a:rPr>
              <a:t>et al</a:t>
            </a:r>
            <a:r>
              <a:rPr lang="es-ES" sz="1200" b="0" i="0" u="none" strike="noStrike" kern="1200" baseline="0" dirty="0">
                <a:solidFill>
                  <a:schemeClr val="tx1"/>
                </a:solidFill>
                <a:latin typeface="+mn-lt"/>
                <a:ea typeface="+mn-ea"/>
                <a:cs typeface="+mn-cs"/>
              </a:rPr>
              <a:t>., 2008), que puede soportar desarrollo</a:t>
            </a:r>
            <a:endParaRPr lang="es-ES" sz="1200" b="0" i="0" u="none" strike="noStrike" kern="1200" baseline="0" dirty="0">
              <a:solidFill>
                <a:schemeClr val="tx1"/>
              </a:solidFill>
              <a:latin typeface="+mn-lt"/>
              <a:ea typeface="+mn-ea"/>
              <a:cs typeface="+mn-cs"/>
            </a:endParaRPr>
          </a:p>
          <a:p>
            <a:r>
              <a:rPr lang="es-ES" sz="1200" b="0" i="0" u="none" strike="noStrike" kern="1200" baseline="0" dirty="0" err="1">
                <a:solidFill>
                  <a:schemeClr val="tx1"/>
                </a:solidFill>
                <a:latin typeface="+mn-lt"/>
                <a:ea typeface="+mn-ea"/>
                <a:cs typeface="+mn-cs"/>
              </a:rPr>
              <a:t>multisitio</a:t>
            </a:r>
            <a:r>
              <a:rPr lang="es-ES" sz="1200" b="0" i="0" u="none" strike="noStrike" kern="1200" baseline="0" dirty="0">
                <a:solidFill>
                  <a:schemeClr val="tx1"/>
                </a:solidFill>
                <a:latin typeface="+mn-lt"/>
                <a:ea typeface="+mn-ea"/>
                <a:cs typeface="+mn-cs"/>
              </a:rPr>
              <a:t> o </a:t>
            </a:r>
            <a:r>
              <a:rPr lang="es-ES" sz="1200" b="0" i="0" u="none" strike="noStrike" kern="1200" baseline="0" dirty="0" err="1">
                <a:solidFill>
                  <a:schemeClr val="tx1"/>
                </a:solidFill>
                <a:latin typeface="+mn-lt"/>
                <a:ea typeface="+mn-ea"/>
                <a:cs typeface="+mn-cs"/>
              </a:rPr>
              <a:t>multiequipo</a:t>
            </a:r>
            <a:r>
              <a:rPr lang="es-ES" sz="1200" b="0" i="0" u="none" strike="noStrike" kern="1200" baseline="0" dirty="0">
                <a:solidFill>
                  <a:schemeClr val="tx1"/>
                </a:solidFill>
                <a:latin typeface="+mn-lt"/>
                <a:ea typeface="+mn-ea"/>
                <a:cs typeface="+mn-cs"/>
              </a:rPr>
              <a:t>. El soporte a la integración de sistema podría construirse en 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lenguaje o apoyarse en un conjunto de herramientas por separado, como el sistema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construcción GNU. Esto incluye lo que quizá sea la herramienta de integración mejor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conocida, hecha en Unix. El rastreo de bugs o los sistemas de rastreo de conflictos, como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Bugzilla, se usan para reportar bugs y otros conflictos, así como para seguir la pista sobre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se corrigieron o no.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virtud de su importancia en la ingeniería de software profesional, en el capítulo 25</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se analizan con más detenimiento la administración de la configuración</a:t>
            </a:r>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Desarrollo huésped-objetivo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mayoría del desarrollo de software se basa en un modelo huésped-objetivo. El software se desarrolla en una computadora (el huésped), aunque opera en una máquina separada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objetivo). En un sentido más amplio, puede hablarse de una plataforma de desarrollo y una plataforma de ejecución. Una plataforma es más que sólo hardware. Incluye el sistema operativo instalado más otro software de soporte como un sistema de gestión de base de datos o, para plataformas de desarrollo, un entorno de desarrollo interactivo.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ocasiones, las plataformas de desarrollo y ejecución son iguales, lo que posibilita diseñar el software y ponerlo a prueba en la misma máquina. Sin embargo, es más común que sean diferentes, de modo que es necesario mover el software desarrollado a la plataforma de ejecución para ponerlo a prueba, u operar un simulador en su máquina de desarrollo.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Los simuladores se usan con frecuencia al elaborar sistemas embebidos. Se simulan dispositivos de hardware, tales como sensores, y los eventos en el entorno donde 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 se podrá en funcionamiento. Los simuladores aceleran el proceso de desarrollo para sistemas embebidos, pues cada desarrollador puede contar con su propia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ejecución, sin tener que descargar el software al hardware objetivo. No obstante, los simuladores son costosos de desarrollar y, por lo tanto, a menudo sólo se encuentran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disponibles para las arquitecturas de hardware más conocidas.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el sistema objetivo tiene instalado middleware u otro software que necesite usar, 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tal caso el sistema se debe poner a prueba utilizando dicho software. Tal vez no resulte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práctico instalar dicho software en su máquina de desarrollo, incluso si es la misma que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plataforma objetivo, debido a restricciones de licencia. Ante tales circunstancias, usted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necesita transferir su código desarrollado a la plataforma de ejecución, con la finalidad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poner a prueba el sistema.</a:t>
            </a:r>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 igual que dichas herramientas estándar, su sistema de desarrollo puede incluir herramientas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más especializadas, como analizadores estáticos (que se estudian en el capítulo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15). Normalmente, los entornos de desarrollo para equipos también contemplan un servidor</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compartido que opera un sistema de administración del cambio y la configuración y,</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acaso, un sistema para soportar la gestión de requerimientos.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herramientas de desarrollo de software se agrupan con frecuencia para crear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entorno de desarrollo integrado (IDE), que es un conjunto de herramientas de software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que apoyan diferentes aspectos del desarrollo de software, dentro de cierto marco común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 interfaz de usuario. Por lo común, los IDE se crean para apoyar el desarrollo en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lenguaje de programación específico, como Java. El lenguaje IDE puede elaborarse especialmente,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 ser una ejemplificación de un IDE de propósito general, con herramientas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apoyo a lenguaje específico.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 IDE de propósito general es un marco para colocar herramientas de software, que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brinden facilidades de gestión de datos para el software a desarrollar, y mecanismos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integración, que permitan a las herramientas trabajar en conjunto. El entorno Eclipse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(Carlson, 2005) es el IDE de propósito general mejor conocido. Este entorno se basa 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una arquitectura de conexión ( </a:t>
            </a:r>
            <a:r>
              <a:rPr lang="es-ES" sz="1200" b="0" i="1" u="none" strike="noStrike" kern="1200" baseline="0" dirty="0" err="1">
                <a:solidFill>
                  <a:schemeClr val="tx1"/>
                </a:solidFill>
                <a:latin typeface="+mn-lt"/>
                <a:ea typeface="+mn-ea"/>
                <a:cs typeface="+mn-cs"/>
              </a:rPr>
              <a:t>plug</a:t>
            </a:r>
            <a:r>
              <a:rPr lang="es-ES" sz="1200" b="0" i="1" u="none" strike="noStrike" kern="1200" baseline="0" dirty="0">
                <a:solidFill>
                  <a:schemeClr val="tx1"/>
                </a:solidFill>
                <a:latin typeface="+mn-lt"/>
                <a:ea typeface="+mn-ea"/>
                <a:cs typeface="+mn-cs"/>
              </a:rPr>
              <a:t>-in</a:t>
            </a:r>
            <a:r>
              <a:rPr lang="es-ES" sz="1200" b="0" i="0" u="none" strike="noStrike" kern="1200" baseline="0" dirty="0">
                <a:solidFill>
                  <a:schemeClr val="tx1"/>
                </a:solidFill>
                <a:latin typeface="+mn-lt"/>
                <a:ea typeface="+mn-ea"/>
                <a:cs typeface="+mn-cs"/>
              </a:rPr>
              <a:t>), de modo que pueda especializarse para diferentes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lenguajes y dominios de aplicación (</a:t>
            </a:r>
            <a:r>
              <a:rPr lang="es-ES" sz="1200" b="0" i="0" u="none" strike="noStrike" kern="1200" baseline="0" dirty="0" err="1">
                <a:solidFill>
                  <a:schemeClr val="tx1"/>
                </a:solidFill>
                <a:latin typeface="+mn-lt"/>
                <a:ea typeface="+mn-ea"/>
                <a:cs typeface="+mn-cs"/>
              </a:rPr>
              <a:t>Clayberg</a:t>
            </a:r>
            <a:r>
              <a:rPr lang="es-ES" sz="1200" b="0" i="0" u="none" strike="noStrike" kern="1200" baseline="0" dirty="0">
                <a:solidFill>
                  <a:schemeClr val="tx1"/>
                </a:solidFill>
                <a:latin typeface="+mn-lt"/>
                <a:ea typeface="+mn-ea"/>
                <a:cs typeface="+mn-cs"/>
              </a:rPr>
              <a:t> y </a:t>
            </a:r>
            <a:r>
              <a:rPr lang="es-ES" sz="1200" b="0" i="0" u="none" strike="noStrike" kern="1200" baseline="0" dirty="0" err="1">
                <a:solidFill>
                  <a:schemeClr val="tx1"/>
                </a:solidFill>
                <a:latin typeface="+mn-lt"/>
                <a:ea typeface="+mn-ea"/>
                <a:cs typeface="+mn-cs"/>
              </a:rPr>
              <a:t>Rubel</a:t>
            </a:r>
            <a:r>
              <a:rPr lang="es-ES" sz="1200" b="0" i="0" u="none" strike="noStrike" kern="1200" baseline="0" dirty="0">
                <a:solidFill>
                  <a:schemeClr val="tx1"/>
                </a:solidFill>
                <a:latin typeface="+mn-lt"/>
                <a:ea typeface="+mn-ea"/>
                <a:cs typeface="+mn-cs"/>
              </a:rPr>
              <a:t>, 2006). Por consiguiente, es posible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instalar Eclipse y personalizarlo según sus necesidades específicas al agregar </a:t>
            </a:r>
            <a:r>
              <a:rPr lang="es-ES" sz="1200" b="0" i="0" u="none" strike="noStrike" kern="1200" baseline="0" dirty="0" err="1">
                <a:solidFill>
                  <a:schemeClr val="tx1"/>
                </a:solidFill>
                <a:latin typeface="+mn-lt"/>
                <a:ea typeface="+mn-ea"/>
                <a:cs typeface="+mn-cs"/>
              </a:rPr>
              <a:t>plugins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(enchufables o conectables), para soportar el desarrollo de sistemas en red en Java 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ingeniería de sistemas embebidos usando C.</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Como parte del proceso de desarrollo, se requiere tomar decisiones sobre cómo se desplegará</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software desarrollado en la plataforma objetivo. Esto es directo para sistemas</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Diagramas de despliegue UML</a:t>
            </a:r>
            <a:endParaRPr lang="es-ES" sz="1200" b="1"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Los diagramas de despliegue UML muestran cómo los componentes de software se despliegan físicamente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los procesadores; es decir, el diagrama de despliegue muestra el hardware y el software en el sistema, así</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como el middleware usado para conectar los diferentes componentes en el sistema. En esencia, los diagramas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despliegue se pueden considerar como una forma de definir y documentar el entorno objetivo.</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http://www.SoftwareEngineering-9.com/Web/Deployment/</a:t>
            </a:r>
            <a:endParaRPr lang="es-ES" sz="1200" b="1"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198 </a:t>
            </a:r>
            <a:r>
              <a:rPr lang="es-ES" sz="1200" b="0" i="0" u="none" strike="noStrike" kern="1200" baseline="0" dirty="0">
                <a:solidFill>
                  <a:schemeClr val="tx1"/>
                </a:solidFill>
                <a:latin typeface="+mn-lt"/>
                <a:ea typeface="+mn-ea"/>
                <a:cs typeface="+mn-cs"/>
              </a:rPr>
              <a:t>Capítulo 7 ■ Diseño e implementación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embebidos, donde el objetivo es usualmente una sola computadora. Sin embargo, para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sistemas distribuidos, es necesario decidir sobre las plataformas específicas donde 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desplegarán los componentes. Los conflictos que hay que considerar al tomar esta decisión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1" u="none" strike="noStrike" kern="1200" baseline="0" dirty="0">
                <a:solidFill>
                  <a:schemeClr val="tx1"/>
                </a:solidFill>
                <a:latin typeface="+mn-lt"/>
                <a:ea typeface="+mn-ea"/>
                <a:cs typeface="+mn-cs"/>
              </a:rPr>
              <a:t>Los requerimientos de hardware y software de un componente </a:t>
            </a:r>
            <a:r>
              <a:rPr lang="es-ES" sz="1200" b="0" i="0" u="none" strike="noStrike" kern="1200" baseline="0" dirty="0">
                <a:solidFill>
                  <a:schemeClr val="tx1"/>
                </a:solidFill>
                <a:latin typeface="+mn-lt"/>
                <a:ea typeface="+mn-ea"/>
                <a:cs typeface="+mn-cs"/>
              </a:rPr>
              <a:t>Si un componente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se diseña para una arquitectura de hardware específica, o se apoya en algún otro sistema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software, tiene que desplegarse por supuesto en una plataforma que brinde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soporte requerido de hardware y software.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Los requerimientos de disponibilidad del sistema </a:t>
            </a:r>
            <a:r>
              <a:rPr lang="es-ES" sz="1200" b="0" i="0" u="none" strike="noStrike" kern="1200" baseline="0" dirty="0">
                <a:solidFill>
                  <a:schemeClr val="tx1"/>
                </a:solidFill>
                <a:latin typeface="+mn-lt"/>
                <a:ea typeface="+mn-ea"/>
                <a:cs typeface="+mn-cs"/>
              </a:rPr>
              <a:t>Los sistemas de alta disponibilidad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pueden necesitar que los componentes se desplieguen en más de una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Esto significa que, en el caso de una falla de plataforma, esté disponible una implementación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alternativa del componente.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Comunicaciones de componentes </a:t>
            </a:r>
            <a:r>
              <a:rPr lang="es-ES" sz="1200" b="0" i="0" u="none" strike="noStrike" kern="1200" baseline="0" dirty="0">
                <a:solidFill>
                  <a:schemeClr val="tx1"/>
                </a:solidFill>
                <a:latin typeface="+mn-lt"/>
                <a:ea typeface="+mn-ea"/>
                <a:cs typeface="+mn-cs"/>
              </a:rPr>
              <a:t>Si hay un alto nivel de tráfico de comunicaciones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entre componentes, por lo general tiene sentido desplegarlos en la misma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 en plataformas que estén físicamente cercanas entre sí. Esto reduce la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latencia de comunicaciones, es decir, la demora entre el tiempo que transcurre desde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momento en que un componente envía un mensaje hasta que otro lo recibe.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Puede documentar sus decisiones sobre el despliegue de hardware y software usando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diagramas de despliegue UML, que muestran cómo los componentes de software se distribuyen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 través de plataformas de hardware.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desarrolla un sistema embebido, quizá deba tomar en cuenta las características del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objetivo, como su tamaño físico, capacidades de poder, necesidad de respuestas en tiempo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real para eventos de sensor, características físicas de los actuadores, y sistema operativo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tiempo real. En el capítulo 20 se estudia la ingeniería de los sistemas embebidos.</a:t>
            </a:r>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 igual que dichas herramientas estándar, su sistema de desarrollo puede incluir herramientas más especializadas, como analizadores estáticos (que se estudian en el capítulo 15). Normalmente, los entornos de desarrollo para equipos también contemplan un servidor compartido que opera un sistema de administración del cambio y la configuración y, si acaso, un sistema para soportar la gestión de requerimientos.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Las herramientas de desarrollo de software se agrupan con frecuencia para crear un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entorno de desarrollo integrado (IDE), que es un conjunto de herramientas de software que apoyan diferentes aspectos del desarrollo de software, dentro de cierto marco común e interfaz de usuario. Por lo común, los IDE se crean para apoyar el desarrollo en un lenguaje de programación específico, como Java. El lenguaje IDE puede elaborarse especialmente,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 ser una ejemplificación de un IDE de propósito general, con herramientas de apoyo a lenguaje específico.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 IDE de propósito general es un marco para colocar herramientas de software, que brinden facilidades de gestión de datos para el software a desarrollar, y mecanismos 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integración, que permitan a las herramientas trabajar en conjunto. El entorno Eclipse (Carlson, 2005) es el IDE de propósito general mejor conocido. Este entorno se basa 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una arquitectura de conexión ( </a:t>
            </a:r>
            <a:r>
              <a:rPr lang="es-ES" sz="1200" b="0" i="1" u="none" strike="noStrike" kern="1200" baseline="0" dirty="0" err="1">
                <a:solidFill>
                  <a:schemeClr val="tx1"/>
                </a:solidFill>
                <a:latin typeface="+mn-lt"/>
                <a:ea typeface="+mn-ea"/>
                <a:cs typeface="+mn-cs"/>
              </a:rPr>
              <a:t>plug</a:t>
            </a:r>
            <a:r>
              <a:rPr lang="es-ES" sz="1200" b="0" i="1" u="none" strike="noStrike" kern="1200" baseline="0" dirty="0">
                <a:solidFill>
                  <a:schemeClr val="tx1"/>
                </a:solidFill>
                <a:latin typeface="+mn-lt"/>
                <a:ea typeface="+mn-ea"/>
                <a:cs typeface="+mn-cs"/>
              </a:rPr>
              <a:t>-in</a:t>
            </a:r>
            <a:r>
              <a:rPr lang="es-ES" sz="1200" b="0" i="0" u="none" strike="noStrike" kern="1200" baseline="0" dirty="0">
                <a:solidFill>
                  <a:schemeClr val="tx1"/>
                </a:solidFill>
                <a:latin typeface="+mn-lt"/>
                <a:ea typeface="+mn-ea"/>
                <a:cs typeface="+mn-cs"/>
              </a:rPr>
              <a:t>), de modo que pueda especializarse para diferentes lenguajes y dominios de aplicación (</a:t>
            </a:r>
            <a:r>
              <a:rPr lang="es-ES" sz="1200" b="0" i="0" u="none" strike="noStrike" kern="1200" baseline="0" dirty="0" err="1">
                <a:solidFill>
                  <a:schemeClr val="tx1"/>
                </a:solidFill>
                <a:latin typeface="+mn-lt"/>
                <a:ea typeface="+mn-ea"/>
                <a:cs typeface="+mn-cs"/>
              </a:rPr>
              <a:t>Clayberg</a:t>
            </a:r>
            <a:r>
              <a:rPr lang="es-ES" sz="1200" b="0" i="0" u="none" strike="noStrike" kern="1200" baseline="0" dirty="0">
                <a:solidFill>
                  <a:schemeClr val="tx1"/>
                </a:solidFill>
                <a:latin typeface="+mn-lt"/>
                <a:ea typeface="+mn-ea"/>
                <a:cs typeface="+mn-cs"/>
              </a:rPr>
              <a:t> y </a:t>
            </a:r>
            <a:r>
              <a:rPr lang="es-ES" sz="1200" b="0" i="0" u="none" strike="noStrike" kern="1200" baseline="0" dirty="0" err="1">
                <a:solidFill>
                  <a:schemeClr val="tx1"/>
                </a:solidFill>
                <a:latin typeface="+mn-lt"/>
                <a:ea typeface="+mn-ea"/>
                <a:cs typeface="+mn-cs"/>
              </a:rPr>
              <a:t>Rubel</a:t>
            </a:r>
            <a:r>
              <a:rPr lang="es-ES" sz="1200" b="0" i="0" u="none" strike="noStrike" kern="1200" baseline="0" dirty="0">
                <a:solidFill>
                  <a:schemeClr val="tx1"/>
                </a:solidFill>
                <a:latin typeface="+mn-lt"/>
                <a:ea typeface="+mn-ea"/>
                <a:cs typeface="+mn-cs"/>
              </a:rPr>
              <a:t>, 2006). Por consiguiente, es posible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instalar Eclipse y personalizarlo según sus necesidades específicas al agregar </a:t>
            </a:r>
            <a:r>
              <a:rPr lang="es-ES" sz="1200" b="0" i="0" u="none" strike="noStrike" kern="1200" baseline="0" dirty="0" err="1">
                <a:solidFill>
                  <a:schemeClr val="tx1"/>
                </a:solidFill>
                <a:latin typeface="+mn-lt"/>
                <a:ea typeface="+mn-ea"/>
                <a:cs typeface="+mn-cs"/>
              </a:rPr>
              <a:t>pluginsv</a:t>
            </a:r>
            <a:r>
              <a:rPr lang="es-ES" sz="1200" b="0" i="0" u="none" strike="noStrike" kern="1200" baseline="0" dirty="0">
                <a:solidFill>
                  <a:schemeClr val="tx1"/>
                </a:solidFill>
                <a:latin typeface="+mn-lt"/>
                <a:ea typeface="+mn-ea"/>
                <a:cs typeface="+mn-cs"/>
              </a:rPr>
              <a:t>(enchufables o conectables), para soportar el desarrollo de sistemas en red en Java 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ingeniería de sistemas embebidos usando C.</a:t>
            </a:r>
            <a:endParaRPr lang="es-ES" sz="1200" b="0" i="0" u="none" strike="noStrike" kern="1200" baseline="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u="none" strike="noStrike" kern="1200" baseline="0" dirty="0">
              <a:solidFill>
                <a:schemeClr val="tx1"/>
              </a:solidFill>
              <a:latin typeface="+mn-lt"/>
              <a:ea typeface="+mn-ea"/>
              <a:cs typeface="+mn-cs"/>
            </a:endParaRP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Como parte del proceso de desarrollo, se requiere tomar decisiones sobre cómo se desplegará el software desarrollado en la plataforma objetivo. Esto es directo para sistemas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embebidos, donde el objetivo es usualmente una sola computadora. Sin embargo, para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sistemas distribuidos, es necesario decidir sobre las plataformas específicas donde se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desplegarán los componentes. Los conflictos que hay que considerar al tomar esta decisión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son:</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1. </a:t>
            </a:r>
            <a:r>
              <a:rPr lang="es-ES" sz="1200" b="0" i="1" u="none" strike="noStrike" kern="1200" baseline="0" dirty="0">
                <a:solidFill>
                  <a:schemeClr val="tx1"/>
                </a:solidFill>
                <a:latin typeface="+mn-lt"/>
                <a:ea typeface="+mn-ea"/>
                <a:cs typeface="+mn-cs"/>
              </a:rPr>
              <a:t>Los requerimientos de hardware y software de un componente </a:t>
            </a:r>
            <a:r>
              <a:rPr lang="es-ES" sz="1200" b="0" i="0" u="none" strike="noStrike" kern="1200" baseline="0" dirty="0">
                <a:solidFill>
                  <a:schemeClr val="tx1"/>
                </a:solidFill>
                <a:latin typeface="+mn-lt"/>
                <a:ea typeface="+mn-ea"/>
                <a:cs typeface="+mn-cs"/>
              </a:rPr>
              <a:t>Si un componente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se diseña para una arquitectura de hardware específica, o se apoya en algún otro sistema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software, tiene que desplegarse por supuesto en una plataforma que brinde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soporte requerido de hardware y software.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2. </a:t>
            </a:r>
            <a:r>
              <a:rPr lang="es-ES" sz="1200" b="0" i="1" u="none" strike="noStrike" kern="1200" baseline="0" dirty="0">
                <a:solidFill>
                  <a:schemeClr val="tx1"/>
                </a:solidFill>
                <a:latin typeface="+mn-lt"/>
                <a:ea typeface="+mn-ea"/>
                <a:cs typeface="+mn-cs"/>
              </a:rPr>
              <a:t>Los requerimientos de disponibilidad del sistema </a:t>
            </a:r>
            <a:r>
              <a:rPr lang="es-ES" sz="1200" b="0" i="0" u="none" strike="noStrike" kern="1200" baseline="0" dirty="0">
                <a:solidFill>
                  <a:schemeClr val="tx1"/>
                </a:solidFill>
                <a:latin typeface="+mn-lt"/>
                <a:ea typeface="+mn-ea"/>
                <a:cs typeface="+mn-cs"/>
              </a:rPr>
              <a:t>Los sistemas de alta disponibilidad</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pueden necesitar que los componentes se desplieguen en más de una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Esto significa que, en el caso de una falla de plataforma, esté disponible una implementación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alternativa del componente.</a:t>
            </a:r>
            <a:endParaRPr lang="es-ES" sz="1200" b="0"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3. </a:t>
            </a:r>
            <a:r>
              <a:rPr lang="es-ES" sz="1200" b="0" i="1" u="none" strike="noStrike" kern="1200" baseline="0" dirty="0">
                <a:solidFill>
                  <a:schemeClr val="tx1"/>
                </a:solidFill>
                <a:latin typeface="+mn-lt"/>
                <a:ea typeface="+mn-ea"/>
                <a:cs typeface="+mn-cs"/>
              </a:rPr>
              <a:t>Comunicaciones de componentes </a:t>
            </a:r>
            <a:r>
              <a:rPr lang="es-ES" sz="1200" b="0" i="0" u="none" strike="noStrike" kern="1200" baseline="0" dirty="0">
                <a:solidFill>
                  <a:schemeClr val="tx1"/>
                </a:solidFill>
                <a:latin typeface="+mn-lt"/>
                <a:ea typeface="+mn-ea"/>
                <a:cs typeface="+mn-cs"/>
              </a:rPr>
              <a:t>Si hay un alto nivel de tráfico de comunicaciones</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entre componentes, por lo general tiene sentido desplegarlos en la misma plataforma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 en plataformas que estén físicamente cercanas entre sí. Esto reduce la</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latencia de comunicaciones, es decir, la demora entre el tiempo que transcurre desde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el momento en que un componente envía un mensaje hasta que otro lo recibe.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Puede documentar sus decisiones sobre el despliegue de hardware y software usando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diagramas de despliegue UML, que muestran cómo los componentes de software se distribuyen</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 través de plataformas de hardware.</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Si desarrolla un sistema embebido, quizá deba tomar en cuenta las características del</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objetivo, como su tamaño físico, capacidades de poder, necesidad de respuestas en tiempo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real para eventos de sensor, características físicas de los actuadores, y sistema operativo</a:t>
            </a:r>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de tiempo real. En el capítulo 20 se estudia la ingeniería de los sistemas embebidos.</a:t>
            </a:r>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
          </a:p>
        </p:txBody>
      </p:sp>
      <p:sp>
        <p:nvSpPr>
          <p:cNvPr id="4" name="3 Marcador de fecha"/>
          <p:cNvSpPr>
            <a:spLocks noGrp="1"/>
          </p:cNvSpPr>
          <p:nvPr>
            <p:ph type="dt" sz="half" idx="10"/>
          </p:nvPr>
        </p:nvSpPr>
        <p:spPr/>
        <p:txBody>
          <a:bodyPr/>
          <a:lstStyle/>
          <a:p>
            <a:fld id="{A697DDEC-6581-4F11-92D8-1529DCB94D9D}" type="datetime1">
              <a:rPr lang="es-ES" smtClean="0"/>
            </a:fld>
            <a:endParaRPr lang="es-ES"/>
          </a:p>
        </p:txBody>
      </p:sp>
      <p:sp>
        <p:nvSpPr>
          <p:cNvPr id="5" name="4 Marcador de pie de página"/>
          <p:cNvSpPr>
            <a:spLocks noGrp="1"/>
          </p:cNvSpPr>
          <p:nvPr>
            <p:ph type="ftr" sz="quarter" idx="11"/>
          </p:nvPr>
        </p:nvSpPr>
        <p:spPr/>
        <p:txBody>
          <a:bodyPr/>
          <a:lstStyle/>
          <a:p>
            <a:r>
              <a:rPr lang="es-ES"/>
              <a:t>Patrones de Diseño</a:t>
            </a:r>
            <a:endParaRPr lang="es-ES"/>
          </a:p>
        </p:txBody>
      </p:sp>
      <p:sp>
        <p:nvSpPr>
          <p:cNvPr id="6" name="5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
          </a:p>
        </p:txBody>
      </p:sp>
      <p:sp>
        <p:nvSpPr>
          <p:cNvPr id="3" name="2 Marcador de texto vertical"/>
          <p:cNvSpPr>
            <a:spLocks noGrp="1"/>
          </p:cNvSpPr>
          <p:nvPr>
            <p:ph type="body" orient="vert" idx="1" hasCustomPrompt="1"/>
          </p:nvPr>
        </p:nvSpPr>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4" name="3 Marcador de fecha"/>
          <p:cNvSpPr>
            <a:spLocks noGrp="1"/>
          </p:cNvSpPr>
          <p:nvPr>
            <p:ph type="dt" sz="half" idx="10"/>
          </p:nvPr>
        </p:nvSpPr>
        <p:spPr/>
        <p:txBody>
          <a:bodyPr/>
          <a:lstStyle/>
          <a:p>
            <a:fld id="{EC3B17A0-2E0C-4D80-995F-AB5CCFED3057}" type="datetime1">
              <a:rPr lang="es-ES" smtClean="0"/>
            </a:fld>
            <a:endParaRPr lang="es-ES"/>
          </a:p>
        </p:txBody>
      </p:sp>
      <p:sp>
        <p:nvSpPr>
          <p:cNvPr id="5" name="4 Marcador de pie de página"/>
          <p:cNvSpPr>
            <a:spLocks noGrp="1"/>
          </p:cNvSpPr>
          <p:nvPr>
            <p:ph type="ftr" sz="quarter" idx="11"/>
          </p:nvPr>
        </p:nvSpPr>
        <p:spPr/>
        <p:txBody>
          <a:bodyPr/>
          <a:lstStyle/>
          <a:p>
            <a:r>
              <a:rPr lang="es-ES"/>
              <a:t>Patrones de Diseño</a:t>
            </a:r>
            <a:endParaRPr lang="es-ES"/>
          </a:p>
        </p:txBody>
      </p:sp>
      <p:sp>
        <p:nvSpPr>
          <p:cNvPr id="6" name="5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S"/>
          </a:p>
        </p:txBody>
      </p:sp>
      <p:sp>
        <p:nvSpPr>
          <p:cNvPr id="3" name="2 Marcador de texto vertical"/>
          <p:cNvSpPr>
            <a:spLocks noGrp="1"/>
          </p:cNvSpPr>
          <p:nvPr>
            <p:ph type="body" orient="vert" idx="1" hasCustomPrompt="1"/>
          </p:nvPr>
        </p:nvSpPr>
        <p:spPr>
          <a:xfrm>
            <a:off x="457200" y="274638"/>
            <a:ext cx="6019800" cy="5851525"/>
          </a:xfrm>
        </p:spPr>
        <p:txBody>
          <a:bodyPr vert="eaVert"/>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4" name="3 Marcador de fecha"/>
          <p:cNvSpPr>
            <a:spLocks noGrp="1"/>
          </p:cNvSpPr>
          <p:nvPr>
            <p:ph type="dt" sz="half" idx="10"/>
          </p:nvPr>
        </p:nvSpPr>
        <p:spPr/>
        <p:txBody>
          <a:bodyPr/>
          <a:lstStyle/>
          <a:p>
            <a:fld id="{11794671-DEE2-415C-8335-6A69B4909C7A}" type="datetime1">
              <a:rPr lang="es-ES" smtClean="0"/>
            </a:fld>
            <a:endParaRPr lang="es-ES"/>
          </a:p>
        </p:txBody>
      </p:sp>
      <p:sp>
        <p:nvSpPr>
          <p:cNvPr id="5" name="4 Marcador de pie de página"/>
          <p:cNvSpPr>
            <a:spLocks noGrp="1"/>
          </p:cNvSpPr>
          <p:nvPr>
            <p:ph type="ftr" sz="quarter" idx="11"/>
          </p:nvPr>
        </p:nvSpPr>
        <p:spPr/>
        <p:txBody>
          <a:bodyPr/>
          <a:lstStyle/>
          <a:p>
            <a:r>
              <a:rPr lang="es-ES"/>
              <a:t>Patrones de Diseño</a:t>
            </a:r>
            <a:endParaRPr lang="es-ES"/>
          </a:p>
        </p:txBody>
      </p:sp>
      <p:sp>
        <p:nvSpPr>
          <p:cNvPr id="6" name="5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ES"/>
          </a:p>
        </p:txBody>
      </p:sp>
      <p:sp>
        <p:nvSpPr>
          <p:cNvPr id="3" name="2 Marcador de texto"/>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endParaRPr lang="es-ES"/>
          </a:p>
        </p:txBody>
      </p:sp>
      <p:sp>
        <p:nvSpPr>
          <p:cNvPr id="4" name="3 Marcador de fecha"/>
          <p:cNvSpPr>
            <a:spLocks noGrp="1"/>
          </p:cNvSpPr>
          <p:nvPr>
            <p:ph type="dt" sz="half" idx="10"/>
          </p:nvPr>
        </p:nvSpPr>
        <p:spPr/>
        <p:txBody>
          <a:bodyPr/>
          <a:lstStyle/>
          <a:p>
            <a:fld id="{8F32332E-0BDA-48DF-9275-9115665C0B89}" type="datetime1">
              <a:rPr lang="es-ES" smtClean="0"/>
            </a:fld>
            <a:endParaRPr lang="es-ES"/>
          </a:p>
        </p:txBody>
      </p:sp>
      <p:sp>
        <p:nvSpPr>
          <p:cNvPr id="5" name="4 Marcador de pie de página"/>
          <p:cNvSpPr>
            <a:spLocks noGrp="1"/>
          </p:cNvSpPr>
          <p:nvPr>
            <p:ph type="ftr" sz="quarter" idx="11"/>
          </p:nvPr>
        </p:nvSpPr>
        <p:spPr/>
        <p:txBody>
          <a:bodyPr/>
          <a:lstStyle/>
          <a:p>
            <a:r>
              <a:rPr lang="es-ES"/>
              <a:t>Patrones de Diseño</a:t>
            </a:r>
            <a:endParaRPr lang="es-ES"/>
          </a:p>
        </p:txBody>
      </p:sp>
      <p:sp>
        <p:nvSpPr>
          <p:cNvPr id="6" name="5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
          </a:p>
        </p:txBody>
      </p:sp>
      <p:sp>
        <p:nvSpPr>
          <p:cNvPr id="3" name="2 Marcador de contenido"/>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4" name="3 Marcador de contenido"/>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5" name="4 Marcador de fecha"/>
          <p:cNvSpPr>
            <a:spLocks noGrp="1"/>
          </p:cNvSpPr>
          <p:nvPr>
            <p:ph type="dt" sz="half" idx="10"/>
          </p:nvPr>
        </p:nvSpPr>
        <p:spPr/>
        <p:txBody>
          <a:bodyPr/>
          <a:lstStyle/>
          <a:p>
            <a:fld id="{08620EBA-D630-48AA-8E92-C86DB2F79E03}" type="datetime1">
              <a:rPr lang="es-ES" smtClean="0"/>
            </a:fld>
            <a:endParaRPr lang="es-ES"/>
          </a:p>
        </p:txBody>
      </p:sp>
      <p:sp>
        <p:nvSpPr>
          <p:cNvPr id="6" name="5 Marcador de pie de página"/>
          <p:cNvSpPr>
            <a:spLocks noGrp="1"/>
          </p:cNvSpPr>
          <p:nvPr>
            <p:ph type="ftr" sz="quarter" idx="11"/>
          </p:nvPr>
        </p:nvSpPr>
        <p:spPr/>
        <p:txBody>
          <a:bodyPr/>
          <a:lstStyle/>
          <a:p>
            <a:r>
              <a:rPr lang="es-ES"/>
              <a:t>Patrones de Diseño</a:t>
            </a:r>
            <a:endParaRPr lang="es-ES"/>
          </a:p>
        </p:txBody>
      </p:sp>
      <p:sp>
        <p:nvSpPr>
          <p:cNvPr id="7" name="6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S"/>
          </a:p>
        </p:txBody>
      </p:sp>
      <p:sp>
        <p:nvSpPr>
          <p:cNvPr id="3" name="2 Marcador de texto"/>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4" name="3 Marcador de contenido"/>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5" name="4 Marcador de texto"/>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endParaRPr lang="es-ES"/>
          </a:p>
        </p:txBody>
      </p:sp>
      <p:sp>
        <p:nvSpPr>
          <p:cNvPr id="6" name="5 Marcador de contenido"/>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7" name="6 Marcador de fecha"/>
          <p:cNvSpPr>
            <a:spLocks noGrp="1"/>
          </p:cNvSpPr>
          <p:nvPr>
            <p:ph type="dt" sz="half" idx="10"/>
          </p:nvPr>
        </p:nvSpPr>
        <p:spPr/>
        <p:txBody>
          <a:bodyPr/>
          <a:lstStyle/>
          <a:p>
            <a:fld id="{6E04E22F-5113-4F30-8F5B-FA10BA0E5EC4}" type="datetime1">
              <a:rPr lang="es-ES" smtClean="0"/>
            </a:fld>
            <a:endParaRPr lang="es-ES"/>
          </a:p>
        </p:txBody>
      </p:sp>
      <p:sp>
        <p:nvSpPr>
          <p:cNvPr id="8" name="7 Marcador de pie de página"/>
          <p:cNvSpPr>
            <a:spLocks noGrp="1"/>
          </p:cNvSpPr>
          <p:nvPr>
            <p:ph type="ftr" sz="quarter" idx="11"/>
          </p:nvPr>
        </p:nvSpPr>
        <p:spPr/>
        <p:txBody>
          <a:bodyPr/>
          <a:lstStyle/>
          <a:p>
            <a:r>
              <a:rPr lang="es-ES"/>
              <a:t>Patrones de Diseño</a:t>
            </a:r>
            <a:endParaRPr lang="es-ES"/>
          </a:p>
        </p:txBody>
      </p:sp>
      <p:sp>
        <p:nvSpPr>
          <p:cNvPr id="9" name="8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
          </a:p>
        </p:txBody>
      </p:sp>
      <p:sp>
        <p:nvSpPr>
          <p:cNvPr id="3" name="2 Marcador de fecha"/>
          <p:cNvSpPr>
            <a:spLocks noGrp="1"/>
          </p:cNvSpPr>
          <p:nvPr>
            <p:ph type="dt" sz="half" idx="10"/>
          </p:nvPr>
        </p:nvSpPr>
        <p:spPr/>
        <p:txBody>
          <a:bodyPr/>
          <a:lstStyle/>
          <a:p>
            <a:fld id="{EF7D5455-EBDB-4215-B36D-1DCEA82BD13C}" type="datetime1">
              <a:rPr lang="es-ES" smtClean="0"/>
            </a:fld>
            <a:endParaRPr lang="es-ES"/>
          </a:p>
        </p:txBody>
      </p:sp>
      <p:sp>
        <p:nvSpPr>
          <p:cNvPr id="4" name="3 Marcador de pie de página"/>
          <p:cNvSpPr>
            <a:spLocks noGrp="1"/>
          </p:cNvSpPr>
          <p:nvPr>
            <p:ph type="ftr" sz="quarter" idx="11"/>
          </p:nvPr>
        </p:nvSpPr>
        <p:spPr/>
        <p:txBody>
          <a:bodyPr/>
          <a:lstStyle/>
          <a:p>
            <a:r>
              <a:rPr lang="es-ES"/>
              <a:t>Patrones de Diseño</a:t>
            </a:r>
            <a:endParaRPr lang="es-ES"/>
          </a:p>
        </p:txBody>
      </p:sp>
      <p:sp>
        <p:nvSpPr>
          <p:cNvPr id="5" name="4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F95C717-06FC-4F81-8C2E-894883D00157}" type="datetime1">
              <a:rPr lang="es-ES" smtClean="0"/>
            </a:fld>
            <a:endParaRPr lang="es-ES"/>
          </a:p>
        </p:txBody>
      </p:sp>
      <p:sp>
        <p:nvSpPr>
          <p:cNvPr id="3" name="2 Marcador de pie de página"/>
          <p:cNvSpPr>
            <a:spLocks noGrp="1"/>
          </p:cNvSpPr>
          <p:nvPr>
            <p:ph type="ftr" sz="quarter" idx="11"/>
          </p:nvPr>
        </p:nvSpPr>
        <p:spPr/>
        <p:txBody>
          <a:bodyPr/>
          <a:lstStyle/>
          <a:p>
            <a:r>
              <a:rPr lang="es-ES"/>
              <a:t>Patrones de Diseño</a:t>
            </a:r>
            <a:endParaRPr lang="es-ES"/>
          </a:p>
        </p:txBody>
      </p:sp>
      <p:sp>
        <p:nvSpPr>
          <p:cNvPr id="4" name="3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S"/>
          </a:p>
        </p:txBody>
      </p:sp>
      <p:sp>
        <p:nvSpPr>
          <p:cNvPr id="3" name="2 Marcador de contenido"/>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4" name="3 Marcador de texto"/>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4 Marcador de fecha"/>
          <p:cNvSpPr>
            <a:spLocks noGrp="1"/>
          </p:cNvSpPr>
          <p:nvPr>
            <p:ph type="dt" sz="half" idx="10"/>
          </p:nvPr>
        </p:nvSpPr>
        <p:spPr/>
        <p:txBody>
          <a:bodyPr/>
          <a:lstStyle/>
          <a:p>
            <a:fld id="{0BC90856-41EE-4600-BA60-C1DA67701339}" type="datetime1">
              <a:rPr lang="es-ES" smtClean="0"/>
            </a:fld>
            <a:endParaRPr lang="es-ES"/>
          </a:p>
        </p:txBody>
      </p:sp>
      <p:sp>
        <p:nvSpPr>
          <p:cNvPr id="6" name="5 Marcador de pie de página"/>
          <p:cNvSpPr>
            <a:spLocks noGrp="1"/>
          </p:cNvSpPr>
          <p:nvPr>
            <p:ph type="ftr" sz="quarter" idx="11"/>
          </p:nvPr>
        </p:nvSpPr>
        <p:spPr/>
        <p:txBody>
          <a:bodyPr/>
          <a:lstStyle/>
          <a:p>
            <a:r>
              <a:rPr lang="es-ES"/>
              <a:t>Patrones de Diseño</a:t>
            </a:r>
            <a:endParaRPr lang="es-ES"/>
          </a:p>
        </p:txBody>
      </p:sp>
      <p:sp>
        <p:nvSpPr>
          <p:cNvPr id="7" name="6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endParaRPr lang="es-ES"/>
          </a:p>
        </p:txBody>
      </p:sp>
      <p:sp>
        <p:nvSpPr>
          <p:cNvPr id="5" name="4 Marcador de fecha"/>
          <p:cNvSpPr>
            <a:spLocks noGrp="1"/>
          </p:cNvSpPr>
          <p:nvPr>
            <p:ph type="dt" sz="half" idx="10"/>
          </p:nvPr>
        </p:nvSpPr>
        <p:spPr/>
        <p:txBody>
          <a:bodyPr/>
          <a:lstStyle/>
          <a:p>
            <a:fld id="{45B4F91D-FD83-4C18-8A35-5F96957C773E}" type="datetime1">
              <a:rPr lang="es-ES" smtClean="0"/>
            </a:fld>
            <a:endParaRPr lang="es-ES"/>
          </a:p>
        </p:txBody>
      </p:sp>
      <p:sp>
        <p:nvSpPr>
          <p:cNvPr id="6" name="5 Marcador de pie de página"/>
          <p:cNvSpPr>
            <a:spLocks noGrp="1"/>
          </p:cNvSpPr>
          <p:nvPr>
            <p:ph type="ftr" sz="quarter" idx="11"/>
          </p:nvPr>
        </p:nvSpPr>
        <p:spPr/>
        <p:txBody>
          <a:bodyPr/>
          <a:lstStyle/>
          <a:p>
            <a:r>
              <a:rPr lang="es-ES"/>
              <a:t>Patrones de Diseño</a:t>
            </a:r>
            <a:endParaRPr lang="es-ES"/>
          </a:p>
        </p:txBody>
      </p:sp>
      <p:sp>
        <p:nvSpPr>
          <p:cNvPr id="7" name="6 Marcador de número de diapositiva"/>
          <p:cNvSpPr>
            <a:spLocks noGrp="1"/>
          </p:cNvSpPr>
          <p:nvPr>
            <p:ph type="sldNum" sz="quarter" idx="12"/>
          </p:nvPr>
        </p:nvSpPr>
        <p:spPr/>
        <p:txBody>
          <a:bodyPr/>
          <a:lstStyle/>
          <a:p>
            <a:fld id="{5D9BC0B9-89EC-4426-BB0C-F31F98678421}" type="slidenum">
              <a:rPr lang="es-ES" smtClean="0"/>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3000" b="-3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BEA3-92F3-415B-9078-727EB780B082}" type="datetime1">
              <a:rPr lang="es-ES" smtClean="0"/>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Patrones de Diseño</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C0B9-89EC-4426-BB0C-F31F98678421}" type="slidenum">
              <a:rPr lang="es-ES" smtClean="0"/>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fsf.org/"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sp>
        <p:nvSpPr>
          <p:cNvPr id="4" name="1 Título"/>
          <p:cNvSpPr>
            <a:spLocks noGrp="1"/>
          </p:cNvSpPr>
          <p:nvPr>
            <p:ph type="ctrTitle"/>
          </p:nvPr>
        </p:nvSpPr>
        <p:spPr>
          <a:xfrm>
            <a:off x="251520" y="1628801"/>
            <a:ext cx="8892480" cy="1411967"/>
          </a:xfrm>
        </p:spPr>
        <p:txBody>
          <a:bodyPr>
            <a:normAutofit/>
          </a:bodyPr>
          <a:lstStyle/>
          <a:p>
            <a:r>
              <a:rPr lang="en-US" sz="3600" dirty="0" err="1">
                <a:solidFill>
                  <a:schemeClr val="bg1"/>
                </a:solidFill>
                <a:latin typeface="Trebuchet MS" panose="020B0603020202020204" pitchFamily="34" charset="0"/>
              </a:rPr>
              <a:t>Conferencia</a:t>
            </a:r>
            <a:r>
              <a:rPr lang="en-US" sz="3600" dirty="0">
                <a:solidFill>
                  <a:schemeClr val="bg1"/>
                </a:solidFill>
                <a:latin typeface="Trebuchet MS" panose="020B0603020202020204" pitchFamily="34" charset="0"/>
              </a:rPr>
              <a:t> No. </a:t>
            </a:r>
            <a:r>
              <a:rPr lang="es-ES" altLang="en-US" sz="3600" dirty="0">
                <a:solidFill>
                  <a:schemeClr val="bg1"/>
                </a:solidFill>
                <a:latin typeface="Trebuchet MS" panose="020B0603020202020204" pitchFamily="34" charset="0"/>
              </a:rPr>
              <a:t>6</a:t>
            </a:r>
            <a:br>
              <a:rPr lang="en-US" sz="3600" dirty="0">
                <a:solidFill>
                  <a:schemeClr val="bg1"/>
                </a:solidFill>
                <a:latin typeface="Trebuchet MS" panose="020B0603020202020204" pitchFamily="34" charset="0"/>
              </a:rPr>
            </a:br>
            <a:endParaRPr lang="es-ES" sz="3600" dirty="0">
              <a:solidFill>
                <a:schemeClr val="bg1"/>
              </a:solidFill>
              <a:latin typeface="Trebuchet MS" panose="020B0603020202020204" pitchFamily="34" charset="0"/>
            </a:endParaRPr>
          </a:p>
        </p:txBody>
      </p:sp>
      <p:sp>
        <p:nvSpPr>
          <p:cNvPr id="5" name="1 Título"/>
          <p:cNvSpPr txBox="1"/>
          <p:nvPr/>
        </p:nvSpPr>
        <p:spPr>
          <a:xfrm>
            <a:off x="500034" y="-41188"/>
            <a:ext cx="7772400" cy="10527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err="1">
                <a:ln>
                  <a:noFill/>
                </a:ln>
                <a:solidFill>
                  <a:schemeClr val="bg1"/>
                </a:solidFill>
                <a:effectLst/>
                <a:uLnTx/>
                <a:uFillTx/>
                <a:latin typeface="Trebuchet MS" panose="020B0603020202020204" pitchFamily="34" charset="0"/>
                <a:ea typeface="+mj-ea"/>
                <a:cs typeface="+mj-cs"/>
              </a:rPr>
              <a:t>Diseño</a:t>
            </a:r>
            <a:r>
              <a:rPr kumimoji="0" lang="en-US" sz="3600" b="1" i="0" u="none" strike="noStrike" kern="1200" cap="none" spc="0" normalizeH="0" baseline="0" noProof="0" dirty="0">
                <a:ln>
                  <a:noFill/>
                </a:ln>
                <a:solidFill>
                  <a:schemeClr val="bg1"/>
                </a:solidFill>
                <a:effectLst/>
                <a:uLnTx/>
                <a:uFillTx/>
                <a:latin typeface="Trebuchet MS" panose="020B0603020202020204" pitchFamily="34" charset="0"/>
                <a:ea typeface="+mj-ea"/>
                <a:cs typeface="+mj-cs"/>
              </a:rPr>
              <a:t> de Software</a:t>
            </a:r>
            <a:endParaRPr kumimoji="0" lang="es-ES" sz="3600" b="1" i="0" u="none" strike="noStrike" kern="1200" cap="none" spc="0" normalizeH="0" baseline="0" noProof="0" dirty="0">
              <a:ln>
                <a:noFill/>
              </a:ln>
              <a:solidFill>
                <a:schemeClr val="bg1"/>
              </a:solidFill>
              <a:effectLst/>
              <a:uLnTx/>
              <a:uFillTx/>
              <a:latin typeface="Trebuchet MS" panose="020B0603020202020204" pitchFamily="34" charset="0"/>
              <a:ea typeface="+mj-ea"/>
              <a:cs typeface="+mj-cs"/>
            </a:endParaRPr>
          </a:p>
        </p:txBody>
      </p:sp>
      <p:sp>
        <p:nvSpPr>
          <p:cNvPr id="6" name="2 Subtítulo"/>
          <p:cNvSpPr>
            <a:spLocks noGrp="1"/>
          </p:cNvSpPr>
          <p:nvPr>
            <p:ph type="subTitle" idx="1"/>
          </p:nvPr>
        </p:nvSpPr>
        <p:spPr>
          <a:xfrm>
            <a:off x="179512" y="4365104"/>
            <a:ext cx="8712968" cy="1255098"/>
          </a:xfrm>
        </p:spPr>
        <p:txBody>
          <a:bodyPr>
            <a:noAutofit/>
          </a:bodyPr>
          <a:lstStyle/>
          <a:p>
            <a:r>
              <a:rPr lang="es-ES" sz="3600" b="1" dirty="0">
                <a:solidFill>
                  <a:schemeClr val="bg1"/>
                </a:solidFill>
                <a:latin typeface="Trebuchet MS" panose="020B0603020202020204" pitchFamily="34" charset="0"/>
              </a:rPr>
              <a:t>Reutilización, Desarrollo huésped - objetivo, Gestión de la configuración, Desarrollo de código abierto</a:t>
            </a:r>
            <a:endParaRPr lang="es-ES" sz="3600" b="1" dirty="0">
              <a:solidFill>
                <a:schemeClr val="bg1"/>
              </a:solidFill>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huésped-objetivo</a:t>
            </a:r>
            <a:endParaRPr lang="es-ES" dirty="0"/>
          </a:p>
        </p:txBody>
      </p:sp>
      <p:sp>
        <p:nvSpPr>
          <p:cNvPr id="6" name="Marcador de contenido 5"/>
          <p:cNvSpPr>
            <a:spLocks noGrp="1"/>
          </p:cNvSpPr>
          <p:nvPr>
            <p:ph idx="1"/>
          </p:nvPr>
        </p:nvSpPr>
        <p:spPr>
          <a:xfrm>
            <a:off x="252000" y="1240200"/>
            <a:ext cx="8892000" cy="1108800"/>
          </a:xfrm>
        </p:spPr>
        <p:txBody>
          <a:bodyPr>
            <a:normAutofit/>
          </a:bodyPr>
          <a:lstStyle/>
          <a:p>
            <a:r>
              <a:rPr lang="es-ES" sz="2000" dirty="0"/>
              <a:t>Una plataforma de desarrollo de software debe ofrecer una variedad de herramientas para soportar los procesos de ingeniería de software. Éstas pueden incluir:</a:t>
            </a:r>
            <a:endParaRPr lang="es-ES" sz="2000" dirty="0"/>
          </a:p>
        </p:txBody>
      </p:sp>
      <p:graphicFrame>
        <p:nvGraphicFramePr>
          <p:cNvPr id="7" name="Diagrama 6"/>
          <p:cNvGraphicFramePr/>
          <p:nvPr/>
        </p:nvGraphicFramePr>
        <p:xfrm>
          <a:off x="0" y="2349000"/>
          <a:ext cx="9000000" cy="4509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huésped-objetivo</a:t>
            </a:r>
            <a:endParaRPr lang="es-ES" dirty="0"/>
          </a:p>
        </p:txBody>
      </p:sp>
      <p:sp>
        <p:nvSpPr>
          <p:cNvPr id="6" name="Rectángulo 5"/>
          <p:cNvSpPr/>
          <p:nvPr/>
        </p:nvSpPr>
        <p:spPr>
          <a:xfrm>
            <a:off x="24900" y="1417638"/>
            <a:ext cx="9119100" cy="1015663"/>
          </a:xfrm>
          <a:prstGeom prst="rect">
            <a:avLst/>
          </a:prstGeom>
        </p:spPr>
        <p:txBody>
          <a:bodyPr wrap="square">
            <a:spAutoFit/>
          </a:bodyPr>
          <a:lstStyle/>
          <a:p>
            <a:r>
              <a:rPr lang="es-ES" sz="2000" dirty="0"/>
              <a:t>En el proceso de desarrollo, se requiere tomar decisiones sobre cómo se desplegará el software desarrollado en la plataforma objetivo. Los conflictos que hay que considerar al tomar esta decisión son:</a:t>
            </a:r>
            <a:endParaRPr lang="es-ES" sz="2000" dirty="0"/>
          </a:p>
        </p:txBody>
      </p:sp>
      <p:graphicFrame>
        <p:nvGraphicFramePr>
          <p:cNvPr id="7" name="Diagrama 6"/>
          <p:cNvGraphicFramePr/>
          <p:nvPr/>
        </p:nvGraphicFramePr>
        <p:xfrm>
          <a:off x="-108000" y="2644663"/>
          <a:ext cx="9252000" cy="42133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huésped-objetivo</a:t>
            </a:r>
            <a:endParaRPr lang="es-ES" dirty="0"/>
          </a:p>
        </p:txBody>
      </p:sp>
      <p:sp>
        <p:nvSpPr>
          <p:cNvPr id="3" name="Rectángulo 2"/>
          <p:cNvSpPr/>
          <p:nvPr/>
        </p:nvSpPr>
        <p:spPr>
          <a:xfrm>
            <a:off x="112757" y="4509000"/>
            <a:ext cx="9031243" cy="2246769"/>
          </a:xfrm>
          <a:prstGeom prst="rect">
            <a:avLst/>
          </a:prstGeom>
        </p:spPr>
        <p:txBody>
          <a:bodyPr wrap="square">
            <a:spAutoFit/>
          </a:bodyPr>
          <a:lstStyle/>
          <a:p>
            <a:pPr algn="just"/>
            <a:r>
              <a:rPr lang="es-ES" sz="2000" b="1" dirty="0"/>
              <a:t>Diagramas de despliegue UML</a:t>
            </a:r>
            <a:endParaRPr lang="es-ES" sz="2000" b="1" dirty="0"/>
          </a:p>
          <a:p>
            <a:pPr algn="just"/>
            <a:r>
              <a:rPr lang="es-ES" sz="2000" dirty="0"/>
              <a:t>Los diagramas de despliegue UML muestran cómo los componentes de software se despliegan físicamente en los procesadores; es decir, el diagrama de despliegue muestra el hardware y el software en el sistema, así como el middleware usado para conectar los diferentes componentes en el sistema. En esencia, los diagramas de despliegue se pueden considerar como una forma de definir y documentar el entorno objetivo.</a:t>
            </a:r>
            <a:endParaRPr lang="es-ES" sz="2000" dirty="0"/>
          </a:p>
        </p:txBody>
      </p:sp>
      <p:pic>
        <p:nvPicPr>
          <p:cNvPr id="5" name="Imagen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32000" y="2267132"/>
            <a:ext cx="2143125" cy="2143125"/>
          </a:xfrm>
          <a:prstGeom prst="rect">
            <a:avLst/>
          </a:prstGeom>
        </p:spPr>
      </p:pic>
      <p:sp>
        <p:nvSpPr>
          <p:cNvPr id="8" name="Bocadillo nube: nube 7"/>
          <p:cNvSpPr/>
          <p:nvPr/>
        </p:nvSpPr>
        <p:spPr>
          <a:xfrm>
            <a:off x="112756" y="1580014"/>
            <a:ext cx="5539244" cy="2208985"/>
          </a:xfrm>
          <a:prstGeom prst="cloudCallout">
            <a:avLst>
              <a:gd name="adj1" fmla="val 78790"/>
              <a:gd name="adj2" fmla="val 1922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Cómo</a:t>
            </a:r>
            <a:r>
              <a:rPr lang="en-US" dirty="0"/>
              <a:t> </a:t>
            </a:r>
            <a:r>
              <a:rPr lang="en-US" dirty="0" err="1"/>
              <a:t>represento</a:t>
            </a:r>
            <a:r>
              <a:rPr lang="en-US" dirty="0"/>
              <a:t> la </a:t>
            </a:r>
            <a:r>
              <a:rPr lang="en-US" dirty="0" err="1"/>
              <a:t>distribución</a:t>
            </a:r>
            <a:r>
              <a:rPr lang="en-US" dirty="0"/>
              <a:t> de mi </a:t>
            </a:r>
            <a:r>
              <a:rPr lang="en-US" dirty="0" err="1"/>
              <a:t>sistema</a:t>
            </a:r>
            <a:r>
              <a:rPr lang="en-US" dirty="0"/>
              <a:t>?</a:t>
            </a:r>
            <a:endParaRPr lang="es-ES" dirty="0"/>
          </a:p>
        </p:txBody>
      </p:sp>
      <p:sp>
        <p:nvSpPr>
          <p:cNvPr id="4" name="Pergamino: horizontal 3"/>
          <p:cNvSpPr/>
          <p:nvPr/>
        </p:nvSpPr>
        <p:spPr>
          <a:xfrm>
            <a:off x="3835125" y="4720361"/>
            <a:ext cx="5040000" cy="2160000"/>
          </a:xfrm>
          <a:prstGeom prst="horizontalScrol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t>Solo applicable a </a:t>
            </a:r>
            <a:r>
              <a:rPr lang="en-US" sz="2400" dirty="0" err="1"/>
              <a:t>los</a:t>
            </a:r>
            <a:r>
              <a:rPr lang="en-US" sz="2400" dirty="0"/>
              <a:t> </a:t>
            </a:r>
            <a:r>
              <a:rPr lang="en-US" sz="2400" dirty="0" err="1"/>
              <a:t>sistemas</a:t>
            </a:r>
            <a:r>
              <a:rPr lang="en-US" sz="2400" dirty="0"/>
              <a:t> </a:t>
            </a:r>
            <a:r>
              <a:rPr lang="en-US" sz="2400" dirty="0" err="1"/>
              <a:t>distribuidos</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
        <p:nvSpPr>
          <p:cNvPr id="4" name="2 Rectángulo redondeado"/>
          <p:cNvSpPr/>
          <p:nvPr/>
        </p:nvSpPr>
        <p:spPr>
          <a:xfrm>
            <a:off x="1302836" y="2011607"/>
            <a:ext cx="2970330" cy="1404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rebuchet MS" panose="020B0603020202020204" pitchFamily="34" charset="0"/>
              </a:rPr>
              <a:t>Describir la Distribución</a:t>
            </a:r>
            <a:endParaRPr lang="es-ES" sz="2700" b="1" dirty="0">
              <a:solidFill>
                <a:schemeClr val="tx1"/>
              </a:solidFill>
              <a:latin typeface="Trebuchet MS" panose="020B0603020202020204" pitchFamily="34" charset="0"/>
            </a:endParaRPr>
          </a:p>
        </p:txBody>
      </p:sp>
      <p:sp>
        <p:nvSpPr>
          <p:cNvPr id="5" name="3 Flecha derecha"/>
          <p:cNvSpPr/>
          <p:nvPr/>
        </p:nvSpPr>
        <p:spPr>
          <a:xfrm>
            <a:off x="4435184" y="2362646"/>
            <a:ext cx="648072" cy="702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Trebuchet MS" panose="020B0603020202020204" pitchFamily="34" charset="0"/>
            </a:endParaRPr>
          </a:p>
        </p:txBody>
      </p:sp>
      <p:sp>
        <p:nvSpPr>
          <p:cNvPr id="6" name="5 Recortar rectángulo de esquina sencilla"/>
          <p:cNvSpPr/>
          <p:nvPr/>
        </p:nvSpPr>
        <p:spPr>
          <a:xfrm>
            <a:off x="5352404" y="2065613"/>
            <a:ext cx="2052228" cy="1080120"/>
          </a:xfrm>
          <a:prstGeom prst="snip1Rect">
            <a:avLst/>
          </a:prstGeom>
          <a:solidFill>
            <a:schemeClr val="accent5">
              <a:lumMod val="60000"/>
              <a:lumOff val="4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rebuchet MS" panose="020B0603020202020204" pitchFamily="34" charset="0"/>
              </a:rPr>
              <a:t>Vista de Despliegue</a:t>
            </a:r>
            <a:endParaRPr lang="es-ES" sz="2700" b="1" dirty="0">
              <a:solidFill>
                <a:schemeClr val="tx1"/>
              </a:solidFill>
              <a:latin typeface="Trebuchet MS" panose="020B0603020202020204" pitchFamily="34" charset="0"/>
            </a:endParaRPr>
          </a:p>
          <a:p>
            <a:pPr algn="ctr"/>
            <a:endParaRPr lang="es-ES" sz="1350" dirty="0">
              <a:latin typeface="Trebuchet MS" panose="020B0603020202020204" pitchFamily="34" charset="0"/>
            </a:endParaRPr>
          </a:p>
        </p:txBody>
      </p:sp>
      <p:sp>
        <p:nvSpPr>
          <p:cNvPr id="7" name="Flecha curvada hacia la derecha 6"/>
          <p:cNvSpPr/>
          <p:nvPr/>
        </p:nvSpPr>
        <p:spPr>
          <a:xfrm>
            <a:off x="348284" y="2583709"/>
            <a:ext cx="819978" cy="1845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solidFill>
                <a:schemeClr val="tx1"/>
              </a:solidFill>
            </a:endParaRPr>
          </a:p>
        </p:txBody>
      </p:sp>
      <p:sp>
        <p:nvSpPr>
          <p:cNvPr id="8" name="Rectángulo 7"/>
          <p:cNvSpPr/>
          <p:nvPr/>
        </p:nvSpPr>
        <p:spPr>
          <a:xfrm>
            <a:off x="1302837" y="3828570"/>
            <a:ext cx="7404652" cy="1200329"/>
          </a:xfrm>
          <a:prstGeom prst="rect">
            <a:avLst/>
          </a:prstGeom>
        </p:spPr>
        <p:txBody>
          <a:bodyPr wrap="square">
            <a:spAutoFit/>
          </a:bodyPr>
          <a:lstStyle/>
          <a:p>
            <a:pPr algn="just"/>
            <a:r>
              <a:rPr lang="es-ES" sz="2400" dirty="0">
                <a:latin typeface="Arial" panose="020B0604020202020204" pitchFamily="34" charset="0"/>
                <a:ea typeface="Times New Roman" panose="02020603050405020304" pitchFamily="18" charset="0"/>
              </a:rPr>
              <a:t>En esta tarea se define la arquitectura de despliegue del sistema en términos de nodos físicos y sus interconexiones. </a:t>
            </a:r>
            <a:endParaRPr lang="es-ES" sz="2400" dirty="0"/>
          </a:p>
        </p:txBody>
      </p:sp>
      <p:sp>
        <p:nvSpPr>
          <p:cNvPr id="9" name="3 Rectángulo redondeado"/>
          <p:cNvSpPr/>
          <p:nvPr/>
        </p:nvSpPr>
        <p:spPr>
          <a:xfrm>
            <a:off x="727105" y="5450129"/>
            <a:ext cx="1931339" cy="6858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ES" sz="2100" dirty="0">
                <a:solidFill>
                  <a:schemeClr val="tx1"/>
                </a:solidFill>
                <a:latin typeface="Trebuchet MS" panose="020B0603020202020204" pitchFamily="34" charset="0"/>
              </a:rPr>
              <a:t>Procesadores</a:t>
            </a:r>
            <a:endParaRPr lang="es-ES" sz="2100" dirty="0">
              <a:solidFill>
                <a:schemeClr val="tx1"/>
              </a:solidFill>
              <a:latin typeface="Trebuchet MS" panose="020B0603020202020204" pitchFamily="34" charset="0"/>
            </a:endParaRPr>
          </a:p>
        </p:txBody>
      </p:sp>
      <p:sp>
        <p:nvSpPr>
          <p:cNvPr id="10" name="6 Rectángulo redondeado"/>
          <p:cNvSpPr/>
          <p:nvPr/>
        </p:nvSpPr>
        <p:spPr>
          <a:xfrm>
            <a:off x="3751199" y="5492262"/>
            <a:ext cx="1888045" cy="6858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ES" sz="2100" dirty="0">
                <a:solidFill>
                  <a:schemeClr val="tx1"/>
                </a:solidFill>
                <a:latin typeface="Trebuchet MS" panose="020B0603020202020204" pitchFamily="34" charset="0"/>
              </a:rPr>
              <a:t>Dispositivos</a:t>
            </a:r>
            <a:endParaRPr lang="es-ES" sz="2100" dirty="0">
              <a:solidFill>
                <a:schemeClr val="tx1"/>
              </a:solidFill>
              <a:latin typeface="Trebuchet MS" panose="020B0603020202020204" pitchFamily="34" charset="0"/>
            </a:endParaRPr>
          </a:p>
        </p:txBody>
      </p:sp>
      <p:sp>
        <p:nvSpPr>
          <p:cNvPr id="11" name="7 Rectángulo redondeado"/>
          <p:cNvSpPr/>
          <p:nvPr/>
        </p:nvSpPr>
        <p:spPr>
          <a:xfrm>
            <a:off x="6732000" y="5441706"/>
            <a:ext cx="1629593" cy="6858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ES" sz="2100" dirty="0">
                <a:solidFill>
                  <a:schemeClr val="tx1"/>
                </a:solidFill>
                <a:latin typeface="Trebuchet MS" panose="020B0603020202020204" pitchFamily="34" charset="0"/>
              </a:rPr>
              <a:t>Protocolos</a:t>
            </a:r>
            <a:endParaRPr lang="es-ES" sz="2100" dirty="0">
              <a:solidFill>
                <a:schemeClr val="tx1"/>
              </a:solidFill>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999" y="1664443"/>
            <a:ext cx="8351354" cy="715581"/>
          </a:xfrm>
          <a:prstGeom prst="rect">
            <a:avLst/>
          </a:prstGeom>
        </p:spPr>
        <p:txBody>
          <a:bodyPr wrap="square">
            <a:spAutoFit/>
          </a:bodyPr>
          <a:lstStyle/>
          <a:p>
            <a:r>
              <a:rPr lang="es-ES_tradnl" sz="4050" dirty="0"/>
              <a:t>Pasos describir la distribución</a:t>
            </a:r>
            <a:endParaRPr lang="es-ES" sz="4050" dirty="0"/>
          </a:p>
        </p:txBody>
      </p:sp>
      <p:sp>
        <p:nvSpPr>
          <p:cNvPr id="5"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graphicFrame>
        <p:nvGraphicFramePr>
          <p:cNvPr id="4" name="Diagrama 3"/>
          <p:cNvGraphicFramePr/>
          <p:nvPr/>
        </p:nvGraphicFramePr>
        <p:xfrm>
          <a:off x="179699" y="1714792"/>
          <a:ext cx="854547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2000" y="2023937"/>
            <a:ext cx="8274326" cy="60016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lvl="1"/>
            <a:r>
              <a:rPr lang="es-ES_tradnl" sz="3300" dirty="0"/>
              <a:t>Paso </a:t>
            </a:r>
            <a:r>
              <a:rPr lang="es-ES" sz="3300" dirty="0"/>
              <a:t>1. Analizar los requisitos de Distribución</a:t>
            </a:r>
            <a:endParaRPr lang="es-ES" sz="3300" dirty="0"/>
          </a:p>
        </p:txBody>
      </p:sp>
      <p:sp>
        <p:nvSpPr>
          <p:cNvPr id="5" name="Rectangle 3"/>
          <p:cNvSpPr txBox="1">
            <a:spLocks noRot="1" noChangeArrowheads="1"/>
          </p:cNvSpPr>
          <p:nvPr/>
        </p:nvSpPr>
        <p:spPr>
          <a:xfrm>
            <a:off x="342900" y="2709000"/>
            <a:ext cx="8510093" cy="36433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defRPr/>
            </a:pPr>
            <a:r>
              <a:rPr lang="es-ES" sz="2400" b="1" dirty="0"/>
              <a:t>Demanda de distribución en el dominio del problema </a:t>
            </a:r>
            <a:r>
              <a:rPr lang="es-ES" sz="2400" dirty="0"/>
              <a:t>(a partir de los </a:t>
            </a:r>
            <a:r>
              <a:rPr lang="es-ES" sz="2400" dirty="0" err="1"/>
              <a:t>req</a:t>
            </a:r>
            <a:r>
              <a:rPr lang="es-ES" sz="2400" dirty="0"/>
              <a:t>. funcionales)</a:t>
            </a:r>
            <a:r>
              <a:rPr lang="en-US" sz="2400" dirty="0"/>
              <a:t>.</a:t>
            </a:r>
            <a:endParaRPr lang="en-US" sz="2400" dirty="0"/>
          </a:p>
          <a:p>
            <a:pPr algn="just">
              <a:buFont typeface="Wingdings" panose="05000000000000000000" pitchFamily="2" charset="2"/>
              <a:buChar char="Ø"/>
              <a:defRPr/>
            </a:pPr>
            <a:r>
              <a:rPr lang="es-ES" sz="2400" b="1" dirty="0"/>
              <a:t>La configuración de despliegue seleccionada. </a:t>
            </a:r>
            <a:r>
              <a:rPr lang="es-ES" sz="2400" dirty="0"/>
              <a:t>(Por ejemplo, arquitectura en capas con varios niveles: nodo cliente, nodo servidor web, un nodo servidor de aplicaciones).</a:t>
            </a:r>
            <a:endParaRPr lang="es-ES" sz="2400" dirty="0"/>
          </a:p>
          <a:p>
            <a:pPr algn="just">
              <a:buFont typeface="Wingdings" panose="05000000000000000000" pitchFamily="2" charset="2"/>
              <a:buChar char="Ø"/>
              <a:defRPr/>
            </a:pPr>
            <a:r>
              <a:rPr lang="es-ES" sz="2400" b="1" dirty="0"/>
              <a:t>Recursos de Cómputo Requeridos</a:t>
            </a:r>
            <a:r>
              <a:rPr lang="es-ES" sz="2400" dirty="0"/>
              <a:t> (</a:t>
            </a:r>
            <a:r>
              <a:rPr lang="es-ES" sz="2400" dirty="0" err="1"/>
              <a:t>req</a:t>
            </a:r>
            <a:r>
              <a:rPr lang="es-ES" sz="2400" dirty="0"/>
              <a:t>. no funcionales)</a:t>
            </a:r>
            <a:r>
              <a:rPr lang="es-ES" sz="2400" b="1" dirty="0"/>
              <a:t>.</a:t>
            </a:r>
            <a:endParaRPr lang="es-ES" sz="2400" b="1" dirty="0"/>
          </a:p>
          <a:p>
            <a:pPr algn="just">
              <a:buFont typeface="Wingdings" panose="05000000000000000000" pitchFamily="2" charset="2"/>
              <a:buChar char="Ø"/>
            </a:pPr>
            <a:r>
              <a:rPr lang="es-ES" sz="2400" b="1" dirty="0"/>
              <a:t>Necesidad de tolerancia a fallos</a:t>
            </a:r>
            <a:r>
              <a:rPr lang="es-ES" sz="2400" dirty="0"/>
              <a:t> (</a:t>
            </a:r>
            <a:r>
              <a:rPr lang="es-ES" sz="2400" dirty="0" err="1"/>
              <a:t>req</a:t>
            </a:r>
            <a:r>
              <a:rPr lang="es-ES" sz="2400" dirty="0"/>
              <a:t>. no funcionales)</a:t>
            </a:r>
            <a:r>
              <a:rPr lang="es-ES" sz="2400" b="1" dirty="0"/>
              <a:t>.</a:t>
            </a:r>
            <a:endParaRPr lang="es-ES" sz="2400" b="1" dirty="0"/>
          </a:p>
          <a:p>
            <a:pPr algn="just">
              <a:buFont typeface="Wingdings" panose="05000000000000000000" pitchFamily="2" charset="2"/>
              <a:buChar char="Ø"/>
              <a:defRPr/>
            </a:pPr>
            <a:r>
              <a:rPr lang="es-ES" sz="2400" b="1" dirty="0"/>
              <a:t>Razones Económicas </a:t>
            </a:r>
            <a:r>
              <a:rPr lang="es-ES" sz="2400" dirty="0"/>
              <a:t>(</a:t>
            </a:r>
            <a:r>
              <a:rPr lang="es-ES" sz="2400" dirty="0" err="1"/>
              <a:t>req</a:t>
            </a:r>
            <a:r>
              <a:rPr lang="es-ES" sz="2400" dirty="0"/>
              <a:t>. no funcionales)</a:t>
            </a:r>
            <a:r>
              <a:rPr lang="es-ES" sz="2400" b="1" dirty="0"/>
              <a:t>.</a:t>
            </a:r>
            <a:endParaRPr lang="es-ES" sz="2400" b="1" dirty="0"/>
          </a:p>
          <a:p>
            <a:pPr algn="just">
              <a:buFont typeface="Wingdings" panose="05000000000000000000" pitchFamily="2" charset="2"/>
              <a:buChar char="Ø"/>
              <a:defRPr/>
            </a:pPr>
            <a:r>
              <a:rPr lang="es-ES" sz="2400" b="1" dirty="0"/>
              <a:t>Flexibilidad y escalabilidad.</a:t>
            </a:r>
            <a:r>
              <a:rPr lang="es-ES" sz="2400" dirty="0"/>
              <a:t> (</a:t>
            </a:r>
            <a:r>
              <a:rPr lang="es-ES" sz="2400" dirty="0" err="1"/>
              <a:t>req</a:t>
            </a:r>
            <a:r>
              <a:rPr lang="es-ES" sz="2400" dirty="0"/>
              <a:t>. no funcionales)</a:t>
            </a:r>
            <a:r>
              <a:rPr lang="es-ES" sz="2400" b="1" dirty="0"/>
              <a:t>.</a:t>
            </a:r>
            <a:endParaRPr lang="es-ES" sz="2400" b="1" dirty="0"/>
          </a:p>
          <a:p>
            <a:pPr algn="just">
              <a:buFont typeface="Wingdings" panose="05000000000000000000" pitchFamily="2" charset="2"/>
              <a:buChar char="Ø"/>
              <a:defRPr/>
            </a:pPr>
            <a:endParaRPr lang="es-ES" sz="2400" dirty="0"/>
          </a:p>
          <a:p>
            <a:pPr algn="just">
              <a:buFont typeface="Wingdings" panose="05000000000000000000" pitchFamily="2" charset="2"/>
              <a:buChar char="Ø"/>
              <a:defRPr/>
            </a:pPr>
            <a:endParaRPr lang="es-ES_tradnl" sz="2400" dirty="0"/>
          </a:p>
        </p:txBody>
      </p:sp>
      <p:sp>
        <p:nvSpPr>
          <p:cNvPr id="6"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42900" y="1607090"/>
            <a:ext cx="8274326" cy="60016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lvl="1"/>
            <a:r>
              <a:rPr lang="es-ES_tradnl" sz="3300" dirty="0"/>
              <a:t>Paso </a:t>
            </a:r>
            <a:r>
              <a:rPr lang="es-ES" sz="3300" dirty="0"/>
              <a:t>1. Analizar los requisitos de Distribución</a:t>
            </a:r>
            <a:endParaRPr lang="es-ES" sz="3300" dirty="0"/>
          </a:p>
        </p:txBody>
      </p:sp>
      <p:pic>
        <p:nvPicPr>
          <p:cNvPr id="38" name="Imagen 37"/>
          <p:cNvPicPr>
            <a:picLocks noChangeAspect="1"/>
          </p:cNvPicPr>
          <p:nvPr/>
        </p:nvPicPr>
        <p:blipFill>
          <a:blip r:embed="rId1"/>
          <a:stretch>
            <a:fillRect/>
          </a:stretch>
        </p:blipFill>
        <p:spPr>
          <a:xfrm>
            <a:off x="1057924" y="4149000"/>
            <a:ext cx="7559301" cy="2528888"/>
          </a:xfrm>
          <a:prstGeom prst="rect">
            <a:avLst/>
          </a:prstGeom>
        </p:spPr>
      </p:pic>
      <p:pic>
        <p:nvPicPr>
          <p:cNvPr id="37" name="Imagen 36"/>
          <p:cNvPicPr>
            <a:picLocks noChangeAspect="1"/>
          </p:cNvPicPr>
          <p:nvPr/>
        </p:nvPicPr>
        <p:blipFill>
          <a:blip r:embed="rId2"/>
          <a:stretch>
            <a:fillRect/>
          </a:stretch>
        </p:blipFill>
        <p:spPr>
          <a:xfrm>
            <a:off x="415811" y="2255560"/>
            <a:ext cx="5596189" cy="2123449"/>
          </a:xfrm>
          <a:prstGeom prst="rect">
            <a:avLst/>
          </a:prstGeom>
        </p:spPr>
      </p:pic>
      <p:sp>
        <p:nvSpPr>
          <p:cNvPr id="39" name="1 CuadroTexto"/>
          <p:cNvSpPr txBox="1"/>
          <p:nvPr/>
        </p:nvSpPr>
        <p:spPr>
          <a:xfrm>
            <a:off x="252000" y="5640352"/>
            <a:ext cx="3525278" cy="461665"/>
          </a:xfrm>
          <a:prstGeom prst="rect">
            <a:avLst/>
          </a:prstGeom>
          <a:noFill/>
        </p:spPr>
        <p:txBody>
          <a:bodyPr wrap="square" rtlCol="0">
            <a:spAutoFit/>
          </a:bodyPr>
          <a:lstStyle/>
          <a:p>
            <a:r>
              <a:rPr lang="es-ES_tradnl" sz="2400" b="1" dirty="0"/>
              <a:t>Balance de carga</a:t>
            </a:r>
            <a:endParaRPr lang="es-ES" sz="2400" b="1" dirty="0"/>
          </a:p>
        </p:txBody>
      </p:sp>
      <p:sp>
        <p:nvSpPr>
          <p:cNvPr id="40" name="7 CuadroTexto"/>
          <p:cNvSpPr txBox="1"/>
          <p:nvPr/>
        </p:nvSpPr>
        <p:spPr>
          <a:xfrm>
            <a:off x="4320827" y="2536102"/>
            <a:ext cx="2822696" cy="461665"/>
          </a:xfrm>
          <a:prstGeom prst="rect">
            <a:avLst/>
          </a:prstGeom>
          <a:noFill/>
        </p:spPr>
        <p:txBody>
          <a:bodyPr wrap="none" rtlCol="0">
            <a:spAutoFit/>
          </a:bodyPr>
          <a:lstStyle/>
          <a:p>
            <a:r>
              <a:rPr lang="es-ES_tradnl" sz="2400" b="1" dirty="0"/>
              <a:t>Enlaces redundantes</a:t>
            </a:r>
            <a:endParaRPr lang="es-ES" sz="2400" b="1" dirty="0"/>
          </a:p>
        </p:txBody>
      </p:sp>
      <p:sp>
        <p:nvSpPr>
          <p:cNvPr id="41" name="AutoShape 4"/>
          <p:cNvSpPr>
            <a:spLocks noChangeArrowheads="1"/>
          </p:cNvSpPr>
          <p:nvPr/>
        </p:nvSpPr>
        <p:spPr bwMode="auto">
          <a:xfrm>
            <a:off x="2512420" y="3181390"/>
            <a:ext cx="732235" cy="364331"/>
          </a:xfrm>
          <a:prstGeom prst="rightArrow">
            <a:avLst>
              <a:gd name="adj1" fmla="val 50000"/>
              <a:gd name="adj2" fmla="val 50245"/>
            </a:avLst>
          </a:prstGeom>
          <a:solidFill>
            <a:schemeClr val="accent1"/>
          </a:solidFill>
          <a:ln w="9525">
            <a:solidFill>
              <a:schemeClr val="tx1"/>
            </a:solidFill>
            <a:miter lim="800000"/>
          </a:ln>
        </p:spPr>
        <p:txBody>
          <a:bodyPr wrap="none" anchor="ctr"/>
          <a:lstStyle/>
          <a:p>
            <a:endParaRPr lang="es-ES" sz="1350"/>
          </a:p>
        </p:txBody>
      </p:sp>
      <p:sp>
        <p:nvSpPr>
          <p:cNvPr id="42" name="AutoShape 5"/>
          <p:cNvSpPr>
            <a:spLocks noChangeArrowheads="1"/>
          </p:cNvSpPr>
          <p:nvPr/>
        </p:nvSpPr>
        <p:spPr bwMode="auto">
          <a:xfrm rot="8138459">
            <a:off x="3886170" y="2331105"/>
            <a:ext cx="732235" cy="364331"/>
          </a:xfrm>
          <a:prstGeom prst="rightArrow">
            <a:avLst>
              <a:gd name="adj1" fmla="val 50000"/>
              <a:gd name="adj2" fmla="val 50245"/>
            </a:avLst>
          </a:prstGeom>
          <a:solidFill>
            <a:schemeClr val="accent1"/>
          </a:solidFill>
          <a:ln w="9525">
            <a:solidFill>
              <a:schemeClr val="tx1"/>
            </a:solidFill>
            <a:miter lim="800000"/>
          </a:ln>
        </p:spPr>
        <p:txBody>
          <a:bodyPr wrap="none" anchor="ctr"/>
          <a:lstStyle/>
          <a:p>
            <a:endParaRPr lang="es-ES" sz="1350"/>
          </a:p>
        </p:txBody>
      </p:sp>
      <p:sp>
        <p:nvSpPr>
          <p:cNvPr id="43" name="AutoShape 4"/>
          <p:cNvSpPr>
            <a:spLocks noChangeArrowheads="1"/>
          </p:cNvSpPr>
          <p:nvPr/>
        </p:nvSpPr>
        <p:spPr bwMode="auto">
          <a:xfrm>
            <a:off x="6085689" y="3926779"/>
            <a:ext cx="732235" cy="364331"/>
          </a:xfrm>
          <a:prstGeom prst="rightArrow">
            <a:avLst>
              <a:gd name="adj1" fmla="val 50000"/>
              <a:gd name="adj2" fmla="val 50245"/>
            </a:avLst>
          </a:prstGeom>
          <a:solidFill>
            <a:schemeClr val="accent1"/>
          </a:solidFill>
          <a:ln w="9525">
            <a:solidFill>
              <a:schemeClr val="tx1"/>
            </a:solidFill>
            <a:miter lim="800000"/>
          </a:ln>
        </p:spPr>
        <p:txBody>
          <a:bodyPr wrap="none" anchor="ctr"/>
          <a:lstStyle/>
          <a:p>
            <a:endParaRPr lang="es-ES" sz="1350"/>
          </a:p>
        </p:txBody>
      </p:sp>
      <p:sp>
        <p:nvSpPr>
          <p:cNvPr id="11"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58250" y="1413095"/>
            <a:ext cx="8274326" cy="60016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1" indent="-364490">
              <a:defRPr/>
            </a:pPr>
            <a:r>
              <a:rPr lang="es-ES_tradnl" sz="3300" dirty="0"/>
              <a:t>Paso </a:t>
            </a:r>
            <a:r>
              <a:rPr lang="es-ES" sz="3300" dirty="0"/>
              <a:t>2. Definir la configuración de la Red</a:t>
            </a:r>
            <a:endParaRPr lang="es-ES" sz="3300" dirty="0"/>
          </a:p>
        </p:txBody>
      </p:sp>
      <p:sp>
        <p:nvSpPr>
          <p:cNvPr id="4" name="Rectángulo 3"/>
          <p:cNvSpPr/>
          <p:nvPr/>
        </p:nvSpPr>
        <p:spPr>
          <a:xfrm>
            <a:off x="223302" y="3069000"/>
            <a:ext cx="3268698" cy="1815882"/>
          </a:xfrm>
          <a:prstGeom prst="rect">
            <a:avLst/>
          </a:prstGeom>
        </p:spPr>
        <p:txBody>
          <a:bodyPr wrap="square">
            <a:spAutoFit/>
          </a:bodyPr>
          <a:lstStyle/>
          <a:p>
            <a:pPr>
              <a:defRPr/>
            </a:pPr>
            <a:r>
              <a:rPr lang="es-ES" sz="2800" dirty="0"/>
              <a:t>Se define la naturaleza y el grado de distribución posible del sistema</a:t>
            </a:r>
            <a:endParaRPr lang="en-US" sz="2800" dirty="0"/>
          </a:p>
        </p:txBody>
      </p:sp>
      <p:graphicFrame>
        <p:nvGraphicFramePr>
          <p:cNvPr id="6" name="8 Diagrama"/>
          <p:cNvGraphicFramePr/>
          <p:nvPr/>
        </p:nvGraphicFramePr>
        <p:xfrm>
          <a:off x="-468000" y="1989779"/>
          <a:ext cx="11698854" cy="50264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42900" y="1920479"/>
            <a:ext cx="8274326" cy="60016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1" indent="-364490">
              <a:defRPr/>
            </a:pPr>
            <a:r>
              <a:rPr lang="es-ES_tradnl" sz="3300" dirty="0"/>
              <a:t>Paso </a:t>
            </a:r>
            <a:r>
              <a:rPr lang="es-ES" sz="3300" dirty="0"/>
              <a:t>2. Definir la configuración de la Red</a:t>
            </a:r>
            <a:endParaRPr lang="es-ES" sz="3300" dirty="0"/>
          </a:p>
        </p:txBody>
      </p:sp>
      <p:sp>
        <p:nvSpPr>
          <p:cNvPr id="7" name="Rectangle 3"/>
          <p:cNvSpPr txBox="1">
            <a:spLocks noRot="1" noChangeArrowheads="1"/>
          </p:cNvSpPr>
          <p:nvPr/>
        </p:nvSpPr>
        <p:spPr>
          <a:xfrm>
            <a:off x="0" y="2771597"/>
            <a:ext cx="6405563" cy="5072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ES_tradnl" sz="2100" b="1"/>
              <a:t>Describiendo los nodos: </a:t>
            </a:r>
            <a:endParaRPr lang="es-ES_tradnl" sz="2100" b="1" dirty="0"/>
          </a:p>
        </p:txBody>
      </p:sp>
      <p:sp>
        <p:nvSpPr>
          <p:cNvPr id="8" name="AutoShape 6"/>
          <p:cNvSpPr>
            <a:spLocks noChangeArrowheads="1"/>
          </p:cNvSpPr>
          <p:nvPr/>
        </p:nvSpPr>
        <p:spPr bwMode="auto">
          <a:xfrm>
            <a:off x="5279766" y="4123935"/>
            <a:ext cx="732234" cy="36433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p:spPr>
        <p:txBody>
          <a:bodyPr wrap="none" anchor="ctr"/>
          <a:lstStyle/>
          <a:p>
            <a:endParaRPr lang="es-ES" sz="1350"/>
          </a:p>
        </p:txBody>
      </p:sp>
      <p:sp>
        <p:nvSpPr>
          <p:cNvPr id="9" name="AutoShape 7"/>
          <p:cNvSpPr>
            <a:spLocks noChangeArrowheads="1"/>
          </p:cNvSpPr>
          <p:nvPr/>
        </p:nvSpPr>
        <p:spPr bwMode="auto">
          <a:xfrm rot="5400000">
            <a:off x="4185893" y="5040717"/>
            <a:ext cx="732235" cy="36433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p:spPr>
        <p:txBody>
          <a:bodyPr wrap="none" anchor="ctr"/>
          <a:lstStyle/>
          <a:p>
            <a:endParaRPr lang="es-ES" sz="1350"/>
          </a:p>
        </p:txBody>
      </p:sp>
      <p:grpSp>
        <p:nvGrpSpPr>
          <p:cNvPr id="21" name="Grupo 20"/>
          <p:cNvGrpSpPr/>
          <p:nvPr/>
        </p:nvGrpSpPr>
        <p:grpSpPr>
          <a:xfrm>
            <a:off x="3408376" y="5684151"/>
            <a:ext cx="3377848" cy="1170861"/>
            <a:chOff x="4225310" y="5553074"/>
            <a:chExt cx="4503797" cy="1561149"/>
          </a:xfrm>
        </p:grpSpPr>
        <p:sp>
          <p:nvSpPr>
            <p:cNvPr id="11" name="Text Box 9"/>
            <p:cNvSpPr txBox="1">
              <a:spLocks noChangeArrowheads="1"/>
            </p:cNvSpPr>
            <p:nvPr/>
          </p:nvSpPr>
          <p:spPr bwMode="auto">
            <a:xfrm>
              <a:off x="4225310" y="5553074"/>
              <a:ext cx="4503797"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sz="2100" u="sng" dirty="0">
                  <a:latin typeface="Trebuchet MS" panose="020B0603020202020204" pitchFamily="34" charset="0"/>
                </a:rPr>
                <a:t>Configuración de Software</a:t>
              </a:r>
              <a:endParaRPr lang="es-ES_tradnl" sz="2100" u="sng" dirty="0">
                <a:latin typeface="Trebuchet MS" panose="020B0603020202020204" pitchFamily="34" charset="0"/>
              </a:endParaRPr>
            </a:p>
          </p:txBody>
        </p:sp>
        <p:sp>
          <p:nvSpPr>
            <p:cNvPr id="12" name="Text Box 10"/>
            <p:cNvSpPr txBox="1">
              <a:spLocks noChangeArrowheads="1"/>
            </p:cNvSpPr>
            <p:nvPr/>
          </p:nvSpPr>
          <p:spPr bwMode="auto">
            <a:xfrm>
              <a:off x="4730135" y="6129337"/>
              <a:ext cx="3704433"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buFontTx/>
                <a:buChar char="•"/>
              </a:pPr>
              <a:r>
                <a:rPr lang="es-ES_tradnl" sz="2100" dirty="0">
                  <a:latin typeface="Trebuchet MS" panose="020B0603020202020204" pitchFamily="34" charset="0"/>
                </a:rPr>
                <a:t> Sistema Operativo</a:t>
              </a:r>
              <a:endParaRPr lang="es-ES_tradnl" sz="2100" dirty="0">
                <a:latin typeface="Trebuchet MS" panose="020B0603020202020204" pitchFamily="34" charset="0"/>
              </a:endParaRPr>
            </a:p>
            <a:p>
              <a:pPr eaLnBrk="1" hangingPunct="1">
                <a:buFontTx/>
                <a:buChar char="•"/>
              </a:pPr>
              <a:r>
                <a:rPr lang="es-ES_tradnl" sz="2100" dirty="0">
                  <a:latin typeface="Trebuchet MS" panose="020B0603020202020204" pitchFamily="34" charset="0"/>
                </a:rPr>
                <a:t> Software Específico</a:t>
              </a:r>
              <a:endParaRPr lang="es-ES_tradnl" sz="2100" dirty="0">
                <a:latin typeface="Trebuchet MS" panose="020B0603020202020204" pitchFamily="34" charset="0"/>
              </a:endParaRPr>
            </a:p>
          </p:txBody>
        </p:sp>
      </p:grpSp>
      <p:grpSp>
        <p:nvGrpSpPr>
          <p:cNvPr id="5" name="Grupo 4"/>
          <p:cNvGrpSpPr/>
          <p:nvPr/>
        </p:nvGrpSpPr>
        <p:grpSpPr>
          <a:xfrm>
            <a:off x="5773468" y="3476741"/>
            <a:ext cx="3469219" cy="1551564"/>
            <a:chOff x="4082435" y="3203574"/>
            <a:chExt cx="4625624" cy="2068751"/>
          </a:xfrm>
        </p:grpSpPr>
        <p:sp>
          <p:nvSpPr>
            <p:cNvPr id="10" name="Text Box 8"/>
            <p:cNvSpPr txBox="1">
              <a:spLocks noChangeArrowheads="1"/>
            </p:cNvSpPr>
            <p:nvPr/>
          </p:nvSpPr>
          <p:spPr bwMode="auto">
            <a:xfrm>
              <a:off x="4082435" y="3203574"/>
              <a:ext cx="4625624"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sz="2100" u="sng" dirty="0">
                  <a:latin typeface="Trebuchet MS" panose="020B0603020202020204" pitchFamily="34" charset="0"/>
                </a:rPr>
                <a:t>Configuración de Hardware</a:t>
              </a:r>
              <a:endParaRPr lang="es-ES_tradnl" sz="2100" u="sng" dirty="0">
                <a:latin typeface="Trebuchet MS" panose="020B0603020202020204" pitchFamily="34" charset="0"/>
              </a:endParaRPr>
            </a:p>
          </p:txBody>
        </p:sp>
        <p:sp>
          <p:nvSpPr>
            <p:cNvPr id="13" name="Text Box 11"/>
            <p:cNvSpPr txBox="1">
              <a:spLocks noChangeArrowheads="1"/>
            </p:cNvSpPr>
            <p:nvPr/>
          </p:nvSpPr>
          <p:spPr bwMode="auto">
            <a:xfrm>
              <a:off x="4730135" y="3671887"/>
              <a:ext cx="388183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buFontTx/>
                <a:buChar char="•"/>
              </a:pPr>
              <a:r>
                <a:rPr lang="es-ES" dirty="0">
                  <a:latin typeface="Trebuchet MS" panose="020B0603020202020204" pitchFamily="34" charset="0"/>
                </a:rPr>
                <a:t> número de procesadores</a:t>
              </a:r>
              <a:endParaRPr lang="es-ES" dirty="0">
                <a:latin typeface="Trebuchet MS" panose="020B0603020202020204" pitchFamily="34" charset="0"/>
              </a:endParaRPr>
            </a:p>
            <a:p>
              <a:pPr eaLnBrk="1" hangingPunct="1">
                <a:buFontTx/>
                <a:buChar char="•"/>
              </a:pPr>
              <a:r>
                <a:rPr lang="es-ES" dirty="0">
                  <a:latin typeface="Trebuchet MS" panose="020B0603020202020204" pitchFamily="34" charset="0"/>
                </a:rPr>
                <a:t> Espacio en disco</a:t>
              </a:r>
              <a:endParaRPr lang="es-ES" dirty="0">
                <a:latin typeface="Trebuchet MS" panose="020B0603020202020204" pitchFamily="34" charset="0"/>
              </a:endParaRPr>
            </a:p>
            <a:p>
              <a:pPr eaLnBrk="1" hangingPunct="1">
                <a:buFontTx/>
                <a:buChar char="•"/>
              </a:pPr>
              <a:r>
                <a:rPr lang="es-ES" dirty="0">
                  <a:latin typeface="Trebuchet MS" panose="020B0603020202020204" pitchFamily="34" charset="0"/>
                </a:rPr>
                <a:t> Cantidad de memoria</a:t>
              </a:r>
              <a:endParaRPr lang="es-ES" dirty="0">
                <a:latin typeface="Trebuchet MS" panose="020B0603020202020204" pitchFamily="34" charset="0"/>
              </a:endParaRPr>
            </a:p>
            <a:p>
              <a:pPr eaLnBrk="1" hangingPunct="1">
                <a:buFontTx/>
                <a:buChar char="•"/>
              </a:pPr>
              <a:r>
                <a:rPr lang="es-ES" dirty="0">
                  <a:latin typeface="Trebuchet MS" panose="020B0603020202020204" pitchFamily="34" charset="0"/>
                </a:rPr>
                <a:t> Velocidad</a:t>
              </a:r>
              <a:r>
                <a:rPr lang="en-US" dirty="0">
                  <a:latin typeface="Trebuchet MS" panose="020B0603020202020204" pitchFamily="34" charset="0"/>
                </a:rPr>
                <a:t> </a:t>
              </a:r>
              <a:endParaRPr lang="es-ES_tradnl" dirty="0">
                <a:latin typeface="Trebuchet MS" panose="020B0603020202020204" pitchFamily="34" charset="0"/>
              </a:endParaRPr>
            </a:p>
          </p:txBody>
        </p:sp>
      </p:grpSp>
      <p:sp>
        <p:nvSpPr>
          <p:cNvPr id="14" name="Text Box 13"/>
          <p:cNvSpPr txBox="1">
            <a:spLocks noChangeArrowheads="1"/>
          </p:cNvSpPr>
          <p:nvPr/>
        </p:nvSpPr>
        <p:spPr bwMode="auto">
          <a:xfrm>
            <a:off x="220366" y="3352276"/>
            <a:ext cx="2735108"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sz="2100" u="sng" dirty="0">
                <a:latin typeface="Trebuchet MS" panose="020B0603020202020204" pitchFamily="34" charset="0"/>
              </a:rPr>
              <a:t>Propósito</a:t>
            </a:r>
            <a:r>
              <a:rPr lang="es-ES_tradnl" sz="2100" dirty="0">
                <a:latin typeface="Trebuchet MS" panose="020B0603020202020204" pitchFamily="34" charset="0"/>
              </a:rPr>
              <a:t>:</a:t>
            </a:r>
            <a:endParaRPr lang="es-ES_tradnl" sz="2100" dirty="0">
              <a:latin typeface="Trebuchet MS" panose="020B0603020202020204" pitchFamily="34" charset="0"/>
            </a:endParaRPr>
          </a:p>
          <a:p>
            <a:pPr marL="257175" indent="-257175" eaLnBrk="1" hangingPunct="1">
              <a:buFont typeface="Arial" panose="020B0604020202020204" pitchFamily="34" charset="0"/>
              <a:buChar char="•"/>
            </a:pPr>
            <a:r>
              <a:rPr lang="es-ES" dirty="0">
                <a:latin typeface="Trebuchet MS" panose="020B0603020202020204" pitchFamily="34" charset="0"/>
              </a:rPr>
              <a:t>Cliente</a:t>
            </a:r>
            <a:endParaRPr lang="es-ES" dirty="0">
              <a:latin typeface="Trebuchet MS" panose="020B0603020202020204" pitchFamily="34" charset="0"/>
            </a:endParaRPr>
          </a:p>
          <a:p>
            <a:pPr marL="257175" indent="-257175" eaLnBrk="1" hangingPunct="1">
              <a:buFont typeface="Arial" panose="020B0604020202020204" pitchFamily="34" charset="0"/>
              <a:buChar char="•"/>
            </a:pPr>
            <a:r>
              <a:rPr lang="es-ES" dirty="0">
                <a:latin typeface="Trebuchet MS" panose="020B0603020202020204" pitchFamily="34" charset="0"/>
              </a:rPr>
              <a:t>Servidor de Aplicación</a:t>
            </a:r>
            <a:endParaRPr lang="es-ES" dirty="0">
              <a:latin typeface="Trebuchet MS" panose="020B0603020202020204" pitchFamily="34" charset="0"/>
            </a:endParaRPr>
          </a:p>
          <a:p>
            <a:pPr marL="257175" indent="-257175" eaLnBrk="1" hangingPunct="1">
              <a:buFont typeface="Arial" panose="020B0604020202020204" pitchFamily="34" charset="0"/>
              <a:buChar char="•"/>
            </a:pPr>
            <a:r>
              <a:rPr lang="es-ES" dirty="0">
                <a:latin typeface="Trebuchet MS" panose="020B0603020202020204" pitchFamily="34" charset="0"/>
              </a:rPr>
              <a:t>Servidor Web</a:t>
            </a:r>
            <a:endParaRPr lang="es-ES" dirty="0">
              <a:latin typeface="Trebuchet MS" panose="020B0603020202020204" pitchFamily="34" charset="0"/>
            </a:endParaRPr>
          </a:p>
          <a:p>
            <a:pPr marL="257175" indent="-257175" eaLnBrk="1" hangingPunct="1">
              <a:buFont typeface="Arial" panose="020B0604020202020204" pitchFamily="34" charset="0"/>
              <a:buChar char="•"/>
            </a:pPr>
            <a:r>
              <a:rPr lang="es-ES" dirty="0">
                <a:latin typeface="Trebuchet MS" panose="020B0603020202020204" pitchFamily="34" charset="0"/>
              </a:rPr>
              <a:t>Servidor de Datos</a:t>
            </a:r>
            <a:r>
              <a:rPr lang="en-US" dirty="0">
                <a:latin typeface="Trebuchet MS" panose="020B0603020202020204" pitchFamily="34" charset="0"/>
              </a:rPr>
              <a:t> </a:t>
            </a:r>
            <a:endParaRPr lang="en-US" dirty="0">
              <a:latin typeface="Trebuchet MS" panose="020B0603020202020204" pitchFamily="34" charset="0"/>
            </a:endParaRPr>
          </a:p>
          <a:p>
            <a:pPr marL="257175" indent="-257175" eaLnBrk="1" hangingPunct="1">
              <a:buFont typeface="Arial" panose="020B0604020202020204" pitchFamily="34" charset="0"/>
              <a:buChar char="•"/>
            </a:pPr>
            <a:r>
              <a:rPr lang="en-US" dirty="0">
                <a:latin typeface="Trebuchet MS" panose="020B0603020202020204" pitchFamily="34" charset="0"/>
              </a:rPr>
              <a:t>…</a:t>
            </a:r>
            <a:endParaRPr lang="es-ES_tradnl" dirty="0">
              <a:latin typeface="Trebuchet MS" panose="020B0603020202020204" pitchFamily="34" charset="0"/>
            </a:endParaRPr>
          </a:p>
        </p:txBody>
      </p:sp>
      <p:grpSp>
        <p:nvGrpSpPr>
          <p:cNvPr id="15" name="Group 4"/>
          <p:cNvGrpSpPr>
            <a:grpSpLocks noChangeAspect="1"/>
          </p:cNvGrpSpPr>
          <p:nvPr/>
        </p:nvGrpSpPr>
        <p:grpSpPr bwMode="auto">
          <a:xfrm>
            <a:off x="3880782" y="3723290"/>
            <a:ext cx="1323975" cy="1069181"/>
            <a:chOff x="491" y="1742"/>
            <a:chExt cx="1112" cy="898"/>
          </a:xfrm>
        </p:grpSpPr>
        <p:sp>
          <p:nvSpPr>
            <p:cNvPr id="16" name="AutoShape 3"/>
            <p:cNvSpPr>
              <a:spLocks noChangeAspect="1" noChangeArrowheads="1" noTextEdit="1"/>
            </p:cNvSpPr>
            <p:nvPr/>
          </p:nvSpPr>
          <p:spPr bwMode="auto">
            <a:xfrm>
              <a:off x="491" y="1742"/>
              <a:ext cx="1112" cy="898"/>
            </a:xfrm>
            <a:prstGeom prst="rect">
              <a:avLst/>
            </a:prstGeom>
            <a:noFill/>
            <a:ln w="9525">
              <a:noFill/>
              <a:miter lim="800000"/>
            </a:ln>
          </p:spPr>
          <p:txBody>
            <a:bodyPr vert="horz" wrap="square" lIns="68580" tIns="34290" rIns="68580" bIns="34290" numCol="1" anchor="t" anchorCtr="0" compatLnSpc="1"/>
            <a:lstStyle/>
            <a:p>
              <a:endParaRPr lang="es-ES" sz="1350"/>
            </a:p>
          </p:txBody>
        </p:sp>
        <p:sp>
          <p:nvSpPr>
            <p:cNvPr id="17" name="Rectangle 5"/>
            <p:cNvSpPr>
              <a:spLocks noChangeArrowheads="1"/>
            </p:cNvSpPr>
            <p:nvPr/>
          </p:nvSpPr>
          <p:spPr bwMode="auto">
            <a:xfrm>
              <a:off x="554" y="1886"/>
              <a:ext cx="798" cy="691"/>
            </a:xfrm>
            <a:prstGeom prst="rect">
              <a:avLst/>
            </a:prstGeom>
            <a:noFill/>
            <a:ln w="0">
              <a:solidFill>
                <a:srgbClr val="990033"/>
              </a:solidFill>
              <a:prstDash val="solid"/>
              <a:miter lim="800000"/>
            </a:ln>
          </p:spPr>
          <p:txBody>
            <a:bodyPr vert="horz" wrap="square" lIns="68580" tIns="34290" rIns="68580" bIns="34290" numCol="1" anchor="t" anchorCtr="0" compatLnSpc="1"/>
            <a:lstStyle/>
            <a:p>
              <a:endParaRPr lang="es-ES" sz="1350"/>
            </a:p>
          </p:txBody>
        </p:sp>
        <p:sp>
          <p:nvSpPr>
            <p:cNvPr id="18" name="Freeform 6"/>
            <p:cNvSpPr/>
            <p:nvPr/>
          </p:nvSpPr>
          <p:spPr bwMode="auto">
            <a:xfrm>
              <a:off x="554" y="1796"/>
              <a:ext cx="977" cy="90"/>
            </a:xfrm>
            <a:custGeom>
              <a:avLst/>
              <a:gdLst/>
              <a:ahLst/>
              <a:cxnLst>
                <a:cxn ang="0">
                  <a:pos x="0" y="90"/>
                </a:cxn>
                <a:cxn ang="0">
                  <a:pos x="260" y="0"/>
                </a:cxn>
                <a:cxn ang="0">
                  <a:pos x="977" y="0"/>
                </a:cxn>
                <a:cxn ang="0">
                  <a:pos x="798" y="90"/>
                </a:cxn>
                <a:cxn ang="0">
                  <a:pos x="0" y="90"/>
                </a:cxn>
              </a:cxnLst>
              <a:rect l="0" t="0" r="r" b="b"/>
              <a:pathLst>
                <a:path w="977" h="90">
                  <a:moveTo>
                    <a:pt x="0" y="90"/>
                  </a:moveTo>
                  <a:lnTo>
                    <a:pt x="260" y="0"/>
                  </a:lnTo>
                  <a:lnTo>
                    <a:pt x="977" y="0"/>
                  </a:lnTo>
                  <a:lnTo>
                    <a:pt x="798" y="90"/>
                  </a:lnTo>
                  <a:lnTo>
                    <a:pt x="0" y="90"/>
                  </a:lnTo>
                  <a:close/>
                </a:path>
              </a:pathLst>
            </a:custGeom>
            <a:solidFill>
              <a:srgbClr val="7F7F7F"/>
            </a:solidFill>
            <a:ln w="0">
              <a:solidFill>
                <a:srgbClr val="990033"/>
              </a:solidFill>
              <a:prstDash val="solid"/>
              <a:round/>
            </a:ln>
          </p:spPr>
          <p:txBody>
            <a:bodyPr vert="horz" wrap="square" lIns="68580" tIns="34290" rIns="68580" bIns="34290" numCol="1" anchor="t" anchorCtr="0" compatLnSpc="1"/>
            <a:lstStyle/>
            <a:p>
              <a:endParaRPr lang="es-ES" sz="1350"/>
            </a:p>
          </p:txBody>
        </p:sp>
        <p:sp>
          <p:nvSpPr>
            <p:cNvPr id="19" name="Freeform 7"/>
            <p:cNvSpPr/>
            <p:nvPr/>
          </p:nvSpPr>
          <p:spPr bwMode="auto">
            <a:xfrm>
              <a:off x="1352" y="1796"/>
              <a:ext cx="179" cy="781"/>
            </a:xfrm>
            <a:custGeom>
              <a:avLst/>
              <a:gdLst/>
              <a:ahLst/>
              <a:cxnLst>
                <a:cxn ang="0">
                  <a:pos x="0" y="90"/>
                </a:cxn>
                <a:cxn ang="0">
                  <a:pos x="179" y="0"/>
                </a:cxn>
                <a:cxn ang="0">
                  <a:pos x="179" y="655"/>
                </a:cxn>
                <a:cxn ang="0">
                  <a:pos x="0" y="781"/>
                </a:cxn>
                <a:cxn ang="0">
                  <a:pos x="0" y="90"/>
                </a:cxn>
              </a:cxnLst>
              <a:rect l="0" t="0" r="r" b="b"/>
              <a:pathLst>
                <a:path w="179" h="781">
                  <a:moveTo>
                    <a:pt x="0" y="90"/>
                  </a:moveTo>
                  <a:lnTo>
                    <a:pt x="179" y="0"/>
                  </a:lnTo>
                  <a:lnTo>
                    <a:pt x="179" y="655"/>
                  </a:lnTo>
                  <a:lnTo>
                    <a:pt x="0" y="781"/>
                  </a:lnTo>
                  <a:lnTo>
                    <a:pt x="0" y="90"/>
                  </a:lnTo>
                  <a:close/>
                </a:path>
              </a:pathLst>
            </a:custGeom>
            <a:solidFill>
              <a:srgbClr val="7F7F7F"/>
            </a:solidFill>
            <a:ln w="0">
              <a:solidFill>
                <a:srgbClr val="990033"/>
              </a:solidFill>
              <a:prstDash val="solid"/>
              <a:round/>
            </a:ln>
          </p:spPr>
          <p:txBody>
            <a:bodyPr vert="horz" wrap="square" lIns="68580" tIns="34290" rIns="68580" bIns="34290" numCol="1" anchor="t" anchorCtr="0" compatLnSpc="1"/>
            <a:lstStyle/>
            <a:p>
              <a:endParaRPr lang="es-ES" sz="1350"/>
            </a:p>
          </p:txBody>
        </p:sp>
      </p:grpSp>
      <p:sp>
        <p:nvSpPr>
          <p:cNvPr id="20" name="AutoShape 7"/>
          <p:cNvSpPr>
            <a:spLocks noChangeArrowheads="1"/>
          </p:cNvSpPr>
          <p:nvPr/>
        </p:nvSpPr>
        <p:spPr bwMode="auto">
          <a:xfrm rot="10800000">
            <a:off x="3149475" y="4130348"/>
            <a:ext cx="590060" cy="3810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p:spPr>
        <p:txBody>
          <a:bodyPr wrap="none" anchor="ctr"/>
          <a:lstStyle/>
          <a:p>
            <a:endParaRPr lang="es-ES" sz="1350"/>
          </a:p>
        </p:txBody>
      </p:sp>
      <p:sp>
        <p:nvSpPr>
          <p:cNvPr id="22"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9469" y="1628957"/>
            <a:ext cx="9084531" cy="60016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1" indent="-364490">
              <a:defRPr/>
            </a:pPr>
            <a:r>
              <a:rPr lang="es-ES_tradnl" sz="3300" dirty="0"/>
              <a:t>Paso </a:t>
            </a:r>
            <a:r>
              <a:rPr lang="es-ES" sz="3300" dirty="0"/>
              <a:t>3. Asignar elementos del sistema a los nodos </a:t>
            </a:r>
            <a:endParaRPr lang="en-US" sz="3300" dirty="0"/>
          </a:p>
        </p:txBody>
      </p:sp>
      <p:sp>
        <p:nvSpPr>
          <p:cNvPr id="6" name="Rectángulo 5"/>
          <p:cNvSpPr/>
          <p:nvPr/>
        </p:nvSpPr>
        <p:spPr>
          <a:xfrm>
            <a:off x="1525099" y="2283406"/>
            <a:ext cx="5458802" cy="507831"/>
          </a:xfrm>
          <a:prstGeom prst="rect">
            <a:avLst/>
          </a:prstGeom>
        </p:spPr>
        <p:txBody>
          <a:bodyPr wrap="none">
            <a:spAutoFit/>
          </a:bodyPr>
          <a:lstStyle/>
          <a:p>
            <a:pPr algn="just">
              <a:defRPr/>
            </a:pPr>
            <a:r>
              <a:rPr lang="es-ES" sz="2700" dirty="0"/>
              <a:t>Definir la carga de trabajo del sistema</a:t>
            </a:r>
            <a:endParaRPr lang="en-US" sz="2700" dirty="0"/>
          </a:p>
        </p:txBody>
      </p:sp>
      <p:sp>
        <p:nvSpPr>
          <p:cNvPr id="22" name="Rectangle 3"/>
          <p:cNvSpPr txBox="1">
            <a:spLocks noRot="1" noChangeArrowheads="1"/>
          </p:cNvSpPr>
          <p:nvPr/>
        </p:nvSpPr>
        <p:spPr>
          <a:xfrm>
            <a:off x="167919" y="3346575"/>
            <a:ext cx="2861965" cy="23469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ES_tradnl" sz="2100" b="1" dirty="0"/>
              <a:t>Asignación Lógica </a:t>
            </a:r>
            <a:endParaRPr lang="es-ES_tradnl" sz="2100" b="1" dirty="0"/>
          </a:p>
          <a:p>
            <a:pPr>
              <a:buFont typeface="Arial" panose="020B0604020202020204" pitchFamily="34" charset="0"/>
              <a:buNone/>
              <a:defRPr/>
            </a:pPr>
            <a:r>
              <a:rPr lang="es-ES_tradnl" sz="1800" dirty="0"/>
              <a:t>   (elementos </a:t>
            </a:r>
            <a:r>
              <a:rPr lang="es-ES_tradnl" sz="1800" b="1" dirty="0"/>
              <a:t>lógicos</a:t>
            </a:r>
            <a:r>
              <a:rPr lang="es-ES_tradnl" sz="1800" dirty="0"/>
              <a:t> diseñados</a:t>
            </a:r>
            <a:r>
              <a:rPr lang="es-ES_tradnl" sz="2100" dirty="0"/>
              <a:t>)</a:t>
            </a:r>
            <a:endParaRPr lang="es-ES_tradnl" sz="2100" dirty="0"/>
          </a:p>
          <a:p>
            <a:pPr>
              <a:buFont typeface="Arial" panose="020B0604020202020204" pitchFamily="34" charset="0"/>
              <a:buNone/>
              <a:defRPr/>
            </a:pPr>
            <a:r>
              <a:rPr lang="es-ES_tradnl" sz="2100" dirty="0"/>
              <a:t>   Clases, Subsistemas,</a:t>
            </a:r>
            <a:endParaRPr lang="es-ES_tradnl" sz="2100" dirty="0"/>
          </a:p>
          <a:p>
            <a:pPr>
              <a:buFont typeface="Arial" panose="020B0604020202020204" pitchFamily="34" charset="0"/>
              <a:buNone/>
              <a:defRPr/>
            </a:pPr>
            <a:r>
              <a:rPr lang="es-ES_tradnl" sz="2100" dirty="0"/>
              <a:t>   Paquetes (</a:t>
            </a:r>
            <a:r>
              <a:rPr lang="es-ES_tradnl" sz="2100" u="sng" dirty="0"/>
              <a:t>de Diseño</a:t>
            </a:r>
            <a:r>
              <a:rPr lang="es-ES_tradnl" sz="2100" dirty="0"/>
              <a:t>)</a:t>
            </a:r>
            <a:endParaRPr lang="es-ES_tradnl" sz="2100" dirty="0"/>
          </a:p>
          <a:p>
            <a:pPr>
              <a:defRPr/>
            </a:pPr>
            <a:endParaRPr lang="es-ES_tradnl" sz="2100" b="1" dirty="0">
              <a:latin typeface="Trebuchet MS" panose="020B0603020202020204" pitchFamily="34" charset="0"/>
            </a:endParaRPr>
          </a:p>
          <a:p>
            <a:pPr>
              <a:defRPr/>
            </a:pPr>
            <a:endParaRPr lang="es-ES_tradnl" sz="2100" b="1" dirty="0">
              <a:latin typeface="Trebuchet MS" panose="020B0603020202020204" pitchFamily="34" charset="0"/>
            </a:endParaRPr>
          </a:p>
        </p:txBody>
      </p:sp>
      <p:sp>
        <p:nvSpPr>
          <p:cNvPr id="23" name="Rectangle 3"/>
          <p:cNvSpPr txBox="1">
            <a:spLocks noRot="1" noChangeArrowheads="1"/>
          </p:cNvSpPr>
          <p:nvPr/>
        </p:nvSpPr>
        <p:spPr>
          <a:xfrm>
            <a:off x="5891848" y="3389080"/>
            <a:ext cx="3207398" cy="23469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ES_tradnl" sz="2100" b="1" dirty="0">
                <a:latin typeface="Trebuchet MS" panose="020B0603020202020204" pitchFamily="34" charset="0"/>
              </a:rPr>
              <a:t>Asignación Física </a:t>
            </a:r>
            <a:endParaRPr lang="es-ES_tradnl" sz="2100" b="1" dirty="0">
              <a:latin typeface="Trebuchet MS" panose="020B0603020202020204" pitchFamily="34" charset="0"/>
            </a:endParaRPr>
          </a:p>
          <a:p>
            <a:pPr>
              <a:buFont typeface="Arial" panose="020B0604020202020204" pitchFamily="34" charset="0"/>
              <a:buNone/>
              <a:defRPr/>
            </a:pPr>
            <a:r>
              <a:rPr lang="es-ES_tradnl" sz="2100" b="1" dirty="0">
                <a:latin typeface="Trebuchet MS" panose="020B0603020202020204" pitchFamily="34" charset="0"/>
              </a:rPr>
              <a:t>  (ficheros obtenidos en Implementación)</a:t>
            </a:r>
            <a:endParaRPr lang="es-ES_tradnl" sz="2100" b="1" dirty="0">
              <a:latin typeface="Trebuchet MS" panose="020B0603020202020204" pitchFamily="34" charset="0"/>
            </a:endParaRPr>
          </a:p>
          <a:p>
            <a:pPr>
              <a:buFont typeface="Arial" panose="020B0604020202020204" pitchFamily="34" charset="0"/>
              <a:buNone/>
              <a:defRPr/>
            </a:pPr>
            <a:r>
              <a:rPr lang="es-ES_tradnl" sz="2100" b="1" dirty="0">
                <a:latin typeface="Trebuchet MS" panose="020B0603020202020204" pitchFamily="34" charset="0"/>
              </a:rPr>
              <a:t>   .</a:t>
            </a:r>
            <a:r>
              <a:rPr lang="es-ES_tradnl" sz="2100" b="1" dirty="0" err="1">
                <a:latin typeface="Trebuchet MS" panose="020B0603020202020204" pitchFamily="34" charset="0"/>
              </a:rPr>
              <a:t>Exe</a:t>
            </a:r>
            <a:r>
              <a:rPr lang="es-ES_tradnl" sz="2100" b="1" dirty="0">
                <a:latin typeface="Trebuchet MS" panose="020B0603020202020204" pitchFamily="34" charset="0"/>
              </a:rPr>
              <a:t>, .JAR, .EAR, .</a:t>
            </a:r>
            <a:r>
              <a:rPr lang="es-ES_tradnl" sz="2100" b="1" dirty="0" err="1">
                <a:latin typeface="Trebuchet MS" panose="020B0603020202020204" pitchFamily="34" charset="0"/>
              </a:rPr>
              <a:t>DLLs</a:t>
            </a:r>
            <a:r>
              <a:rPr lang="es-ES_tradnl" sz="2100" b="1" dirty="0">
                <a:latin typeface="Trebuchet MS" panose="020B0603020202020204" pitchFamily="34" charset="0"/>
              </a:rPr>
              <a:t>, .</a:t>
            </a:r>
            <a:r>
              <a:rPr lang="es-ES_tradnl" sz="2100" b="1" dirty="0" err="1">
                <a:latin typeface="Trebuchet MS" panose="020B0603020202020204" pitchFamily="34" charset="0"/>
              </a:rPr>
              <a:t>dcp</a:t>
            </a:r>
            <a:r>
              <a:rPr lang="es-ES_tradnl" sz="2100" b="1" dirty="0">
                <a:latin typeface="Trebuchet MS" panose="020B0603020202020204" pitchFamily="34" charset="0"/>
              </a:rPr>
              <a:t>)</a:t>
            </a:r>
            <a:endParaRPr lang="es-ES_tradnl" sz="2100" b="1" dirty="0">
              <a:latin typeface="Trebuchet MS" panose="020B0603020202020204" pitchFamily="34" charset="0"/>
            </a:endParaRPr>
          </a:p>
          <a:p>
            <a:pPr>
              <a:defRPr/>
            </a:pPr>
            <a:endParaRPr lang="es-ES_tradnl" sz="2100" b="1" dirty="0">
              <a:latin typeface="Trebuchet MS" panose="020B0603020202020204" pitchFamily="34" charset="0"/>
            </a:endParaRPr>
          </a:p>
          <a:p>
            <a:pPr>
              <a:defRPr/>
            </a:pPr>
            <a:endParaRPr lang="es-ES_tradnl" sz="2100" b="1" dirty="0">
              <a:latin typeface="Trebuchet MS" panose="020B0603020202020204" pitchFamily="34" charset="0"/>
            </a:endParaRPr>
          </a:p>
        </p:txBody>
      </p:sp>
      <p:grpSp>
        <p:nvGrpSpPr>
          <p:cNvPr id="24" name="Group 4"/>
          <p:cNvGrpSpPr/>
          <p:nvPr/>
        </p:nvGrpSpPr>
        <p:grpSpPr bwMode="auto">
          <a:xfrm>
            <a:off x="3029884" y="3435787"/>
            <a:ext cx="2900358" cy="2898044"/>
            <a:chOff x="2971" y="527"/>
            <a:chExt cx="2449" cy="3447"/>
          </a:xfrm>
        </p:grpSpPr>
        <p:pic>
          <p:nvPicPr>
            <p:cNvPr id="2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1" y="527"/>
              <a:ext cx="2177" cy="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 y="527"/>
              <a:ext cx="67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 y="587"/>
              <a:ext cx="82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 y="889"/>
              <a:ext cx="67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53200" y="-879"/>
            <a:ext cx="2590800" cy="2289334"/>
          </a:xfrm>
          <a:prstGeom prst="rect">
            <a:avLst/>
          </a:prstGeom>
        </p:spPr>
      </p:pic>
      <p:sp>
        <p:nvSpPr>
          <p:cNvPr id="7" name="Explosión: 14 puntos 6"/>
          <p:cNvSpPr/>
          <p:nvPr/>
        </p:nvSpPr>
        <p:spPr>
          <a:xfrm>
            <a:off x="18661" y="1340768"/>
            <a:ext cx="4409323" cy="2952328"/>
          </a:xfrm>
          <a:prstGeom prst="irregularSeal2">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b="1" dirty="0">
                <a:ln w="0"/>
                <a:solidFill>
                  <a:schemeClr val="bg1"/>
                </a:solidFill>
              </a:rPr>
              <a:t>REUTILIZACIÓN</a:t>
            </a:r>
            <a:endParaRPr lang="es-ES" b="1" dirty="0">
              <a:ln w="0"/>
              <a:solidFill>
                <a:schemeClr val="bg1"/>
              </a:solidFill>
            </a:endParaRPr>
          </a:p>
        </p:txBody>
      </p:sp>
      <p:sp>
        <p:nvSpPr>
          <p:cNvPr id="4" name="Diagrama de flujo: proceso alternativo 3"/>
          <p:cNvSpPr/>
          <p:nvPr/>
        </p:nvSpPr>
        <p:spPr>
          <a:xfrm>
            <a:off x="323528" y="4581127"/>
            <a:ext cx="3168352" cy="2140347"/>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ES" b="1" dirty="0">
                <a:solidFill>
                  <a:schemeClr val="bg1"/>
                </a:solidFill>
                <a:latin typeface="Trebuchet MS" panose="020B0603020202020204" pitchFamily="34" charset="0"/>
              </a:rPr>
              <a:t>Desarrollo huésped - objetivo</a:t>
            </a:r>
            <a:endParaRPr lang="es-ES" dirty="0"/>
          </a:p>
        </p:txBody>
      </p:sp>
      <p:sp>
        <p:nvSpPr>
          <p:cNvPr id="8" name="Lágrima 7"/>
          <p:cNvSpPr/>
          <p:nvPr/>
        </p:nvSpPr>
        <p:spPr>
          <a:xfrm>
            <a:off x="4572000" y="2708920"/>
            <a:ext cx="3745396" cy="2022102"/>
          </a:xfrm>
          <a:prstGeom prst="teardrop">
            <a:avLst>
              <a:gd name="adj" fmla="val 15240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b="1">
                <a:solidFill>
                  <a:schemeClr val="bg1"/>
                </a:solidFill>
                <a:latin typeface="Trebuchet MS" panose="020B0603020202020204" pitchFamily="34" charset="0"/>
              </a:rPr>
              <a:t>Gestión de la configuración</a:t>
            </a:r>
            <a:endParaRPr lang="es-ES"/>
          </a:p>
        </p:txBody>
      </p:sp>
      <p:sp>
        <p:nvSpPr>
          <p:cNvPr id="9" name="Placa 8"/>
          <p:cNvSpPr/>
          <p:nvPr/>
        </p:nvSpPr>
        <p:spPr>
          <a:xfrm>
            <a:off x="4796211" y="5031829"/>
            <a:ext cx="3513978" cy="1507083"/>
          </a:xfrm>
          <a:prstGeom prst="plaqu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b="1">
                <a:solidFill>
                  <a:schemeClr val="bg1"/>
                </a:solidFill>
                <a:latin typeface="Trebuchet MS" panose="020B0603020202020204" pitchFamily="34" charset="0"/>
              </a:rPr>
              <a:t>Desarrollo de código abierto</a:t>
            </a:r>
            <a:endParaRPr lang="es-E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232597" y="2350312"/>
            <a:ext cx="6494931" cy="3430610"/>
            <a:chOff x="2048667" y="1901540"/>
            <a:chExt cx="8659908" cy="4574146"/>
          </a:xfrm>
        </p:grpSpPr>
        <p:pic>
          <p:nvPicPr>
            <p:cNvPr id="1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00287" y="1901540"/>
              <a:ext cx="2808288"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8"/>
            <p:cNvSpPr>
              <a:spLocks noChangeShapeType="1"/>
            </p:cNvSpPr>
            <p:nvPr/>
          </p:nvSpPr>
          <p:spPr bwMode="auto">
            <a:xfrm flipV="1">
              <a:off x="3999479" y="3695986"/>
              <a:ext cx="3744639" cy="12233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s-ES" sz="1350"/>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167" y="4578623"/>
              <a:ext cx="2232025"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10"/>
            <p:cNvSpPr>
              <a:spLocks noChangeShapeType="1"/>
            </p:cNvSpPr>
            <p:nvPr/>
          </p:nvSpPr>
          <p:spPr bwMode="auto">
            <a:xfrm>
              <a:off x="3928041" y="5279741"/>
              <a:ext cx="4000845" cy="4325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s-ES" sz="1350"/>
            </a:p>
          </p:txBody>
        </p:sp>
        <p:grpSp>
          <p:nvGrpSpPr>
            <p:cNvPr id="16" name="Group 12"/>
            <p:cNvGrpSpPr/>
            <p:nvPr/>
          </p:nvGrpSpPr>
          <p:grpSpPr bwMode="auto">
            <a:xfrm>
              <a:off x="2048667" y="4220766"/>
              <a:ext cx="2103938" cy="2071532"/>
              <a:chOff x="476" y="1933"/>
              <a:chExt cx="1043" cy="998"/>
            </a:xfrm>
          </p:grpSpPr>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2069"/>
                <a:ext cx="875" cy="708"/>
              </a:xfrm>
              <a:prstGeom prst="rect">
                <a:avLst/>
              </a:prstGeom>
              <a:noFill/>
              <a:ln w="19050">
                <a:noFill/>
                <a:miter lim="800000"/>
                <a:headEnd/>
                <a:tailEnd/>
              </a:ln>
            </p:spPr>
          </p:pic>
          <p:sp>
            <p:nvSpPr>
              <p:cNvPr id="18" name="AutoShape 5"/>
              <p:cNvSpPr>
                <a:spLocks noChangeArrowheads="1"/>
              </p:cNvSpPr>
              <p:nvPr/>
            </p:nvSpPr>
            <p:spPr bwMode="auto">
              <a:xfrm>
                <a:off x="476" y="1933"/>
                <a:ext cx="1043" cy="998"/>
              </a:xfrm>
              <a:prstGeom prst="roundRect">
                <a:avLst>
                  <a:gd name="adj" fmla="val 16667"/>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es-ES" sz="1350"/>
              </a:p>
            </p:txBody>
          </p:sp>
        </p:grpSp>
      </p:grpSp>
      <p:sp>
        <p:nvSpPr>
          <p:cNvPr id="19" name="1 CuadroTexto"/>
          <p:cNvSpPr txBox="1"/>
          <p:nvPr/>
        </p:nvSpPr>
        <p:spPr>
          <a:xfrm>
            <a:off x="348366" y="2529399"/>
            <a:ext cx="4482498" cy="1038746"/>
          </a:xfrm>
          <a:prstGeom prst="rect">
            <a:avLst/>
          </a:prstGeom>
          <a:noFill/>
        </p:spPr>
        <p:txBody>
          <a:bodyPr wrap="square" rtlCol="0">
            <a:spAutoFit/>
          </a:bodyPr>
          <a:lstStyle/>
          <a:p>
            <a:r>
              <a:rPr lang="es-ES_tradnl" sz="2400" dirty="0"/>
              <a:t>Diagramas de Clases o de Componentes para cada nodo.</a:t>
            </a:r>
            <a:endParaRPr lang="es-ES_tradnl" sz="2400" dirty="0"/>
          </a:p>
          <a:p>
            <a:endParaRPr lang="es-ES" sz="1350" dirty="0"/>
          </a:p>
        </p:txBody>
      </p:sp>
      <p:sp>
        <p:nvSpPr>
          <p:cNvPr id="20"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
        <p:nvSpPr>
          <p:cNvPr id="21" name="Rectángulo 20"/>
          <p:cNvSpPr/>
          <p:nvPr/>
        </p:nvSpPr>
        <p:spPr>
          <a:xfrm>
            <a:off x="59469" y="1628957"/>
            <a:ext cx="9084531" cy="60016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1" indent="-364490">
              <a:defRPr/>
            </a:pPr>
            <a:r>
              <a:rPr lang="es-ES_tradnl" sz="3300" dirty="0"/>
              <a:t>Paso </a:t>
            </a:r>
            <a:r>
              <a:rPr lang="es-ES" sz="3300" dirty="0"/>
              <a:t>3. Asignar elementos del sistema a los nodos </a:t>
            </a:r>
            <a:endParaRPr lang="en-US" sz="3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845014" y="1836625"/>
            <a:ext cx="3270097" cy="600164"/>
          </a:xfrm>
          <a:prstGeom prst="rect">
            <a:avLst/>
          </a:prstGeom>
        </p:spPr>
        <p:txBody>
          <a:bodyPr wrap="square">
            <a:spAutoFit/>
          </a:bodyPr>
          <a:lstStyle/>
          <a:p>
            <a:pPr lvl="1" indent="-364490">
              <a:defRPr/>
            </a:pPr>
            <a:r>
              <a:rPr lang="en-US" sz="3300" dirty="0" err="1"/>
              <a:t>Tipos</a:t>
            </a:r>
            <a:r>
              <a:rPr lang="en-US" sz="3300" dirty="0"/>
              <a:t> de </a:t>
            </a:r>
            <a:r>
              <a:rPr lang="en-US" sz="3300" dirty="0" err="1"/>
              <a:t>nodos</a:t>
            </a:r>
            <a:endParaRPr lang="en-US" sz="3300" dirty="0"/>
          </a:p>
        </p:txBody>
      </p:sp>
      <p:sp>
        <p:nvSpPr>
          <p:cNvPr id="20" name="WordArt 8"/>
          <p:cNvSpPr>
            <a:spLocks noChangeArrowheads="1" noChangeShapeType="1" noTextEdit="1"/>
          </p:cNvSpPr>
          <p:nvPr/>
        </p:nvSpPr>
        <p:spPr bwMode="auto">
          <a:xfrm>
            <a:off x="880467" y="4255678"/>
            <a:ext cx="2850356" cy="1296591"/>
          </a:xfrm>
          <a:prstGeom prst="rect">
            <a:avLst/>
          </a:prstGeom>
        </p:spPr>
        <p:txBody>
          <a:bodyPr wrap="none" fromWordArt="1">
            <a:prstTxWarp prst="textPlain">
              <a:avLst>
                <a:gd name="adj" fmla="val 50000"/>
              </a:avLst>
            </a:prstTxWarp>
          </a:bodyPr>
          <a:lstStyle/>
          <a:p>
            <a:pPr algn="ctr"/>
            <a:r>
              <a:rPr lang="es-ES" sz="2700" kern="10" dirty="0">
                <a:ln w="9525">
                  <a:solidFill>
                    <a:srgbClr val="000000"/>
                  </a:solidFill>
                  <a:round/>
                </a:ln>
                <a:solidFill>
                  <a:srgbClr val="CC3300"/>
                </a:solidFill>
                <a:latin typeface="Trebuchet MS" panose="020B0603020202020204" pitchFamily="34" charset="0"/>
              </a:rPr>
              <a:t>Nodo hardware</a:t>
            </a:r>
            <a:endParaRPr lang="es-ES" sz="2700" kern="10" dirty="0">
              <a:ln w="9525">
                <a:solidFill>
                  <a:srgbClr val="000000"/>
                </a:solidFill>
                <a:round/>
              </a:ln>
              <a:solidFill>
                <a:srgbClr val="CC3300"/>
              </a:solidFill>
              <a:latin typeface="Trebuchet MS" panose="020B0603020202020204" pitchFamily="34" charset="0"/>
            </a:endParaRPr>
          </a:p>
          <a:p>
            <a:pPr algn="ctr"/>
            <a:r>
              <a:rPr lang="es-ES" sz="2700" kern="10" dirty="0">
                <a:ln w="9525">
                  <a:solidFill>
                    <a:srgbClr val="000000"/>
                  </a:solidFill>
                  <a:round/>
                </a:ln>
                <a:solidFill>
                  <a:srgbClr val="CC3300"/>
                </a:solidFill>
                <a:latin typeface="Trebuchet MS" panose="020B0603020202020204" pitchFamily="34" charset="0"/>
              </a:rPr>
              <a:t>(&lt;&lt;</a:t>
            </a:r>
            <a:r>
              <a:rPr lang="es-ES" sz="2700" kern="10" dirty="0" err="1">
                <a:ln w="9525">
                  <a:solidFill>
                    <a:srgbClr val="000000"/>
                  </a:solidFill>
                  <a:round/>
                </a:ln>
                <a:solidFill>
                  <a:srgbClr val="CC3300"/>
                </a:solidFill>
                <a:latin typeface="Trebuchet MS" panose="020B0603020202020204" pitchFamily="34" charset="0"/>
              </a:rPr>
              <a:t>device</a:t>
            </a:r>
            <a:r>
              <a:rPr lang="es-ES" sz="2700" kern="10" dirty="0">
                <a:ln w="9525">
                  <a:solidFill>
                    <a:srgbClr val="000000"/>
                  </a:solidFill>
                  <a:round/>
                </a:ln>
                <a:solidFill>
                  <a:srgbClr val="CC3300"/>
                </a:solidFill>
                <a:latin typeface="Trebuchet MS" panose="020B0603020202020204" pitchFamily="34" charset="0"/>
              </a:rPr>
              <a:t>&gt;&gt;)</a:t>
            </a:r>
            <a:endParaRPr lang="es-ES" sz="2700" kern="10" dirty="0">
              <a:ln w="9525">
                <a:solidFill>
                  <a:srgbClr val="000000"/>
                </a:solidFill>
                <a:round/>
              </a:ln>
              <a:solidFill>
                <a:srgbClr val="CC3300"/>
              </a:solidFill>
              <a:latin typeface="Trebuchet MS" panose="020B0603020202020204" pitchFamily="34" charset="0"/>
            </a:endParaRPr>
          </a:p>
        </p:txBody>
      </p:sp>
      <p:sp>
        <p:nvSpPr>
          <p:cNvPr id="21" name="WordArt 9"/>
          <p:cNvSpPr>
            <a:spLocks noChangeArrowheads="1" noChangeShapeType="1" noTextEdit="1"/>
          </p:cNvSpPr>
          <p:nvPr/>
        </p:nvSpPr>
        <p:spPr bwMode="auto">
          <a:xfrm>
            <a:off x="4003838" y="4255679"/>
            <a:ext cx="4613388" cy="1296591"/>
          </a:xfrm>
          <a:prstGeom prst="rect">
            <a:avLst/>
          </a:prstGeom>
        </p:spPr>
        <p:txBody>
          <a:bodyPr wrap="none" fromWordArt="1">
            <a:prstTxWarp prst="textPlain">
              <a:avLst>
                <a:gd name="adj" fmla="val 50000"/>
              </a:avLst>
            </a:prstTxWarp>
          </a:bodyPr>
          <a:lstStyle/>
          <a:p>
            <a:pPr algn="ctr"/>
            <a:r>
              <a:rPr lang="es-ES" sz="2700" kern="10" dirty="0">
                <a:ln w="9525">
                  <a:solidFill>
                    <a:srgbClr val="000000"/>
                  </a:solidFill>
                  <a:round/>
                </a:ln>
                <a:solidFill>
                  <a:srgbClr val="CC3300"/>
                </a:solidFill>
                <a:latin typeface="Trebuchet MS" panose="020B0603020202020204" pitchFamily="34" charset="0"/>
              </a:rPr>
              <a:t>Nodo software</a:t>
            </a:r>
            <a:endParaRPr lang="es-ES" sz="2700" kern="10" dirty="0">
              <a:ln w="9525">
                <a:solidFill>
                  <a:srgbClr val="000000"/>
                </a:solidFill>
                <a:round/>
              </a:ln>
              <a:solidFill>
                <a:srgbClr val="CC3300"/>
              </a:solidFill>
              <a:latin typeface="Trebuchet MS" panose="020B0603020202020204" pitchFamily="34" charset="0"/>
            </a:endParaRPr>
          </a:p>
          <a:p>
            <a:pPr algn="ctr"/>
            <a:r>
              <a:rPr lang="es-ES" sz="2700" kern="10" dirty="0">
                <a:ln w="9525">
                  <a:solidFill>
                    <a:srgbClr val="000000"/>
                  </a:solidFill>
                  <a:round/>
                </a:ln>
                <a:solidFill>
                  <a:srgbClr val="CC3300"/>
                </a:solidFill>
                <a:latin typeface="Trebuchet MS" panose="020B0603020202020204" pitchFamily="34" charset="0"/>
              </a:rPr>
              <a:t>(&lt;&lt;</a:t>
            </a:r>
            <a:r>
              <a:rPr lang="es-ES" sz="2700" kern="10" dirty="0" err="1">
                <a:ln w="9525">
                  <a:solidFill>
                    <a:srgbClr val="000000"/>
                  </a:solidFill>
                  <a:round/>
                </a:ln>
                <a:solidFill>
                  <a:srgbClr val="CC3300"/>
                </a:solidFill>
                <a:latin typeface="Trebuchet MS" panose="020B0603020202020204" pitchFamily="34" charset="0"/>
              </a:rPr>
              <a:t>execution</a:t>
            </a:r>
            <a:r>
              <a:rPr lang="es-ES" sz="2700" kern="10" dirty="0">
                <a:ln w="9525">
                  <a:solidFill>
                    <a:srgbClr val="000000"/>
                  </a:solidFill>
                  <a:round/>
                </a:ln>
                <a:solidFill>
                  <a:srgbClr val="CC3300"/>
                </a:solidFill>
                <a:latin typeface="Trebuchet MS" panose="020B0603020202020204" pitchFamily="34" charset="0"/>
              </a:rPr>
              <a:t> </a:t>
            </a:r>
            <a:r>
              <a:rPr lang="es-ES" sz="2700" kern="10" dirty="0" err="1">
                <a:ln w="9525">
                  <a:solidFill>
                    <a:srgbClr val="000000"/>
                  </a:solidFill>
                  <a:round/>
                </a:ln>
                <a:solidFill>
                  <a:srgbClr val="CC3300"/>
                </a:solidFill>
                <a:latin typeface="Trebuchet MS" panose="020B0603020202020204" pitchFamily="34" charset="0"/>
              </a:rPr>
              <a:t>environment</a:t>
            </a:r>
            <a:r>
              <a:rPr lang="es-ES" sz="2700" kern="10" dirty="0">
                <a:ln w="9525">
                  <a:solidFill>
                    <a:srgbClr val="000000"/>
                  </a:solidFill>
                  <a:round/>
                </a:ln>
                <a:solidFill>
                  <a:srgbClr val="CC3300"/>
                </a:solidFill>
                <a:latin typeface="Trebuchet MS" panose="020B0603020202020204" pitchFamily="34" charset="0"/>
              </a:rPr>
              <a:t>&gt;&gt;)</a:t>
            </a:r>
            <a:endParaRPr lang="es-ES" sz="2700" kern="10" dirty="0">
              <a:ln w="9525">
                <a:solidFill>
                  <a:srgbClr val="000000"/>
                </a:solidFill>
                <a:round/>
              </a:ln>
              <a:solidFill>
                <a:srgbClr val="CC3300"/>
              </a:solidFill>
              <a:latin typeface="Trebuchet MS" panose="020B0603020202020204" pitchFamily="34" charset="0"/>
            </a:endParaRPr>
          </a:p>
        </p:txBody>
      </p:sp>
      <p:pic>
        <p:nvPicPr>
          <p:cNvPr id="22" name="Picture 10"/>
          <p:cNvPicPr>
            <a:picLocks noChangeAspect="1" noChangeArrowheads="1"/>
          </p:cNvPicPr>
          <p:nvPr/>
        </p:nvPicPr>
        <p:blipFill>
          <a:blip r:embed="rId1"/>
          <a:srcRect/>
          <a:stretch>
            <a:fillRect/>
          </a:stretch>
        </p:blipFill>
        <p:spPr bwMode="auto">
          <a:xfrm>
            <a:off x="1225152" y="2961702"/>
            <a:ext cx="2160985" cy="1026319"/>
          </a:xfrm>
          <a:prstGeom prst="rect">
            <a:avLst/>
          </a:prstGeom>
          <a:noFill/>
          <a:ln w="9525">
            <a:noFill/>
            <a:miter lim="800000"/>
            <a:headEnd/>
            <a:tailEnd/>
          </a:ln>
        </p:spPr>
      </p:pic>
      <p:pic>
        <p:nvPicPr>
          <p:cNvPr id="23" name="Picture 11"/>
          <p:cNvPicPr>
            <a:picLocks noChangeAspect="1" noChangeArrowheads="1"/>
          </p:cNvPicPr>
          <p:nvPr/>
        </p:nvPicPr>
        <p:blipFill>
          <a:blip r:embed="rId2"/>
          <a:srcRect/>
          <a:stretch>
            <a:fillRect/>
          </a:stretch>
        </p:blipFill>
        <p:spPr bwMode="auto">
          <a:xfrm>
            <a:off x="5150281" y="2934317"/>
            <a:ext cx="2213372" cy="1081088"/>
          </a:xfrm>
          <a:prstGeom prst="rect">
            <a:avLst/>
          </a:prstGeom>
          <a:noFill/>
          <a:ln w="9525">
            <a:noFill/>
            <a:miter lim="800000"/>
            <a:headEnd/>
            <a:tailEnd/>
          </a:ln>
        </p:spPr>
      </p:pic>
      <p:sp>
        <p:nvSpPr>
          <p:cNvPr id="8"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Vista de despliegue. Modelo de despliegue</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t>Ejemplo</a:t>
            </a:r>
            <a:r>
              <a:rPr lang="en-US" dirty="0"/>
              <a:t>. Vista de despliegue. </a:t>
            </a:r>
            <a:endParaRPr lang="es-ES" dirty="0"/>
          </a:p>
        </p:txBody>
      </p:sp>
      <p:sp>
        <p:nvSpPr>
          <p:cNvPr id="2" name="Rectángulo 1"/>
          <p:cNvSpPr/>
          <p:nvPr/>
        </p:nvSpPr>
        <p:spPr>
          <a:xfrm>
            <a:off x="252001" y="1989000"/>
            <a:ext cx="8739600" cy="3170099"/>
          </a:xfrm>
          <a:prstGeom prst="rect">
            <a:avLst/>
          </a:prstGeom>
        </p:spPr>
        <p:txBody>
          <a:bodyPr wrap="square">
            <a:spAutoFit/>
          </a:bodyPr>
          <a:lstStyle/>
          <a:p>
            <a:pPr algn="just"/>
            <a:r>
              <a:rPr lang="es-ES" sz="2000" dirty="0">
                <a:latin typeface="+mj-lt"/>
                <a:ea typeface="Calibri" panose="020F0502020204030204" charset="0"/>
                <a:cs typeface="Times New Roman" panose="02020603050405020304" pitchFamily="18" charset="0"/>
              </a:rPr>
              <a:t>Se está realizando una aplicación que automatiza la gestión de trasplantes de corazón, concebida bajo las condiciones de la gestión hospitalaria. El sistema es una aplicación Web concebida con </a:t>
            </a:r>
            <a:r>
              <a:rPr lang="es-ES" sz="2000" b="1" dirty="0">
                <a:latin typeface="+mj-lt"/>
                <a:ea typeface="Calibri" panose="020F0502020204030204" charset="0"/>
                <a:cs typeface="Times New Roman" panose="02020603050405020304" pitchFamily="18" charset="0"/>
              </a:rPr>
              <a:t>JSF</a:t>
            </a:r>
            <a:r>
              <a:rPr lang="es-ES" sz="2000" dirty="0">
                <a:latin typeface="+mj-lt"/>
                <a:ea typeface="Calibri" panose="020F0502020204030204" charset="0"/>
                <a:cs typeface="Times New Roman" panose="02020603050405020304" pitchFamily="18" charset="0"/>
              </a:rPr>
              <a:t> y que depende de una base de datos </a:t>
            </a:r>
            <a:r>
              <a:rPr lang="es-ES" sz="2000" b="1" dirty="0" err="1">
                <a:latin typeface="+mj-lt"/>
                <a:ea typeface="Calibri" panose="020F0502020204030204" charset="0"/>
                <a:cs typeface="Times New Roman" panose="02020603050405020304" pitchFamily="18" charset="0"/>
              </a:rPr>
              <a:t>PostGreSQL</a:t>
            </a:r>
            <a:r>
              <a:rPr lang="es-ES" sz="2000" dirty="0">
                <a:latin typeface="+mj-lt"/>
                <a:ea typeface="Calibri" panose="020F0502020204030204" charset="0"/>
                <a:cs typeface="Times New Roman" panose="02020603050405020304" pitchFamily="18" charset="0"/>
              </a:rPr>
              <a:t>. Los ficheros físicos que serán distribuidos son el </a:t>
            </a:r>
            <a:r>
              <a:rPr lang="es-ES" sz="2000" i="1" dirty="0" err="1">
                <a:latin typeface="+mj-lt"/>
                <a:ea typeface="Calibri" panose="020F0502020204030204" charset="0"/>
                <a:cs typeface="Times New Roman" panose="02020603050405020304" pitchFamily="18" charset="0"/>
              </a:rPr>
              <a:t>sirl.war</a:t>
            </a:r>
            <a:r>
              <a:rPr lang="es-ES" sz="2000" dirty="0">
                <a:latin typeface="+mj-lt"/>
                <a:ea typeface="Calibri" panose="020F0502020204030204" charset="0"/>
                <a:cs typeface="Times New Roman" panose="02020603050405020304" pitchFamily="18" charset="0"/>
              </a:rPr>
              <a:t>, el </a:t>
            </a:r>
            <a:r>
              <a:rPr lang="es-ES" sz="2000" b="1" dirty="0" err="1">
                <a:latin typeface="+mj-lt"/>
                <a:ea typeface="Calibri" panose="020F0502020204030204" charset="0"/>
                <a:cs typeface="Times New Roman" panose="02020603050405020304" pitchFamily="18" charset="0"/>
              </a:rPr>
              <a:t>sirl_core.ear</a:t>
            </a:r>
            <a:r>
              <a:rPr lang="es-ES" sz="2000" b="1" dirty="0">
                <a:latin typeface="+mj-lt"/>
                <a:ea typeface="Calibri" panose="020F0502020204030204" charset="0"/>
                <a:cs typeface="Times New Roman" panose="02020603050405020304" pitchFamily="18" charset="0"/>
              </a:rPr>
              <a:t>, </a:t>
            </a:r>
            <a:r>
              <a:rPr lang="es-ES" sz="2000" dirty="0">
                <a:latin typeface="+mj-lt"/>
                <a:ea typeface="Calibri" panose="020F0502020204030204" charset="0"/>
                <a:cs typeface="Times New Roman" panose="02020603050405020304" pitchFamily="18" charset="0"/>
              </a:rPr>
              <a:t>y el </a:t>
            </a:r>
            <a:r>
              <a:rPr lang="es-ES" sz="2000" b="1" dirty="0">
                <a:latin typeface="+mj-lt"/>
                <a:ea typeface="Calibri" panose="020F0502020204030204" charset="0"/>
                <a:cs typeface="Times New Roman" panose="02020603050405020304" pitchFamily="18" charset="0"/>
              </a:rPr>
              <a:t>sirl_dao.jar</a:t>
            </a:r>
            <a:r>
              <a:rPr lang="es-ES" sz="2000" dirty="0">
                <a:latin typeface="+mj-lt"/>
                <a:ea typeface="Calibri" panose="020F0502020204030204" charset="0"/>
                <a:cs typeface="Times New Roman" panose="02020603050405020304" pitchFamily="18" charset="0"/>
              </a:rPr>
              <a:t>. SIRL son las siglas por las que se conoce el sistema. Este diseño se ha hecho por capas de responsabilidades, el fichero </a:t>
            </a:r>
            <a:r>
              <a:rPr lang="es-ES" sz="2000" dirty="0" err="1">
                <a:latin typeface="+mj-lt"/>
                <a:ea typeface="Calibri" panose="020F0502020204030204" charset="0"/>
                <a:cs typeface="Times New Roman" panose="02020603050405020304" pitchFamily="18" charset="0"/>
              </a:rPr>
              <a:t>war</a:t>
            </a:r>
            <a:r>
              <a:rPr lang="es-ES" sz="2000" dirty="0">
                <a:latin typeface="+mj-lt"/>
                <a:ea typeface="Calibri" panose="020F0502020204030204" charset="0"/>
                <a:cs typeface="Times New Roman" panose="02020603050405020304" pitchFamily="18" charset="0"/>
              </a:rPr>
              <a:t> depende del fichero </a:t>
            </a:r>
            <a:r>
              <a:rPr lang="es-ES" sz="2000" dirty="0" err="1">
                <a:latin typeface="+mj-lt"/>
                <a:ea typeface="Calibri" panose="020F0502020204030204" charset="0"/>
                <a:cs typeface="Times New Roman" panose="02020603050405020304" pitchFamily="18" charset="0"/>
              </a:rPr>
              <a:t>ear</a:t>
            </a:r>
            <a:r>
              <a:rPr lang="es-ES" sz="2000" dirty="0">
                <a:latin typeface="+mj-lt"/>
                <a:ea typeface="Calibri" panose="020F0502020204030204" charset="0"/>
                <a:cs typeface="Times New Roman" panose="02020603050405020304" pitchFamily="18" charset="0"/>
              </a:rPr>
              <a:t>, que contiene los servicios de lógica de negocio (Enterprise java </a:t>
            </a:r>
            <a:r>
              <a:rPr lang="es-ES" sz="2000" dirty="0" err="1">
                <a:latin typeface="+mj-lt"/>
                <a:ea typeface="Calibri" panose="020F0502020204030204" charset="0"/>
                <a:cs typeface="Times New Roman" panose="02020603050405020304" pitchFamily="18" charset="0"/>
              </a:rPr>
              <a:t>beans</a:t>
            </a:r>
            <a:r>
              <a:rPr lang="es-ES" sz="2000" dirty="0">
                <a:latin typeface="+mj-lt"/>
                <a:ea typeface="Calibri" panose="020F0502020204030204" charset="0"/>
                <a:cs typeface="Times New Roman" panose="02020603050405020304" pitchFamily="18" charset="0"/>
              </a:rPr>
              <a:t>), y este depende del </a:t>
            </a:r>
            <a:r>
              <a:rPr lang="es-ES" sz="2000" dirty="0" err="1">
                <a:latin typeface="+mj-lt"/>
                <a:ea typeface="Calibri" panose="020F0502020204030204" charset="0"/>
                <a:cs typeface="Times New Roman" panose="02020603050405020304" pitchFamily="18" charset="0"/>
              </a:rPr>
              <a:t>sirl_dao</a:t>
            </a:r>
            <a:r>
              <a:rPr lang="es-ES" sz="2000" dirty="0">
                <a:latin typeface="+mj-lt"/>
                <a:ea typeface="Calibri" panose="020F0502020204030204" charset="0"/>
                <a:cs typeface="Times New Roman" panose="02020603050405020304" pitchFamily="18" charset="0"/>
              </a:rPr>
              <a:t>, que es el que garantiza el acceso a la base de datos. El sistema debe poderse utilizar con los navegadores </a:t>
            </a:r>
            <a:r>
              <a:rPr lang="es-ES" sz="2000" dirty="0" err="1">
                <a:latin typeface="+mj-lt"/>
                <a:ea typeface="Calibri" panose="020F0502020204030204" charset="0"/>
                <a:cs typeface="Times New Roman" panose="02020603050405020304" pitchFamily="18" charset="0"/>
              </a:rPr>
              <a:t>FireFox</a:t>
            </a:r>
            <a:r>
              <a:rPr lang="es-ES" sz="2000" dirty="0">
                <a:latin typeface="+mj-lt"/>
                <a:ea typeface="Calibri" panose="020F0502020204030204" charset="0"/>
                <a:cs typeface="Times New Roman" panose="02020603050405020304" pitchFamily="18" charset="0"/>
              </a:rPr>
              <a:t>, Google Crome e Internet Explorer 6 o superior.</a:t>
            </a:r>
            <a:endParaRPr lang="es-ES" sz="2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p:nvPr/>
        </p:nvSpPr>
        <p:spPr>
          <a:xfrm>
            <a:off x="252000" y="140717"/>
            <a:ext cx="8739601"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t>Variantes</a:t>
            </a:r>
            <a:r>
              <a:rPr lang="en-US" dirty="0"/>
              <a:t> de </a:t>
            </a:r>
            <a:r>
              <a:rPr lang="en-US" dirty="0" err="1"/>
              <a:t>solución</a:t>
            </a:r>
            <a:r>
              <a:rPr lang="en-US" dirty="0"/>
              <a:t>. Vista de despliegue. </a:t>
            </a:r>
            <a:endParaRPr lang="es-ES" dirty="0"/>
          </a:p>
        </p:txBody>
      </p:sp>
      <p:sp>
        <p:nvSpPr>
          <p:cNvPr id="3" name="Rectángulo: esquinas redondeadas 2"/>
          <p:cNvSpPr/>
          <p:nvPr/>
        </p:nvSpPr>
        <p:spPr>
          <a:xfrm>
            <a:off x="0" y="1629000"/>
            <a:ext cx="9144000" cy="2160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s-ES" sz="2000" b="1" spc="50" dirty="0">
                <a:ln w="11430"/>
                <a:solidFill>
                  <a:schemeClr val="bg1"/>
                </a:solidFill>
                <a:latin typeface="+mj-lt"/>
              </a:rPr>
              <a:t>Variante 1</a:t>
            </a:r>
            <a:endParaRPr lang="es-ES" sz="2000" b="1" spc="50" dirty="0">
              <a:ln w="11430"/>
              <a:solidFill>
                <a:schemeClr val="bg1"/>
              </a:solidFill>
              <a:latin typeface="+mj-lt"/>
            </a:endParaRPr>
          </a:p>
          <a:p>
            <a:pPr marL="257175" indent="-257175">
              <a:buFont typeface="Arial" panose="020B0604020202020204" pitchFamily="34" charset="0"/>
              <a:buChar char="•"/>
            </a:pPr>
            <a:r>
              <a:rPr lang="es-ES" sz="2000" dirty="0">
                <a:latin typeface="+mj-lt"/>
              </a:rPr>
              <a:t>Tener todo dentro de un mismo nodo. Esta es la manera en que normalmente se hace el trabajo de desarrollo, con todo instalado en nuestra máquina, en ella corre el servidor de aplicaciones y el gestor de bases de datos.</a:t>
            </a:r>
            <a:endParaRPr lang="es-ES" sz="2000" dirty="0">
              <a:latin typeface="+mj-lt"/>
            </a:endParaRPr>
          </a:p>
          <a:p>
            <a:pPr marL="257175" indent="-257175">
              <a:buFont typeface="Arial" panose="020B0604020202020204" pitchFamily="34" charset="0"/>
              <a:buChar char="•"/>
            </a:pPr>
            <a:r>
              <a:rPr lang="es-ES" sz="2000" dirty="0">
                <a:latin typeface="+mj-lt"/>
              </a:rPr>
              <a:t>Pero de esta manera no podemos hacer una distribución de la aplicación (no tendrá un despliegue web). </a:t>
            </a:r>
            <a:endParaRPr lang="es-ES" sz="2000" dirty="0">
              <a:latin typeface="+mj-lt"/>
            </a:endParaRPr>
          </a:p>
        </p:txBody>
      </p:sp>
      <p:sp>
        <p:nvSpPr>
          <p:cNvPr id="4" name="Rectángulo: esquinas redondeadas 3"/>
          <p:cNvSpPr/>
          <p:nvPr/>
        </p:nvSpPr>
        <p:spPr>
          <a:xfrm>
            <a:off x="0" y="3949650"/>
            <a:ext cx="4211999" cy="144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s-ES" sz="2000" b="1" spc="50" dirty="0">
                <a:ln w="11430"/>
                <a:solidFill>
                  <a:schemeClr val="bg1"/>
                </a:solidFill>
                <a:latin typeface="+mj-lt"/>
              </a:rPr>
              <a:t>Variante 2</a:t>
            </a:r>
            <a:endParaRPr lang="es-ES" sz="2000" b="1" spc="50" dirty="0">
              <a:ln w="11430"/>
              <a:solidFill>
                <a:schemeClr val="bg1"/>
              </a:solidFill>
              <a:latin typeface="+mj-lt"/>
            </a:endParaRPr>
          </a:p>
          <a:p>
            <a:pPr marL="257175" indent="-257175">
              <a:buFont typeface="Arial" panose="020B0604020202020204" pitchFamily="34" charset="0"/>
              <a:buChar char="•"/>
            </a:pPr>
            <a:r>
              <a:rPr lang="es-ES" sz="2000" dirty="0">
                <a:latin typeface="+mj-lt"/>
              </a:rPr>
              <a:t>Disponer de un servidor en el que se coloca todo, y las PC clientes en las que se visualiza la aplicación. </a:t>
            </a:r>
            <a:endParaRPr lang="es-ES" sz="2000" dirty="0">
              <a:latin typeface="+mj-lt"/>
            </a:endParaRPr>
          </a:p>
        </p:txBody>
      </p:sp>
      <p:sp>
        <p:nvSpPr>
          <p:cNvPr id="5" name="Rectángulo: esquinas redondeadas 4"/>
          <p:cNvSpPr/>
          <p:nvPr/>
        </p:nvSpPr>
        <p:spPr>
          <a:xfrm>
            <a:off x="5040001" y="3949650"/>
            <a:ext cx="3951600" cy="144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s-ES" sz="2000" b="1" spc="50" dirty="0">
                <a:ln w="11430"/>
                <a:solidFill>
                  <a:schemeClr val="bg1"/>
                </a:solidFill>
                <a:latin typeface="+mj-lt"/>
              </a:rPr>
              <a:t>Variante 3</a:t>
            </a:r>
            <a:endParaRPr lang="es-ES" sz="2000" b="1" spc="50" dirty="0">
              <a:ln w="11430"/>
              <a:solidFill>
                <a:schemeClr val="bg1"/>
              </a:solidFill>
              <a:latin typeface="+mj-lt"/>
            </a:endParaRPr>
          </a:p>
          <a:p>
            <a:r>
              <a:rPr lang="es-ES" sz="2000" dirty="0">
                <a:latin typeface="+mj-lt"/>
              </a:rPr>
              <a:t>Hacer correr el gestor de bases de datos dentro en un servidor específico, y el servidor de aplicaciones en otro.</a:t>
            </a:r>
            <a:endParaRPr lang="es-ES" sz="2000" dirty="0">
              <a:latin typeface="+mj-lt"/>
            </a:endParaRPr>
          </a:p>
        </p:txBody>
      </p:sp>
      <p:sp>
        <p:nvSpPr>
          <p:cNvPr id="6" name="Rectángulo: esquinas redondeadas 5"/>
          <p:cNvSpPr/>
          <p:nvPr/>
        </p:nvSpPr>
        <p:spPr>
          <a:xfrm>
            <a:off x="0" y="5749650"/>
            <a:ext cx="9144000" cy="1080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s-ES" sz="2000" b="1" spc="50" dirty="0">
                <a:ln w="11430"/>
                <a:solidFill>
                  <a:schemeClr val="bg1"/>
                </a:solidFill>
                <a:effectLst>
                  <a:outerShdw blurRad="38100" dist="38100" dir="2700000" algn="tl">
                    <a:srgbClr val="000000">
                      <a:alpha val="43137"/>
                    </a:srgbClr>
                  </a:outerShdw>
                </a:effectLst>
                <a:latin typeface="+mj-lt"/>
              </a:rPr>
              <a:t>Variante 4</a:t>
            </a:r>
            <a:endParaRPr lang="es-ES" sz="2000" b="1" spc="50" dirty="0">
              <a:ln w="11430"/>
              <a:solidFill>
                <a:schemeClr val="bg1"/>
              </a:solidFill>
              <a:effectLst>
                <a:outerShdw blurRad="38100" dist="38100" dir="2700000" algn="tl">
                  <a:srgbClr val="000000">
                    <a:alpha val="43137"/>
                  </a:srgbClr>
                </a:outerShdw>
              </a:effectLst>
              <a:latin typeface="+mj-lt"/>
            </a:endParaRPr>
          </a:p>
          <a:p>
            <a:pPr lvl="0" algn="just" fontAlgn="base">
              <a:spcBef>
                <a:spcPct val="0"/>
              </a:spcBef>
              <a:spcAft>
                <a:spcPct val="0"/>
              </a:spcAft>
            </a:pPr>
            <a:r>
              <a:rPr lang="es-ES" sz="2000" dirty="0">
                <a:latin typeface="+mj-lt"/>
              </a:rPr>
              <a:t>Desagregar el servidor web, se coloca el servidor web en un servidor independiente, el servidor de aplicaciones en otro, y la base de datos en otro. </a:t>
            </a:r>
            <a:endParaRPr lang="es-E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de código abierto</a:t>
            </a:r>
            <a:endParaRPr lang="es-ES" dirty="0"/>
          </a:p>
        </p:txBody>
      </p:sp>
      <p:sp>
        <p:nvSpPr>
          <p:cNvPr id="6" name="Marcador de contenido 5"/>
          <p:cNvSpPr>
            <a:spLocks noGrp="1"/>
          </p:cNvSpPr>
          <p:nvPr>
            <p:ph idx="1"/>
          </p:nvPr>
        </p:nvSpPr>
        <p:spPr>
          <a:xfrm>
            <a:off x="252000" y="2332037"/>
            <a:ext cx="8434800" cy="4525963"/>
          </a:xfrm>
        </p:spPr>
        <p:txBody>
          <a:bodyPr>
            <a:normAutofit/>
          </a:bodyPr>
          <a:lstStyle/>
          <a:p>
            <a:pPr algn="just"/>
            <a:r>
              <a:rPr lang="es-ES" sz="2400" dirty="0"/>
              <a:t>El desarrollo de código abierto es un enfoque al desarrollo de software en que se publica el código de un sistema de software y se invita a voluntarios a participar en el proceso de desarrollo (Raymond, 2001). Sus raíces están en la Free Software </a:t>
            </a:r>
            <a:r>
              <a:rPr lang="es-ES" sz="2400" dirty="0" err="1"/>
              <a:t>Foundation</a:t>
            </a:r>
            <a:r>
              <a:rPr lang="es-ES" sz="2400" dirty="0"/>
              <a:t> (http:// </a:t>
            </a:r>
            <a:r>
              <a:rPr lang="es-ES" sz="2400" dirty="0">
                <a:hlinkClick r:id="rId1"/>
              </a:rPr>
              <a:t>www.fsf.org</a:t>
            </a:r>
            <a:r>
              <a:rPr lang="es-ES" sz="2400" dirty="0"/>
              <a:t>)</a:t>
            </a:r>
            <a:endParaRPr lang="es-ES" sz="2400" dirty="0"/>
          </a:p>
          <a:p>
            <a:pPr marL="0" indent="0" algn="just">
              <a:buNone/>
            </a:pPr>
            <a:endParaRPr lang="es-ES" sz="2400" dirty="0"/>
          </a:p>
          <a:p>
            <a:pPr algn="just"/>
            <a:r>
              <a:rPr lang="es-ES" sz="2400" dirty="0"/>
              <a:t>Aboga porque el código fuente no debe ser propietario sino, más bien, tiene que estar siempre disponible para que los usuarios lo examinen y modifiquen como deseen.</a:t>
            </a:r>
            <a:endParaRPr lang="es-E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00875" y="4714875"/>
            <a:ext cx="2143125" cy="2143125"/>
          </a:xfrm>
          <a:prstGeom prst="rect">
            <a:avLst/>
          </a:prstGeom>
        </p:spPr>
      </p:pic>
      <p:sp>
        <p:nvSpPr>
          <p:cNvPr id="2" name="Título 1"/>
          <p:cNvSpPr>
            <a:spLocks noGrp="1"/>
          </p:cNvSpPr>
          <p:nvPr>
            <p:ph type="title"/>
          </p:nvPr>
        </p:nvSpPr>
        <p:spPr/>
        <p:txBody>
          <a:bodyPr>
            <a:normAutofit fontScale="90000"/>
          </a:bodyPr>
          <a:lstStyle/>
          <a:p>
            <a:r>
              <a:rPr lang="es-ES" dirty="0"/>
              <a:t>Desarrollo de código abierto. Beneficios</a:t>
            </a:r>
            <a:endParaRPr lang="es-ES" dirty="0"/>
          </a:p>
        </p:txBody>
      </p:sp>
      <p:sp>
        <p:nvSpPr>
          <p:cNvPr id="6" name="Marcador de contenido 5"/>
          <p:cNvSpPr>
            <a:spLocks noGrp="1"/>
          </p:cNvSpPr>
          <p:nvPr>
            <p:ph idx="1"/>
          </p:nvPr>
        </p:nvSpPr>
        <p:spPr>
          <a:xfrm>
            <a:off x="252000" y="1629001"/>
            <a:ext cx="8640000" cy="2160000"/>
          </a:xfrm>
        </p:spPr>
        <p:txBody>
          <a:bodyPr>
            <a:normAutofit/>
          </a:bodyPr>
          <a:lstStyle/>
          <a:p>
            <a:pPr algn="just"/>
            <a:r>
              <a:rPr lang="en-US" sz="2400" dirty="0"/>
              <a:t>Se </a:t>
            </a:r>
            <a:r>
              <a:rPr lang="en-US" sz="2400" dirty="0" err="1"/>
              <a:t>descarga</a:t>
            </a:r>
            <a:r>
              <a:rPr lang="en-US" sz="2400" dirty="0"/>
              <a:t> sin </a:t>
            </a:r>
            <a:r>
              <a:rPr lang="en-US" sz="2400" dirty="0" err="1"/>
              <a:t>costos</a:t>
            </a:r>
            <a:r>
              <a:rPr lang="en-US" sz="2400" dirty="0"/>
              <a:t>.</a:t>
            </a:r>
            <a:r>
              <a:rPr lang="es-ES" sz="2400" dirty="0"/>
              <a:t> Sin embargo, si usted quiere documentación y soporte, entonces tal vez deba pagar por ello.</a:t>
            </a:r>
            <a:r>
              <a:rPr lang="en-US" sz="2400" dirty="0"/>
              <a:t> </a:t>
            </a:r>
            <a:endParaRPr lang="en-US" sz="2400" dirty="0"/>
          </a:p>
          <a:p>
            <a:pPr algn="just"/>
            <a:r>
              <a:rPr lang="es-ES" sz="2400" dirty="0"/>
              <a:t>Gran comunidad de usuarios que quiere corregir los problemas por sí misma, en lugar de reportarlos al desarrollador y esperar una nueva versión del sistema.</a:t>
            </a:r>
            <a:endParaRPr lang="es-ES" sz="2400" dirty="0"/>
          </a:p>
        </p:txBody>
      </p:sp>
      <p:sp>
        <p:nvSpPr>
          <p:cNvPr id="3" name="Rectángulo 2"/>
          <p:cNvSpPr/>
          <p:nvPr/>
        </p:nvSpPr>
        <p:spPr>
          <a:xfrm>
            <a:off x="252000" y="4000364"/>
            <a:ext cx="86400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s-ES" sz="2400" dirty="0"/>
              <a:t>Para una compañía que desarrolla software, existen dos conflictos de código abierto que debe considerar: </a:t>
            </a:r>
            <a:endParaRPr lang="es-ES" sz="2400" dirty="0"/>
          </a:p>
        </p:txBody>
      </p:sp>
      <p:sp>
        <p:nvSpPr>
          <p:cNvPr id="7" name="Rectángulo 6"/>
          <p:cNvSpPr/>
          <p:nvPr/>
        </p:nvSpPr>
        <p:spPr>
          <a:xfrm>
            <a:off x="251999" y="5244516"/>
            <a:ext cx="6748875" cy="1631216"/>
          </a:xfrm>
          <a:prstGeom prst="rect">
            <a:avLst/>
          </a:prstGeom>
        </p:spPr>
        <p:txBody>
          <a:bodyPr wrap="square">
            <a:spAutoFit/>
          </a:bodyPr>
          <a:lstStyle/>
          <a:p>
            <a:pPr marL="342900" indent="-342900" algn="just">
              <a:buAutoNum type="arabicPeriod"/>
            </a:pPr>
            <a:r>
              <a:rPr lang="es-ES" sz="2000" dirty="0"/>
              <a:t>¿El producto que se desarrollará deberá usar componentes de código abierto?</a:t>
            </a:r>
            <a:endParaRPr lang="es-ES" sz="2000" dirty="0"/>
          </a:p>
          <a:p>
            <a:pPr marL="342900" indent="-342900" algn="just">
              <a:buAutoNum type="arabicPeriod"/>
            </a:pPr>
            <a:endParaRPr lang="es-ES" sz="2000" dirty="0"/>
          </a:p>
          <a:p>
            <a:pPr algn="just"/>
            <a:r>
              <a:rPr lang="es-ES" sz="2000" b="1" dirty="0"/>
              <a:t>2. </a:t>
            </a:r>
            <a:r>
              <a:rPr lang="es-ES" sz="2000" dirty="0"/>
              <a:t>¿Deberá usarse un enfoque de código abierto para el desarrollo del software? </a:t>
            </a:r>
            <a:endParaRPr lang="es-ES" sz="2000" dirty="0"/>
          </a:p>
        </p:txBody>
      </p:sp>
      <p:sp>
        <p:nvSpPr>
          <p:cNvPr id="8" name="Cinta: inclinada hacia abajo 7"/>
          <p:cNvSpPr/>
          <p:nvPr/>
        </p:nvSpPr>
        <p:spPr>
          <a:xfrm rot="19748074">
            <a:off x="1991804" y="3210948"/>
            <a:ext cx="6250068" cy="2160000"/>
          </a:xfrm>
          <a:prstGeom prst="ribb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400"/>
              <a:t>Licencia de código abierto</a:t>
            </a:r>
            <a:endParaRPr lang="es-E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000" y="189000"/>
            <a:ext cx="8229600" cy="1143000"/>
          </a:xfrm>
        </p:spPr>
        <p:txBody>
          <a:bodyPr/>
          <a:lstStyle/>
          <a:p>
            <a:r>
              <a:rPr lang="en-US" dirty="0" err="1"/>
              <a:t>Orientación</a:t>
            </a:r>
            <a:r>
              <a:rPr lang="en-US" dirty="0"/>
              <a:t> del </a:t>
            </a:r>
            <a:r>
              <a:rPr lang="en-US" dirty="0" err="1"/>
              <a:t>Seminario</a:t>
            </a:r>
            <a:endParaRPr lang="es-ES" dirty="0"/>
          </a:p>
        </p:txBody>
      </p:sp>
      <p:sp>
        <p:nvSpPr>
          <p:cNvPr id="3" name="Marcador de contenido 2"/>
          <p:cNvSpPr>
            <a:spLocks noGrp="1"/>
          </p:cNvSpPr>
          <p:nvPr>
            <p:ph idx="1"/>
          </p:nvPr>
        </p:nvSpPr>
        <p:spPr>
          <a:xfrm>
            <a:off x="148000" y="2008321"/>
            <a:ext cx="8744000" cy="3220680"/>
          </a:xfrm>
        </p:spPr>
        <p:txBody>
          <a:bodyPr>
            <a:normAutofit/>
          </a:bodyPr>
          <a:lstStyle/>
          <a:p>
            <a:pPr algn="just"/>
            <a:r>
              <a:rPr lang="es-ES" sz="2400" dirty="0"/>
              <a:t>Teniendo en cuenta los conflictos de implementación vistos en clases. Los estudiantes deben: </a:t>
            </a:r>
            <a:endParaRPr lang="es-ES" sz="2400" dirty="0"/>
          </a:p>
          <a:p>
            <a:pPr lvl="1" algn="just"/>
            <a:r>
              <a:rPr lang="es-ES" sz="2400" dirty="0"/>
              <a:t>Exponer como los conflictos de implementación son resueltos en sus proyectos, ejemplificando cada conflicto.</a:t>
            </a:r>
            <a:endParaRPr lang="es-ES" sz="2400" dirty="0"/>
          </a:p>
          <a:p>
            <a:pPr lvl="1" algn="just"/>
            <a:r>
              <a:rPr lang="es-ES" sz="2400" dirty="0"/>
              <a:t>En caso de que algún conflicto no se haya detectado en el proyecto, traer propuesta y proyección de implantación de su corrección. </a:t>
            </a:r>
            <a:endParaRPr lang="es-ES" sz="2400" dirty="0"/>
          </a:p>
        </p:txBody>
      </p:sp>
      <p:pic>
        <p:nvPicPr>
          <p:cNvPr id="5" name="Imagen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87680" y="-1"/>
            <a:ext cx="1756320" cy="200832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Conclusiones</a:t>
            </a:r>
            <a:endParaRPr lang="es-ES" dirty="0"/>
          </a:p>
        </p:txBody>
      </p:sp>
      <p:pic>
        <p:nvPicPr>
          <p:cNvPr id="4" name="Marcador de contenido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14500" y="2078831"/>
            <a:ext cx="57150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p:nvPr/>
        </p:nvSpPr>
        <p:spPr>
          <a:xfrm>
            <a:off x="1332000" y="189000"/>
            <a:ext cx="6172200"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Objetivos</a:t>
            </a:r>
            <a:endParaRPr lang="es-ES" dirty="0">
              <a:latin typeface="+mn-lt"/>
            </a:endParaRPr>
          </a:p>
        </p:txBody>
      </p:sp>
      <p:sp>
        <p:nvSpPr>
          <p:cNvPr id="3" name="Rectángulo 2"/>
          <p:cNvSpPr/>
          <p:nvPr/>
        </p:nvSpPr>
        <p:spPr>
          <a:xfrm>
            <a:off x="342900" y="1920478"/>
            <a:ext cx="8363778" cy="2585323"/>
          </a:xfrm>
          <a:prstGeom prst="rect">
            <a:avLst/>
          </a:prstGeom>
        </p:spPr>
        <p:txBody>
          <a:bodyPr wrap="square">
            <a:spAutoFit/>
          </a:bodyPr>
          <a:lstStyle/>
          <a:p>
            <a:pPr marL="428625" indent="-428625" algn="just">
              <a:buFont typeface="Wingdings" panose="05000000000000000000" pitchFamily="2" charset="2"/>
              <a:buChar char="Ø"/>
            </a:pPr>
            <a:r>
              <a:rPr lang="en-US" sz="2700" dirty="0"/>
              <a:t>Que </a:t>
            </a:r>
            <a:r>
              <a:rPr lang="en-US" sz="2700" dirty="0" err="1"/>
              <a:t>conozcan</a:t>
            </a:r>
            <a:r>
              <a:rPr lang="en-US" sz="2700" dirty="0"/>
              <a:t>  </a:t>
            </a:r>
            <a:r>
              <a:rPr lang="en-US" sz="2700" dirty="0" err="1"/>
              <a:t>algunos</a:t>
            </a:r>
            <a:r>
              <a:rPr lang="en-US" sz="2700" dirty="0"/>
              <a:t> </a:t>
            </a:r>
            <a:r>
              <a:rPr lang="en-US" sz="2700" dirty="0" err="1"/>
              <a:t>conflictos</a:t>
            </a:r>
            <a:r>
              <a:rPr lang="en-US" sz="2700" dirty="0"/>
              <a:t> de </a:t>
            </a:r>
            <a:r>
              <a:rPr lang="en-US" sz="2700" dirty="0" err="1"/>
              <a:t>implementación</a:t>
            </a:r>
            <a:r>
              <a:rPr lang="en-US" sz="2700" dirty="0"/>
              <a:t>  que se </a:t>
            </a:r>
            <a:r>
              <a:rPr lang="en-US" sz="2700" dirty="0" err="1"/>
              <a:t>dan</a:t>
            </a:r>
            <a:r>
              <a:rPr lang="en-US" sz="2700" dirty="0"/>
              <a:t> </a:t>
            </a:r>
            <a:r>
              <a:rPr lang="en-US" sz="2700" dirty="0" err="1"/>
              <a:t>sistemas</a:t>
            </a:r>
            <a:r>
              <a:rPr lang="en-US" sz="2700" dirty="0"/>
              <a:t> de </a:t>
            </a:r>
            <a:r>
              <a:rPr lang="en-US" sz="2700" dirty="0" err="1"/>
              <a:t>mediana</a:t>
            </a:r>
            <a:r>
              <a:rPr lang="en-US" sz="2700" dirty="0"/>
              <a:t> y </a:t>
            </a:r>
            <a:r>
              <a:rPr lang="en-US" sz="2700" dirty="0" err="1"/>
              <a:t>alta</a:t>
            </a:r>
            <a:r>
              <a:rPr lang="en-US" sz="2700" dirty="0"/>
              <a:t> </a:t>
            </a:r>
            <a:r>
              <a:rPr lang="en-US" sz="2700" dirty="0" err="1"/>
              <a:t>complejidad</a:t>
            </a:r>
            <a:r>
              <a:rPr lang="en-US" sz="2700" dirty="0"/>
              <a:t>.</a:t>
            </a:r>
            <a:endParaRPr lang="en-US" sz="2700" dirty="0"/>
          </a:p>
          <a:p>
            <a:pPr algn="just"/>
            <a:endParaRPr lang="en-US" sz="2700" dirty="0"/>
          </a:p>
          <a:p>
            <a:pPr marL="428625" indent="-428625" algn="just">
              <a:buFont typeface="Wingdings" panose="05000000000000000000" pitchFamily="2" charset="2"/>
              <a:buChar char="Ø"/>
            </a:pPr>
            <a:r>
              <a:rPr lang="en-US" sz="2700" dirty="0"/>
              <a:t>Que </a:t>
            </a:r>
            <a:r>
              <a:rPr lang="en-US" sz="2700" dirty="0" err="1"/>
              <a:t>conozcan</a:t>
            </a:r>
            <a:r>
              <a:rPr lang="en-US" sz="2700" dirty="0"/>
              <a:t> </a:t>
            </a:r>
            <a:r>
              <a:rPr lang="en-US" sz="2700" b="1" dirty="0" err="1"/>
              <a:t>algunas</a:t>
            </a:r>
            <a:r>
              <a:rPr lang="en-US" sz="2700" b="1" dirty="0"/>
              <a:t> </a:t>
            </a:r>
            <a:r>
              <a:rPr lang="en-US" sz="2700" b="1" dirty="0" err="1"/>
              <a:t>medidas</a:t>
            </a:r>
            <a:r>
              <a:rPr lang="en-US" sz="2700" b="1" dirty="0"/>
              <a:t> </a:t>
            </a:r>
            <a:r>
              <a:rPr lang="en-US" sz="2700" dirty="0"/>
              <a:t>para la </a:t>
            </a:r>
            <a:r>
              <a:rPr lang="en-US" sz="2700" dirty="0" err="1"/>
              <a:t>resolución</a:t>
            </a:r>
            <a:r>
              <a:rPr lang="en-US" sz="2700" dirty="0"/>
              <a:t> de </a:t>
            </a:r>
            <a:r>
              <a:rPr lang="en-US" sz="2700" dirty="0" err="1"/>
              <a:t>los</a:t>
            </a:r>
            <a:r>
              <a:rPr lang="en-US" sz="2700" dirty="0"/>
              <a:t> </a:t>
            </a:r>
            <a:r>
              <a:rPr lang="en-US" sz="2700" dirty="0" err="1"/>
              <a:t>conflictos</a:t>
            </a:r>
            <a:r>
              <a:rPr lang="en-US" sz="2700" dirty="0"/>
              <a:t> de </a:t>
            </a:r>
            <a:r>
              <a:rPr lang="en-US" sz="2700" dirty="0" err="1"/>
              <a:t>implementación</a:t>
            </a:r>
            <a:r>
              <a:rPr lang="en-US" sz="2700" b="1" dirty="0"/>
              <a:t>.</a:t>
            </a:r>
            <a:endParaRPr lang="en-US" sz="2700" b="1" dirty="0"/>
          </a:p>
          <a:p>
            <a:pPr marL="428625" indent="-428625" algn="just">
              <a:buFont typeface="Wingdings" panose="05000000000000000000" pitchFamily="2" charset="2"/>
              <a:buChar char="Ø"/>
            </a:pPr>
            <a:endParaRPr lang="es-ES" sz="2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p:cNvSpPr>
            <a:spLocks noGrp="1"/>
          </p:cNvSpPr>
          <p:nvPr>
            <p:ph idx="1"/>
          </p:nvPr>
        </p:nvSpPr>
        <p:spPr>
          <a:xfrm>
            <a:off x="0" y="1052736"/>
            <a:ext cx="9144000" cy="1036712"/>
          </a:xfrm>
        </p:spPr>
        <p:txBody>
          <a:bodyPr>
            <a:normAutofit/>
          </a:bodyPr>
          <a:lstStyle/>
          <a:p>
            <a:pPr marL="0" indent="0" algn="just">
              <a:buNone/>
            </a:pPr>
            <a:r>
              <a:rPr lang="es-ES" sz="2400" dirty="0"/>
              <a:t>La reutilización de software es posible en algunos niveles diferentes:</a:t>
            </a:r>
            <a:endParaRPr lang="es-ES" sz="2400" dirty="0"/>
          </a:p>
          <a:p>
            <a:pPr algn="just"/>
            <a:endParaRPr lang="es-ES" sz="2400" dirty="0"/>
          </a:p>
        </p:txBody>
      </p:sp>
      <p:sp>
        <p:nvSpPr>
          <p:cNvPr id="10" name="Título 1"/>
          <p:cNvSpPr>
            <a:spLocks noGrp="1"/>
          </p:cNvSpPr>
          <p:nvPr>
            <p:ph type="title"/>
          </p:nvPr>
        </p:nvSpPr>
        <p:spPr>
          <a:xfrm>
            <a:off x="457200" y="193358"/>
            <a:ext cx="8229600" cy="1143000"/>
          </a:xfrm>
        </p:spPr>
        <p:txBody>
          <a:bodyPr/>
          <a:lstStyle/>
          <a:p>
            <a:r>
              <a:rPr lang="en-US" dirty="0">
                <a:solidFill>
                  <a:schemeClr val="bg1"/>
                </a:solidFill>
              </a:rPr>
              <a:t>REUTILIZACIÓN</a:t>
            </a:r>
            <a:endParaRPr lang="es-ES" dirty="0">
              <a:solidFill>
                <a:schemeClr val="bg1"/>
              </a:solidFill>
            </a:endParaRPr>
          </a:p>
        </p:txBody>
      </p:sp>
      <p:graphicFrame>
        <p:nvGraphicFramePr>
          <p:cNvPr id="12" name="Diagrama 11"/>
          <p:cNvGraphicFramePr/>
          <p:nvPr/>
        </p:nvGraphicFramePr>
        <p:xfrm>
          <a:off x="-33552" y="1571452"/>
          <a:ext cx="9144000" cy="51571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3358"/>
            <a:ext cx="8229600" cy="1143000"/>
          </a:xfrm>
        </p:spPr>
        <p:txBody>
          <a:bodyPr/>
          <a:lstStyle/>
          <a:p>
            <a:r>
              <a:rPr lang="en-US" dirty="0" err="1"/>
              <a:t>Costos</a:t>
            </a:r>
            <a:r>
              <a:rPr lang="en-US" dirty="0"/>
              <a:t> de la </a:t>
            </a:r>
            <a:r>
              <a:rPr lang="en-US" dirty="0" err="1"/>
              <a:t>reutilización</a:t>
            </a:r>
            <a:endParaRPr lang="es-ES" dirty="0"/>
          </a:p>
        </p:txBody>
      </p:sp>
      <p:pic>
        <p:nvPicPr>
          <p:cNvPr id="6" name="Marcador de contenido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308304" y="2013389"/>
            <a:ext cx="1884871" cy="2674308"/>
          </a:xfrm>
        </p:spPr>
      </p:pic>
      <p:sp>
        <p:nvSpPr>
          <p:cNvPr id="5" name="Marcador de número de diapositiva 4"/>
          <p:cNvSpPr>
            <a:spLocks noGrp="1"/>
          </p:cNvSpPr>
          <p:nvPr>
            <p:ph type="sldNum" sz="quarter" idx="4294967295"/>
          </p:nvPr>
        </p:nvSpPr>
        <p:spPr>
          <a:xfrm>
            <a:off x="6553200" y="6356350"/>
            <a:ext cx="2133600" cy="365125"/>
          </a:xfrm>
        </p:spPr>
        <p:txBody>
          <a:bodyPr/>
          <a:lstStyle/>
          <a:p>
            <a:fld id="{5D9BC0B9-89EC-4426-BB0C-F31F98678421}" type="slidenum">
              <a:rPr lang="es-ES" smtClean="0"/>
            </a:fld>
            <a:endParaRPr lang="es-ES"/>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75" y="4437113"/>
            <a:ext cx="2143125" cy="2411998"/>
          </a:xfrm>
          <a:prstGeom prst="rect">
            <a:avLst/>
          </a:prstGeom>
        </p:spPr>
      </p:pic>
      <p:graphicFrame>
        <p:nvGraphicFramePr>
          <p:cNvPr id="9" name="Diagrama 8"/>
          <p:cNvGraphicFramePr/>
          <p:nvPr/>
        </p:nvGraphicFramePr>
        <p:xfrm>
          <a:off x="-24009" y="1484784"/>
          <a:ext cx="7283137" cy="5358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xplosión: 14 puntos 2"/>
          <p:cNvSpPr/>
          <p:nvPr/>
        </p:nvSpPr>
        <p:spPr>
          <a:xfrm>
            <a:off x="0" y="1196752"/>
            <a:ext cx="9144000" cy="5646615"/>
          </a:xfrm>
          <a:prstGeom prst="irregularSeal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2000" b="1" dirty="0">
                <a:solidFill>
                  <a:schemeClr val="tx1"/>
                </a:solidFill>
              </a:rPr>
              <a:t>En un proceso de desarrollo orientado a la reutilización uno busca elementos reutilizables y, luego, modifica los requerimientos y el diseño para hacer un mejor uso de ellos.</a:t>
            </a:r>
            <a:endParaRPr lang="es-E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960" y="2495095"/>
            <a:ext cx="2167391" cy="2571480"/>
          </a:xfrm>
          <a:prstGeom prst="rect">
            <a:avLst/>
          </a:prstGeom>
        </p:spPr>
      </p:pic>
      <p:sp>
        <p:nvSpPr>
          <p:cNvPr id="2" name="Título 1"/>
          <p:cNvSpPr>
            <a:spLocks noGrp="1"/>
          </p:cNvSpPr>
          <p:nvPr>
            <p:ph type="title"/>
          </p:nvPr>
        </p:nvSpPr>
        <p:spPr>
          <a:xfrm>
            <a:off x="373560" y="45175"/>
            <a:ext cx="8229600" cy="1143000"/>
          </a:xfrm>
        </p:spPr>
        <p:txBody>
          <a:bodyPr>
            <a:normAutofit/>
          </a:bodyPr>
          <a:lstStyle/>
          <a:p>
            <a:r>
              <a:rPr lang="en-US" dirty="0" err="1"/>
              <a:t>Administración</a:t>
            </a:r>
            <a:r>
              <a:rPr lang="en-US" dirty="0"/>
              <a:t> de la </a:t>
            </a:r>
            <a:r>
              <a:rPr lang="en-US" dirty="0" err="1"/>
              <a:t>configuración</a:t>
            </a:r>
            <a:endParaRPr lang="es-ES" dirty="0"/>
          </a:p>
        </p:txBody>
      </p:sp>
      <p:sp>
        <p:nvSpPr>
          <p:cNvPr id="7" name="Rectángulo 6"/>
          <p:cNvSpPr/>
          <p:nvPr/>
        </p:nvSpPr>
        <p:spPr>
          <a:xfrm>
            <a:off x="165960" y="4919008"/>
            <a:ext cx="8978040" cy="1938992"/>
          </a:xfrm>
          <a:prstGeom prst="rect">
            <a:avLst/>
          </a:prstGeom>
        </p:spPr>
        <p:txBody>
          <a:bodyPr wrap="square">
            <a:spAutoFit/>
          </a:bodyPr>
          <a:lstStyle/>
          <a:p>
            <a:pPr algn="just"/>
            <a:r>
              <a:rPr lang="es-ES" sz="2000" dirty="0"/>
              <a:t>En el desarrollo de software, los cambios ocurren todo el tiempo, de modo que la administración del cambio es absolutamente esencial. Los cambios deben ser coordinados.</a:t>
            </a:r>
            <a:endParaRPr lang="es-ES" sz="2000" dirty="0"/>
          </a:p>
          <a:p>
            <a:pPr marL="342900" indent="-342900" algn="just">
              <a:buFont typeface="Arial" panose="020B0604020202020204" pitchFamily="34" charset="0"/>
              <a:buChar char="•"/>
            </a:pPr>
            <a:r>
              <a:rPr lang="en-US" sz="2000" dirty="0"/>
              <a:t>S</a:t>
            </a:r>
            <a:r>
              <a:rPr lang="es-ES" sz="2000" dirty="0"/>
              <a:t>e debe garantizar que todo el equipo tenga acceso a las versiones más recientes.</a:t>
            </a:r>
            <a:endParaRPr lang="es-ES" sz="2000" dirty="0"/>
          </a:p>
          <a:p>
            <a:pPr marL="342900" indent="-342900" algn="just">
              <a:buFont typeface="Arial" panose="020B0604020202020204" pitchFamily="34" charset="0"/>
              <a:buChar char="•"/>
            </a:pPr>
            <a:r>
              <a:rPr lang="en-US" sz="2000" dirty="0"/>
              <a:t>E</a:t>
            </a:r>
            <a:r>
              <a:rPr lang="es-ES" sz="2000" dirty="0"/>
              <a:t>l equipo debe poder actualizar los cambios, y retroceder a otras versiones operativas.</a:t>
            </a:r>
            <a:endParaRPr lang="es-ES" sz="2000" dirty="0"/>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840" y="954089"/>
            <a:ext cx="3755160" cy="3554912"/>
          </a:xfrm>
          <a:prstGeom prst="rect">
            <a:avLst/>
          </a:prstGeom>
        </p:spPr>
      </p:pic>
      <p:sp>
        <p:nvSpPr>
          <p:cNvPr id="8" name="Bocadillo nube: nube 7"/>
          <p:cNvSpPr/>
          <p:nvPr/>
        </p:nvSpPr>
        <p:spPr>
          <a:xfrm flipH="1">
            <a:off x="612000" y="954088"/>
            <a:ext cx="4776840" cy="1989000"/>
          </a:xfrm>
          <a:prstGeom prst="cloudCallout">
            <a:avLst>
              <a:gd name="adj1" fmla="val 34419"/>
              <a:gd name="adj2" fmla="val 82422"/>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Qué</a:t>
            </a:r>
            <a:r>
              <a:rPr lang="en-US" dirty="0"/>
              <a:t> </a:t>
            </a:r>
            <a:r>
              <a:rPr lang="en-US" dirty="0" err="1"/>
              <a:t>hacemos</a:t>
            </a:r>
            <a:r>
              <a:rPr lang="en-US" dirty="0"/>
              <a:t> </a:t>
            </a:r>
            <a:r>
              <a:rPr lang="en-US" dirty="0" err="1"/>
              <a:t>cuando</a:t>
            </a:r>
            <a:r>
              <a:rPr lang="en-US" dirty="0"/>
              <a:t> </a:t>
            </a:r>
            <a:r>
              <a:rPr lang="en-US" dirty="0" err="1"/>
              <a:t>estamos</a:t>
            </a:r>
            <a:r>
              <a:rPr lang="en-US" dirty="0"/>
              <a:t> </a:t>
            </a:r>
            <a:r>
              <a:rPr lang="en-US" dirty="0" err="1"/>
              <a:t>desarrollando</a:t>
            </a:r>
            <a:r>
              <a:rPr lang="en-US" dirty="0"/>
              <a:t> un </a:t>
            </a:r>
            <a:r>
              <a:rPr lang="en-US" dirty="0" err="1"/>
              <a:t>proyecto</a:t>
            </a:r>
            <a:r>
              <a:rPr lang="en-US" dirty="0"/>
              <a:t> </a:t>
            </a:r>
            <a:r>
              <a:rPr lang="en-US" dirty="0" err="1"/>
              <a:t>por</a:t>
            </a:r>
            <a:r>
              <a:rPr lang="en-US" dirty="0"/>
              <a:t> un </a:t>
            </a:r>
            <a:r>
              <a:rPr lang="en-US" dirty="0" err="1"/>
              <a:t>equipo</a:t>
            </a:r>
            <a:r>
              <a:rPr lang="en-US" dirty="0"/>
              <a:t> y temenos </a:t>
            </a:r>
            <a:r>
              <a:rPr lang="en-US" dirty="0" err="1"/>
              <a:t>varios</a:t>
            </a:r>
            <a:r>
              <a:rPr lang="en-US" dirty="0"/>
              <a:t> </a:t>
            </a:r>
            <a:r>
              <a:rPr lang="en-US" dirty="0" err="1"/>
              <a:t>recursos</a:t>
            </a:r>
            <a:r>
              <a:rPr lang="en-US" dirty="0"/>
              <a:t> que son de </a:t>
            </a:r>
            <a:r>
              <a:rPr lang="en-US" dirty="0" err="1"/>
              <a:t>interés</a:t>
            </a:r>
            <a:r>
              <a:rPr lang="en-US" dirty="0"/>
              <a:t> </a:t>
            </a:r>
            <a:r>
              <a:rPr lang="en-US" dirty="0" err="1"/>
              <a:t>común</a:t>
            </a:r>
            <a:r>
              <a:rPr lang="en-US" dirty="0"/>
              <a:t>??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000" y="1269000"/>
            <a:ext cx="8892000" cy="2188800"/>
          </a:xfrm>
        </p:spPr>
        <p:txBody>
          <a:bodyPr>
            <a:normAutofit/>
          </a:bodyPr>
          <a:lstStyle/>
          <a:p>
            <a:pPr marL="0" indent="0" algn="just">
              <a:buNone/>
            </a:pPr>
            <a:r>
              <a:rPr lang="es-ES" sz="2000" dirty="0"/>
              <a:t>La meta de la administración de la configuración es apoyar el proceso de integración del sistema, que los desarrolladores tengan acceso en una forma controlada al código del proyecto y a los documentos, descubrir qué cambios se realizaron, así como compilar y vincular componentes para crear un sistema.</a:t>
            </a:r>
            <a:endParaRPr lang="es-ES" sz="2000" dirty="0"/>
          </a:p>
        </p:txBody>
      </p:sp>
      <p:sp>
        <p:nvSpPr>
          <p:cNvPr id="6" name="Título 1"/>
          <p:cNvSpPr>
            <a:spLocks noGrp="1"/>
          </p:cNvSpPr>
          <p:nvPr>
            <p:ph type="title"/>
          </p:nvPr>
        </p:nvSpPr>
        <p:spPr>
          <a:xfrm>
            <a:off x="457200" y="274638"/>
            <a:ext cx="8229600" cy="1143000"/>
          </a:xfrm>
        </p:spPr>
        <p:txBody>
          <a:bodyPr>
            <a:normAutofit/>
          </a:bodyPr>
          <a:lstStyle/>
          <a:p>
            <a:r>
              <a:rPr lang="en-US" dirty="0" err="1"/>
              <a:t>Administración</a:t>
            </a:r>
            <a:r>
              <a:rPr lang="en-US" dirty="0"/>
              <a:t> de la </a:t>
            </a:r>
            <a:r>
              <a:rPr lang="en-US" dirty="0" err="1"/>
              <a:t>configuración</a:t>
            </a:r>
            <a:endParaRPr lang="es-ES" dirty="0"/>
          </a:p>
        </p:txBody>
      </p:sp>
      <p:graphicFrame>
        <p:nvGraphicFramePr>
          <p:cNvPr id="4" name="Diagrama 3"/>
          <p:cNvGraphicFramePr/>
          <p:nvPr/>
        </p:nvGraphicFramePr>
        <p:xfrm>
          <a:off x="228600" y="2412000"/>
          <a:ext cx="8686800" cy="45072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32000" y="2709000"/>
            <a:ext cx="2412000" cy="4148999"/>
          </a:xfrm>
          <a:prstGeom prst="rect">
            <a:avLst/>
          </a:prstGeom>
        </p:spPr>
      </p:pic>
      <p:sp>
        <p:nvSpPr>
          <p:cNvPr id="8" name="Bocadillo nube: nube 7"/>
          <p:cNvSpPr/>
          <p:nvPr/>
        </p:nvSpPr>
        <p:spPr>
          <a:xfrm>
            <a:off x="252000" y="1580014"/>
            <a:ext cx="5539244" cy="2928986"/>
          </a:xfrm>
          <a:prstGeom prst="cloudCallout">
            <a:avLst>
              <a:gd name="adj1" fmla="val 77906"/>
              <a:gd name="adj2" fmla="val 8501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err="1"/>
              <a:t>Ya</a:t>
            </a:r>
            <a:r>
              <a:rPr lang="en-US" sz="2800" dirty="0"/>
              <a:t> </a:t>
            </a:r>
            <a:r>
              <a:rPr lang="en-US" sz="2800" dirty="0" err="1"/>
              <a:t>terminé</a:t>
            </a:r>
            <a:r>
              <a:rPr lang="en-US" sz="2800" dirty="0"/>
              <a:t> de </a:t>
            </a:r>
            <a:r>
              <a:rPr lang="en-US" sz="2800" dirty="0" err="1"/>
              <a:t>desarrollar</a:t>
            </a:r>
            <a:r>
              <a:rPr lang="en-US" sz="2800" dirty="0"/>
              <a:t> el </a:t>
            </a:r>
            <a:r>
              <a:rPr lang="en-US" sz="2800" dirty="0" err="1"/>
              <a:t>sistema</a:t>
            </a:r>
            <a:r>
              <a:rPr lang="en-US" sz="2800" dirty="0"/>
              <a:t>.</a:t>
            </a:r>
            <a:endParaRPr lang="en-US" sz="2800" dirty="0"/>
          </a:p>
          <a:p>
            <a:pPr algn="ctr"/>
            <a:r>
              <a:rPr lang="en-US" sz="2800" dirty="0"/>
              <a:t>Y </a:t>
            </a:r>
            <a:r>
              <a:rPr lang="en-US" sz="2800" dirty="0" err="1"/>
              <a:t>ahora</a:t>
            </a:r>
            <a:r>
              <a:rPr lang="en-US" sz="2800" dirty="0"/>
              <a:t> </a:t>
            </a:r>
            <a:r>
              <a:rPr lang="en-US" sz="2800" dirty="0" err="1"/>
              <a:t>qué</a:t>
            </a:r>
            <a:r>
              <a:rPr lang="en-US" sz="2800" dirty="0"/>
              <a:t> </a:t>
            </a:r>
            <a:r>
              <a:rPr lang="en-US" sz="2800" dirty="0" err="1"/>
              <a:t>debo</a:t>
            </a:r>
            <a:r>
              <a:rPr lang="en-US" sz="2800" dirty="0"/>
              <a:t> </a:t>
            </a:r>
            <a:r>
              <a:rPr lang="en-US" sz="2800" dirty="0" err="1"/>
              <a:t>hacer</a:t>
            </a:r>
            <a:r>
              <a:rPr lang="en-US" sz="2800" dirty="0"/>
              <a:t>?</a:t>
            </a:r>
            <a:endParaRPr lang="es-E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huésped-objetivo</a:t>
            </a:r>
            <a:endParaRPr lang="es-ES" dirty="0"/>
          </a:p>
        </p:txBody>
      </p:sp>
      <p:sp>
        <p:nvSpPr>
          <p:cNvPr id="3" name="Marcador de contenido 2"/>
          <p:cNvSpPr>
            <a:spLocks noGrp="1"/>
          </p:cNvSpPr>
          <p:nvPr>
            <p:ph idx="1"/>
          </p:nvPr>
        </p:nvSpPr>
        <p:spPr>
          <a:xfrm>
            <a:off x="0" y="1989000"/>
            <a:ext cx="9144000" cy="2188800"/>
          </a:xfrm>
        </p:spPr>
        <p:txBody>
          <a:bodyPr>
            <a:normAutofit/>
          </a:bodyPr>
          <a:lstStyle/>
          <a:p>
            <a:pPr algn="just"/>
            <a:r>
              <a:rPr lang="es-ES" sz="2400" dirty="0"/>
              <a:t>La mayoría del desarrollo de software se basa en un modelo huésped-objetivo. El software se desarrolla en una computadora (el huésped), aunque opera en una máquina separada (el objetivo). En un sentido más amplio, puede hablarse de una plataforma de desarrollo y una plataforma de ejecución.</a:t>
            </a:r>
            <a:endParaRPr lang="es-ES" sz="2400" dirty="0"/>
          </a:p>
        </p:txBody>
      </p:sp>
      <p:pic>
        <p:nvPicPr>
          <p:cNvPr id="5" name="Imagen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92000" y="3789000"/>
            <a:ext cx="3852000" cy="3090000"/>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7927</Words>
  <Application>WPS Presentation</Application>
  <PresentationFormat>Presentación en pantalla (4:3)</PresentationFormat>
  <Paragraphs>221</Paragraphs>
  <Slides>27</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Trebuchet MS</vt:lpstr>
      <vt:lpstr>Microsoft YaHei</vt:lpstr>
      <vt:lpstr>Arial Unicode MS</vt:lpstr>
      <vt:lpstr>Calibri</vt:lpstr>
      <vt:lpstr>Times New Roman</vt:lpstr>
      <vt:lpstr>Tahoma</vt:lpstr>
      <vt:lpstr>Tema de Office</vt:lpstr>
      <vt:lpstr>Conferencia No. 5 </vt:lpstr>
      <vt:lpstr>PowerPoint 演示文稿</vt:lpstr>
      <vt:lpstr>PowerPoint 演示文稿</vt:lpstr>
      <vt:lpstr>REUTILIZACIÓN</vt:lpstr>
      <vt:lpstr>Costos de la reutilización</vt:lpstr>
      <vt:lpstr>Administración de la configuración</vt:lpstr>
      <vt:lpstr>Administración de la configuración</vt:lpstr>
      <vt:lpstr>PowerPoint 演示文稿</vt:lpstr>
      <vt:lpstr>Desarrollo huésped-objetivo</vt:lpstr>
      <vt:lpstr>Desarrollo huésped-objetivo</vt:lpstr>
      <vt:lpstr>Desarrollo huésped-objetivo</vt:lpstr>
      <vt:lpstr>Desarrollo huésped-objetivo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Desarrollo de código abierto</vt:lpstr>
      <vt:lpstr>Desarrollo de código abierto. Beneficios</vt:lpstr>
      <vt:lpstr>Orientación del Seminario</vt:lpstr>
      <vt:lpstr>Conclusiones</vt:lpstr>
    </vt:vector>
  </TitlesOfParts>
  <Company>Casa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 Martínez</dc:creator>
  <cp:lastModifiedBy>BinaryFall</cp:lastModifiedBy>
  <cp:revision>217</cp:revision>
  <dcterms:created xsi:type="dcterms:W3CDTF">2013-09-19T17:16:00Z</dcterms:created>
  <dcterms:modified xsi:type="dcterms:W3CDTF">2024-07-07T17:15:45Z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CFD56BFFC49D4F5AB9556441FF6895E7_12</vt:lpwstr>
  </property>
  <property fmtid="{D5CDD505-2E9C-101B-9397-08002B2CF9AE}" pid="3" name="KSOProductBuildVer">
    <vt:lpwstr>3082-12.2.0.17119</vt:lpwstr>
  </property>
</Properties>
</file>