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B0606-4917-4642-A00D-59DC6607210F}" v="28" dt="2021-02-06T16:06:42.508"/>
    <p1510:client id="{AE6265F3-E287-4E4E-8D2C-AEDD7AFD0995}" v="383" dt="2021-02-06T16:43:2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5EFBADF5-BE42-4F26-B63A-4953B55F0DBD}"/>
              </a:ext>
            </a:extLst>
          </p:cNvPr>
          <p:cNvSpPr/>
          <p:nvPr/>
        </p:nvSpPr>
        <p:spPr>
          <a:xfrm rot="420000">
            <a:off x="3677356" y="1927578"/>
            <a:ext cx="4825998" cy="314677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latin typeface="Comic Sans MS"/>
                <a:ea typeface="+mn-lt"/>
                <a:cs typeface="Calibri Light"/>
              </a:rPr>
              <a:t>Get</a:t>
            </a:r>
            <a:endParaRPr lang="es-ES" dirty="0" err="1">
              <a:latin typeface="Comic Sans MS"/>
              <a:ea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Jessica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5E66-32BD-4766-8983-E5D82B59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err="1">
                <a:latin typeface="Comic Sans MS"/>
              </a:rPr>
              <a:t>Get</a:t>
            </a:r>
            <a:r>
              <a:rPr lang="es-ES" b="1" dirty="0">
                <a:latin typeface="Comic Sans MS"/>
              </a:rPr>
              <a:t> </a:t>
            </a:r>
            <a:r>
              <a:rPr lang="es-ES" b="1" dirty="0" err="1">
                <a:latin typeface="Comic Sans MS"/>
              </a:rPr>
              <a:t>meaning</a:t>
            </a:r>
            <a:r>
              <a:rPr lang="es-ES" b="1" dirty="0">
                <a:latin typeface="Comic Sans MS"/>
              </a:rPr>
              <a:t> ‘</a:t>
            </a:r>
            <a:r>
              <a:rPr lang="es-ES" b="1" dirty="0" err="1">
                <a:latin typeface="Comic Sans MS"/>
              </a:rPr>
              <a:t>fetch</a:t>
            </a:r>
            <a:r>
              <a:rPr lang="es-ES" b="1" dirty="0">
                <a:latin typeface="Comic Sans MS"/>
              </a:rPr>
              <a:t>’, ‘</a:t>
            </a:r>
            <a:r>
              <a:rPr lang="es-ES" b="1" dirty="0" err="1">
                <a:latin typeface="Comic Sans MS"/>
              </a:rPr>
              <a:t>receive</a:t>
            </a:r>
            <a:r>
              <a:rPr lang="es-ES" b="1" dirty="0">
                <a:latin typeface="Comic Sans MS"/>
              </a:rPr>
              <a:t>’, ‘</a:t>
            </a:r>
            <a:r>
              <a:rPr lang="es-ES" b="1" dirty="0" err="1">
                <a:latin typeface="Comic Sans MS"/>
              </a:rPr>
              <a:t>obtain</a:t>
            </a:r>
            <a:r>
              <a:rPr lang="es-ES" b="1" dirty="0">
                <a:latin typeface="Comic Sans MS"/>
              </a:rPr>
              <a:t>’</a:t>
            </a:r>
            <a:endParaRPr lang="es-ES">
              <a:latin typeface="Comic Sans MS"/>
            </a:endParaRP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4628D-9191-49A4-A6FE-221C65A7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069"/>
            <a:ext cx="10515600" cy="50851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s-ES" sz="2400" dirty="0" err="1">
                <a:ea typeface="+mn-lt"/>
                <a:cs typeface="+mn-lt"/>
              </a:rPr>
              <a:t>We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commonly</a:t>
            </a:r>
            <a:r>
              <a:rPr lang="es-ES" sz="2400" dirty="0">
                <a:ea typeface="+mn-lt"/>
                <a:cs typeface="+mn-lt"/>
              </a:rPr>
              <a:t> use </a:t>
            </a:r>
            <a:r>
              <a:rPr lang="es-ES" sz="2400" i="1" dirty="0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 + </a:t>
            </a:r>
            <a:r>
              <a:rPr lang="es-ES" sz="2400" dirty="0" err="1">
                <a:ea typeface="+mn-lt"/>
                <a:cs typeface="+mn-lt"/>
              </a:rPr>
              <a:t>object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or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 + </a:t>
            </a:r>
            <a:r>
              <a:rPr lang="es-ES" sz="2400" dirty="0" err="1">
                <a:ea typeface="+mn-lt"/>
                <a:cs typeface="+mn-lt"/>
              </a:rPr>
              <a:t>indirect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object</a:t>
            </a:r>
            <a:r>
              <a:rPr lang="es-ES" sz="2400" dirty="0">
                <a:ea typeface="+mn-lt"/>
                <a:cs typeface="+mn-lt"/>
              </a:rPr>
              <a:t> + </a:t>
            </a:r>
            <a:r>
              <a:rPr lang="es-ES" sz="2400" dirty="0" err="1">
                <a:ea typeface="+mn-lt"/>
                <a:cs typeface="+mn-lt"/>
              </a:rPr>
              <a:t>direct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object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when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we</a:t>
            </a:r>
            <a:r>
              <a:rPr lang="es-ES" sz="2400" dirty="0">
                <a:ea typeface="+mn-lt"/>
                <a:cs typeface="+mn-lt"/>
              </a:rPr>
              <a:t> mean, </a:t>
            </a:r>
            <a:r>
              <a:rPr lang="es-ES" sz="2400" dirty="0" err="1">
                <a:ea typeface="+mn-lt"/>
                <a:cs typeface="+mn-lt"/>
              </a:rPr>
              <a:t>very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generally</a:t>
            </a:r>
            <a:r>
              <a:rPr lang="es-ES" sz="2400" dirty="0">
                <a:ea typeface="+mn-lt"/>
                <a:cs typeface="+mn-lt"/>
              </a:rPr>
              <a:t>, ‘</a:t>
            </a:r>
            <a:r>
              <a:rPr lang="es-ES" sz="2400" dirty="0" err="1">
                <a:ea typeface="+mn-lt"/>
                <a:cs typeface="+mn-lt"/>
              </a:rPr>
              <a:t>fetch</a:t>
            </a:r>
            <a:r>
              <a:rPr lang="es-ES" sz="2400" dirty="0">
                <a:ea typeface="+mn-lt"/>
                <a:cs typeface="+mn-lt"/>
              </a:rPr>
              <a:t>’ </a:t>
            </a:r>
            <a:r>
              <a:rPr lang="es-ES" sz="2400" dirty="0" err="1">
                <a:ea typeface="+mn-lt"/>
                <a:cs typeface="+mn-lt"/>
              </a:rPr>
              <a:t>or</a:t>
            </a:r>
            <a:r>
              <a:rPr lang="es-ES" sz="2400" dirty="0">
                <a:ea typeface="+mn-lt"/>
                <a:cs typeface="+mn-lt"/>
              </a:rPr>
              <a:t> ‘</a:t>
            </a:r>
            <a:r>
              <a:rPr lang="es-ES" sz="2400" dirty="0" err="1">
                <a:ea typeface="+mn-lt"/>
                <a:cs typeface="+mn-lt"/>
              </a:rPr>
              <a:t>receive</a:t>
            </a:r>
            <a:r>
              <a:rPr lang="es-ES" sz="2400" dirty="0">
                <a:ea typeface="+mn-lt"/>
                <a:cs typeface="+mn-lt"/>
              </a:rPr>
              <a:t>’ </a:t>
            </a:r>
            <a:r>
              <a:rPr lang="es-ES" sz="2400" dirty="0" err="1">
                <a:ea typeface="+mn-lt"/>
                <a:cs typeface="+mn-lt"/>
              </a:rPr>
              <a:t>or</a:t>
            </a:r>
            <a:r>
              <a:rPr lang="es-ES" sz="2400" dirty="0">
                <a:ea typeface="+mn-lt"/>
                <a:cs typeface="+mn-lt"/>
              </a:rPr>
              <a:t> ‘</a:t>
            </a:r>
            <a:r>
              <a:rPr lang="es-ES" sz="2400" dirty="0" err="1">
                <a:ea typeface="+mn-lt"/>
                <a:cs typeface="+mn-lt"/>
              </a:rPr>
              <a:t>obtain</a:t>
            </a:r>
            <a:r>
              <a:rPr lang="es-ES" sz="2400" dirty="0">
                <a:ea typeface="+mn-lt"/>
                <a:cs typeface="+mn-lt"/>
              </a:rPr>
              <a:t>’. In </a:t>
            </a:r>
            <a:r>
              <a:rPr lang="es-ES" sz="2400" dirty="0" err="1">
                <a:ea typeface="+mn-lt"/>
                <a:cs typeface="+mn-lt"/>
              </a:rPr>
              <a:t>these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examples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the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object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is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underlined</a:t>
            </a:r>
            <a:r>
              <a:rPr lang="es-ES" sz="2400" dirty="0">
                <a:ea typeface="+mn-lt"/>
                <a:cs typeface="+mn-lt"/>
              </a:rPr>
              <a:t>:</a:t>
            </a:r>
            <a:endParaRPr lang="es-ES" sz="24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 err="1">
                <a:ea typeface="+mn-lt"/>
                <a:cs typeface="+mn-lt"/>
              </a:rPr>
              <a:t>When</a:t>
            </a:r>
            <a:r>
              <a:rPr lang="es-ES" sz="2200" i="1" dirty="0">
                <a:ea typeface="+mn-lt"/>
                <a:cs typeface="+mn-lt"/>
              </a:rPr>
              <a:t> are </a:t>
            </a:r>
            <a:r>
              <a:rPr lang="es-ES" sz="2200" i="1" dirty="0" err="1">
                <a:ea typeface="+mn-lt"/>
                <a:cs typeface="+mn-lt"/>
              </a:rPr>
              <a:t>you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going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to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u="sng" dirty="0" err="1">
                <a:ea typeface="+mn-lt"/>
                <a:cs typeface="+mn-lt"/>
              </a:rPr>
              <a:t>your</a:t>
            </a:r>
            <a:r>
              <a:rPr lang="es-ES" sz="2200" i="1" u="sng" dirty="0">
                <a:ea typeface="+mn-lt"/>
                <a:cs typeface="+mn-lt"/>
              </a:rPr>
              <a:t> new car</a:t>
            </a:r>
            <a:r>
              <a:rPr lang="es-ES" sz="2200" i="1" dirty="0">
                <a:ea typeface="+mn-lt"/>
                <a:cs typeface="+mn-lt"/>
              </a:rPr>
              <a:t>?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 err="1">
                <a:ea typeface="+mn-lt"/>
                <a:cs typeface="+mn-lt"/>
              </a:rPr>
              <a:t>They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were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all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dismissed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from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the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firm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but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two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of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them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managed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to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u="sng" dirty="0">
                <a:ea typeface="+mn-lt"/>
                <a:cs typeface="+mn-lt"/>
              </a:rPr>
              <a:t>new </a:t>
            </a:r>
            <a:r>
              <a:rPr lang="es-ES" sz="2200" i="1" u="sng" dirty="0" err="1">
                <a:ea typeface="+mn-lt"/>
                <a:cs typeface="+mn-lt"/>
              </a:rPr>
              <a:t>jobs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within</a:t>
            </a:r>
            <a:r>
              <a:rPr lang="es-ES" sz="2200" i="1" dirty="0">
                <a:ea typeface="+mn-lt"/>
                <a:cs typeface="+mn-lt"/>
              </a:rPr>
              <a:t> a </a:t>
            </a:r>
            <a:r>
              <a:rPr lang="es-ES" sz="2200" i="1" dirty="0" err="1">
                <a:ea typeface="+mn-lt"/>
                <a:cs typeface="+mn-lt"/>
              </a:rPr>
              <a:t>week</a:t>
            </a:r>
            <a:r>
              <a:rPr lang="es-ES" sz="2200" i="1" dirty="0">
                <a:ea typeface="+mn-lt"/>
                <a:cs typeface="+mn-lt"/>
              </a:rPr>
              <a:t>.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dirty="0" err="1">
                <a:ea typeface="+mn-lt"/>
                <a:cs typeface="+mn-lt"/>
              </a:rPr>
              <a:t>These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examples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have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an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indirect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object</a:t>
            </a:r>
            <a:r>
              <a:rPr lang="es-ES" sz="2200" dirty="0">
                <a:ea typeface="+mn-lt"/>
                <a:cs typeface="+mn-lt"/>
              </a:rPr>
              <a:t> (</a:t>
            </a:r>
            <a:r>
              <a:rPr lang="es-ES" sz="2200" dirty="0" err="1">
                <a:ea typeface="+mn-lt"/>
                <a:cs typeface="+mn-lt"/>
              </a:rPr>
              <a:t>io</a:t>
            </a:r>
            <a:r>
              <a:rPr lang="es-ES" sz="2200" dirty="0">
                <a:ea typeface="+mn-lt"/>
                <a:cs typeface="+mn-lt"/>
              </a:rPr>
              <a:t>) and a </a:t>
            </a:r>
            <a:r>
              <a:rPr lang="es-ES" sz="2200" dirty="0" err="1">
                <a:ea typeface="+mn-lt"/>
                <a:cs typeface="+mn-lt"/>
              </a:rPr>
              <a:t>direct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object</a:t>
            </a:r>
            <a:r>
              <a:rPr lang="es-ES" sz="2200" dirty="0">
                <a:ea typeface="+mn-lt"/>
                <a:cs typeface="+mn-lt"/>
              </a:rPr>
              <a:t> (do):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>
                <a:ea typeface="+mn-lt"/>
                <a:cs typeface="+mn-lt"/>
              </a:rPr>
              <a:t>Can </a:t>
            </a:r>
            <a:r>
              <a:rPr lang="es-ES" sz="2200" i="1" dirty="0" err="1">
                <a:ea typeface="+mn-lt"/>
                <a:cs typeface="+mn-lt"/>
              </a:rPr>
              <a:t>you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dirty="0">
                <a:ea typeface="+mn-lt"/>
                <a:cs typeface="+mn-lt"/>
              </a:rPr>
              <a:t>[IO] </a:t>
            </a:r>
            <a:r>
              <a:rPr lang="es-ES" sz="2200" i="1" dirty="0">
                <a:ea typeface="+mn-lt"/>
                <a:cs typeface="+mn-lt"/>
              </a:rPr>
              <a:t>me </a:t>
            </a:r>
            <a:r>
              <a:rPr lang="es-ES" sz="2200" dirty="0">
                <a:ea typeface="+mn-lt"/>
                <a:cs typeface="+mn-lt"/>
              </a:rPr>
              <a:t>[DO] </a:t>
            </a:r>
            <a:r>
              <a:rPr lang="es-ES" sz="2200" i="1" dirty="0" err="1">
                <a:ea typeface="+mn-lt"/>
                <a:cs typeface="+mn-lt"/>
              </a:rPr>
              <a:t>an</a:t>
            </a:r>
            <a:r>
              <a:rPr lang="es-ES" sz="2200" i="1" dirty="0">
                <a:ea typeface="+mn-lt"/>
                <a:cs typeface="+mn-lt"/>
              </a:rPr>
              <a:t> ice-</a:t>
            </a:r>
            <a:r>
              <a:rPr lang="es-ES" sz="2200" i="1" dirty="0" err="1">
                <a:ea typeface="+mn-lt"/>
                <a:cs typeface="+mn-lt"/>
              </a:rPr>
              <a:t>cream</a:t>
            </a:r>
            <a:r>
              <a:rPr lang="es-ES" sz="2200" i="1" dirty="0">
                <a:ea typeface="+mn-lt"/>
                <a:cs typeface="+mn-lt"/>
              </a:rPr>
              <a:t>? </a:t>
            </a:r>
            <a:r>
              <a:rPr lang="es-ES" sz="2200" i="1" dirty="0" err="1">
                <a:ea typeface="+mn-lt"/>
                <a:cs typeface="+mn-lt"/>
              </a:rPr>
              <a:t>Thanks</a:t>
            </a:r>
            <a:r>
              <a:rPr lang="es-ES" sz="2200" i="1" dirty="0">
                <a:ea typeface="+mn-lt"/>
                <a:cs typeface="+mn-lt"/>
              </a:rPr>
              <a:t>.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>
                <a:ea typeface="+mn-lt"/>
                <a:cs typeface="+mn-lt"/>
              </a:rPr>
              <a:t>Can </a:t>
            </a:r>
            <a:r>
              <a:rPr lang="es-ES" sz="2200" i="1" dirty="0" err="1">
                <a:ea typeface="+mn-lt"/>
                <a:cs typeface="+mn-lt"/>
              </a:rPr>
              <a:t>we</a:t>
            </a:r>
            <a:r>
              <a:rPr lang="es-ES" sz="2200" i="1" dirty="0">
                <a:ea typeface="+mn-lt"/>
                <a:cs typeface="+mn-lt"/>
              </a:rPr>
              <a:t> stop </a:t>
            </a:r>
            <a:r>
              <a:rPr lang="es-ES" sz="2200" i="1" dirty="0" err="1">
                <a:ea typeface="+mn-lt"/>
                <a:cs typeface="+mn-lt"/>
              </a:rPr>
              <a:t>here</a:t>
            </a:r>
            <a:r>
              <a:rPr lang="es-ES" sz="2200" i="1" dirty="0">
                <a:ea typeface="+mn-lt"/>
                <a:cs typeface="+mn-lt"/>
              </a:rPr>
              <a:t>? I </a:t>
            </a:r>
            <a:r>
              <a:rPr lang="es-ES" sz="2200" i="1" dirty="0" err="1">
                <a:ea typeface="+mn-lt"/>
                <a:cs typeface="+mn-lt"/>
              </a:rPr>
              <a:t>need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to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dirty="0">
                <a:ea typeface="+mn-lt"/>
                <a:cs typeface="+mn-lt"/>
              </a:rPr>
              <a:t>[IO]</a:t>
            </a:r>
            <a:r>
              <a:rPr lang="es-ES" sz="2200" i="1" dirty="0">
                <a:ea typeface="+mn-lt"/>
                <a:cs typeface="+mn-lt"/>
              </a:rPr>
              <a:t>Fiona and Steven </a:t>
            </a:r>
            <a:r>
              <a:rPr lang="es-ES" sz="2200" dirty="0">
                <a:ea typeface="+mn-lt"/>
                <a:cs typeface="+mn-lt"/>
              </a:rPr>
              <a:t>[DO]</a:t>
            </a:r>
            <a:r>
              <a:rPr lang="es-ES" sz="2200" i="1" dirty="0" err="1">
                <a:ea typeface="+mn-lt"/>
                <a:cs typeface="+mn-lt"/>
              </a:rPr>
              <a:t>some</a:t>
            </a:r>
            <a:r>
              <a:rPr lang="es-ES" sz="2200" i="1" dirty="0">
                <a:ea typeface="+mn-lt"/>
                <a:cs typeface="+mn-lt"/>
              </a:rPr>
              <a:t> cash </a:t>
            </a:r>
            <a:r>
              <a:rPr lang="es-ES" sz="2200" i="1" dirty="0" err="1">
                <a:ea typeface="+mn-lt"/>
                <a:cs typeface="+mn-lt"/>
              </a:rPr>
              <a:t>from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the</a:t>
            </a:r>
            <a:r>
              <a:rPr lang="es-ES" sz="2200" i="1" dirty="0">
                <a:ea typeface="+mn-lt"/>
                <a:cs typeface="+mn-lt"/>
              </a:rPr>
              <a:t> cash machine.</a:t>
            </a:r>
            <a:endParaRPr lang="es-ES" sz="2200">
              <a:cs typeface="Calibri"/>
            </a:endParaRPr>
          </a:p>
          <a:p>
            <a:pPr marL="0" indent="0">
              <a:buNone/>
            </a:pPr>
            <a:endParaRPr lang="es-E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68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9D072-7965-48D4-9DB3-DF92D961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b="1" i="1" dirty="0" err="1">
                <a:latin typeface="Comic Sans MS"/>
              </a:rPr>
              <a:t>Get</a:t>
            </a:r>
            <a:r>
              <a:rPr lang="es-ES" b="1" dirty="0">
                <a:latin typeface="Comic Sans MS"/>
              </a:rPr>
              <a:t> </a:t>
            </a:r>
            <a:r>
              <a:rPr lang="es-ES" b="1" dirty="0" err="1">
                <a:latin typeface="Comic Sans MS"/>
              </a:rPr>
              <a:t>meaning</a:t>
            </a:r>
            <a:r>
              <a:rPr lang="es-ES" b="1" dirty="0">
                <a:latin typeface="Comic Sans MS"/>
              </a:rPr>
              <a:t> ‘</a:t>
            </a:r>
            <a:r>
              <a:rPr lang="es-ES" b="1" dirty="0" err="1">
                <a:latin typeface="Comic Sans MS"/>
              </a:rPr>
              <a:t>become</a:t>
            </a:r>
            <a:r>
              <a:rPr lang="es-ES" b="1" dirty="0">
                <a:latin typeface="Comic Sans MS"/>
              </a:rPr>
              <a:t>’</a:t>
            </a:r>
            <a:endParaRPr lang="es-ES" dirty="0">
              <a:latin typeface="Comic Sans MS"/>
            </a:endParaRP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602E7-5BAD-41D8-A18D-5DEA2F49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commonly</a:t>
            </a:r>
            <a:r>
              <a:rPr lang="es-ES" dirty="0">
                <a:ea typeface="+mn-lt"/>
                <a:cs typeface="+mn-lt"/>
              </a:rPr>
              <a:t> use </a:t>
            </a:r>
            <a:r>
              <a:rPr lang="es-ES" i="1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 + </a:t>
            </a:r>
            <a:r>
              <a:rPr lang="es-ES" dirty="0" err="1">
                <a:ea typeface="+mn-lt"/>
                <a:cs typeface="+mn-lt"/>
              </a:rPr>
              <a:t>adjective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mean ‘</a:t>
            </a:r>
            <a:r>
              <a:rPr lang="es-ES" dirty="0" err="1">
                <a:ea typeface="+mn-lt"/>
                <a:cs typeface="+mn-lt"/>
              </a:rPr>
              <a:t>become</a:t>
            </a:r>
            <a:r>
              <a:rPr lang="es-ES" dirty="0">
                <a:ea typeface="+mn-lt"/>
                <a:cs typeface="+mn-lt"/>
              </a:rPr>
              <a:t>’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describe a </a:t>
            </a:r>
            <a:r>
              <a:rPr lang="es-ES" dirty="0" err="1">
                <a:ea typeface="+mn-lt"/>
                <a:cs typeface="+mn-lt"/>
              </a:rPr>
              <a:t>change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state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situation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pPr>
              <a:buNone/>
            </a:pPr>
            <a:endParaRPr lang="es-ES" sz="2400" i="1" dirty="0">
              <a:ea typeface="+mn-lt"/>
              <a:cs typeface="+mn-lt"/>
            </a:endParaRPr>
          </a:p>
          <a:p>
            <a:pPr algn="just">
              <a:buNone/>
            </a:pPr>
            <a:r>
              <a:rPr lang="es-ES" sz="2400" i="1" dirty="0" err="1">
                <a:ea typeface="+mn-lt"/>
                <a:cs typeface="+mn-lt"/>
              </a:rPr>
              <a:t>Put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your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coat</a:t>
            </a:r>
            <a:r>
              <a:rPr lang="es-ES" sz="2400" i="1" dirty="0">
                <a:ea typeface="+mn-lt"/>
                <a:cs typeface="+mn-lt"/>
              </a:rPr>
              <a:t> and </a:t>
            </a:r>
            <a:r>
              <a:rPr lang="es-ES" sz="2400" i="1" dirty="0" err="1">
                <a:ea typeface="+mn-lt"/>
                <a:cs typeface="+mn-lt"/>
              </a:rPr>
              <a:t>scarf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on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or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you’ll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b="1" i="1" dirty="0" err="1">
                <a:ea typeface="+mn-lt"/>
                <a:cs typeface="+mn-lt"/>
              </a:rPr>
              <a:t>get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cold</a:t>
            </a:r>
            <a:r>
              <a:rPr lang="es-ES" sz="2400" i="1" dirty="0">
                <a:ea typeface="+mn-lt"/>
                <a:cs typeface="+mn-lt"/>
              </a:rPr>
              <a:t>.</a:t>
            </a:r>
            <a:endParaRPr lang="es-ES" sz="2400">
              <a:cs typeface="Calibri"/>
            </a:endParaRPr>
          </a:p>
          <a:p>
            <a:pPr algn="just">
              <a:buNone/>
            </a:pPr>
            <a:endParaRPr lang="es-ES" sz="2400" i="1" dirty="0">
              <a:ea typeface="+mn-lt"/>
              <a:cs typeface="+mn-lt"/>
            </a:endParaRPr>
          </a:p>
          <a:p>
            <a:pPr algn="just">
              <a:buNone/>
            </a:pPr>
            <a:r>
              <a:rPr lang="es-ES" sz="2400" i="1" dirty="0" err="1">
                <a:ea typeface="+mn-lt"/>
                <a:cs typeface="+mn-lt"/>
              </a:rPr>
              <a:t>Let’s</a:t>
            </a:r>
            <a:r>
              <a:rPr lang="es-ES" sz="2400" i="1" dirty="0">
                <a:ea typeface="+mn-lt"/>
                <a:cs typeface="+mn-lt"/>
              </a:rPr>
              <a:t> hope </a:t>
            </a:r>
            <a:r>
              <a:rPr lang="es-ES" sz="2400" i="1" dirty="0" err="1">
                <a:ea typeface="+mn-lt"/>
                <a:cs typeface="+mn-lt"/>
              </a:rPr>
              <a:t>she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b="1" i="1" dirty="0" err="1">
                <a:ea typeface="+mn-lt"/>
                <a:cs typeface="+mn-lt"/>
              </a:rPr>
              <a:t>gets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better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soon</a:t>
            </a:r>
            <a:r>
              <a:rPr lang="es-ES" sz="2400" i="1" dirty="0">
                <a:ea typeface="+mn-lt"/>
                <a:cs typeface="+mn-lt"/>
              </a:rPr>
              <a:t>.</a:t>
            </a:r>
            <a:endParaRPr lang="es-ES" sz="2400">
              <a:cs typeface="Calibri"/>
            </a:endParaRPr>
          </a:p>
          <a:p>
            <a:pPr algn="just">
              <a:buNone/>
            </a:pPr>
            <a:endParaRPr lang="es-ES" sz="2400" i="1" dirty="0">
              <a:ea typeface="+mn-lt"/>
              <a:cs typeface="+mn-lt"/>
            </a:endParaRPr>
          </a:p>
          <a:p>
            <a:pPr algn="just">
              <a:buNone/>
            </a:pPr>
            <a:r>
              <a:rPr lang="es-ES" sz="2400" i="1" dirty="0" err="1">
                <a:ea typeface="+mn-lt"/>
                <a:cs typeface="+mn-lt"/>
              </a:rPr>
              <a:t>It’s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b="1" i="1" dirty="0" err="1">
                <a:ea typeface="+mn-lt"/>
                <a:cs typeface="+mn-lt"/>
              </a:rPr>
              <a:t>getting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dark</a:t>
            </a:r>
            <a:r>
              <a:rPr lang="es-ES" sz="2400" i="1" dirty="0">
                <a:ea typeface="+mn-lt"/>
                <a:cs typeface="+mn-lt"/>
              </a:rPr>
              <a:t>.</a:t>
            </a:r>
            <a:endParaRPr lang="es-ES" sz="2400" dirty="0">
              <a:cs typeface="Calibri" panose="020F0502020204030204"/>
            </a:endParaRPr>
          </a:p>
          <a:p>
            <a:pPr marL="0" indent="0" algn="just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1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F446-4EF3-40E5-9F4E-348CF461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err="1">
                <a:latin typeface="Comic Sans MS"/>
              </a:rPr>
              <a:t>Get</a:t>
            </a:r>
            <a:r>
              <a:rPr lang="es-ES" b="1" dirty="0">
                <a:latin typeface="Comic Sans MS"/>
              </a:rPr>
              <a:t> </a:t>
            </a:r>
            <a:r>
              <a:rPr lang="es-ES" b="1" dirty="0" err="1">
                <a:latin typeface="Comic Sans MS"/>
              </a:rPr>
              <a:t>describing</a:t>
            </a:r>
            <a:r>
              <a:rPr lang="es-ES" b="1" dirty="0">
                <a:latin typeface="Comic Sans MS"/>
              </a:rPr>
              <a:t> </a:t>
            </a:r>
            <a:r>
              <a:rPr lang="es-ES" b="1" dirty="0" err="1">
                <a:latin typeface="Comic Sans MS"/>
              </a:rPr>
              <a:t>negative</a:t>
            </a:r>
            <a:r>
              <a:rPr lang="es-ES" b="1" dirty="0">
                <a:latin typeface="Comic Sans MS"/>
              </a:rPr>
              <a:t> </a:t>
            </a:r>
            <a:r>
              <a:rPr lang="es-ES" b="1" dirty="0" err="1">
                <a:latin typeface="Comic Sans MS"/>
              </a:rPr>
              <a:t>events</a:t>
            </a:r>
            <a:endParaRPr lang="es-ES" dirty="0" err="1">
              <a:latin typeface="Comic Sans MS"/>
            </a:endParaRP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29F3F-7FDB-40C3-941F-E999CA58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can use </a:t>
            </a:r>
            <a:r>
              <a:rPr lang="es-ES" i="1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 + </a:t>
            </a:r>
            <a:r>
              <a:rPr lang="es-ES" i="1" dirty="0">
                <a:ea typeface="+mn-lt"/>
                <a:cs typeface="+mn-lt"/>
              </a:rPr>
              <a:t>-</a:t>
            </a:r>
            <a:r>
              <a:rPr lang="es-ES" i="1" dirty="0" err="1">
                <a:ea typeface="+mn-lt"/>
                <a:cs typeface="+mn-lt"/>
              </a:rPr>
              <a:t>ed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form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describe </a:t>
            </a:r>
            <a:r>
              <a:rPr lang="es-ES" dirty="0" err="1">
                <a:ea typeface="+mn-lt"/>
                <a:cs typeface="+mn-lt"/>
              </a:rPr>
              <a:t>things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that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happen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us</a:t>
            </a:r>
            <a:r>
              <a:rPr lang="es-ES" dirty="0">
                <a:ea typeface="+mn-lt"/>
                <a:cs typeface="+mn-lt"/>
              </a:rPr>
              <a:t>, </a:t>
            </a:r>
            <a:r>
              <a:rPr lang="es-ES" dirty="0" err="1">
                <a:ea typeface="+mn-lt"/>
                <a:cs typeface="+mn-lt"/>
              </a:rPr>
              <a:t>often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which</a:t>
            </a:r>
            <a:r>
              <a:rPr lang="es-ES" dirty="0">
                <a:ea typeface="+mn-lt"/>
                <a:cs typeface="+mn-lt"/>
              </a:rPr>
              <a:t> are </a:t>
            </a:r>
            <a:r>
              <a:rPr lang="es-ES" dirty="0" err="1">
                <a:ea typeface="+mn-lt"/>
                <a:cs typeface="+mn-lt"/>
              </a:rPr>
              <a:t>unfortunate</a:t>
            </a:r>
            <a:r>
              <a:rPr lang="es-ES" dirty="0">
                <a:ea typeface="+mn-lt"/>
                <a:cs typeface="+mn-lt"/>
              </a:rPr>
              <a:t> and </a:t>
            </a:r>
            <a:r>
              <a:rPr lang="es-ES" dirty="0" err="1">
                <a:ea typeface="+mn-lt"/>
                <a:cs typeface="+mn-lt"/>
              </a:rPr>
              <a:t>which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don’t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want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happen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We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call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this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pattern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the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i="1" dirty="0" err="1">
                <a:ea typeface="+mn-lt"/>
                <a:cs typeface="+mn-lt"/>
              </a:rPr>
              <a:t>get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passive</a:t>
            </a:r>
            <a:r>
              <a:rPr lang="es-ES" dirty="0">
                <a:ea typeface="+mn-lt"/>
                <a:cs typeface="+mn-lt"/>
              </a:rPr>
              <a:t>:</a:t>
            </a:r>
            <a:endParaRPr lang="es-ES" dirty="0"/>
          </a:p>
          <a:p>
            <a:pPr>
              <a:buNone/>
            </a:pPr>
            <a:endParaRPr lang="es-ES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cottage </a:t>
            </a:r>
            <a:r>
              <a:rPr lang="es-ES" sz="2400" b="1" i="1" dirty="0" err="1">
                <a:ea typeface="+mn-lt"/>
                <a:cs typeface="+mn-lt"/>
              </a:rPr>
              <a:t>got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really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badly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damaged</a:t>
            </a:r>
            <a:r>
              <a:rPr lang="es-ES" sz="2400" i="1" dirty="0">
                <a:ea typeface="+mn-lt"/>
                <a:cs typeface="+mn-lt"/>
              </a:rPr>
              <a:t> in </a:t>
            </a: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floods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last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year</a:t>
            </a:r>
            <a:r>
              <a:rPr lang="es-ES" sz="2400" i="1" dirty="0">
                <a:ea typeface="+mn-lt"/>
                <a:cs typeface="+mn-lt"/>
              </a:rPr>
              <a:t>.</a:t>
            </a:r>
            <a:endParaRPr lang="es-ES" sz="2400">
              <a:cs typeface="Calibri"/>
            </a:endParaRPr>
          </a:p>
          <a:p>
            <a:pPr>
              <a:buNone/>
            </a:pPr>
            <a:endParaRPr lang="es-ES" sz="24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400" i="1" dirty="0" err="1">
                <a:ea typeface="+mn-lt"/>
                <a:cs typeface="+mn-lt"/>
              </a:rPr>
              <a:t>Sorry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we’re</a:t>
            </a:r>
            <a:r>
              <a:rPr lang="es-ES" sz="2400" i="1" dirty="0">
                <a:ea typeface="+mn-lt"/>
                <a:cs typeface="+mn-lt"/>
              </a:rPr>
              <a:t> late. </a:t>
            </a: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train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b="1" i="1" dirty="0" err="1">
                <a:ea typeface="+mn-lt"/>
                <a:cs typeface="+mn-lt"/>
              </a:rPr>
              <a:t>got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delayed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for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over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an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hour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outside</a:t>
            </a:r>
            <a:r>
              <a:rPr lang="es-ES" sz="2400" i="1" dirty="0">
                <a:ea typeface="+mn-lt"/>
                <a:cs typeface="+mn-lt"/>
              </a:rPr>
              <a:t> Manchester.</a:t>
            </a:r>
            <a:endParaRPr lang="es-ES" sz="240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72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551F-C0F1-4961-BD17-5FEF2AA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1" dirty="0" err="1">
                <a:latin typeface="Comic Sans MS"/>
              </a:rPr>
              <a:t>Get</a:t>
            </a:r>
            <a:r>
              <a:rPr lang="es-ES" sz="4000" b="1" dirty="0">
                <a:latin typeface="Comic Sans MS"/>
              </a:rPr>
              <a:t> </a:t>
            </a:r>
            <a:r>
              <a:rPr lang="es-ES" sz="4000" b="1" dirty="0" err="1">
                <a:latin typeface="Comic Sans MS"/>
              </a:rPr>
              <a:t>meaning</a:t>
            </a:r>
            <a:r>
              <a:rPr lang="es-ES" sz="4000" b="1" dirty="0">
                <a:latin typeface="Comic Sans MS"/>
              </a:rPr>
              <a:t> ‘cause </a:t>
            </a:r>
            <a:r>
              <a:rPr lang="es-ES" sz="4000" b="1" dirty="0" err="1">
                <a:latin typeface="Comic Sans MS"/>
              </a:rPr>
              <a:t>something</a:t>
            </a:r>
            <a:r>
              <a:rPr lang="es-ES" sz="4000" b="1" dirty="0">
                <a:latin typeface="Comic Sans MS"/>
              </a:rPr>
              <a:t> </a:t>
            </a:r>
            <a:r>
              <a:rPr lang="es-ES" sz="4000" b="1" dirty="0" err="1">
                <a:latin typeface="Comic Sans MS"/>
              </a:rPr>
              <a:t>to</a:t>
            </a:r>
            <a:r>
              <a:rPr lang="es-ES" sz="4000" b="1" dirty="0">
                <a:latin typeface="Comic Sans MS"/>
              </a:rPr>
              <a:t> </a:t>
            </a:r>
            <a:r>
              <a:rPr lang="es-ES" sz="4000" b="1" dirty="0" err="1">
                <a:latin typeface="Comic Sans MS"/>
              </a:rPr>
              <a:t>happen</a:t>
            </a:r>
            <a:r>
              <a:rPr lang="es-ES" sz="4000" b="1" dirty="0">
                <a:latin typeface="Comic Sans MS"/>
              </a:rPr>
              <a:t>’</a:t>
            </a:r>
            <a:endParaRPr lang="es-ES" sz="4000" dirty="0">
              <a:latin typeface="Comic Sans MS"/>
            </a:endParaRP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F411C-7FE6-4F85-A2EC-AD6A3F0A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47"/>
            <a:ext cx="10515600" cy="4831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s-ES" sz="2400" dirty="0" err="1">
                <a:ea typeface="+mn-lt"/>
                <a:cs typeface="+mn-lt"/>
              </a:rPr>
              <a:t>When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we</a:t>
            </a:r>
            <a:r>
              <a:rPr lang="es-ES" sz="2400" dirty="0">
                <a:ea typeface="+mn-lt"/>
                <a:cs typeface="+mn-lt"/>
              </a:rPr>
              <a:t> use </a:t>
            </a:r>
            <a:r>
              <a:rPr lang="es-ES" sz="2400" i="1" dirty="0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 + </a:t>
            </a:r>
            <a:r>
              <a:rPr lang="es-ES" sz="2400" dirty="0" err="1">
                <a:ea typeface="+mn-lt"/>
                <a:cs typeface="+mn-lt"/>
              </a:rPr>
              <a:t>object</a:t>
            </a:r>
            <a:r>
              <a:rPr lang="es-ES" sz="2400" dirty="0">
                <a:ea typeface="+mn-lt"/>
                <a:cs typeface="+mn-lt"/>
              </a:rPr>
              <a:t> (o) + </a:t>
            </a:r>
            <a:r>
              <a:rPr lang="es-ES" sz="2400" i="1" dirty="0">
                <a:ea typeface="+mn-lt"/>
                <a:cs typeface="+mn-lt"/>
              </a:rPr>
              <a:t>-</a:t>
            </a:r>
            <a:r>
              <a:rPr lang="es-ES" sz="2400" i="1" dirty="0" err="1">
                <a:ea typeface="+mn-lt"/>
                <a:cs typeface="+mn-lt"/>
              </a:rPr>
              <a:t>ed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dirty="0" err="1">
                <a:ea typeface="+mn-lt"/>
                <a:cs typeface="+mn-lt"/>
              </a:rPr>
              <a:t>form</a:t>
            </a:r>
            <a:r>
              <a:rPr lang="es-ES" sz="2400" dirty="0">
                <a:ea typeface="+mn-lt"/>
                <a:cs typeface="+mn-lt"/>
              </a:rPr>
              <a:t>, </a:t>
            </a:r>
            <a:r>
              <a:rPr lang="es-ES" sz="2400" dirty="0" err="1">
                <a:ea typeface="+mn-lt"/>
                <a:cs typeface="+mn-lt"/>
              </a:rPr>
              <a:t>we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say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that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we</a:t>
            </a:r>
            <a:r>
              <a:rPr lang="es-ES" sz="2400" dirty="0">
                <a:ea typeface="+mn-lt"/>
                <a:cs typeface="+mn-lt"/>
              </a:rPr>
              <a:t> cause </a:t>
            </a:r>
            <a:r>
              <a:rPr lang="es-ES" sz="2400" dirty="0" err="1">
                <a:ea typeface="+mn-lt"/>
                <a:cs typeface="+mn-lt"/>
              </a:rPr>
              <a:t>something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happen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or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to</a:t>
            </a:r>
            <a:r>
              <a:rPr lang="es-ES" sz="2400" dirty="0">
                <a:ea typeface="+mn-lt"/>
                <a:cs typeface="+mn-lt"/>
              </a:rPr>
              <a:t> be done. </a:t>
            </a:r>
            <a:r>
              <a:rPr lang="es-ES" sz="2400" dirty="0" err="1">
                <a:ea typeface="+mn-lt"/>
                <a:cs typeface="+mn-lt"/>
              </a:rPr>
              <a:t>It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is</a:t>
            </a:r>
            <a:r>
              <a:rPr lang="es-ES" sz="2400" dirty="0">
                <a:ea typeface="+mn-lt"/>
                <a:cs typeface="+mn-lt"/>
              </a:rPr>
              <a:t> a </a:t>
            </a:r>
            <a:r>
              <a:rPr lang="es-ES" sz="2400" dirty="0" err="1">
                <a:ea typeface="+mn-lt"/>
                <a:cs typeface="+mn-lt"/>
              </a:rPr>
              <a:t>less</a:t>
            </a:r>
            <a:r>
              <a:rPr lang="es-ES" sz="2400" dirty="0">
                <a:ea typeface="+mn-lt"/>
                <a:cs typeface="+mn-lt"/>
              </a:rPr>
              <a:t> formal </a:t>
            </a:r>
            <a:r>
              <a:rPr lang="es-ES" sz="2400" dirty="0" err="1">
                <a:ea typeface="+mn-lt"/>
                <a:cs typeface="+mn-lt"/>
              </a:rPr>
              <a:t>way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of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saying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have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something</a:t>
            </a:r>
            <a:r>
              <a:rPr lang="es-ES" sz="2400" i="1" dirty="0">
                <a:ea typeface="+mn-lt"/>
                <a:cs typeface="+mn-lt"/>
              </a:rPr>
              <a:t> done</a:t>
            </a:r>
            <a:r>
              <a:rPr lang="es-ES" sz="2400" dirty="0">
                <a:ea typeface="+mn-lt"/>
                <a:cs typeface="+mn-lt"/>
              </a:rPr>
              <a:t>:</a:t>
            </a:r>
            <a:endParaRPr lang="es-ES" sz="24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 err="1">
                <a:ea typeface="+mn-lt"/>
                <a:cs typeface="+mn-lt"/>
              </a:rPr>
              <a:t>I’m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getting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the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computer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repaired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on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Monday</a:t>
            </a:r>
            <a:r>
              <a:rPr lang="es-ES" sz="2200" i="1" dirty="0">
                <a:ea typeface="+mn-lt"/>
                <a:cs typeface="+mn-lt"/>
              </a:rPr>
              <a:t>.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i="1" dirty="0" err="1">
                <a:ea typeface="+mn-lt"/>
                <a:cs typeface="+mn-lt"/>
              </a:rPr>
              <a:t>I’m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going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to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the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supermarket</a:t>
            </a:r>
            <a:r>
              <a:rPr lang="es-ES" sz="2200" i="1" dirty="0">
                <a:ea typeface="+mn-lt"/>
                <a:cs typeface="+mn-lt"/>
              </a:rPr>
              <a:t> so </a:t>
            </a:r>
            <a:r>
              <a:rPr lang="es-ES" sz="2200" i="1" dirty="0" err="1">
                <a:ea typeface="+mn-lt"/>
                <a:cs typeface="+mn-lt"/>
              </a:rPr>
              <a:t>I’ll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your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jacket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cleaned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if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you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like</a:t>
            </a:r>
            <a:r>
              <a:rPr lang="es-ES" sz="2200" i="1" dirty="0">
                <a:ea typeface="+mn-lt"/>
                <a:cs typeface="+mn-lt"/>
              </a:rPr>
              <a:t>.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dirty="0" err="1">
                <a:ea typeface="+mn-lt"/>
                <a:cs typeface="+mn-lt"/>
              </a:rPr>
              <a:t>We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also</a:t>
            </a:r>
            <a:r>
              <a:rPr lang="es-ES" sz="2200" dirty="0">
                <a:ea typeface="+mn-lt"/>
                <a:cs typeface="+mn-lt"/>
              </a:rPr>
              <a:t> use </a:t>
            </a:r>
            <a:r>
              <a:rPr lang="es-ES" sz="2200" i="1" dirty="0" err="1">
                <a:ea typeface="+mn-lt"/>
                <a:cs typeface="+mn-lt"/>
              </a:rPr>
              <a:t>get</a:t>
            </a:r>
            <a:r>
              <a:rPr lang="es-ES" sz="2200" dirty="0">
                <a:ea typeface="+mn-lt"/>
                <a:cs typeface="+mn-lt"/>
              </a:rPr>
              <a:t> + </a:t>
            </a:r>
            <a:r>
              <a:rPr lang="es-ES" sz="2200" dirty="0" err="1">
                <a:ea typeface="+mn-lt"/>
                <a:cs typeface="+mn-lt"/>
              </a:rPr>
              <a:t>noun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phrase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object</a:t>
            </a:r>
            <a:r>
              <a:rPr lang="es-ES" sz="2200" dirty="0">
                <a:ea typeface="+mn-lt"/>
                <a:cs typeface="+mn-lt"/>
              </a:rPr>
              <a:t> (o) + </a:t>
            </a:r>
            <a:r>
              <a:rPr lang="es-ES" sz="2200" dirty="0" err="1">
                <a:ea typeface="+mn-lt"/>
                <a:cs typeface="+mn-lt"/>
              </a:rPr>
              <a:t>object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complement</a:t>
            </a:r>
            <a:r>
              <a:rPr lang="es-ES" sz="2200" dirty="0">
                <a:ea typeface="+mn-lt"/>
                <a:cs typeface="+mn-lt"/>
              </a:rPr>
              <a:t> (</a:t>
            </a:r>
            <a:r>
              <a:rPr lang="es-ES" sz="2200" dirty="0" err="1">
                <a:ea typeface="+mn-lt"/>
                <a:cs typeface="+mn-lt"/>
              </a:rPr>
              <a:t>oc</a:t>
            </a:r>
            <a:r>
              <a:rPr lang="es-ES" sz="2200" dirty="0">
                <a:ea typeface="+mn-lt"/>
                <a:cs typeface="+mn-lt"/>
              </a:rPr>
              <a:t>) </a:t>
            </a:r>
            <a:r>
              <a:rPr lang="es-ES" sz="2200" dirty="0" err="1">
                <a:ea typeface="+mn-lt"/>
                <a:cs typeface="+mn-lt"/>
              </a:rPr>
              <a:t>to</a:t>
            </a:r>
            <a:r>
              <a:rPr lang="es-ES" sz="2200" dirty="0">
                <a:ea typeface="+mn-lt"/>
                <a:cs typeface="+mn-lt"/>
              </a:rPr>
              <a:t> mean </a:t>
            </a:r>
            <a:r>
              <a:rPr lang="es-ES" sz="2200" dirty="0" err="1">
                <a:ea typeface="+mn-lt"/>
                <a:cs typeface="+mn-lt"/>
              </a:rPr>
              <a:t>that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we</a:t>
            </a:r>
            <a:r>
              <a:rPr lang="es-ES" sz="2200" dirty="0">
                <a:ea typeface="+mn-lt"/>
                <a:cs typeface="+mn-lt"/>
              </a:rPr>
              <a:t> cause </a:t>
            </a:r>
            <a:r>
              <a:rPr lang="es-ES" sz="2200" dirty="0" err="1">
                <a:ea typeface="+mn-lt"/>
                <a:cs typeface="+mn-lt"/>
              </a:rPr>
              <a:t>something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to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happen</a:t>
            </a:r>
            <a:r>
              <a:rPr lang="es-ES" sz="2200" dirty="0">
                <a:ea typeface="+mn-lt"/>
                <a:cs typeface="+mn-lt"/>
              </a:rPr>
              <a:t>:</a:t>
            </a:r>
            <a:endParaRPr lang="es-ES" sz="2200">
              <a:cs typeface="Calibri"/>
            </a:endParaRPr>
          </a:p>
          <a:p>
            <a:pPr>
              <a:buNone/>
            </a:pPr>
            <a:endParaRPr lang="es-ES" sz="2200" dirty="0">
              <a:ea typeface="+mn-lt"/>
              <a:cs typeface="+mn-lt"/>
            </a:endParaRPr>
          </a:p>
          <a:p>
            <a:pPr>
              <a:buNone/>
            </a:pPr>
            <a:r>
              <a:rPr lang="es-ES" sz="2200" dirty="0">
                <a:ea typeface="+mn-lt"/>
                <a:cs typeface="+mn-lt"/>
              </a:rPr>
              <a:t>[at a hotel </a:t>
            </a:r>
            <a:r>
              <a:rPr lang="es-ES" sz="2200" dirty="0" err="1">
                <a:ea typeface="+mn-lt"/>
                <a:cs typeface="+mn-lt"/>
              </a:rPr>
              <a:t>reception</a:t>
            </a:r>
            <a:r>
              <a:rPr lang="es-ES" sz="2200" dirty="0">
                <a:ea typeface="+mn-lt"/>
                <a:cs typeface="+mn-lt"/>
              </a:rPr>
              <a:t> </a:t>
            </a:r>
            <a:r>
              <a:rPr lang="es-ES" sz="2200" dirty="0" err="1">
                <a:ea typeface="+mn-lt"/>
                <a:cs typeface="+mn-lt"/>
              </a:rPr>
              <a:t>desk</a:t>
            </a:r>
            <a:r>
              <a:rPr lang="es-ES" sz="2200" dirty="0">
                <a:ea typeface="+mn-lt"/>
                <a:cs typeface="+mn-lt"/>
              </a:rPr>
              <a:t>]</a:t>
            </a:r>
            <a:endParaRPr lang="es-ES" sz="2200">
              <a:cs typeface="Calibri"/>
            </a:endParaRPr>
          </a:p>
          <a:p>
            <a:pPr>
              <a:buNone/>
            </a:pPr>
            <a:r>
              <a:rPr lang="es-ES" sz="2200" i="1" dirty="0" err="1">
                <a:ea typeface="+mn-lt"/>
                <a:cs typeface="+mn-lt"/>
              </a:rPr>
              <a:t>Sorry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to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keep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you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waiting</a:t>
            </a:r>
            <a:r>
              <a:rPr lang="es-ES" sz="2200" i="1" dirty="0">
                <a:ea typeface="+mn-lt"/>
                <a:cs typeface="+mn-lt"/>
              </a:rPr>
              <a:t>. </a:t>
            </a:r>
            <a:r>
              <a:rPr lang="es-ES" sz="2200" i="1" dirty="0" err="1">
                <a:ea typeface="+mn-lt"/>
                <a:cs typeface="+mn-lt"/>
              </a:rPr>
              <a:t>We’re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just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b="1" i="1" dirty="0" err="1">
                <a:ea typeface="+mn-lt"/>
                <a:cs typeface="+mn-lt"/>
              </a:rPr>
              <a:t>getting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dirty="0">
                <a:ea typeface="+mn-lt"/>
                <a:cs typeface="+mn-lt"/>
              </a:rPr>
              <a:t>[O]</a:t>
            </a:r>
            <a:r>
              <a:rPr lang="es-ES" sz="2200" i="1" dirty="0" err="1">
                <a:ea typeface="+mn-lt"/>
                <a:cs typeface="+mn-lt"/>
              </a:rPr>
              <a:t>the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bill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dirty="0">
                <a:ea typeface="+mn-lt"/>
                <a:cs typeface="+mn-lt"/>
              </a:rPr>
              <a:t>[OC]</a:t>
            </a:r>
            <a:r>
              <a:rPr lang="es-ES" sz="2200" i="1" dirty="0" err="1">
                <a:ea typeface="+mn-lt"/>
                <a:cs typeface="+mn-lt"/>
              </a:rPr>
              <a:t>ready</a:t>
            </a:r>
            <a:r>
              <a:rPr lang="es-ES" sz="2200" i="1" dirty="0">
                <a:ea typeface="+mn-lt"/>
                <a:cs typeface="+mn-lt"/>
              </a:rPr>
              <a:t> </a:t>
            </a:r>
            <a:r>
              <a:rPr lang="es-ES" sz="2200" i="1" dirty="0" err="1">
                <a:ea typeface="+mn-lt"/>
                <a:cs typeface="+mn-lt"/>
              </a:rPr>
              <a:t>for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you</a:t>
            </a:r>
            <a:r>
              <a:rPr lang="es-ES" sz="2200" i="1" dirty="0">
                <a:ea typeface="+mn-lt"/>
                <a:cs typeface="+mn-lt"/>
              </a:rPr>
              <a:t> </a:t>
            </a:r>
            <a:r>
              <a:rPr lang="es-ES" sz="2200" i="1" dirty="0" err="1">
                <a:ea typeface="+mn-lt"/>
                <a:cs typeface="+mn-lt"/>
              </a:rPr>
              <a:t>now</a:t>
            </a:r>
            <a:r>
              <a:rPr lang="es-ES" sz="2200" i="1" dirty="0">
                <a:ea typeface="+mn-lt"/>
                <a:cs typeface="+mn-lt"/>
              </a:rPr>
              <a:t>.</a:t>
            </a:r>
            <a:endParaRPr lang="es-ES" sz="240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582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DD053-CD9D-4C47-AAE0-24133EF6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069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s-ES" i="1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 + </a:t>
            </a:r>
            <a:r>
              <a:rPr lang="es-ES" dirty="0" err="1">
                <a:ea typeface="+mn-lt"/>
                <a:cs typeface="+mn-lt"/>
              </a:rPr>
              <a:t>object</a:t>
            </a:r>
            <a:r>
              <a:rPr lang="es-ES" dirty="0">
                <a:ea typeface="+mn-lt"/>
                <a:cs typeface="+mn-lt"/>
              </a:rPr>
              <a:t> + </a:t>
            </a:r>
            <a:r>
              <a:rPr lang="es-ES" dirty="0" err="1">
                <a:ea typeface="+mn-lt"/>
                <a:cs typeface="+mn-lt"/>
              </a:rPr>
              <a:t>infinitive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with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i="1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, and </a:t>
            </a:r>
            <a:r>
              <a:rPr lang="es-ES" i="1" dirty="0" err="1">
                <a:ea typeface="+mn-lt"/>
                <a:cs typeface="+mn-lt"/>
              </a:rPr>
              <a:t>get</a:t>
            </a:r>
            <a:r>
              <a:rPr lang="es-ES" dirty="0">
                <a:ea typeface="+mn-lt"/>
                <a:cs typeface="+mn-lt"/>
              </a:rPr>
              <a:t> + </a:t>
            </a:r>
            <a:r>
              <a:rPr lang="es-ES" dirty="0" err="1">
                <a:ea typeface="+mn-lt"/>
                <a:cs typeface="+mn-lt"/>
              </a:rPr>
              <a:t>object</a:t>
            </a:r>
            <a:r>
              <a:rPr lang="es-ES" dirty="0">
                <a:ea typeface="+mn-lt"/>
                <a:cs typeface="+mn-lt"/>
              </a:rPr>
              <a:t> + -</a:t>
            </a:r>
            <a:r>
              <a:rPr lang="es-ES" i="1" dirty="0" err="1">
                <a:ea typeface="+mn-lt"/>
                <a:cs typeface="+mn-lt"/>
              </a:rPr>
              <a:t>ing</a:t>
            </a:r>
            <a:r>
              <a:rPr lang="es-ES" dirty="0">
                <a:ea typeface="+mn-lt"/>
                <a:cs typeface="+mn-lt"/>
              </a:rPr>
              <a:t> </a:t>
            </a:r>
            <a:r>
              <a:rPr lang="es-ES" dirty="0" err="1">
                <a:ea typeface="+mn-lt"/>
                <a:cs typeface="+mn-lt"/>
              </a:rPr>
              <a:t>form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have</a:t>
            </a:r>
            <a:r>
              <a:rPr lang="es-ES" dirty="0">
                <a:ea typeface="+mn-lt"/>
                <a:cs typeface="+mn-lt"/>
              </a:rPr>
              <a:t> similar </a:t>
            </a:r>
            <a:r>
              <a:rPr lang="es-ES" dirty="0" err="1">
                <a:ea typeface="+mn-lt"/>
                <a:cs typeface="+mn-lt"/>
              </a:rPr>
              <a:t>meanings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of</a:t>
            </a:r>
            <a:r>
              <a:rPr lang="es-ES" dirty="0">
                <a:ea typeface="+mn-lt"/>
                <a:cs typeface="+mn-lt"/>
              </a:rPr>
              <a:t> ‘cause </a:t>
            </a:r>
            <a:r>
              <a:rPr lang="es-ES" dirty="0" err="1">
                <a:ea typeface="+mn-lt"/>
                <a:cs typeface="+mn-lt"/>
              </a:rPr>
              <a:t>or</a:t>
            </a:r>
            <a:r>
              <a:rPr lang="es-ES" dirty="0">
                <a:ea typeface="+mn-lt"/>
                <a:cs typeface="+mn-lt"/>
              </a:rPr>
              <a:t> persuade </a:t>
            </a:r>
            <a:r>
              <a:rPr lang="es-ES" dirty="0" err="1">
                <a:ea typeface="+mn-lt"/>
                <a:cs typeface="+mn-lt"/>
              </a:rPr>
              <a:t>to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happen</a:t>
            </a:r>
            <a:r>
              <a:rPr lang="es-ES" dirty="0">
                <a:ea typeface="+mn-lt"/>
                <a:cs typeface="+mn-lt"/>
              </a:rPr>
              <a:t>’:</a:t>
            </a:r>
            <a:endParaRPr lang="es-ES">
              <a:cs typeface="Calibri"/>
            </a:endParaRPr>
          </a:p>
          <a:p>
            <a:pPr>
              <a:buNone/>
            </a:pPr>
            <a:endParaRPr lang="es-ES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400" i="1" dirty="0" err="1">
                <a:ea typeface="+mn-lt"/>
                <a:cs typeface="+mn-lt"/>
              </a:rPr>
              <a:t>They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b="1" i="1" dirty="0" err="1">
                <a:ea typeface="+mn-lt"/>
                <a:cs typeface="+mn-lt"/>
              </a:rPr>
              <a:t>got</a:t>
            </a:r>
            <a:r>
              <a:rPr lang="es-ES" sz="2400" i="1" dirty="0">
                <a:ea typeface="+mn-lt"/>
                <a:cs typeface="+mn-lt"/>
              </a:rPr>
              <a:t> me </a:t>
            </a:r>
            <a:r>
              <a:rPr lang="es-ES" sz="2400" b="1" i="1" dirty="0" err="1">
                <a:ea typeface="+mn-lt"/>
                <a:cs typeface="+mn-lt"/>
              </a:rPr>
              <a:t>to</a:t>
            </a:r>
            <a:r>
              <a:rPr lang="es-ES" sz="2400" b="1" i="1" dirty="0">
                <a:ea typeface="+mn-lt"/>
                <a:cs typeface="+mn-lt"/>
              </a:rPr>
              <a:t> </a:t>
            </a:r>
            <a:r>
              <a:rPr lang="es-ES" sz="2400" b="1" i="1" dirty="0" err="1">
                <a:ea typeface="+mn-lt"/>
                <a:cs typeface="+mn-lt"/>
              </a:rPr>
              <a:t>talk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to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police</a:t>
            </a:r>
            <a:r>
              <a:rPr lang="es-ES" sz="2400" i="1" dirty="0">
                <a:ea typeface="+mn-lt"/>
                <a:cs typeface="+mn-lt"/>
              </a:rPr>
              <a:t>, </a:t>
            </a:r>
            <a:r>
              <a:rPr lang="es-ES" sz="2400" i="1" dirty="0" err="1">
                <a:ea typeface="+mn-lt"/>
                <a:cs typeface="+mn-lt"/>
              </a:rPr>
              <a:t>even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though</a:t>
            </a:r>
            <a:r>
              <a:rPr lang="es-ES" sz="2400" i="1" dirty="0">
                <a:ea typeface="+mn-lt"/>
                <a:cs typeface="+mn-lt"/>
              </a:rPr>
              <a:t> I </a:t>
            </a:r>
            <a:r>
              <a:rPr lang="es-ES" sz="2400" i="1" dirty="0" err="1">
                <a:ea typeface="+mn-lt"/>
                <a:cs typeface="+mn-lt"/>
              </a:rPr>
              <a:t>knew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it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wouldn’t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help</a:t>
            </a:r>
            <a:r>
              <a:rPr lang="es-ES" sz="2400" i="1" dirty="0">
                <a:ea typeface="+mn-lt"/>
                <a:cs typeface="+mn-lt"/>
              </a:rPr>
              <a:t>.</a:t>
            </a:r>
            <a:r>
              <a:rPr lang="es-ES" sz="2400" dirty="0">
                <a:ea typeface="+mn-lt"/>
                <a:cs typeface="+mn-lt"/>
              </a:rPr>
              <a:t> (</a:t>
            </a:r>
            <a:r>
              <a:rPr lang="es-ES" sz="2400" dirty="0" err="1">
                <a:ea typeface="+mn-lt"/>
                <a:cs typeface="+mn-lt"/>
              </a:rPr>
              <a:t>They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persuaded</a:t>
            </a:r>
            <a:r>
              <a:rPr lang="es-ES" sz="2400" dirty="0">
                <a:ea typeface="+mn-lt"/>
                <a:cs typeface="+mn-lt"/>
              </a:rPr>
              <a:t> me </a:t>
            </a:r>
            <a:r>
              <a:rPr lang="es-ES" sz="2400" dirty="0" err="1">
                <a:ea typeface="+mn-lt"/>
                <a:cs typeface="+mn-lt"/>
              </a:rPr>
              <a:t>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talk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the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police</a:t>
            </a:r>
            <a:r>
              <a:rPr lang="es-ES" sz="2400" dirty="0">
                <a:ea typeface="+mn-lt"/>
                <a:cs typeface="+mn-lt"/>
              </a:rPr>
              <a:t> …)</a:t>
            </a:r>
            <a:endParaRPr lang="es-ES" sz="2400">
              <a:cs typeface="Calibri"/>
            </a:endParaRPr>
          </a:p>
          <a:p>
            <a:pPr>
              <a:buNone/>
            </a:pPr>
            <a:endParaRPr lang="es-ES" sz="2400" i="1" dirty="0">
              <a:ea typeface="+mn-lt"/>
              <a:cs typeface="+mn-lt"/>
            </a:endParaRPr>
          </a:p>
          <a:p>
            <a:pPr>
              <a:buNone/>
            </a:pPr>
            <a:r>
              <a:rPr lang="es-ES" sz="2400" i="1" dirty="0">
                <a:ea typeface="+mn-lt"/>
                <a:cs typeface="+mn-lt"/>
              </a:rPr>
              <a:t>Can </a:t>
            </a:r>
            <a:r>
              <a:rPr lang="es-ES" sz="2400" i="1" dirty="0" err="1">
                <a:ea typeface="+mn-lt"/>
                <a:cs typeface="+mn-lt"/>
              </a:rPr>
              <a:t>you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help</a:t>
            </a:r>
            <a:r>
              <a:rPr lang="es-ES" sz="2400" i="1" dirty="0">
                <a:ea typeface="+mn-lt"/>
                <a:cs typeface="+mn-lt"/>
              </a:rPr>
              <a:t> me </a:t>
            </a:r>
            <a:r>
              <a:rPr lang="es-ES" sz="2400" b="1" i="1" dirty="0" err="1">
                <a:ea typeface="+mn-lt"/>
                <a:cs typeface="+mn-lt"/>
              </a:rPr>
              <a:t>get</a:t>
            </a:r>
            <a:r>
              <a:rPr lang="es-ES" sz="2400" i="1" dirty="0">
                <a:ea typeface="+mn-lt"/>
                <a:cs typeface="+mn-lt"/>
              </a:rPr>
              <a:t> </a:t>
            </a:r>
            <a:r>
              <a:rPr lang="es-ES" sz="2400" i="1" dirty="0" err="1">
                <a:ea typeface="+mn-lt"/>
                <a:cs typeface="+mn-lt"/>
              </a:rPr>
              <a:t>this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printer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work</a:t>
            </a:r>
            <a:r>
              <a:rPr lang="es-ES" sz="2400" b="1" i="1" dirty="0" err="1">
                <a:ea typeface="+mn-lt"/>
                <a:cs typeface="+mn-lt"/>
              </a:rPr>
              <a:t>ing</a:t>
            </a:r>
            <a:r>
              <a:rPr lang="es-ES" sz="2400" i="1" dirty="0">
                <a:ea typeface="+mn-lt"/>
                <a:cs typeface="+mn-lt"/>
              </a:rPr>
              <a:t>?</a:t>
            </a:r>
            <a:endParaRPr lang="es-ES" sz="2400" dirty="0">
              <a:ea typeface="+mn-lt"/>
              <a:cs typeface="+mn-lt"/>
            </a:endParaRPr>
          </a:p>
          <a:p>
            <a:pPr>
              <a:buNone/>
            </a:pPr>
            <a:endParaRPr lang="es-ES" sz="2400" i="1" dirty="0">
              <a:cs typeface="Calibri"/>
            </a:endParaRPr>
          </a:p>
          <a:p>
            <a:pPr>
              <a:buNone/>
            </a:pPr>
            <a:r>
              <a:rPr lang="es-ES" sz="2400" i="1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err="1">
                <a:ea typeface="+mn-lt"/>
                <a:cs typeface="+mn-lt"/>
              </a:rPr>
              <a:t>is</a:t>
            </a:r>
            <a:r>
              <a:rPr lang="es-ES" sz="2400" dirty="0">
                <a:ea typeface="+mn-lt"/>
                <a:cs typeface="+mn-lt"/>
              </a:rPr>
              <a:t> a </a:t>
            </a:r>
            <a:r>
              <a:rPr lang="es-ES" sz="2400" err="1">
                <a:ea typeface="+mn-lt"/>
                <a:cs typeface="+mn-lt"/>
              </a:rPr>
              <a:t>word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with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many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different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meanings</a:t>
            </a:r>
            <a:r>
              <a:rPr lang="es-ES" sz="2400" dirty="0">
                <a:ea typeface="+mn-lt"/>
                <a:cs typeface="+mn-lt"/>
              </a:rPr>
              <a:t>. </a:t>
            </a:r>
            <a:r>
              <a:rPr lang="es-ES" sz="2400" err="1">
                <a:ea typeface="+mn-lt"/>
                <a:cs typeface="+mn-lt"/>
              </a:rPr>
              <a:t>You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will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find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other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meanings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of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i="1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, and </a:t>
            </a:r>
            <a:r>
              <a:rPr lang="es-ES" sz="2400" err="1">
                <a:ea typeface="+mn-lt"/>
                <a:cs typeface="+mn-lt"/>
              </a:rPr>
              <a:t>phrasal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verbs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with</a:t>
            </a:r>
            <a:r>
              <a:rPr lang="es-ES" sz="2400" dirty="0">
                <a:ea typeface="+mn-lt"/>
                <a:cs typeface="+mn-lt"/>
              </a:rPr>
              <a:t> </a:t>
            </a:r>
            <a:r>
              <a:rPr lang="es-ES" sz="2400" i="1" err="1">
                <a:ea typeface="+mn-lt"/>
                <a:cs typeface="+mn-lt"/>
              </a:rPr>
              <a:t>get</a:t>
            </a:r>
            <a:r>
              <a:rPr lang="es-ES" sz="2400" dirty="0">
                <a:ea typeface="+mn-lt"/>
                <a:cs typeface="+mn-lt"/>
              </a:rPr>
              <a:t>, in a </a:t>
            </a:r>
            <a:r>
              <a:rPr lang="es-ES" sz="2400" err="1">
                <a:ea typeface="+mn-lt"/>
                <a:cs typeface="+mn-lt"/>
              </a:rPr>
              <a:t>good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learner’s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dictionary</a:t>
            </a:r>
            <a:r>
              <a:rPr lang="es-ES" sz="2400" dirty="0">
                <a:ea typeface="+mn-lt"/>
                <a:cs typeface="+mn-lt"/>
              </a:rPr>
              <a:t>.</a:t>
            </a:r>
            <a:endParaRPr lang="es-ES" sz="240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84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54E8B0DD-DF83-427A-9A0C-84673CC1641B}"/>
              </a:ext>
            </a:extLst>
          </p:cNvPr>
          <p:cNvSpPr/>
          <p:nvPr/>
        </p:nvSpPr>
        <p:spPr>
          <a:xfrm rot="420000">
            <a:off x="826911" y="643467"/>
            <a:ext cx="6406444" cy="484011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121C1A-A594-4A62-B395-EBF3A4DDFBC4}"/>
              </a:ext>
            </a:extLst>
          </p:cNvPr>
          <p:cNvSpPr/>
          <p:nvPr/>
        </p:nvSpPr>
        <p:spPr>
          <a:xfrm>
            <a:off x="9789230" y="6120342"/>
            <a:ext cx="2300110" cy="649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F1189-A4E3-439D-9C87-60BC7F10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0" y="1907294"/>
            <a:ext cx="3869266" cy="1371070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omic Sans MS"/>
                <a:cs typeface="Calibri Light"/>
              </a:rPr>
              <a:t>Thank</a:t>
            </a:r>
            <a:r>
              <a:rPr lang="es-ES" dirty="0">
                <a:latin typeface="Comic Sans MS"/>
                <a:cs typeface="Calibri Light"/>
              </a:rPr>
              <a:t> </a:t>
            </a:r>
            <a:r>
              <a:rPr lang="es-ES" dirty="0" err="1">
                <a:latin typeface="Comic Sans MS"/>
                <a:cs typeface="Calibri Light"/>
              </a:rPr>
              <a:t>you</a:t>
            </a:r>
            <a:endParaRPr lang="es-ES">
              <a:latin typeface="Comic Sans MS"/>
              <a:cs typeface="Calibri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77BF49-B4F0-41D9-A8A3-6B6C9739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7629" y="6268687"/>
            <a:ext cx="1978378" cy="484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tx1"/>
                </a:solidFill>
                <a:cs typeface="Calibri"/>
              </a:rPr>
              <a:t>Jessica Duarte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4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Get</vt:lpstr>
      <vt:lpstr>Get meaning ‘fetch’, ‘receive’, ‘obtain’ </vt:lpstr>
      <vt:lpstr>Get meaning ‘become’ </vt:lpstr>
      <vt:lpstr>Get describing negative events </vt:lpstr>
      <vt:lpstr>Get meaning ‘cause something to happen’ </vt:lpstr>
      <vt:lpstr>Presentación de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159</cp:revision>
  <dcterms:created xsi:type="dcterms:W3CDTF">2021-02-06T16:04:57Z</dcterms:created>
  <dcterms:modified xsi:type="dcterms:W3CDTF">2021-02-06T16:44:25Z</dcterms:modified>
</cp:coreProperties>
</file>