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6"/>
  </p:notesMasterIdLst>
  <p:sldIdLst>
    <p:sldId id="256" r:id="rId2"/>
    <p:sldId id="260" r:id="rId3"/>
    <p:sldId id="262" r:id="rId4"/>
    <p:sldId id="292" r:id="rId5"/>
    <p:sldId id="291" r:id="rId6"/>
    <p:sldId id="293" r:id="rId7"/>
    <p:sldId id="261" r:id="rId8"/>
    <p:sldId id="288" r:id="rId9"/>
    <p:sldId id="289" r:id="rId10"/>
    <p:sldId id="287" r:id="rId11"/>
    <p:sldId id="294" r:id="rId12"/>
    <p:sldId id="259" r:id="rId13"/>
    <p:sldId id="263" r:id="rId14"/>
    <p:sldId id="264" r:id="rId15"/>
    <p:sldId id="265" r:id="rId16"/>
    <p:sldId id="266"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6" r:id="rId31"/>
    <p:sldId id="290" r:id="rId32"/>
    <p:sldId id="281" r:id="rId33"/>
    <p:sldId id="258" r:id="rId34"/>
    <p:sldId id="295" r:id="rId35"/>
  </p:sldIdLst>
  <p:sldSz cx="9144000" cy="5143500" type="screen16x9"/>
  <p:notesSz cx="6858000" cy="9144000"/>
  <p:embeddedFontLst>
    <p:embeddedFont>
      <p:font typeface="Nunito Sans"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Georgia" panose="02040502050405020303" pitchFamily="18"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027"/>
    <a:srgbClr val="C40025"/>
    <a:srgbClr val="FF0535"/>
    <a:srgbClr val="FF2F57"/>
    <a:srgbClr val="FF3F64"/>
    <a:srgbClr val="866C00"/>
    <a:srgbClr val="DE2A00"/>
    <a:srgbClr val="B89500"/>
    <a:srgbClr val="C8A200"/>
    <a:srgbClr val="D1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E22B4B-3045-4719-AF43-E1305C1B48F3}">
  <a:tblStyle styleId="{5FE22B4B-3045-4719-AF43-E1305C1B48F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2508595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wrap="square"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5"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6"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 name="Shape 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‹nº›</a:t>
            </a:fld>
            <a:endParaRPr lang="en">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‹nº›</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‹nº›</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wrap="square" lIns="91425" tIns="91425" rIns="91425" bIns="91425" anchor="t" anchorCtr="0"/>
          <a:lstStyle>
            <a:lvl1pPr lvl="0" algn="ctr" rtl="0">
              <a:spcBef>
                <a:spcPts val="0"/>
              </a:spcBef>
              <a:buSzPct val="100000"/>
              <a:buFont typeface="Georgia"/>
              <a:defRPr sz="2400" i="1">
                <a:latin typeface="Georgia"/>
                <a:ea typeface="Georgia"/>
                <a:cs typeface="Georgia"/>
                <a:sym typeface="Georgia"/>
              </a:defRPr>
            </a:lvl1pPr>
            <a:lvl2pPr lvl="1" algn="ctr" rtl="0">
              <a:spcBef>
                <a:spcPts val="0"/>
              </a:spcBef>
              <a:buSzPct val="100000"/>
              <a:buFont typeface="Georgia"/>
              <a:defRPr sz="2400" i="1">
                <a:latin typeface="Georgia"/>
                <a:ea typeface="Georgia"/>
                <a:cs typeface="Georgia"/>
                <a:sym typeface="Georgia"/>
              </a:defRPr>
            </a:lvl2pPr>
            <a:lvl3pPr lvl="2" algn="ctr" rtl="0">
              <a:spcBef>
                <a:spcPts val="0"/>
              </a:spcBef>
              <a:buSzPct val="100000"/>
              <a:buFont typeface="Georgia"/>
              <a:defRPr sz="2400" i="1">
                <a:latin typeface="Georgia"/>
                <a:ea typeface="Georgia"/>
                <a:cs typeface="Georgia"/>
                <a:sym typeface="Georgia"/>
              </a:defRPr>
            </a:lvl3pPr>
            <a:lvl4pPr lvl="3" algn="ctr" rtl="0">
              <a:spcBef>
                <a:spcPts val="0"/>
              </a:spcBef>
              <a:buSzPct val="100000"/>
              <a:buFont typeface="Georgia"/>
              <a:defRPr sz="2400" i="1">
                <a:latin typeface="Georgia"/>
                <a:ea typeface="Georgia"/>
                <a:cs typeface="Georgia"/>
                <a:sym typeface="Georgia"/>
              </a:defRPr>
            </a:lvl4pPr>
            <a:lvl5pPr lvl="4" algn="ctr" rtl="0">
              <a:spcBef>
                <a:spcPts val="0"/>
              </a:spcBef>
              <a:buSzPct val="100000"/>
              <a:buFont typeface="Georgia"/>
              <a:defRPr sz="2400" i="1">
                <a:latin typeface="Georgia"/>
                <a:ea typeface="Georgia"/>
                <a:cs typeface="Georgia"/>
                <a:sym typeface="Georgia"/>
              </a:defRPr>
            </a:lvl5pPr>
            <a:lvl6pPr lvl="5" algn="ctr" rtl="0">
              <a:spcBef>
                <a:spcPts val="0"/>
              </a:spcBef>
              <a:buSzPct val="100000"/>
              <a:buFont typeface="Georgia"/>
              <a:defRPr sz="2400" i="1">
                <a:latin typeface="Georgia"/>
                <a:ea typeface="Georgia"/>
                <a:cs typeface="Georgia"/>
                <a:sym typeface="Georgia"/>
              </a:defRPr>
            </a:lvl6pPr>
            <a:lvl7pPr lvl="6" algn="ctr" rtl="0">
              <a:spcBef>
                <a:spcPts val="0"/>
              </a:spcBef>
              <a:buSzPct val="100000"/>
              <a:buFont typeface="Georgia"/>
              <a:defRPr sz="2400" i="1">
                <a:latin typeface="Georgia"/>
                <a:ea typeface="Georgia"/>
                <a:cs typeface="Georgia"/>
                <a:sym typeface="Georgia"/>
              </a:defRPr>
            </a:lvl7pPr>
            <a:lvl8pPr lvl="7" algn="ctr" rtl="0">
              <a:spcBef>
                <a:spcPts val="0"/>
              </a:spcBef>
              <a:buSzPct val="100000"/>
              <a:buFont typeface="Georgia"/>
              <a:defRPr sz="2400" i="1">
                <a:latin typeface="Georgia"/>
                <a:ea typeface="Georgia"/>
                <a:cs typeface="Georgia"/>
                <a:sym typeface="Georgia"/>
              </a:defRPr>
            </a:lvl8pPr>
            <a:lvl9pPr lvl="8" algn="ctr">
              <a:spcBef>
                <a:spcPts val="0"/>
              </a:spcBef>
              <a:buSzPct val="100000"/>
              <a:buFont typeface="Georgia"/>
              <a:defRPr sz="2400" i="1">
                <a:latin typeface="Georgia"/>
                <a:ea typeface="Georgia"/>
                <a:cs typeface="Georgia"/>
                <a:sym typeface="Georgia"/>
              </a:defRPr>
            </a:lvl9pPr>
          </a:lstStyle>
          <a:p>
            <a:endParaRPr/>
          </a:p>
        </p:txBody>
      </p:sp>
      <p:sp>
        <p:nvSpPr>
          <p:cNvPr id="30" name="Shape 30"/>
          <p:cNvSpPr txBox="1"/>
          <p:nvPr/>
        </p:nvSpPr>
        <p:spPr>
          <a:xfrm>
            <a:off x="3593400" y="227724"/>
            <a:ext cx="1957200" cy="653700"/>
          </a:xfrm>
          <a:prstGeom prst="rect">
            <a:avLst/>
          </a:prstGeom>
          <a:noFill/>
          <a:ln>
            <a:noFill/>
          </a:ln>
        </p:spPr>
        <p:txBody>
          <a:bodyPr wrap="square" lIns="91425" tIns="91425" rIns="91425" bIns="91425" anchor="t" anchorCtr="0">
            <a:noAutofit/>
          </a:bodyPr>
          <a:lstStyle/>
          <a:p>
            <a:pPr lv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‹nº›</a:t>
            </a:fld>
            <a:endParaRPr lang="en"/>
          </a:p>
        </p:txBody>
      </p:sp>
      <p:sp>
        <p:nvSpPr>
          <p:cNvPr id="44" name="Shape 44"/>
          <p:cNvSpPr txBox="1">
            <a:spLocks noGrp="1"/>
          </p:cNvSpPr>
          <p:nvPr>
            <p:ph type="body" idx="2"/>
          </p:nvPr>
        </p:nvSpPr>
        <p:spPr>
          <a:xfrm>
            <a:off x="3090625" y="2004313"/>
            <a:ext cx="5596200" cy="25521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‹nº›</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wrap="square"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57" name="Shape 5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rgbClr val="FFFFFF"/>
                </a:solidFill>
              </a:rPr>
              <a:t>‹nº›</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rgbClr val="FFFFFF"/>
                </a:solidFill>
              </a:rPr>
              <a:t>‹nº›</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‹nº›</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hyperlink" Target="http://www.duarte.com/slidedoc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7544" y="2404021"/>
            <a:ext cx="3636600" cy="2259000"/>
          </a:xfrm>
          <a:prstGeom prst="rect">
            <a:avLst/>
          </a:prstGeom>
        </p:spPr>
        <p:txBody>
          <a:bodyPr wrap="square" lIns="91425" tIns="91425" rIns="91425" bIns="91425" anchor="t" anchorCtr="0">
            <a:noAutofit/>
          </a:bodyPr>
          <a:lstStyle/>
          <a:p>
            <a:pPr lvl="0">
              <a:spcBef>
                <a:spcPts val="0"/>
              </a:spcBef>
              <a:buNone/>
            </a:pPr>
            <a:r>
              <a:rPr lang="en" sz="1800" dirty="0" smtClean="0">
                <a:solidFill>
                  <a:srgbClr val="D80027"/>
                </a:solidFill>
              </a:rPr>
              <a:t>Projeto</a:t>
            </a:r>
            <a:endParaRPr lang="en" sz="1800" dirty="0">
              <a:solidFill>
                <a:srgbClr val="D80027"/>
              </a:solidFill>
            </a:endParaRPr>
          </a:p>
        </p:txBody>
      </p:sp>
      <p:pic>
        <p:nvPicPr>
          <p:cNvPr id="1026" name="Picture 2" descr="C:\Users\Eduardo\Downloads\Nova pasta\image_w_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808" y="-19050"/>
            <a:ext cx="7747213" cy="51648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duardo\Downloads\icons8-hospital-100.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552" y="1798340"/>
            <a:ext cx="580008" cy="580008"/>
          </a:xfrm>
          <a:prstGeom prst="rect">
            <a:avLst/>
          </a:prstGeom>
          <a:noFill/>
          <a:extLst>
            <a:ext uri="{909E8E84-426E-40DD-AFC4-6F175D3DCCD1}">
              <a14:hiddenFill xmlns:a14="http://schemas.microsoft.com/office/drawing/2010/main">
                <a:solidFill>
                  <a:srgbClr val="FFFFFF"/>
                </a:solidFill>
              </a14:hiddenFill>
            </a:ext>
          </a:extLst>
        </p:spPr>
      </p:pic>
      <p:sp>
        <p:nvSpPr>
          <p:cNvPr id="15" name="Shape 91"/>
          <p:cNvSpPr txBox="1">
            <a:spLocks/>
          </p:cNvSpPr>
          <p:nvPr/>
        </p:nvSpPr>
        <p:spPr>
          <a:xfrm>
            <a:off x="431344" y="2643758"/>
            <a:ext cx="3636600" cy="2259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 sz="5400" dirty="0" smtClean="0">
                <a:solidFill>
                  <a:srgbClr val="D80027"/>
                </a:solidFill>
              </a:rPr>
              <a:t>ProntuBox</a:t>
            </a:r>
            <a:endParaRPr lang="en" sz="5400" dirty="0">
              <a:solidFill>
                <a:srgbClr val="D8002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a:solidFill>
                  <a:srgbClr val="D80027"/>
                </a:solidFill>
              </a:rPr>
              <a:t>TRANSITION HEADLINE</a:t>
            </a: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a:t>Let’s start with the first set of slides</a:t>
            </a:r>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7170" name="Picture 2" descr="C:\Users\Eduardo\Downloads\Nova pasta\image_w_0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75" y="-23709"/>
            <a:ext cx="8780985" cy="519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43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This template is for a SlideDoc</a:t>
            </a:r>
          </a:p>
        </p:txBody>
      </p:sp>
      <p:sp>
        <p:nvSpPr>
          <p:cNvPr id="114" name="Shape 114"/>
          <p:cNvSpPr txBox="1">
            <a:spLocks noGrp="1"/>
          </p:cNvSpPr>
          <p:nvPr>
            <p:ph type="body" idx="1"/>
          </p:nvPr>
        </p:nvSpPr>
        <p:spPr>
          <a:xfrm>
            <a:off x="3090625" y="575500"/>
            <a:ext cx="5596200" cy="1207800"/>
          </a:xfrm>
          <a:prstGeom prst="rect">
            <a:avLst/>
          </a:prstGeom>
        </p:spPr>
        <p:txBody>
          <a:bodyPr wrap="square" lIns="91425" tIns="91425" rIns="91425" bIns="91425" anchor="t" anchorCtr="0">
            <a:noAutofit/>
          </a:bodyPr>
          <a:lstStyle/>
          <a:p>
            <a:pPr lvl="0">
              <a:spcBef>
                <a:spcPts val="0"/>
              </a:spcBef>
              <a:buNone/>
            </a:pPr>
            <a:r>
              <a:rPr lang="en"/>
              <a:t>A slidedoc is a visual document, developed in presentation software, that is intended to be read and referenced instead of projected.</a:t>
            </a:r>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sp>
        <p:nvSpPr>
          <p:cNvPr id="116" name="Shape 116"/>
          <p:cNvSpPr txBox="1">
            <a:spLocks noGrp="1"/>
          </p:cNvSpPr>
          <p:nvPr>
            <p:ph type="body" idx="2"/>
          </p:nvPr>
        </p:nvSpPr>
        <p:spPr>
          <a:xfrm>
            <a:off x="3090625" y="1851913"/>
            <a:ext cx="5596200" cy="2552100"/>
          </a:xfrm>
          <a:prstGeom prst="rect">
            <a:avLst/>
          </a:prstGeom>
        </p:spPr>
        <p:txBody>
          <a:bodyPr wrap="square" lIns="91425" tIns="91425" rIns="91425" bIns="91425" anchor="t" anchorCtr="0">
            <a:noAutofit/>
          </a:bodyPr>
          <a:lstStyle/>
          <a:p>
            <a:pPr lvl="0">
              <a:spcBef>
                <a:spcPts val="0"/>
              </a:spcBef>
              <a:spcAft>
                <a:spcPts val="1000"/>
              </a:spcAft>
              <a:buNone/>
            </a:pPr>
            <a:r>
              <a:rPr lang="en"/>
              <a:t>Slidedocs help you spread your smart thinking by combining visual communications with short chunks of written copy. Their scannable nature makes them great pre-read, reference, and leave-behind materials. Their modularity makes it easy for people to incorporate your ideas into their own communications. And these features together make slidedocs </a:t>
            </a:r>
            <a:r>
              <a:rPr lang="en">
                <a:solidFill>
                  <a:srgbClr val="F67031"/>
                </a:solidFill>
              </a:rPr>
              <a:t>the perfect companion to both written documents and presentations</a:t>
            </a:r>
            <a:r>
              <a:rPr lang="en"/>
              <a:t>.</a:t>
            </a:r>
          </a:p>
          <a:p>
            <a:pPr lvl="0">
              <a:spcBef>
                <a:spcPts val="0"/>
              </a:spcBef>
              <a:spcAft>
                <a:spcPts val="1000"/>
              </a:spcAft>
              <a:buClr>
                <a:schemeClr val="dk1"/>
              </a:buClr>
              <a:buSzPct val="78571"/>
              <a:buFont typeface="Arial"/>
              <a:buNone/>
            </a:pPr>
            <a:r>
              <a:rPr lang="en" b="1">
                <a:solidFill>
                  <a:schemeClr val="dk2"/>
                </a:solidFill>
              </a:rPr>
              <a:t>Text from </a:t>
            </a:r>
            <a:r>
              <a:rPr lang="en" b="1" u="sng">
                <a:solidFill>
                  <a:srgbClr val="F67031"/>
                </a:solidFill>
                <a:hlinkClick r:id="rId3"/>
              </a:rPr>
              <a:t>duarte.com/slidedocs</a:t>
            </a:r>
          </a:p>
        </p:txBody>
      </p:sp>
    </p:spTree>
    <p:extLst>
      <p:ext uri="{BB962C8B-B14F-4D97-AF65-F5344CB8AC3E}">
        <p14:creationId xmlns:p14="http://schemas.microsoft.com/office/powerpoint/2010/main" val="243233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lvl="0">
              <a:spcBef>
                <a:spcPts val="0"/>
              </a:spcBef>
              <a:buNone/>
            </a:pPr>
            <a:r>
              <a:rPr lang="en"/>
              <a:t>Table of contents</a:t>
            </a:r>
          </a:p>
        </p:txBody>
      </p:sp>
      <p:sp>
        <p:nvSpPr>
          <p:cNvPr id="122" name="Shape 122"/>
          <p:cNvSpPr txBox="1">
            <a:spLocks noGrp="1"/>
          </p:cNvSpPr>
          <p:nvPr>
            <p:ph type="body" idx="2"/>
          </p:nvPr>
        </p:nvSpPr>
        <p:spPr>
          <a:xfrm>
            <a:off x="5130225" y="1016000"/>
            <a:ext cx="3470700" cy="3099900"/>
          </a:xfrm>
          <a:prstGeom prst="rect">
            <a:avLst/>
          </a:prstGeom>
        </p:spPr>
        <p:txBody>
          <a:bodyPr wrap="square" lIns="91425" tIns="91425" rIns="91425" bIns="91425" anchor="t" anchorCtr="0">
            <a:noAutofit/>
          </a:bodyPr>
          <a:lstStyle/>
          <a:p>
            <a:pPr marL="457200" lvl="0" indent="-342900" rtl="0">
              <a:spcBef>
                <a:spcPts val="0"/>
              </a:spcBef>
              <a:spcAft>
                <a:spcPts val="1000"/>
              </a:spcAft>
              <a:buAutoNum type="arabicPeriod"/>
            </a:pPr>
            <a:r>
              <a:rPr lang="en"/>
              <a:t>Section one</a:t>
            </a:r>
          </a:p>
          <a:p>
            <a:pPr marL="457200" lvl="0" indent="-342900" rtl="0">
              <a:spcBef>
                <a:spcPts val="0"/>
              </a:spcBef>
              <a:spcAft>
                <a:spcPts val="1000"/>
              </a:spcAft>
              <a:buAutoNum type="arabicPeriod"/>
            </a:pPr>
            <a:r>
              <a:rPr lang="en"/>
              <a:t>Section two</a:t>
            </a:r>
          </a:p>
          <a:p>
            <a:pPr marL="457200" lvl="0" indent="-342900" rtl="0">
              <a:spcBef>
                <a:spcPts val="0"/>
              </a:spcBef>
              <a:spcAft>
                <a:spcPts val="1000"/>
              </a:spcAft>
              <a:buAutoNum type="arabicPeriod"/>
            </a:pPr>
            <a:r>
              <a:rPr lang="en"/>
              <a:t>Even another section</a:t>
            </a:r>
          </a:p>
          <a:p>
            <a:pPr marL="914400" lvl="1" indent="-317500" rtl="0">
              <a:spcBef>
                <a:spcPts val="0"/>
              </a:spcBef>
              <a:spcAft>
                <a:spcPts val="1000"/>
              </a:spcAft>
            </a:pPr>
            <a:r>
              <a:rPr lang="en"/>
              <a:t>And there can be subsections too.</a:t>
            </a:r>
          </a:p>
          <a:p>
            <a:pPr marL="914400" lvl="1" indent="-317500" rtl="0">
              <a:spcBef>
                <a:spcPts val="0"/>
              </a:spcBef>
              <a:spcAft>
                <a:spcPts val="1000"/>
              </a:spcAft>
            </a:pPr>
            <a:r>
              <a:rPr lang="en"/>
              <a:t>Subsection</a:t>
            </a:r>
          </a:p>
          <a:p>
            <a:pPr marL="457200" lvl="0" indent="-342900">
              <a:spcBef>
                <a:spcPts val="0"/>
              </a:spcBef>
              <a:spcAft>
                <a:spcPts val="1000"/>
              </a:spcAft>
              <a:buAutoNum type="arabicPeriod"/>
            </a:pPr>
            <a:r>
              <a:rPr lang="en"/>
              <a:t>Section four</a:t>
            </a:r>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pPr lvl="0">
              <a:spcBef>
                <a:spcPts val="0"/>
              </a:spcBef>
              <a:buNone/>
            </a:pPr>
            <a:r>
              <a:rPr lang="en"/>
              <a:t>This is a template optimized for SlideDocs. As it is a long document you should inform the reader about its contents.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This is a slide title</a:t>
            </a:r>
          </a:p>
        </p:txBody>
      </p:sp>
      <p:sp>
        <p:nvSpPr>
          <p:cNvPr id="150" name="Shape 150"/>
          <p:cNvSpPr txBox="1">
            <a:spLocks noGrp="1"/>
          </p:cNvSpPr>
          <p:nvPr>
            <p:ph type="body" idx="1"/>
          </p:nvPr>
        </p:nvSpPr>
        <p:spPr>
          <a:xfrm>
            <a:off x="3090625" y="575500"/>
            <a:ext cx="5596200" cy="2765100"/>
          </a:xfrm>
          <a:prstGeom prst="rect">
            <a:avLst/>
          </a:prstGeom>
        </p:spPr>
        <p:txBody>
          <a:bodyPr wrap="square" lIns="91425" tIns="91425" rIns="91425" bIns="91425" anchor="t" anchorCtr="0">
            <a:noAutofit/>
          </a:bodyPr>
          <a:lstStyle/>
          <a:p>
            <a:pPr lvl="0" rtl="0">
              <a:spcBef>
                <a:spcPts val="0"/>
              </a:spcBef>
              <a:buNone/>
            </a:pPr>
            <a:r>
              <a:rPr lang="en" sz="1200"/>
              <a:t>SlideDocs are for distribution; they’re not optimized for presenting. Slides have too much text and font size is too small for an audience to read it projected in a screen.</a:t>
            </a:r>
          </a:p>
          <a:p>
            <a:pPr lvl="0" rtl="0">
              <a:spcBef>
                <a:spcPts val="0"/>
              </a:spcBef>
              <a:buNone/>
            </a:pPr>
            <a:r>
              <a:rPr lang="en" sz="1200"/>
              <a:t>These documents are useful for:</a:t>
            </a:r>
          </a:p>
          <a:p>
            <a:pPr marL="457200" lvl="0" indent="-304800" rtl="0">
              <a:spcBef>
                <a:spcPts val="0"/>
              </a:spcBef>
              <a:spcAft>
                <a:spcPts val="1000"/>
              </a:spcAft>
              <a:buSzPct val="100000"/>
            </a:pPr>
            <a:r>
              <a:rPr lang="en" sz="1200"/>
              <a:t>Distribute before a meeting when the topic is highly complex or technical</a:t>
            </a:r>
          </a:p>
          <a:p>
            <a:pPr marL="457200" lvl="0" indent="-304800" rtl="0">
              <a:spcBef>
                <a:spcPts val="0"/>
              </a:spcBef>
              <a:spcAft>
                <a:spcPts val="1000"/>
              </a:spcAft>
              <a:buSzPct val="100000"/>
            </a:pPr>
            <a:r>
              <a:rPr lang="en" sz="1200"/>
              <a:t>To fully explain your idea before booking a meeting with someone</a:t>
            </a:r>
          </a:p>
          <a:p>
            <a:pPr marL="457200" lvl="0" indent="-304800" rtl="0">
              <a:spcBef>
                <a:spcPts val="0"/>
              </a:spcBef>
              <a:spcAft>
                <a:spcPts val="1000"/>
              </a:spcAft>
              <a:buSzPct val="100000"/>
            </a:pPr>
            <a:r>
              <a:rPr lang="en" sz="1200"/>
              <a:t>As a reference and follow-up material</a:t>
            </a:r>
          </a:p>
        </p:txBody>
      </p:sp>
      <p:sp>
        <p:nvSpPr>
          <p:cNvPr id="151" name="Shape 15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152" name="Shape 152"/>
          <p:cNvSpPr/>
          <p:nvPr/>
        </p:nvSpPr>
        <p:spPr>
          <a:xfrm>
            <a:off x="5031488" y="3016175"/>
            <a:ext cx="1660800" cy="1660800"/>
          </a:xfrm>
          <a:prstGeom prst="ellipse">
            <a:avLst/>
          </a:prstGeom>
          <a:solidFill>
            <a:srgbClr val="F67031"/>
          </a:solidFill>
          <a:ln>
            <a:noFill/>
          </a:ln>
        </p:spPr>
        <p:txBody>
          <a:bodyPr wrap="square" lIns="91425" tIns="91425" rIns="91425" bIns="91425" anchor="ctr" anchorCtr="0">
            <a:noAutofit/>
          </a:bodyPr>
          <a:lstStyle/>
          <a:p>
            <a:pPr lvl="0" algn="ctr">
              <a:spcBef>
                <a:spcPts val="0"/>
              </a:spcBef>
              <a:buNone/>
            </a:pPr>
            <a:r>
              <a:rPr lang="en" sz="1200" b="1">
                <a:solidFill>
                  <a:srgbClr val="FFFFFF"/>
                </a:solidFill>
                <a:latin typeface="Nunito Sans"/>
                <a:ea typeface="Nunito Sans"/>
                <a:cs typeface="Nunito Sans"/>
                <a:sym typeface="Nunito Sans"/>
              </a:rPr>
              <a:t>Explain</a:t>
            </a:r>
          </a:p>
        </p:txBody>
      </p:sp>
      <p:sp>
        <p:nvSpPr>
          <p:cNvPr id="153" name="Shape 153"/>
          <p:cNvSpPr/>
          <p:nvPr/>
        </p:nvSpPr>
        <p:spPr>
          <a:xfrm>
            <a:off x="6895975" y="3016175"/>
            <a:ext cx="1660800" cy="1660800"/>
          </a:xfrm>
          <a:prstGeom prst="ellipse">
            <a:avLst/>
          </a:prstGeom>
          <a:solidFill>
            <a:srgbClr val="ED0036"/>
          </a:solidFill>
          <a:ln>
            <a:noFill/>
          </a:ln>
        </p:spPr>
        <p:txBody>
          <a:bodyPr wrap="square" lIns="91425" tIns="91425" rIns="91425" bIns="91425" anchor="ctr" anchorCtr="0">
            <a:noAutofit/>
          </a:bodyPr>
          <a:lstStyle/>
          <a:p>
            <a:pPr lvl="0" algn="ctr">
              <a:spcBef>
                <a:spcPts val="0"/>
              </a:spcBef>
              <a:buNone/>
            </a:pPr>
            <a:r>
              <a:rPr lang="en" sz="1200" b="1">
                <a:solidFill>
                  <a:srgbClr val="FFFFFF"/>
                </a:solidFill>
                <a:latin typeface="Nunito Sans"/>
                <a:ea typeface="Nunito Sans"/>
                <a:cs typeface="Nunito Sans"/>
                <a:sym typeface="Nunito Sans"/>
              </a:rPr>
              <a:t>Follow-up</a:t>
            </a:r>
          </a:p>
        </p:txBody>
      </p:sp>
      <p:sp>
        <p:nvSpPr>
          <p:cNvPr id="154" name="Shape 154"/>
          <p:cNvSpPr/>
          <p:nvPr/>
        </p:nvSpPr>
        <p:spPr>
          <a:xfrm>
            <a:off x="3167000" y="3016175"/>
            <a:ext cx="1660800" cy="1660800"/>
          </a:xfrm>
          <a:prstGeom prst="ellipse">
            <a:avLst/>
          </a:prstGeom>
          <a:solidFill>
            <a:srgbClr val="FFA400"/>
          </a:solidFill>
          <a:ln>
            <a:noFill/>
          </a:ln>
        </p:spPr>
        <p:txBody>
          <a:bodyPr wrap="square" lIns="91425" tIns="91425" rIns="91425" bIns="91425" anchor="ctr" anchorCtr="0">
            <a:noAutofit/>
          </a:bodyPr>
          <a:lstStyle/>
          <a:p>
            <a:pPr lvl="0" algn="ctr">
              <a:spcBef>
                <a:spcPts val="0"/>
              </a:spcBef>
              <a:buNone/>
            </a:pPr>
            <a:r>
              <a:rPr lang="en" sz="1200" b="1">
                <a:solidFill>
                  <a:srgbClr val="FFFFFF"/>
                </a:solidFill>
                <a:latin typeface="Nunito Sans"/>
                <a:ea typeface="Nunito Sans"/>
                <a:cs typeface="Nunito Sans"/>
                <a:sym typeface="Nunito Sans"/>
              </a:rPr>
              <a:t>Distribute</a:t>
            </a:r>
          </a:p>
        </p:txBody>
      </p:sp>
      <p:cxnSp>
        <p:nvCxnSpPr>
          <p:cNvPr id="155" name="Shape 155"/>
          <p:cNvCxnSpPr/>
          <p:nvPr/>
        </p:nvCxnSpPr>
        <p:spPr>
          <a:xfrm>
            <a:off x="4473377"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6" name="Shape 156"/>
          <p:cNvCxnSpPr/>
          <p:nvPr/>
        </p:nvCxnSpPr>
        <p:spPr>
          <a:xfrm>
            <a:off x="6292952" y="3856125"/>
            <a:ext cx="909900" cy="0"/>
          </a:xfrm>
          <a:prstGeom prst="straightConnector1">
            <a:avLst/>
          </a:prstGeom>
          <a:noFill/>
          <a:ln w="19050" cap="flat" cmpd="sng">
            <a:solidFill>
              <a:srgbClr val="FFFFFF"/>
            </a:solidFill>
            <a:prstDash val="solid"/>
            <a:round/>
            <a:headEnd type="oval" w="med" len="med"/>
            <a:tailEnd type="triangl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wrap="square" lIns="91425" tIns="91425" rIns="91425" bIns="91425" anchor="t" anchorCtr="0">
            <a:noAutofit/>
          </a:bodyPr>
          <a:lstStyle/>
          <a:p>
            <a:pPr lvl="0" rtl="0">
              <a:spcBef>
                <a:spcPts val="0"/>
              </a:spcBef>
              <a:buNone/>
            </a:pPr>
            <a:r>
              <a:rPr lang="en" sz="7200" b="1"/>
              <a:t>BIG CONCEPT</a:t>
            </a:r>
          </a:p>
        </p:txBody>
      </p:sp>
      <p:sp>
        <p:nvSpPr>
          <p:cNvPr id="162" name="Shape 162"/>
          <p:cNvSpPr txBox="1">
            <a:spLocks noGrp="1"/>
          </p:cNvSpPr>
          <p:nvPr>
            <p:ph type="subTitle" idx="4294967295"/>
          </p:nvPr>
        </p:nvSpPr>
        <p:spPr>
          <a:xfrm>
            <a:off x="685800" y="3868754"/>
            <a:ext cx="7772400" cy="784800"/>
          </a:xfrm>
          <a:prstGeom prst="rect">
            <a:avLst/>
          </a:prstGeom>
        </p:spPr>
        <p:txBody>
          <a:bodyPr wrap="square" lIns="91425" tIns="91425" rIns="91425" bIns="91425" anchor="t" anchorCtr="0">
            <a:noAutofit/>
          </a:bodyPr>
          <a:lstStyle/>
          <a:p>
            <a:pPr lvl="0" rtl="0">
              <a:spcBef>
                <a:spcPts val="0"/>
              </a:spcBef>
              <a:buNone/>
            </a:pPr>
            <a:r>
              <a:rPr lang="en">
                <a:solidFill>
                  <a:srgbClr val="FFFFFF"/>
                </a:solidFill>
              </a:rPr>
              <a:t>Bring the attention of your audience over a key concept using icons or illustrations</a:t>
            </a:r>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090625" y="575500"/>
            <a:ext cx="5596200" cy="1207800"/>
          </a:xfrm>
          <a:prstGeom prst="rect">
            <a:avLst/>
          </a:prstGeom>
        </p:spPr>
        <p:txBody>
          <a:bodyPr wrap="square" lIns="91425" tIns="91425" rIns="91425" bIns="91425" anchor="t" anchorCtr="0">
            <a:noAutofit/>
          </a:bodyPr>
          <a:lstStyle/>
          <a:p>
            <a:pPr lvl="0">
              <a:spcBef>
                <a:spcPts val="0"/>
              </a:spcBef>
              <a:buNone/>
            </a:pPr>
            <a:r>
              <a:rPr lang="en"/>
              <a:t>Try to communicate ideas visually using graphs, icons, illustrations, photos… any resource that helps you convey your message at a glance.</a:t>
            </a:r>
          </a:p>
        </p:txBody>
      </p:sp>
      <p:sp>
        <p:nvSpPr>
          <p:cNvPr id="182" name="Shape 182"/>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You can also split your content</a:t>
            </a:r>
          </a:p>
        </p:txBody>
      </p:sp>
      <p:sp>
        <p:nvSpPr>
          <p:cNvPr id="183" name="Shape 183"/>
          <p:cNvSpPr txBox="1">
            <a:spLocks noGrp="1"/>
          </p:cNvSpPr>
          <p:nvPr>
            <p:ph type="body" idx="2"/>
          </p:nvPr>
        </p:nvSpPr>
        <p:spPr>
          <a:xfrm>
            <a:off x="3090625" y="2984375"/>
            <a:ext cx="2727000" cy="15720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b="1"/>
              <a:t>White</a:t>
            </a:r>
          </a:p>
          <a:p>
            <a:pPr lvl="0">
              <a:spcBef>
                <a:spcPts val="0"/>
              </a:spcBef>
              <a:buClr>
                <a:schemeClr val="dk1"/>
              </a:buClr>
              <a:buSzPct val="100000"/>
              <a:buFont typeface="Arial"/>
              <a:buNone/>
            </a:pPr>
            <a:r>
              <a:rPr lang="en"/>
              <a:t>Is the color of milk and fresh snow, the color produced by the combination of all the colors of the visible spectrum.</a:t>
            </a:r>
          </a:p>
          <a:p>
            <a:pPr lvl="0">
              <a:spcBef>
                <a:spcPts val="0"/>
              </a:spcBef>
              <a:buClr>
                <a:schemeClr val="dk1"/>
              </a:buClr>
              <a:buSzPct val="100000"/>
              <a:buFont typeface="Arial"/>
              <a:buNone/>
            </a:pPr>
            <a:endParaRPr/>
          </a:p>
          <a:p>
            <a:pPr lvl="0">
              <a:spcBef>
                <a:spcPts val="0"/>
              </a:spcBef>
              <a:buNone/>
            </a:pPr>
            <a:endParaRPr/>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sp>
        <p:nvSpPr>
          <p:cNvPr id="185" name="Shape 185"/>
          <p:cNvSpPr txBox="1">
            <a:spLocks noGrp="1"/>
          </p:cNvSpPr>
          <p:nvPr>
            <p:ph type="body" idx="3"/>
          </p:nvPr>
        </p:nvSpPr>
        <p:spPr>
          <a:xfrm>
            <a:off x="5959749" y="2984375"/>
            <a:ext cx="2727000" cy="15720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b="1"/>
              <a:t>Black</a:t>
            </a:r>
          </a:p>
          <a:p>
            <a:pPr lvl="0">
              <a:spcBef>
                <a:spcPts val="0"/>
              </a:spcBef>
              <a:buClr>
                <a:schemeClr val="dk1"/>
              </a:buClr>
              <a:buSzPct val="100000"/>
              <a:buFont typeface="Arial"/>
              <a:buNone/>
            </a:pPr>
            <a:r>
              <a:rPr lang="en"/>
              <a:t>Is the color of coal, ebony, and of outer space. It is the darkest color, the result of the absence of or complete absorption of light.</a:t>
            </a:r>
          </a:p>
          <a:p>
            <a:pPr lvl="0">
              <a:spcBef>
                <a:spcPts val="0"/>
              </a:spcBef>
              <a:buClr>
                <a:schemeClr val="dk1"/>
              </a:buClr>
              <a:buSzPct val="100000"/>
              <a:buFont typeface="Arial"/>
              <a:buNone/>
            </a:pPr>
            <a:endParaRPr/>
          </a:p>
          <a:p>
            <a:pPr lvl="0">
              <a:spcBef>
                <a:spcPts val="0"/>
              </a:spcBef>
              <a:buNone/>
            </a:pPr>
            <a:endParaRPr/>
          </a:p>
        </p:txBody>
      </p:sp>
      <p:sp>
        <p:nvSpPr>
          <p:cNvPr id="186" name="Shape 186"/>
          <p:cNvSpPr/>
          <p:nvPr/>
        </p:nvSpPr>
        <p:spPr>
          <a:xfrm rot="729144">
            <a:off x="3149784" y="2050455"/>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a:spcBef>
                <a:spcPts val="0"/>
              </a:spcBef>
              <a:buNone/>
            </a:pPr>
            <a:endParaRPr>
              <a:solidFill>
                <a:srgbClr val="00BCD4"/>
              </a:solidFill>
            </a:endParaRPr>
          </a:p>
        </p:txBody>
      </p:sp>
      <p:sp>
        <p:nvSpPr>
          <p:cNvPr id="187" name="Shape 187"/>
          <p:cNvSpPr/>
          <p:nvPr/>
        </p:nvSpPr>
        <p:spPr>
          <a:xfrm rot="-773137" flipH="1">
            <a:off x="3569317" y="1821551"/>
            <a:ext cx="992801" cy="929054"/>
          </a:xfrm>
          <a:prstGeom prst="wedgeEllipseCallout">
            <a:avLst>
              <a:gd name="adj1" fmla="val -20833"/>
              <a:gd name="adj2" fmla="val 62500"/>
            </a:avLst>
          </a:prstGeom>
          <a:solidFill>
            <a:srgbClr val="ED0036">
              <a:alpha val="71540"/>
            </a:srgbClr>
          </a:solidFill>
          <a:ln>
            <a:noFill/>
          </a:ln>
        </p:spPr>
        <p:txBody>
          <a:bodyPr wrap="square" lIns="91425" tIns="91425" rIns="91425" bIns="91425" anchor="ctr" anchorCtr="0">
            <a:noAutofit/>
          </a:bodyPr>
          <a:lstStyle/>
          <a:p>
            <a:pPr lvl="0" rtl="0">
              <a:spcBef>
                <a:spcPts val="0"/>
              </a:spcBef>
              <a:buNone/>
            </a:pPr>
            <a:endParaRPr>
              <a:solidFill>
                <a:srgbClr val="00BCD4"/>
              </a:solidFill>
            </a:endParaRPr>
          </a:p>
        </p:txBody>
      </p:sp>
      <p:sp>
        <p:nvSpPr>
          <p:cNvPr id="188" name="Shape 188"/>
          <p:cNvSpPr/>
          <p:nvPr/>
        </p:nvSpPr>
        <p:spPr>
          <a:xfrm rot="729144">
            <a:off x="5994159" y="2111230"/>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rtl="0">
              <a:spcBef>
                <a:spcPts val="0"/>
              </a:spcBef>
              <a:buNone/>
            </a:pPr>
            <a:endParaRPr>
              <a:solidFill>
                <a:srgbClr val="00BCD4"/>
              </a:solidFill>
            </a:endParaRPr>
          </a:p>
        </p:txBody>
      </p:sp>
      <p:sp>
        <p:nvSpPr>
          <p:cNvPr id="189" name="Shape 189"/>
          <p:cNvSpPr/>
          <p:nvPr/>
        </p:nvSpPr>
        <p:spPr>
          <a:xfrm rot="-773137" flipH="1">
            <a:off x="6413692" y="1882326"/>
            <a:ext cx="992801" cy="929054"/>
          </a:xfrm>
          <a:prstGeom prst="wedgeEllipseCallout">
            <a:avLst>
              <a:gd name="adj1" fmla="val -20833"/>
              <a:gd name="adj2" fmla="val 62500"/>
            </a:avLst>
          </a:prstGeom>
          <a:solidFill>
            <a:srgbClr val="FFA400">
              <a:alpha val="71540"/>
            </a:srgbClr>
          </a:solidFill>
          <a:ln>
            <a:noFill/>
          </a:ln>
        </p:spPr>
        <p:txBody>
          <a:bodyPr wrap="square" lIns="91425" tIns="91425" rIns="91425" bIns="91425" anchor="ctr" anchorCtr="0">
            <a:noAutofit/>
          </a:bodyPr>
          <a:lstStyle/>
          <a:p>
            <a:pPr lvl="0" rtl="0">
              <a:spcBef>
                <a:spcPts val="0"/>
              </a:spcBef>
              <a:buNone/>
            </a:pPr>
            <a:endParaRPr>
              <a:solidFill>
                <a:srgbClr val="00BCD4"/>
              </a:solidFill>
            </a:endParaRPr>
          </a:p>
        </p:txBody>
      </p:sp>
      <p:grpSp>
        <p:nvGrpSpPr>
          <p:cNvPr id="190" name="Shape 190"/>
          <p:cNvGrpSpPr/>
          <p:nvPr/>
        </p:nvGrpSpPr>
        <p:grpSpPr>
          <a:xfrm>
            <a:off x="3868697" y="2123332"/>
            <a:ext cx="394068" cy="325505"/>
            <a:chOff x="5268225" y="4341925"/>
            <a:chExt cx="468850" cy="387275"/>
          </a:xfrm>
        </p:grpSpPr>
        <p:sp>
          <p:nvSpPr>
            <p:cNvPr id="191" name="Shape 191"/>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199" name="Shape 199"/>
          <p:cNvGrpSpPr/>
          <p:nvPr/>
        </p:nvGrpSpPr>
        <p:grpSpPr>
          <a:xfrm>
            <a:off x="6687470" y="2223751"/>
            <a:ext cx="445255" cy="246182"/>
            <a:chOff x="531800" y="5071350"/>
            <a:chExt cx="529750" cy="292900"/>
          </a:xfrm>
        </p:grpSpPr>
        <p:sp>
          <p:nvSpPr>
            <p:cNvPr id="200" name="Shape 20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In two or three columns</a:t>
            </a:r>
          </a:p>
        </p:txBody>
      </p:sp>
      <p:sp>
        <p:nvSpPr>
          <p:cNvPr id="212" name="Shape 212"/>
          <p:cNvSpPr txBox="1">
            <a:spLocks noGrp="1"/>
          </p:cNvSpPr>
          <p:nvPr>
            <p:ph type="body" idx="1"/>
          </p:nvPr>
        </p:nvSpPr>
        <p:spPr>
          <a:xfrm>
            <a:off x="3069325" y="1126450"/>
            <a:ext cx="1789800" cy="3353700"/>
          </a:xfrm>
          <a:prstGeom prst="rect">
            <a:avLst/>
          </a:prstGeom>
        </p:spPr>
        <p:txBody>
          <a:bodyPr wrap="square" lIns="91425" tIns="91425" rIns="91425" bIns="91425" anchor="t" anchorCtr="0">
            <a:noAutofit/>
          </a:bodyPr>
          <a:lstStyle/>
          <a:p>
            <a:pPr lvl="0" rtl="0">
              <a:spcBef>
                <a:spcPts val="0"/>
              </a:spcBef>
              <a:buNone/>
            </a:pPr>
            <a:r>
              <a:rPr lang="en" b="1"/>
              <a:t>Yellow</a:t>
            </a:r>
          </a:p>
          <a:p>
            <a:pPr lvl="0">
              <a:spcBef>
                <a:spcPts val="0"/>
              </a:spcBef>
              <a:buNone/>
            </a:pPr>
            <a:r>
              <a:rPr lang="en"/>
              <a:t>Is the color of gold, butter and ripe lemons. In the spectrum of visible light, yellow is found between green and orange.</a:t>
            </a:r>
          </a:p>
          <a:p>
            <a:pPr lvl="0">
              <a:spcBef>
                <a:spcPts val="0"/>
              </a:spcBef>
              <a:buNone/>
            </a:pPr>
            <a:r>
              <a:rPr lang="en"/>
              <a:t>According to surveys in Europe, Canada, and the United States, yellow is the color people most often associate with amusement, gentleness, and spontaneity, but also with duplicity, envy, jealousy, avarice, and, in the U.S., with cowardice.</a:t>
            </a:r>
          </a:p>
          <a:p>
            <a:pPr lvl="0">
              <a:spcBef>
                <a:spcPts val="0"/>
              </a:spcBef>
              <a:buNone/>
            </a:pPr>
            <a:r>
              <a:rPr lang="en"/>
              <a:t>It plays an important role in Asian culture, particularly in China, where it is seen as the color of happiness, glory, wisdom, harmony, and culture.</a:t>
            </a:r>
          </a:p>
        </p:txBody>
      </p:sp>
      <p:sp>
        <p:nvSpPr>
          <p:cNvPr id="213" name="Shape 213"/>
          <p:cNvSpPr txBox="1">
            <a:spLocks noGrp="1"/>
          </p:cNvSpPr>
          <p:nvPr>
            <p:ph type="body" idx="2"/>
          </p:nvPr>
        </p:nvSpPr>
        <p:spPr>
          <a:xfrm>
            <a:off x="4951002" y="1126450"/>
            <a:ext cx="1789800" cy="3353700"/>
          </a:xfrm>
          <a:prstGeom prst="rect">
            <a:avLst/>
          </a:prstGeom>
        </p:spPr>
        <p:txBody>
          <a:bodyPr wrap="square"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a:p>
            <a:pPr lvl="0">
              <a:spcBef>
                <a:spcPts val="0"/>
              </a:spcBef>
              <a:buNone/>
            </a:pPr>
            <a:r>
              <a:rPr lang="en"/>
              <a:t>Surveys in the US and Europe show that blue is the colour most commonly associated with harmony, faithfulness, confidence, distance, infinity, the imagination, cold, and sometimes with sadness.</a:t>
            </a:r>
          </a:p>
          <a:p>
            <a:pPr lvl="0">
              <a:spcBef>
                <a:spcPts val="0"/>
              </a:spcBef>
              <a:buNone/>
            </a:pPr>
            <a:r>
              <a:rPr lang="en"/>
              <a:t>In US and European public opinion polls it is the most popular colour, chosen by almost half of both men and women as their favourite colour.</a:t>
            </a:r>
          </a:p>
        </p:txBody>
      </p:sp>
      <p:sp>
        <p:nvSpPr>
          <p:cNvPr id="214" name="Shape 214"/>
          <p:cNvSpPr txBox="1">
            <a:spLocks noGrp="1"/>
          </p:cNvSpPr>
          <p:nvPr>
            <p:ph type="body" idx="3"/>
          </p:nvPr>
        </p:nvSpPr>
        <p:spPr>
          <a:xfrm>
            <a:off x="6832679" y="1126450"/>
            <a:ext cx="1789800" cy="3353700"/>
          </a:xfrm>
          <a:prstGeom prst="rect">
            <a:avLst/>
          </a:prstGeom>
        </p:spPr>
        <p:txBody>
          <a:bodyPr wrap="square" lIns="91425" tIns="91425" rIns="91425" bIns="91425" anchor="t" anchorCtr="0">
            <a:noAutofit/>
          </a:bodyPr>
          <a:lstStyle/>
          <a:p>
            <a:pPr lvl="0" rtl="0">
              <a:spcBef>
                <a:spcPts val="0"/>
              </a:spcBef>
              <a:buNone/>
            </a:pPr>
            <a:r>
              <a:rPr lang="en" b="1"/>
              <a:t>Red</a:t>
            </a:r>
          </a:p>
          <a:p>
            <a:pPr lvl="0">
              <a:spcBef>
                <a:spcPts val="0"/>
              </a:spcBef>
              <a:buNone/>
            </a:pPr>
            <a:r>
              <a:rPr lang="en"/>
              <a:t>Is the color of blood, and because of this it has historically been associated with sacrifice, danger and courage. </a:t>
            </a:r>
          </a:p>
          <a:p>
            <a:pPr lvl="0">
              <a:spcBef>
                <a:spcPts val="0"/>
              </a:spcBef>
              <a:buNone/>
            </a:pPr>
            <a:r>
              <a:rPr lang="en"/>
              <a:t>Modern surveys in the United States and Europe show red is also the color most commonly associated with heat, activity, passion, sexuality, anger, love and joy. </a:t>
            </a:r>
            <a:r>
              <a:rPr lang="en">
                <a:solidFill>
                  <a:schemeClr val="dk2"/>
                </a:solidFill>
              </a:rPr>
              <a:t>Red is also a color widely used for getting attention, such as stop signs or royal dresses.</a:t>
            </a:r>
          </a:p>
          <a:p>
            <a:pPr lvl="0">
              <a:spcBef>
                <a:spcPts val="0"/>
              </a:spcBef>
              <a:buNone/>
            </a:pPr>
            <a:r>
              <a:rPr lang="en"/>
              <a:t>In China, India and many other Asian countries it is the color of symbolizing happiness and good fortune. </a:t>
            </a:r>
          </a:p>
          <a:p>
            <a:pPr lvl="0">
              <a:spcBef>
                <a:spcPts val="0"/>
              </a:spcBef>
              <a:buNone/>
            </a:pPr>
            <a:endParaRPr/>
          </a:p>
        </p:txBody>
      </p:sp>
      <p:sp>
        <p:nvSpPr>
          <p:cNvPr id="215" name="Shape 2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grpSp>
        <p:nvGrpSpPr>
          <p:cNvPr id="216" name="Shape 216"/>
          <p:cNvGrpSpPr/>
          <p:nvPr/>
        </p:nvGrpSpPr>
        <p:grpSpPr>
          <a:xfrm>
            <a:off x="3187982" y="708506"/>
            <a:ext cx="433992" cy="422729"/>
            <a:chOff x="5916675" y="927975"/>
            <a:chExt cx="516350" cy="502950"/>
          </a:xfrm>
        </p:grpSpPr>
        <p:sp>
          <p:nvSpPr>
            <p:cNvPr id="217" name="Shape 21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19" name="Shape 219"/>
          <p:cNvGrpSpPr/>
          <p:nvPr/>
        </p:nvGrpSpPr>
        <p:grpSpPr>
          <a:xfrm>
            <a:off x="5030798" y="738175"/>
            <a:ext cx="393060" cy="393060"/>
            <a:chOff x="5941025" y="3634400"/>
            <a:chExt cx="467650" cy="467650"/>
          </a:xfrm>
        </p:grpSpPr>
        <p:sp>
          <p:nvSpPr>
            <p:cNvPr id="220" name="Shape 22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26" name="Shape 226"/>
          <p:cNvGrpSpPr/>
          <p:nvPr/>
        </p:nvGrpSpPr>
        <p:grpSpPr>
          <a:xfrm>
            <a:off x="6929141" y="696907"/>
            <a:ext cx="364776" cy="434328"/>
            <a:chOff x="3968275" y="4980625"/>
            <a:chExt cx="379975" cy="452425"/>
          </a:xfrm>
        </p:grpSpPr>
        <p:sp>
          <p:nvSpPr>
            <p:cNvPr id="227" name="Shape 22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rtl="0">
              <a:spcBef>
                <a:spcPts val="0"/>
              </a:spcBef>
              <a:buNone/>
            </a:pPr>
            <a:r>
              <a:rPr lang="en"/>
              <a:t>A picture is worth a thousand words</a:t>
            </a:r>
          </a:p>
        </p:txBody>
      </p:sp>
      <p:sp>
        <p:nvSpPr>
          <p:cNvPr id="235" name="Shape 23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17</a:t>
            </a:fld>
            <a:endParaRPr lang="en">
              <a:solidFill>
                <a:srgbClr val="FFFFFF"/>
              </a:solidFill>
            </a:endParaRPr>
          </a:p>
        </p:txBody>
      </p:sp>
      <p:sp>
        <p:nvSpPr>
          <p:cNvPr id="236" name="Shape 236"/>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a:t>A complex idea can be conveyed with just a single still image, namely making it possible to absorb large amounts of data quickly.</a:t>
            </a:r>
          </a:p>
          <a:p>
            <a:pPr lvl="0">
              <a:spcBef>
                <a:spcPts val="0"/>
              </a:spcBef>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Use charts to explain your ideas</a:t>
            </a:r>
          </a:p>
        </p:txBody>
      </p:sp>
      <p:sp>
        <p:nvSpPr>
          <p:cNvPr id="249" name="Shape 24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grpSp>
        <p:nvGrpSpPr>
          <p:cNvPr id="250" name="Shape 250"/>
          <p:cNvGrpSpPr/>
          <p:nvPr/>
        </p:nvGrpSpPr>
        <p:grpSpPr>
          <a:xfrm>
            <a:off x="3618600" y="443475"/>
            <a:ext cx="4271950" cy="4256550"/>
            <a:chOff x="3618600" y="537300"/>
            <a:chExt cx="4271950" cy="4256550"/>
          </a:xfrm>
        </p:grpSpPr>
        <p:sp>
          <p:nvSpPr>
            <p:cNvPr id="251" name="Shape 251"/>
            <p:cNvSpPr/>
            <p:nvPr/>
          </p:nvSpPr>
          <p:spPr>
            <a:xfrm>
              <a:off x="3680275" y="537300"/>
              <a:ext cx="1906800" cy="1906800"/>
            </a:xfrm>
            <a:prstGeom prst="ellipse">
              <a:avLst/>
            </a:prstGeom>
            <a:solidFill>
              <a:srgbClr val="FF9900"/>
            </a:solidFill>
            <a:ln>
              <a:noFill/>
            </a:ln>
          </p:spPr>
          <p:txBody>
            <a:bodyPr wrap="square" lIns="91425" tIns="91425" rIns="91425" bIns="91425" anchor="ctr" anchorCtr="0">
              <a:noAutofit/>
            </a:bodyPr>
            <a:lstStyle/>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r>
                <a:rPr lang="en" sz="1000">
                  <a:solidFill>
                    <a:srgbClr val="FFFFFF"/>
                  </a:solidFill>
                  <a:latin typeface="Nunito Sans"/>
                  <a:ea typeface="Nunito Sans"/>
                  <a:cs typeface="Nunito Sans"/>
                  <a:sym typeface="Nunito Sans"/>
                </a:rPr>
                <a:t>Item 1</a:t>
              </a:r>
            </a:p>
          </p:txBody>
        </p:sp>
        <p:sp>
          <p:nvSpPr>
            <p:cNvPr id="252" name="Shape 252"/>
            <p:cNvSpPr/>
            <p:nvPr/>
          </p:nvSpPr>
          <p:spPr>
            <a:xfrm>
              <a:off x="5983750" y="537300"/>
              <a:ext cx="1906800" cy="1906800"/>
            </a:xfrm>
            <a:prstGeom prst="ellipse">
              <a:avLst/>
            </a:prstGeom>
            <a:solidFill>
              <a:srgbClr val="F67031"/>
            </a:solidFill>
            <a:ln>
              <a:noFill/>
            </a:ln>
          </p:spPr>
          <p:txBody>
            <a:bodyPr wrap="square" lIns="91425" tIns="91425" rIns="91425" bIns="91425" anchor="ctr" anchorCtr="0">
              <a:noAutofit/>
            </a:bodyPr>
            <a:lstStyle/>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Clr>
                  <a:schemeClr val="dk1"/>
                </a:buClr>
                <a:buSzPct val="110000"/>
                <a:buFont typeface="Arial"/>
                <a:buNone/>
              </a:pPr>
              <a:r>
                <a:rPr lang="en" sz="1000">
                  <a:solidFill>
                    <a:srgbClr val="FFFFFF"/>
                  </a:solidFill>
                  <a:latin typeface="Nunito Sans"/>
                  <a:ea typeface="Nunito Sans"/>
                  <a:cs typeface="Nunito Sans"/>
                  <a:sym typeface="Nunito Sans"/>
                </a:rPr>
                <a:t>Item 2</a:t>
              </a:r>
            </a:p>
          </p:txBody>
        </p:sp>
        <p:sp>
          <p:nvSpPr>
            <p:cNvPr id="253" name="Shape 253"/>
            <p:cNvSpPr/>
            <p:nvPr/>
          </p:nvSpPr>
          <p:spPr>
            <a:xfrm>
              <a:off x="3618600" y="2887050"/>
              <a:ext cx="1906800" cy="1906800"/>
            </a:xfrm>
            <a:prstGeom prst="ellipse">
              <a:avLst/>
            </a:prstGeom>
            <a:solidFill>
              <a:srgbClr val="CC4125"/>
            </a:solidFill>
            <a:ln>
              <a:noFill/>
            </a:ln>
          </p:spPr>
          <p:txBody>
            <a:bodyPr wrap="square" lIns="91425" tIns="91425" rIns="91425" bIns="91425" anchor="ctr" anchorCtr="0">
              <a:noAutofit/>
            </a:bodyPr>
            <a:lstStyle/>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r>
                <a:rPr lang="en" sz="1000">
                  <a:solidFill>
                    <a:srgbClr val="FFFFFF"/>
                  </a:solidFill>
                  <a:latin typeface="Nunito Sans"/>
                  <a:ea typeface="Nunito Sans"/>
                  <a:cs typeface="Nunito Sans"/>
                  <a:sym typeface="Nunito Sans"/>
                </a:rPr>
                <a:t>Item 3</a:t>
              </a:r>
            </a:p>
          </p:txBody>
        </p:sp>
        <p:sp>
          <p:nvSpPr>
            <p:cNvPr id="254" name="Shape 254"/>
            <p:cNvSpPr/>
            <p:nvPr/>
          </p:nvSpPr>
          <p:spPr>
            <a:xfrm>
              <a:off x="5983750" y="2887050"/>
              <a:ext cx="1906800" cy="1906800"/>
            </a:xfrm>
            <a:prstGeom prst="ellipse">
              <a:avLst/>
            </a:prstGeom>
            <a:solidFill>
              <a:srgbClr val="ED0036"/>
            </a:solidFill>
            <a:ln>
              <a:noFill/>
            </a:ln>
          </p:spPr>
          <p:txBody>
            <a:bodyPr wrap="square" lIns="91425" tIns="91425" rIns="91425" bIns="91425" anchor="ctr" anchorCtr="0">
              <a:noAutofit/>
            </a:bodyPr>
            <a:lstStyle/>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endParaRPr sz="1000">
                <a:solidFill>
                  <a:srgbClr val="FFFFFF"/>
                </a:solidFill>
                <a:latin typeface="Nunito Sans"/>
                <a:ea typeface="Nunito Sans"/>
                <a:cs typeface="Nunito Sans"/>
                <a:sym typeface="Nunito Sans"/>
              </a:endParaRPr>
            </a:p>
            <a:p>
              <a:pPr lvl="0" algn="ctr" rtl="0">
                <a:spcBef>
                  <a:spcPts val="0"/>
                </a:spcBef>
                <a:buNone/>
              </a:pPr>
              <a:r>
                <a:rPr lang="en" sz="1000">
                  <a:solidFill>
                    <a:srgbClr val="FFFFFF"/>
                  </a:solidFill>
                  <a:latin typeface="Nunito Sans"/>
                  <a:ea typeface="Nunito Sans"/>
                  <a:cs typeface="Nunito Sans"/>
                  <a:sym typeface="Nunito Sans"/>
                </a:rPr>
                <a:t>Item 4</a:t>
              </a:r>
            </a:p>
          </p:txBody>
        </p:sp>
      </p:grpSp>
      <p:sp>
        <p:nvSpPr>
          <p:cNvPr id="255" name="Shape 255"/>
          <p:cNvSpPr/>
          <p:nvPr/>
        </p:nvSpPr>
        <p:spPr>
          <a:xfrm>
            <a:off x="4701175" y="1518350"/>
            <a:ext cx="2106600" cy="2106600"/>
          </a:xfrm>
          <a:prstGeom prst="ellipse">
            <a:avLst/>
          </a:prstGeom>
          <a:solidFill>
            <a:srgbClr val="FFFFFF"/>
          </a:solidFill>
          <a:ln>
            <a:noFill/>
          </a:ln>
        </p:spPr>
        <p:txBody>
          <a:bodyPr wrap="square" lIns="91425" tIns="91425" rIns="91425" bIns="91425" anchor="ctr" anchorCtr="0">
            <a:noAutofit/>
          </a:bodyPr>
          <a:lstStyle/>
          <a:p>
            <a:pPr lvl="0" algn="ctr" rtl="0">
              <a:spcBef>
                <a:spcPts val="0"/>
              </a:spcBef>
              <a:buNone/>
            </a:pPr>
            <a:r>
              <a:rPr lang="en">
                <a:solidFill>
                  <a:srgbClr val="666666"/>
                </a:solidFill>
                <a:latin typeface="Nunito Sans"/>
                <a:ea typeface="Nunito Sans"/>
                <a:cs typeface="Nunito Sans"/>
                <a:sym typeface="Nunito Sans"/>
              </a:rPr>
              <a:t>THE</a:t>
            </a:r>
          </a:p>
          <a:p>
            <a:pPr lvl="0" algn="ctr">
              <a:spcBef>
                <a:spcPts val="0"/>
              </a:spcBef>
              <a:buNone/>
            </a:pPr>
            <a:r>
              <a:rPr lang="en">
                <a:solidFill>
                  <a:srgbClr val="666666"/>
                </a:solidFill>
                <a:latin typeface="Nunito Sans"/>
                <a:ea typeface="Nunito Sans"/>
                <a:cs typeface="Nunito Sans"/>
                <a:sym typeface="Nunito Sans"/>
              </a:rPr>
              <a:t>CONCEPT</a:t>
            </a:r>
          </a:p>
        </p:txBody>
      </p:sp>
      <p:sp>
        <p:nvSpPr>
          <p:cNvPr id="256" name="Shape 256"/>
          <p:cNvSpPr/>
          <p:nvPr/>
        </p:nvSpPr>
        <p:spPr>
          <a:xfrm>
            <a:off x="4840050" y="1651475"/>
            <a:ext cx="1829100" cy="1829100"/>
          </a:xfrm>
          <a:prstGeom prst="donut">
            <a:avLst>
              <a:gd name="adj" fmla="val 11468"/>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grpSp>
        <p:nvGrpSpPr>
          <p:cNvPr id="257" name="Shape 257"/>
          <p:cNvGrpSpPr/>
          <p:nvPr/>
        </p:nvGrpSpPr>
        <p:grpSpPr>
          <a:xfrm>
            <a:off x="6789409" y="3442823"/>
            <a:ext cx="304009" cy="326513"/>
            <a:chOff x="616425" y="2329600"/>
            <a:chExt cx="361700" cy="388475"/>
          </a:xfrm>
        </p:grpSpPr>
        <p:sp>
          <p:nvSpPr>
            <p:cNvPr id="258" name="Shape 25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66" name="Shape 266"/>
          <p:cNvGrpSpPr/>
          <p:nvPr/>
        </p:nvGrpSpPr>
        <p:grpSpPr>
          <a:xfrm>
            <a:off x="4411981" y="3472329"/>
            <a:ext cx="397136" cy="305017"/>
            <a:chOff x="568950" y="3686775"/>
            <a:chExt cx="472500" cy="362900"/>
          </a:xfrm>
        </p:grpSpPr>
        <p:sp>
          <p:nvSpPr>
            <p:cNvPr id="267" name="Shape 267"/>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70" name="Shape 270"/>
          <p:cNvGrpSpPr/>
          <p:nvPr/>
        </p:nvGrpSpPr>
        <p:grpSpPr>
          <a:xfrm>
            <a:off x="6775077" y="1071253"/>
            <a:ext cx="332670" cy="332670"/>
            <a:chOff x="6649150" y="309350"/>
            <a:chExt cx="395800" cy="395800"/>
          </a:xfrm>
        </p:grpSpPr>
        <p:sp>
          <p:nvSpPr>
            <p:cNvPr id="271" name="Shape 271"/>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294" name="Shape 294"/>
          <p:cNvGrpSpPr/>
          <p:nvPr/>
        </p:nvGrpSpPr>
        <p:grpSpPr>
          <a:xfrm>
            <a:off x="4502566" y="1066399"/>
            <a:ext cx="215966" cy="342399"/>
            <a:chOff x="6718575" y="2318625"/>
            <a:chExt cx="256950" cy="407375"/>
          </a:xfrm>
        </p:grpSpPr>
        <p:sp>
          <p:nvSpPr>
            <p:cNvPr id="295" name="Shape 29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
              <a:t>And tables to compare data</a:t>
            </a:r>
          </a:p>
        </p:txBody>
      </p:sp>
      <p:graphicFrame>
        <p:nvGraphicFramePr>
          <p:cNvPr id="308" name="Shape 308"/>
          <p:cNvGraphicFramePr/>
          <p:nvPr/>
        </p:nvGraphicFramePr>
        <p:xfrm>
          <a:off x="3180700" y="2094606"/>
          <a:ext cx="5442600" cy="2412800"/>
        </p:xfrm>
        <a:graphic>
          <a:graphicData uri="http://schemas.openxmlformats.org/drawingml/2006/table">
            <a:tbl>
              <a:tblPr>
                <a:noFill/>
                <a:tableStyleId>{5FE22B4B-3045-4719-AF43-E1305C1B48F3}</a:tableStyleId>
              </a:tblPr>
              <a:tblGrid>
                <a:gridCol w="1360650"/>
                <a:gridCol w="1360650"/>
                <a:gridCol w="1360650"/>
                <a:gridCol w="1360650"/>
              </a:tblGrid>
              <a:tr h="603200">
                <a:tc>
                  <a:txBody>
                    <a:bodyPr/>
                    <a:lstStyle/>
                    <a:p>
                      <a:pPr lvl="0">
                        <a:spcBef>
                          <a:spcPts val="0"/>
                        </a:spcBef>
                        <a:buNone/>
                      </a:pPr>
                      <a:endParaRPr>
                        <a:solidFill>
                          <a:srgbClr val="666666"/>
                        </a:solidFill>
                        <a:latin typeface="Nunito Sans"/>
                        <a:ea typeface="Nunito Sans"/>
                        <a:cs typeface="Nunito Sans"/>
                        <a:sym typeface="Nunito Sans"/>
                      </a:endParaRP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sz="1100">
                          <a:solidFill>
                            <a:srgbClr val="666666"/>
                          </a:solidFill>
                          <a:latin typeface="Nunito Sans"/>
                          <a:ea typeface="Nunito Sans"/>
                          <a:cs typeface="Nunito Sans"/>
                          <a:sym typeface="Nunito Sans"/>
                        </a:rPr>
                        <a:t>A</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sz="1100">
                          <a:solidFill>
                            <a:srgbClr val="666666"/>
                          </a:solidFill>
                          <a:latin typeface="Nunito Sans"/>
                          <a:ea typeface="Nunito Sans"/>
                          <a:cs typeface="Nunito Sans"/>
                          <a:sym typeface="Nunito Sans"/>
                        </a:rPr>
                        <a:t>B</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sz="1100">
                          <a:solidFill>
                            <a:srgbClr val="666666"/>
                          </a:solidFill>
                          <a:latin typeface="Nunito Sans"/>
                          <a:ea typeface="Nunito Sans"/>
                          <a:cs typeface="Nunito Sans"/>
                          <a:sym typeface="Nunito Sans"/>
                        </a:rPr>
                        <a:t>C</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r>
              <a:tr h="603200">
                <a:tc>
                  <a:txBody>
                    <a:bodyPr/>
                    <a:lstStyle/>
                    <a:p>
                      <a:pPr lvl="0" algn="r">
                        <a:spcBef>
                          <a:spcPts val="0"/>
                        </a:spcBef>
                        <a:buNone/>
                      </a:pPr>
                      <a:r>
                        <a:rPr lang="en" sz="1100">
                          <a:solidFill>
                            <a:srgbClr val="666666"/>
                          </a:solidFill>
                          <a:latin typeface="Nunito Sans"/>
                          <a:ea typeface="Nunito Sans"/>
                          <a:cs typeface="Nunito Sans"/>
                          <a:sym typeface="Nunito Sans"/>
                        </a:rPr>
                        <a:t>Yellow</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b="1">
                          <a:solidFill>
                            <a:srgbClr val="F67031"/>
                          </a:solidFill>
                          <a:latin typeface="Nunito Sans"/>
                          <a:ea typeface="Nunito Sans"/>
                          <a:cs typeface="Nunito Sans"/>
                          <a:sym typeface="Nunito Sans"/>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b="1">
                          <a:solidFill>
                            <a:srgbClr val="F67031"/>
                          </a:solidFill>
                          <a:latin typeface="Nunito Sans"/>
                          <a:ea typeface="Nunito Sans"/>
                          <a:cs typeface="Nunito Sans"/>
                          <a:sym typeface="Nunito Sans"/>
                        </a:rPr>
                        <a:t>20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 b="1">
                          <a:solidFill>
                            <a:srgbClr val="F67031"/>
                          </a:solidFill>
                          <a:latin typeface="Nunito Sans"/>
                          <a:ea typeface="Nunito Sans"/>
                          <a:cs typeface="Nunito Sans"/>
                          <a:sym typeface="Nunito Sans"/>
                        </a:rPr>
                        <a:t>7</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603200">
                <a:tc>
                  <a:txBody>
                    <a:bodyPr/>
                    <a:lstStyle/>
                    <a:p>
                      <a:pPr lvl="0" algn="r">
                        <a:spcBef>
                          <a:spcPts val="0"/>
                        </a:spcBef>
                        <a:buNone/>
                      </a:pPr>
                      <a:r>
                        <a:rPr lang="en" sz="1100">
                          <a:solidFill>
                            <a:srgbClr val="666666"/>
                          </a:solidFill>
                          <a:latin typeface="Nunito Sans"/>
                          <a:ea typeface="Nunito Sans"/>
                          <a:cs typeface="Nunito Sans"/>
                          <a:sym typeface="Nunito Sans"/>
                        </a:rPr>
                        <a:t>Blue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b="1">
                          <a:solidFill>
                            <a:srgbClr val="F67031"/>
                          </a:solidFill>
                          <a:latin typeface="Nunito Sans"/>
                          <a:ea typeface="Nunito Sans"/>
                          <a:cs typeface="Nunito Sans"/>
                          <a:sym typeface="Nunito Sans"/>
                        </a:rPr>
                        <a:t>30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b="1">
                          <a:solidFill>
                            <a:srgbClr val="F67031"/>
                          </a:solidFill>
                          <a:latin typeface="Nunito Sans"/>
                          <a:ea typeface="Nunito Sans"/>
                          <a:cs typeface="Nunito Sans"/>
                          <a:sym typeface="Nunito Sans"/>
                        </a:rPr>
                        <a:t>15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c>
                  <a:txBody>
                    <a:bodyPr/>
                    <a:lstStyle/>
                    <a:p>
                      <a:pPr lvl="0" algn="ctr">
                        <a:spcBef>
                          <a:spcPts val="0"/>
                        </a:spcBef>
                        <a:buNone/>
                      </a:pPr>
                      <a:r>
                        <a:rPr lang="en" b="1">
                          <a:solidFill>
                            <a:srgbClr val="F67031"/>
                          </a:solidFill>
                          <a:latin typeface="Nunito Sans"/>
                          <a:ea typeface="Nunito Sans"/>
                          <a:cs typeface="Nunito Sans"/>
                          <a:sym typeface="Nunito Sans"/>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3F3F3"/>
                    </a:solidFill>
                  </a:tcPr>
                </a:tc>
              </a:tr>
              <a:tr h="603200">
                <a:tc>
                  <a:txBody>
                    <a:bodyPr/>
                    <a:lstStyle/>
                    <a:p>
                      <a:pPr lvl="0" algn="r" rtl="0">
                        <a:spcBef>
                          <a:spcPts val="0"/>
                        </a:spcBef>
                        <a:buNone/>
                      </a:pPr>
                      <a:r>
                        <a:rPr lang="en" sz="1100">
                          <a:solidFill>
                            <a:srgbClr val="666666"/>
                          </a:solidFill>
                          <a:latin typeface="Nunito Sans"/>
                          <a:ea typeface="Nunito Sans"/>
                          <a:cs typeface="Nunito Sans"/>
                          <a:sym typeface="Nunito Sans"/>
                        </a:rPr>
                        <a:t>Orange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b="1">
                          <a:solidFill>
                            <a:srgbClr val="F67031"/>
                          </a:solidFill>
                          <a:latin typeface="Nunito Sans"/>
                          <a:ea typeface="Nunito Sans"/>
                          <a:cs typeface="Nunito Sans"/>
                          <a:sym typeface="Nunito Sans"/>
                        </a:rPr>
                        <a:t>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b="1">
                          <a:solidFill>
                            <a:srgbClr val="F67031"/>
                          </a:solidFill>
                          <a:latin typeface="Nunito Sans"/>
                          <a:ea typeface="Nunito Sans"/>
                          <a:cs typeface="Nunito Sans"/>
                          <a:sym typeface="Nunito Sans"/>
                        </a:rPr>
                        <a:t>24</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rtl="0">
                        <a:spcBef>
                          <a:spcPts val="0"/>
                        </a:spcBef>
                        <a:buNone/>
                      </a:pPr>
                      <a:r>
                        <a:rPr lang="en" b="1">
                          <a:solidFill>
                            <a:srgbClr val="F67031"/>
                          </a:solidFill>
                          <a:latin typeface="Nunito Sans"/>
                          <a:ea typeface="Nunito Sans"/>
                          <a:cs typeface="Nunito Sans"/>
                          <a:sym typeface="Nunito Sans"/>
                        </a:rPr>
                        <a:t>16</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D9D9D9"/>
                      </a:solidFill>
                      <a:prstDash val="solid"/>
                      <a:round/>
                      <a:headEnd type="none" w="med" len="med"/>
                      <a:tailEnd type="none" w="med" len="med"/>
                    </a:lnB>
                  </a:tcPr>
                </a:tc>
              </a:tr>
            </a:tbl>
          </a:graphicData>
        </a:graphic>
      </p:graphicFrame>
      <p:sp>
        <p:nvSpPr>
          <p:cNvPr id="309" name="Shape 30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
        <p:nvSpPr>
          <p:cNvPr id="310" name="Shape 310"/>
          <p:cNvSpPr txBox="1">
            <a:spLocks noGrp="1"/>
          </p:cNvSpPr>
          <p:nvPr>
            <p:ph type="body" idx="1"/>
          </p:nvPr>
        </p:nvSpPr>
        <p:spPr>
          <a:xfrm>
            <a:off x="3090625" y="575500"/>
            <a:ext cx="5596200" cy="1059000"/>
          </a:xfrm>
          <a:prstGeom prst="rect">
            <a:avLst/>
          </a:prstGeom>
        </p:spPr>
        <p:txBody>
          <a:bodyPr wrap="square" lIns="91425" tIns="91425" rIns="91425" bIns="91425" anchor="t" anchorCtr="0">
            <a:noAutofit/>
          </a:bodyPr>
          <a:lstStyle/>
          <a:p>
            <a:pPr lvl="0">
              <a:spcBef>
                <a:spcPts val="0"/>
              </a:spcBef>
              <a:buNone/>
            </a:pPr>
            <a:r>
              <a:rPr lang="en"/>
              <a:t>As a communication tool, a table allows a form of generalization of information from an unlimited number of different social or scientific contexts. It provides a familiar way to convey information that might otherwise not be obvious or readily understood.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11425" y="575500"/>
            <a:ext cx="3517200" cy="973500"/>
          </a:xfrm>
          <a:prstGeom prst="rect">
            <a:avLst/>
          </a:prstGeom>
        </p:spPr>
        <p:txBody>
          <a:bodyPr wrap="square" lIns="91425" tIns="91425" rIns="91425" bIns="91425" anchor="b" anchorCtr="0">
            <a:noAutofit/>
          </a:bodyPr>
          <a:lstStyle/>
          <a:p>
            <a:pPr lvl="0">
              <a:spcBef>
                <a:spcPts val="0"/>
              </a:spcBef>
              <a:buNone/>
            </a:pPr>
            <a:r>
              <a:rPr lang="en" sz="4000" dirty="0">
                <a:solidFill>
                  <a:srgbClr val="D80027"/>
                </a:solidFill>
              </a:rPr>
              <a:t>Hello</a:t>
            </a:r>
            <a:r>
              <a:rPr lang="en" sz="4000" dirty="0" smtClean="0">
                <a:solidFill>
                  <a:srgbClr val="D80027"/>
                </a:solidFill>
              </a:rPr>
              <a:t>!</a:t>
            </a:r>
            <a:endParaRPr lang="en" sz="4000" dirty="0">
              <a:solidFill>
                <a:srgbClr val="D80027"/>
              </a:solidFill>
            </a:endParaRPr>
          </a:p>
        </p:txBody>
      </p:sp>
      <p:sp>
        <p:nvSpPr>
          <p:cNvPr id="130" name="Shape 13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131" name="Shape 131"/>
          <p:cNvSpPr txBox="1">
            <a:spLocks noGrp="1"/>
          </p:cNvSpPr>
          <p:nvPr>
            <p:ph type="body" idx="1"/>
          </p:nvPr>
        </p:nvSpPr>
        <p:spPr>
          <a:xfrm>
            <a:off x="511425" y="1779662"/>
            <a:ext cx="3517200" cy="2957700"/>
          </a:xfrm>
          <a:prstGeom prst="rect">
            <a:avLst/>
          </a:prstGeom>
        </p:spPr>
        <p:txBody>
          <a:bodyPr wrap="square" lIns="91425" tIns="91425" rIns="91425" bIns="91425" anchor="t" anchorCtr="0">
            <a:noAutofit/>
          </a:bodyPr>
          <a:lstStyle/>
          <a:p>
            <a:pPr marL="152400" lvl="0" rtl="0">
              <a:spcBef>
                <a:spcPts val="0"/>
              </a:spcBef>
              <a:spcAft>
                <a:spcPts val="1000"/>
              </a:spcAft>
              <a:buNone/>
            </a:pPr>
            <a:r>
              <a:rPr lang="en" sz="1600" dirty="0" smtClean="0"/>
              <a:t>Desenvolvedores:</a:t>
            </a:r>
          </a:p>
          <a:p>
            <a:pPr marL="457200" lvl="0" indent="-304800" rtl="0">
              <a:spcBef>
                <a:spcPts val="0"/>
              </a:spcBef>
              <a:spcAft>
                <a:spcPts val="1000"/>
              </a:spcAft>
            </a:pPr>
            <a:r>
              <a:rPr lang="en" sz="1600" dirty="0" smtClean="0"/>
              <a:t>Eduardo Henrique Rotundaro</a:t>
            </a:r>
            <a:endParaRPr lang="en" sz="1600" dirty="0"/>
          </a:p>
          <a:p>
            <a:pPr marL="457200" lvl="0" indent="-304800" rtl="0">
              <a:spcBef>
                <a:spcPts val="0"/>
              </a:spcBef>
              <a:spcAft>
                <a:spcPts val="1000"/>
              </a:spcAft>
            </a:pPr>
            <a:r>
              <a:rPr lang="pt-BR" sz="1600" dirty="0" smtClean="0"/>
              <a:t>Pedro Carvalho Alves</a:t>
            </a:r>
            <a:endParaRPr lang="en" sz="1600" dirty="0"/>
          </a:p>
        </p:txBody>
      </p:sp>
      <p:pic>
        <p:nvPicPr>
          <p:cNvPr id="2055" name="Picture 7" descr="C:\Users\Eduardo\Downloads\Nova pasta\ali-morshedlou-566510-unspl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8"/>
            <a:ext cx="6483948" cy="5149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5" y="1079310"/>
            <a:ext cx="6265783" cy="2984881"/>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rtl="0">
              <a:spcBef>
                <a:spcPts val="0"/>
              </a:spcBef>
              <a:buNone/>
            </a:pPr>
            <a:r>
              <a:rPr lang="en"/>
              <a:t>Maps</a:t>
            </a:r>
          </a:p>
        </p:txBody>
      </p:sp>
      <p:sp>
        <p:nvSpPr>
          <p:cNvPr id="317" name="Shape 317"/>
          <p:cNvSpPr/>
          <p:nvPr/>
        </p:nvSpPr>
        <p:spPr>
          <a:xfrm>
            <a:off x="3976810" y="1659060"/>
            <a:ext cx="649200" cy="202500"/>
          </a:xfrm>
          <a:prstGeom prst="wedgeRectCallout">
            <a:avLst>
              <a:gd name="adj1" fmla="val -21428"/>
              <a:gd name="adj2" fmla="val 84287"/>
            </a:avLst>
          </a:prstGeom>
          <a:solidFill>
            <a:srgbClr val="666666"/>
          </a:solidFill>
          <a:ln>
            <a:noFill/>
          </a:ln>
        </p:spPr>
        <p:txBody>
          <a:bodyPr wrap="square"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20</a:t>
            </a:fld>
            <a:endParaRPr lang="en">
              <a:solidFill>
                <a:srgbClr val="FFFFFF"/>
              </a:solidFill>
            </a:endParaRPr>
          </a:p>
        </p:txBody>
      </p:sp>
      <p:sp>
        <p:nvSpPr>
          <p:cNvPr id="319" name="Shape 319"/>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None/>
            </a:pPr>
            <a:r>
              <a:rPr lang="en"/>
              <a:t>The word "map" comes from the medieval Latin Mappa mundi, wherein mappa meant napkin or cloth and mundi the world.</a:t>
            </a:r>
          </a:p>
        </p:txBody>
      </p:sp>
      <p:sp>
        <p:nvSpPr>
          <p:cNvPr id="320" name="Shape 320"/>
          <p:cNvSpPr/>
          <p:nvPr/>
        </p:nvSpPr>
        <p:spPr>
          <a:xfrm>
            <a:off x="3384650" y="2197325"/>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5408775" y="1901140"/>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ctrTitle" idx="4294967295"/>
          </p:nvPr>
        </p:nvSpPr>
        <p:spPr>
          <a:xfrm>
            <a:off x="685800" y="1964342"/>
            <a:ext cx="7772400" cy="1159800"/>
          </a:xfrm>
          <a:prstGeom prst="rect">
            <a:avLst/>
          </a:prstGeom>
        </p:spPr>
        <p:txBody>
          <a:bodyPr wrap="square" lIns="91425" tIns="91425" rIns="91425" bIns="91425" anchor="t" anchorCtr="0">
            <a:noAutofit/>
          </a:bodyPr>
          <a:lstStyle/>
          <a:p>
            <a:pPr lvl="0" algn="ctr" rtl="0">
              <a:spcBef>
                <a:spcPts val="0"/>
              </a:spcBef>
              <a:buNone/>
            </a:pPr>
            <a:r>
              <a:rPr lang="en" sz="6000" b="1"/>
              <a:t>89,526,124</a:t>
            </a:r>
          </a:p>
        </p:txBody>
      </p:sp>
      <p:sp>
        <p:nvSpPr>
          <p:cNvPr id="331" name="Shape 331"/>
          <p:cNvSpPr txBox="1">
            <a:spLocks noGrp="1"/>
          </p:cNvSpPr>
          <p:nvPr>
            <p:ph type="subTitle" idx="4294967295"/>
          </p:nvPr>
        </p:nvSpPr>
        <p:spPr>
          <a:xfrm>
            <a:off x="685800" y="2916253"/>
            <a:ext cx="7772400" cy="784800"/>
          </a:xfrm>
          <a:prstGeom prst="rect">
            <a:avLst/>
          </a:prstGeom>
        </p:spPr>
        <p:txBody>
          <a:bodyPr wrap="square" lIns="91425" tIns="91425" rIns="91425" bIns="91425" anchor="t" anchorCtr="0">
            <a:noAutofit/>
          </a:bodyPr>
          <a:lstStyle/>
          <a:p>
            <a:pPr lvl="0" algn="ctr" rtl="0">
              <a:spcBef>
                <a:spcPts val="0"/>
              </a:spcBef>
              <a:buNone/>
            </a:pPr>
            <a:r>
              <a:rPr lang="en">
                <a:solidFill>
                  <a:srgbClr val="FFFFFF"/>
                </a:solidFill>
              </a:rPr>
              <a:t>Whoa! That’s a big number, aren’t you proud?</a:t>
            </a:r>
          </a:p>
        </p:txBody>
      </p:sp>
      <p:sp>
        <p:nvSpPr>
          <p:cNvPr id="332" name="Shape 33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grpSp>
        <p:nvGrpSpPr>
          <p:cNvPr id="333" name="Shape 333"/>
          <p:cNvGrpSpPr/>
          <p:nvPr/>
        </p:nvGrpSpPr>
        <p:grpSpPr>
          <a:xfrm>
            <a:off x="4193157" y="1338806"/>
            <a:ext cx="757693" cy="549894"/>
            <a:chOff x="3932350" y="3714775"/>
            <a:chExt cx="439650" cy="319075"/>
          </a:xfrm>
        </p:grpSpPr>
        <p:sp>
          <p:nvSpPr>
            <p:cNvPr id="334" name="Shape 3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CCCCCC"/>
                </a:solidFill>
              </a:rPr>
              <a:t>22</a:t>
            </a:fld>
            <a:endParaRPr lang="en">
              <a:solidFill>
                <a:srgbClr val="CCCCCC"/>
              </a:solidFill>
            </a:endParaRPr>
          </a:p>
        </p:txBody>
      </p:sp>
      <p:sp>
        <p:nvSpPr>
          <p:cNvPr id="344" name="Shape 34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And even more numbers</a:t>
            </a:r>
          </a:p>
        </p:txBody>
      </p:sp>
      <p:sp>
        <p:nvSpPr>
          <p:cNvPr id="345" name="Shape 345"/>
          <p:cNvSpPr txBox="1">
            <a:spLocks noGrp="1"/>
          </p:cNvSpPr>
          <p:nvPr>
            <p:ph type="ctrTitle" idx="4294967295"/>
          </p:nvPr>
        </p:nvSpPr>
        <p:spPr>
          <a:xfrm>
            <a:off x="3400100" y="545955"/>
            <a:ext cx="5058000" cy="1268700"/>
          </a:xfrm>
          <a:prstGeom prst="rect">
            <a:avLst/>
          </a:prstGeom>
          <a:solidFill>
            <a:srgbClr val="FFA400"/>
          </a:solidFill>
        </p:spPr>
        <p:txBody>
          <a:bodyPr wrap="square" lIns="91425" tIns="91425" rIns="91425" bIns="91425" anchor="ctr" anchorCtr="0">
            <a:noAutofit/>
          </a:bodyPr>
          <a:lstStyle/>
          <a:p>
            <a:pPr lvl="0" algn="l" rtl="0">
              <a:lnSpc>
                <a:spcPct val="100000"/>
              </a:lnSpc>
              <a:spcBef>
                <a:spcPts val="0"/>
              </a:spcBef>
              <a:buNone/>
            </a:pPr>
            <a:r>
              <a:rPr lang="en" sz="3600" b="1"/>
              <a:t>89,526,124$</a:t>
            </a:r>
          </a:p>
          <a:p>
            <a:pPr lvl="0" rtl="0">
              <a:lnSpc>
                <a:spcPct val="100000"/>
              </a:lnSpc>
              <a:spcBef>
                <a:spcPts val="600"/>
              </a:spcBef>
              <a:buClr>
                <a:schemeClr val="dk1"/>
              </a:buClr>
              <a:buSzPct val="78571"/>
              <a:buFont typeface="Arial"/>
              <a:buNone/>
            </a:pPr>
            <a:r>
              <a:rPr lang="en" sz="1400"/>
              <a:t>That’s a lot of money</a:t>
            </a:r>
          </a:p>
        </p:txBody>
      </p:sp>
      <p:sp>
        <p:nvSpPr>
          <p:cNvPr id="346" name="Shape 346"/>
          <p:cNvSpPr txBox="1">
            <a:spLocks noGrp="1"/>
          </p:cNvSpPr>
          <p:nvPr>
            <p:ph type="ctrTitle" idx="4294967295"/>
          </p:nvPr>
        </p:nvSpPr>
        <p:spPr>
          <a:xfrm>
            <a:off x="3400100" y="1902136"/>
            <a:ext cx="5058000" cy="1268700"/>
          </a:xfrm>
          <a:prstGeom prst="rect">
            <a:avLst/>
          </a:prstGeom>
          <a:solidFill>
            <a:srgbClr val="F67031"/>
          </a:solidFill>
        </p:spPr>
        <p:txBody>
          <a:bodyPr wrap="square" lIns="91425" tIns="91425" rIns="91425" bIns="91425" anchor="ctr" anchorCtr="0">
            <a:noAutofit/>
          </a:bodyPr>
          <a:lstStyle/>
          <a:p>
            <a:pPr lvl="0" rtl="0">
              <a:spcBef>
                <a:spcPts val="0"/>
              </a:spcBef>
              <a:buNone/>
            </a:pPr>
            <a:r>
              <a:rPr lang="en" sz="3600" b="1"/>
              <a:t>185,244 users</a:t>
            </a:r>
          </a:p>
          <a:p>
            <a:pPr lvl="0" rtl="0">
              <a:spcBef>
                <a:spcPts val="600"/>
              </a:spcBef>
              <a:buClr>
                <a:schemeClr val="dk1"/>
              </a:buClr>
              <a:buSzPct val="78571"/>
              <a:buFont typeface="Arial"/>
              <a:buNone/>
            </a:pPr>
            <a:r>
              <a:rPr lang="en" sz="1400"/>
              <a:t>And a lot of users</a:t>
            </a:r>
          </a:p>
        </p:txBody>
      </p:sp>
      <p:sp>
        <p:nvSpPr>
          <p:cNvPr id="347" name="Shape 347"/>
          <p:cNvSpPr txBox="1">
            <a:spLocks noGrp="1"/>
          </p:cNvSpPr>
          <p:nvPr>
            <p:ph type="ctrTitle" idx="4294967295"/>
          </p:nvPr>
        </p:nvSpPr>
        <p:spPr>
          <a:xfrm>
            <a:off x="3400100" y="3258327"/>
            <a:ext cx="5058000" cy="1268700"/>
          </a:xfrm>
          <a:prstGeom prst="rect">
            <a:avLst/>
          </a:prstGeom>
          <a:solidFill>
            <a:srgbClr val="ED0036"/>
          </a:solidFill>
        </p:spPr>
        <p:txBody>
          <a:bodyPr wrap="square" lIns="91425" tIns="91425" rIns="91425" bIns="91425" anchor="ctr" anchorCtr="0">
            <a:noAutofit/>
          </a:bodyPr>
          <a:lstStyle/>
          <a:p>
            <a:pPr lvl="0" rtl="0">
              <a:spcBef>
                <a:spcPts val="0"/>
              </a:spcBef>
              <a:buClr>
                <a:schemeClr val="dk1"/>
              </a:buClr>
              <a:buSzPct val="30555"/>
              <a:buFont typeface="Arial"/>
              <a:buNone/>
            </a:pPr>
            <a:r>
              <a:rPr lang="en" sz="3600" b="1"/>
              <a:t>100%</a:t>
            </a:r>
          </a:p>
          <a:p>
            <a:pPr lvl="0" rtl="0">
              <a:spcBef>
                <a:spcPts val="600"/>
              </a:spcBef>
              <a:buClr>
                <a:schemeClr val="dk1"/>
              </a:buClr>
              <a:buSzPct val="78571"/>
              <a:buFont typeface="Arial"/>
              <a:buNone/>
            </a:pPr>
            <a:r>
              <a:rPr lang="en" sz="1400"/>
              <a:t>Total success!</a:t>
            </a:r>
          </a:p>
        </p:txBody>
      </p:sp>
      <p:sp>
        <p:nvSpPr>
          <p:cNvPr id="348" name="Shape 348"/>
          <p:cNvSpPr/>
          <p:nvPr/>
        </p:nvSpPr>
        <p:spPr>
          <a:xfrm>
            <a:off x="7479934" y="2252270"/>
            <a:ext cx="539172" cy="568452"/>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349" name="Shape 349"/>
          <p:cNvGrpSpPr/>
          <p:nvPr/>
        </p:nvGrpSpPr>
        <p:grpSpPr>
          <a:xfrm>
            <a:off x="7458387" y="3618777"/>
            <a:ext cx="582244" cy="547800"/>
            <a:chOff x="5972700" y="2330200"/>
            <a:chExt cx="411625" cy="387275"/>
          </a:xfrm>
        </p:grpSpPr>
        <p:sp>
          <p:nvSpPr>
            <p:cNvPr id="350" name="Shape 3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grpSp>
        <p:nvGrpSpPr>
          <p:cNvPr id="352" name="Shape 352"/>
          <p:cNvGrpSpPr/>
          <p:nvPr/>
        </p:nvGrpSpPr>
        <p:grpSpPr>
          <a:xfrm>
            <a:off x="7415332" y="940852"/>
            <a:ext cx="668351" cy="513322"/>
            <a:chOff x="568950" y="3686775"/>
            <a:chExt cx="472500" cy="362900"/>
          </a:xfrm>
        </p:grpSpPr>
        <p:sp>
          <p:nvSpPr>
            <p:cNvPr id="353" name="Shape 35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
              <a:t>Our process is easy</a:t>
            </a:r>
          </a:p>
        </p:txBody>
      </p:sp>
      <p:sp>
        <p:nvSpPr>
          <p:cNvPr id="361" name="Shape 361"/>
          <p:cNvSpPr/>
          <p:nvPr/>
        </p:nvSpPr>
        <p:spPr>
          <a:xfrm>
            <a:off x="4662978" y="1743500"/>
            <a:ext cx="2424600" cy="1656600"/>
          </a:xfrm>
          <a:prstGeom prst="chevron">
            <a:avLst>
              <a:gd name="adj" fmla="val 29853"/>
            </a:avLst>
          </a:prstGeom>
          <a:solidFill>
            <a:srgbClr val="F67031"/>
          </a:solidFill>
          <a:ln>
            <a:noFill/>
          </a:ln>
        </p:spPr>
        <p:txBody>
          <a:bodyPr wrap="square" lIns="91425" tIns="91425" rIns="91425" bIns="91425" anchor="ctr" anchorCtr="0">
            <a:noAutofit/>
          </a:bodyPr>
          <a:lstStyle/>
          <a:p>
            <a:pPr lvl="0" algn="ctr">
              <a:spcBef>
                <a:spcPts val="0"/>
              </a:spcBef>
              <a:buNone/>
            </a:pPr>
            <a:r>
              <a:rPr lang="en">
                <a:solidFill>
                  <a:srgbClr val="FFFFFF"/>
                </a:solidFill>
                <a:latin typeface="Nunito Sans"/>
                <a:ea typeface="Nunito Sans"/>
                <a:cs typeface="Nunito Sans"/>
                <a:sym typeface="Nunito Sans"/>
              </a:rPr>
              <a:t>second</a:t>
            </a:r>
          </a:p>
        </p:txBody>
      </p:sp>
      <p:sp>
        <p:nvSpPr>
          <p:cNvPr id="362" name="Shape 36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
        <p:nvSpPr>
          <p:cNvPr id="363" name="Shape 363"/>
          <p:cNvSpPr/>
          <p:nvPr/>
        </p:nvSpPr>
        <p:spPr>
          <a:xfrm>
            <a:off x="6211315" y="1557400"/>
            <a:ext cx="2424600" cy="2028900"/>
          </a:xfrm>
          <a:prstGeom prst="chevron">
            <a:avLst>
              <a:gd name="adj" fmla="val 29853"/>
            </a:avLst>
          </a:prstGeom>
          <a:solidFill>
            <a:srgbClr val="ED0036">
              <a:alpha val="71540"/>
            </a:srgbClr>
          </a:solidFill>
          <a:ln>
            <a:noFill/>
          </a:ln>
        </p:spPr>
        <p:txBody>
          <a:bodyPr wrap="square" lIns="91425" tIns="91425" rIns="91425" bIns="91425" anchor="ctr" anchorCtr="0">
            <a:noAutofit/>
          </a:bodyPr>
          <a:lstStyle/>
          <a:p>
            <a:pPr lvl="0" algn="ctr">
              <a:spcBef>
                <a:spcPts val="0"/>
              </a:spcBef>
              <a:buNone/>
            </a:pPr>
            <a:r>
              <a:rPr lang="en">
                <a:solidFill>
                  <a:srgbClr val="FFFFFF"/>
                </a:solidFill>
                <a:latin typeface="Nunito Sans"/>
                <a:ea typeface="Nunito Sans"/>
                <a:cs typeface="Nunito Sans"/>
                <a:sym typeface="Nunito Sans"/>
              </a:rPr>
              <a:t>last</a:t>
            </a:r>
          </a:p>
        </p:txBody>
      </p:sp>
      <p:sp>
        <p:nvSpPr>
          <p:cNvPr id="364" name="Shape 364"/>
          <p:cNvSpPr/>
          <p:nvPr/>
        </p:nvSpPr>
        <p:spPr>
          <a:xfrm>
            <a:off x="2989550" y="1909250"/>
            <a:ext cx="2424600" cy="1325100"/>
          </a:xfrm>
          <a:prstGeom prst="chevron">
            <a:avLst>
              <a:gd name="adj" fmla="val 29853"/>
            </a:avLst>
          </a:prstGeom>
          <a:solidFill>
            <a:srgbClr val="FFA400">
              <a:alpha val="71540"/>
            </a:srgbClr>
          </a:solidFill>
          <a:ln>
            <a:noFill/>
          </a:ln>
        </p:spPr>
        <p:txBody>
          <a:bodyPr wrap="square" lIns="91425" tIns="91425" rIns="91425" bIns="91425" anchor="ctr" anchorCtr="0">
            <a:noAutofit/>
          </a:bodyPr>
          <a:lstStyle/>
          <a:p>
            <a:pPr lvl="0" algn="ctr" rtl="0">
              <a:spcBef>
                <a:spcPts val="0"/>
              </a:spcBef>
              <a:buNone/>
            </a:pPr>
            <a:r>
              <a:rPr lang="en">
                <a:solidFill>
                  <a:srgbClr val="FFFFFF"/>
                </a:solidFill>
                <a:latin typeface="Nunito Sans"/>
                <a:ea typeface="Nunito Sans"/>
                <a:cs typeface="Nunito Sans"/>
                <a:sym typeface="Nunito Sans"/>
              </a:rPr>
              <a:t>first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3" y="632610"/>
            <a:ext cx="472800" cy="472800"/>
          </a:xfrm>
          <a:prstGeom prst="ellipse">
            <a:avLst/>
          </a:prstGeom>
          <a:solidFill>
            <a:srgbClr val="FFA400"/>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5183313" y="2719263"/>
            <a:ext cx="472800" cy="472800"/>
          </a:xfrm>
          <a:prstGeom prst="ellipse">
            <a:avLst/>
          </a:prstGeom>
          <a:solidFill>
            <a:srgbClr val="E06666"/>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
              <a:t>Let’s review some concepts</a:t>
            </a:r>
          </a:p>
        </p:txBody>
      </p:sp>
      <p:sp>
        <p:nvSpPr>
          <p:cNvPr id="376" name="Shape 376"/>
          <p:cNvSpPr txBox="1">
            <a:spLocks noGrp="1"/>
          </p:cNvSpPr>
          <p:nvPr>
            <p:ph type="body" idx="1"/>
          </p:nvPr>
        </p:nvSpPr>
        <p:spPr>
          <a:xfrm>
            <a:off x="3069325" y="1234200"/>
            <a:ext cx="1789800" cy="1320900"/>
          </a:xfrm>
          <a:prstGeom prst="rect">
            <a:avLst/>
          </a:prstGeom>
        </p:spPr>
        <p:txBody>
          <a:bodyPr wrap="square" lIns="91425" tIns="91425" rIns="91425" bIns="91425" anchor="t" anchorCtr="0">
            <a:noAutofit/>
          </a:bodyPr>
          <a:lstStyle/>
          <a:p>
            <a:pPr lvl="0" rtl="0">
              <a:spcBef>
                <a:spcPts val="0"/>
              </a:spcBef>
              <a:buNone/>
            </a:pPr>
            <a:r>
              <a:rPr lang="en" b="1"/>
              <a:t>Yellow</a:t>
            </a:r>
          </a:p>
          <a:p>
            <a:pPr lvl="0" rtl="0">
              <a:spcBef>
                <a:spcPts val="0"/>
              </a:spcBef>
              <a:buNone/>
            </a:pPr>
            <a:r>
              <a:rPr lang="en"/>
              <a:t>Is the color of gold, butter and ripe lemons. In the spectrum of visible light, yellow is found between green and orange.</a:t>
            </a:r>
          </a:p>
        </p:txBody>
      </p:sp>
      <p:sp>
        <p:nvSpPr>
          <p:cNvPr id="377" name="Shape 377"/>
          <p:cNvSpPr txBox="1">
            <a:spLocks noGrp="1"/>
          </p:cNvSpPr>
          <p:nvPr>
            <p:ph type="body" idx="2"/>
          </p:nvPr>
        </p:nvSpPr>
        <p:spPr>
          <a:xfrm>
            <a:off x="4951002" y="1234200"/>
            <a:ext cx="1789800" cy="1320900"/>
          </a:xfrm>
          <a:prstGeom prst="rect">
            <a:avLst/>
          </a:prstGeom>
        </p:spPr>
        <p:txBody>
          <a:bodyPr wrap="square" lIns="91425" tIns="91425" rIns="91425" bIns="91425" anchor="t" anchorCtr="0">
            <a:noAutofit/>
          </a:bodyPr>
          <a:lstStyle/>
          <a:p>
            <a:pPr lvl="0" rtl="0">
              <a:spcBef>
                <a:spcPts val="0"/>
              </a:spcBef>
              <a:buNone/>
            </a:pPr>
            <a:r>
              <a:rPr lang="en" b="1"/>
              <a:t>Blue</a:t>
            </a:r>
          </a:p>
          <a:p>
            <a:pPr lvl="0" rtl="0">
              <a:spcBef>
                <a:spcPts val="0"/>
              </a:spcBef>
              <a:buNone/>
            </a:pPr>
            <a:r>
              <a:rPr lang="en"/>
              <a:t>Is the colour of the clear sky and the deep sea. It is located between violet and green on the optical spectrum.</a:t>
            </a:r>
          </a:p>
        </p:txBody>
      </p:sp>
      <p:sp>
        <p:nvSpPr>
          <p:cNvPr id="378" name="Shape 378"/>
          <p:cNvSpPr txBox="1">
            <a:spLocks noGrp="1"/>
          </p:cNvSpPr>
          <p:nvPr>
            <p:ph type="body" idx="3"/>
          </p:nvPr>
        </p:nvSpPr>
        <p:spPr>
          <a:xfrm>
            <a:off x="6832679" y="1234200"/>
            <a:ext cx="1789800" cy="1320900"/>
          </a:xfrm>
          <a:prstGeom prst="rect">
            <a:avLst/>
          </a:prstGeom>
        </p:spPr>
        <p:txBody>
          <a:bodyPr wrap="square"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rtl="0">
              <a:spcBef>
                <a:spcPts val="0"/>
              </a:spcBef>
              <a:buNone/>
            </a:pPr>
            <a:endParaRPr/>
          </a:p>
        </p:txBody>
      </p:sp>
      <p:sp>
        <p:nvSpPr>
          <p:cNvPr id="379" name="Shape 3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24</a:t>
            </a:fld>
            <a:endParaRPr lang="en"/>
          </a:p>
        </p:txBody>
      </p:sp>
      <p:sp>
        <p:nvSpPr>
          <p:cNvPr id="380" name="Shape 380"/>
          <p:cNvSpPr txBox="1">
            <a:spLocks noGrp="1"/>
          </p:cNvSpPr>
          <p:nvPr>
            <p:ph type="body" idx="1"/>
          </p:nvPr>
        </p:nvSpPr>
        <p:spPr>
          <a:xfrm>
            <a:off x="3069325" y="3282850"/>
            <a:ext cx="1789800" cy="1320900"/>
          </a:xfrm>
          <a:prstGeom prst="rect">
            <a:avLst/>
          </a:prstGeom>
        </p:spPr>
        <p:txBody>
          <a:bodyPr wrap="square" lIns="91425" tIns="91425" rIns="91425" bIns="91425" anchor="t" anchorCtr="0">
            <a:noAutofit/>
          </a:bodyPr>
          <a:lstStyle/>
          <a:p>
            <a:pPr lvl="0" rtl="0">
              <a:spcBef>
                <a:spcPts val="0"/>
              </a:spcBef>
              <a:buNone/>
            </a:pPr>
            <a:r>
              <a:rPr lang="en" b="1"/>
              <a:t>Yellow</a:t>
            </a:r>
          </a:p>
          <a:p>
            <a:pPr lvl="0" rtl="0">
              <a:spcBef>
                <a:spcPts val="0"/>
              </a:spcBef>
              <a:buNone/>
            </a:pPr>
            <a:r>
              <a:rPr lang="en"/>
              <a:t>Is the color of gold, butter and ripe lemons. In the spectrum of visible light, yellow is found between green and orange.</a:t>
            </a:r>
          </a:p>
        </p:txBody>
      </p:sp>
      <p:sp>
        <p:nvSpPr>
          <p:cNvPr id="381" name="Shape 381"/>
          <p:cNvSpPr txBox="1">
            <a:spLocks noGrp="1"/>
          </p:cNvSpPr>
          <p:nvPr>
            <p:ph type="body" idx="2"/>
          </p:nvPr>
        </p:nvSpPr>
        <p:spPr>
          <a:xfrm>
            <a:off x="4951002" y="3282850"/>
            <a:ext cx="1789800" cy="1320900"/>
          </a:xfrm>
          <a:prstGeom prst="rect">
            <a:avLst/>
          </a:prstGeom>
        </p:spPr>
        <p:txBody>
          <a:bodyPr wrap="square" lIns="91425" tIns="91425" rIns="91425" bIns="91425" anchor="t" anchorCtr="0">
            <a:noAutofit/>
          </a:bodyPr>
          <a:lstStyle/>
          <a:p>
            <a:pPr lvl="0" rtl="0">
              <a:spcBef>
                <a:spcPts val="0"/>
              </a:spcBef>
              <a:buNone/>
            </a:pPr>
            <a:r>
              <a:rPr lang="en" b="1"/>
              <a:t>Blue</a:t>
            </a:r>
          </a:p>
          <a:p>
            <a:pPr lvl="0" rtl="0">
              <a:spcBef>
                <a:spcPts val="0"/>
              </a:spcBef>
              <a:buNone/>
            </a:pPr>
            <a:r>
              <a:rPr lang="en"/>
              <a:t>Is the colour of the clear sky and the deep sea. It is located between violet and green on the optical spectrum.</a:t>
            </a:r>
          </a:p>
        </p:txBody>
      </p:sp>
      <p:sp>
        <p:nvSpPr>
          <p:cNvPr id="382" name="Shape 382"/>
          <p:cNvSpPr txBox="1">
            <a:spLocks noGrp="1"/>
          </p:cNvSpPr>
          <p:nvPr>
            <p:ph type="body" idx="3"/>
          </p:nvPr>
        </p:nvSpPr>
        <p:spPr>
          <a:xfrm>
            <a:off x="6832679" y="3282850"/>
            <a:ext cx="1789800" cy="1320900"/>
          </a:xfrm>
          <a:prstGeom prst="rect">
            <a:avLst/>
          </a:prstGeom>
        </p:spPr>
        <p:txBody>
          <a:bodyPr wrap="square"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rtl="0">
              <a:spcBef>
                <a:spcPts val="0"/>
              </a:spcBef>
              <a:buNone/>
            </a:pPr>
            <a:endParaRPr/>
          </a:p>
        </p:txBody>
      </p:sp>
      <p:grpSp>
        <p:nvGrpSpPr>
          <p:cNvPr id="383" name="Shape 383"/>
          <p:cNvGrpSpPr/>
          <p:nvPr/>
        </p:nvGrpSpPr>
        <p:grpSpPr>
          <a:xfrm>
            <a:off x="3160982" y="899397"/>
            <a:ext cx="472824" cy="393575"/>
            <a:chOff x="1247825" y="322750"/>
            <a:chExt cx="443300" cy="369000"/>
          </a:xfrm>
        </p:grpSpPr>
        <p:sp>
          <p:nvSpPr>
            <p:cNvPr id="384" name="Shape 38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85" name="Shape 385"/>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86" name="Shape 38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87" name="Shape 38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88" name="Shape 38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sp>
        <p:nvSpPr>
          <p:cNvPr id="389" name="Shape 389"/>
          <p:cNvSpPr/>
          <p:nvPr/>
        </p:nvSpPr>
        <p:spPr>
          <a:xfrm>
            <a:off x="3160975" y="2909070"/>
            <a:ext cx="427360" cy="427360"/>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nvGrpSpPr>
          <p:cNvPr id="390" name="Shape 390"/>
          <p:cNvGrpSpPr/>
          <p:nvPr/>
        </p:nvGrpSpPr>
        <p:grpSpPr>
          <a:xfrm>
            <a:off x="5055108" y="2858407"/>
            <a:ext cx="455918" cy="478023"/>
            <a:chOff x="5961125" y="1623900"/>
            <a:chExt cx="427450" cy="448175"/>
          </a:xfrm>
        </p:grpSpPr>
        <p:sp>
          <p:nvSpPr>
            <p:cNvPr id="391" name="Shape 391"/>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2" name="Shape 392"/>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3" name="Shape 393"/>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4" name="Shape 394"/>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5" name="Shape 395"/>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6" name="Shape 396"/>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397" name="Shape 39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grpSp>
        <p:nvGrpSpPr>
          <p:cNvPr id="398" name="Shape 398"/>
          <p:cNvGrpSpPr/>
          <p:nvPr/>
        </p:nvGrpSpPr>
        <p:grpSpPr>
          <a:xfrm>
            <a:off x="5049913" y="928622"/>
            <a:ext cx="466318" cy="364351"/>
            <a:chOff x="1923075" y="3694075"/>
            <a:chExt cx="437200" cy="341600"/>
          </a:xfrm>
        </p:grpSpPr>
        <p:sp>
          <p:nvSpPr>
            <p:cNvPr id="399" name="Shape 399"/>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0" name="Shape 400"/>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1" name="Shape 401"/>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2" name="Shape 402"/>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3" name="Shape 403"/>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4" name="Shape 404"/>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5" name="Shape 405"/>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6" name="Shape 406"/>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07" name="Shape 407"/>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grpSp>
        <p:nvGrpSpPr>
          <p:cNvPr id="408" name="Shape 408"/>
          <p:cNvGrpSpPr/>
          <p:nvPr/>
        </p:nvGrpSpPr>
        <p:grpSpPr>
          <a:xfrm>
            <a:off x="6918724" y="2923363"/>
            <a:ext cx="500075" cy="413068"/>
            <a:chOff x="5268225" y="4341925"/>
            <a:chExt cx="468850" cy="387275"/>
          </a:xfrm>
        </p:grpSpPr>
        <p:sp>
          <p:nvSpPr>
            <p:cNvPr id="409" name="Shape 40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0" name="Shape 41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1" name="Shape 41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2" name="Shape 41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3" name="Shape 41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4" name="Shape 414"/>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5" name="Shape 415"/>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6" name="Shape 41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grpSp>
        <p:nvGrpSpPr>
          <p:cNvPr id="417" name="Shape 417"/>
          <p:cNvGrpSpPr/>
          <p:nvPr/>
        </p:nvGrpSpPr>
        <p:grpSpPr>
          <a:xfrm>
            <a:off x="6932359" y="835747"/>
            <a:ext cx="472824" cy="457225"/>
            <a:chOff x="1247825" y="5001950"/>
            <a:chExt cx="443300" cy="428675"/>
          </a:xfrm>
        </p:grpSpPr>
        <p:sp>
          <p:nvSpPr>
            <p:cNvPr id="418" name="Shape 418"/>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19" name="Shape 419"/>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20" name="Shape 420"/>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21" name="Shape 421"/>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22" name="Shape 422"/>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sp>
          <p:nvSpPr>
            <p:cNvPr id="423" name="Shape 423"/>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highlight>
                  <a:srgbClr val="434343"/>
                </a:highlight>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25</a:t>
            </a:fld>
            <a:endParaRPr lang="en"/>
          </a:p>
        </p:txBody>
      </p:sp>
      <p:sp>
        <p:nvSpPr>
          <p:cNvPr id="429" name="Shape 429"/>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a:t>You can insert graphs from </a:t>
            </a:r>
            <a:r>
              <a:rPr lang="en" u="sng">
                <a:hlinkClick r:id="rId3"/>
              </a:rPr>
              <a:t>Google Sheets</a:t>
            </a:r>
          </a:p>
        </p:txBody>
      </p:sp>
      <p:pic>
        <p:nvPicPr>
          <p:cNvPr id="430" name="Shape 430" title="Chart"/>
          <p:cNvPicPr preferRelativeResize="0"/>
          <p:nvPr/>
        </p:nvPicPr>
        <p:blipFill>
          <a:blip r:embed="rId4">
            <a:alphaModFix/>
          </a:blip>
          <a:stretch>
            <a:fillRect/>
          </a:stretch>
        </p:blipFill>
        <p:spPr>
          <a:xfrm>
            <a:off x="3640975" y="746026"/>
            <a:ext cx="4504000" cy="373565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p:nvPr/>
        </p:nvSpPr>
        <p:spPr>
          <a:xfrm>
            <a:off x="4826115"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67031"/>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4919425" y="839000"/>
            <a:ext cx="1888500" cy="3356100"/>
          </a:xfrm>
          <a:prstGeom prst="rect">
            <a:avLst/>
          </a:prstGeom>
          <a:noFill/>
          <a:ln>
            <a:noFill/>
          </a:ln>
        </p:spPr>
        <p:txBody>
          <a:bodyPr wrap="square" lIns="91425" tIns="91425" rIns="91425" bIns="91425" anchor="ctr" anchorCtr="0">
            <a:noAutofit/>
          </a:bodyPr>
          <a:lstStyle/>
          <a:p>
            <a:pPr lv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437" name="Shape 4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26</a:t>
            </a:fld>
            <a:endParaRPr lang="en">
              <a:solidFill>
                <a:srgbClr val="FFFFFF"/>
              </a:solidFill>
            </a:endParaRPr>
          </a:p>
        </p:txBody>
      </p:sp>
      <p:sp>
        <p:nvSpPr>
          <p:cNvPr id="438" name="Shape 438"/>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a:spcBef>
                <a:spcPts val="0"/>
              </a:spcBef>
              <a:buNone/>
            </a:pPr>
            <a:r>
              <a:rPr lang="en"/>
              <a:t>Android Project</a:t>
            </a:r>
          </a:p>
        </p:txBody>
      </p:sp>
      <p:sp>
        <p:nvSpPr>
          <p:cNvPr id="439" name="Shape 439"/>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None/>
            </a:pPr>
            <a:r>
              <a:rPr lang="en"/>
              <a:t>Show and explain your web, app or software projects using these gadget templates.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p:nvPr/>
        </p:nvSpPr>
        <p:spPr>
          <a:xfrm>
            <a:off x="4931871" y="623036"/>
            <a:ext cx="1863608" cy="3921828"/>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67031"/>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5068825" y="1188850"/>
            <a:ext cx="1589700" cy="2811900"/>
          </a:xfrm>
          <a:prstGeom prst="rect">
            <a:avLst/>
          </a:prstGeom>
          <a:noFill/>
          <a:ln>
            <a:noFill/>
          </a:ln>
        </p:spPr>
        <p:txBody>
          <a:bodyPr wrap="square" lIns="91425" tIns="91425" rIns="91425" bIns="91425" anchor="ctr" anchorCtr="0">
            <a:noAutofit/>
          </a:bodyPr>
          <a:lstStyle/>
          <a:p>
            <a:pPr lvl="0" algn="ctr" rtl="0">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446" name="Shape 44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27</a:t>
            </a:fld>
            <a:endParaRPr lang="en">
              <a:solidFill>
                <a:srgbClr val="FFFFFF"/>
              </a:solidFill>
            </a:endParaRPr>
          </a:p>
        </p:txBody>
      </p:sp>
      <p:sp>
        <p:nvSpPr>
          <p:cNvPr id="447" name="Shape 447"/>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a:spcBef>
                <a:spcPts val="0"/>
              </a:spcBef>
              <a:buNone/>
            </a:pPr>
            <a:r>
              <a:rPr lang="en"/>
              <a:t>iPhone Project</a:t>
            </a:r>
          </a:p>
        </p:txBody>
      </p:sp>
      <p:sp>
        <p:nvSpPr>
          <p:cNvPr id="448" name="Shape 448"/>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a:solidFill>
                  <a:schemeClr val="dk2"/>
                </a:solidFill>
              </a:rPr>
              <a:t>Show and explain your web, app or software projects using these gadget templates.</a:t>
            </a:r>
          </a:p>
          <a:p>
            <a:pPr lvl="0">
              <a:spcBef>
                <a:spcPts val="0"/>
              </a:spcBef>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4423923" y="535613"/>
            <a:ext cx="2879504"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latin typeface="Nunito Sans"/>
              <a:ea typeface="Nunito Sans"/>
              <a:cs typeface="Nunito Sans"/>
              <a:sym typeface="Nunito Sans"/>
            </a:endParaRPr>
          </a:p>
        </p:txBody>
      </p:sp>
      <p:sp>
        <p:nvSpPr>
          <p:cNvPr id="454" name="Shape 454"/>
          <p:cNvSpPr/>
          <p:nvPr/>
        </p:nvSpPr>
        <p:spPr>
          <a:xfrm>
            <a:off x="4617025" y="910325"/>
            <a:ext cx="2493300" cy="3333600"/>
          </a:xfrm>
          <a:prstGeom prst="rect">
            <a:avLst/>
          </a:prstGeom>
          <a:noFill/>
          <a:ln>
            <a:noFill/>
          </a:ln>
        </p:spPr>
        <p:txBody>
          <a:bodyPr wrap="square" lIns="91425" tIns="91425" rIns="91425" bIns="91425" anchor="ctr" anchorCtr="0">
            <a:noAutofit/>
          </a:bodyPr>
          <a:lstStyle/>
          <a:p>
            <a:pPr lvl="0" algn="ctr" rtl="0">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455" name="Shape 45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28</a:t>
            </a:fld>
            <a:endParaRPr lang="en">
              <a:solidFill>
                <a:srgbClr val="FFFFFF"/>
              </a:solidFill>
            </a:endParaRPr>
          </a:p>
        </p:txBody>
      </p:sp>
      <p:sp>
        <p:nvSpPr>
          <p:cNvPr id="456" name="Shape 456"/>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a:spcBef>
                <a:spcPts val="0"/>
              </a:spcBef>
              <a:buNone/>
            </a:pPr>
            <a:r>
              <a:rPr lang="en"/>
              <a:t>Tablet</a:t>
            </a:r>
          </a:p>
          <a:p>
            <a:pPr lvl="0">
              <a:spcBef>
                <a:spcPts val="0"/>
              </a:spcBef>
              <a:buNone/>
            </a:pPr>
            <a:r>
              <a:rPr lang="en"/>
              <a:t>Project</a:t>
            </a:r>
          </a:p>
        </p:txBody>
      </p:sp>
      <p:sp>
        <p:nvSpPr>
          <p:cNvPr id="457" name="Shape 457"/>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a:solidFill>
                  <a:schemeClr val="dk2"/>
                </a:solidFill>
              </a:rPr>
              <a:t>Show and explain your web, app or software projects using these gadget templates.</a:t>
            </a:r>
          </a:p>
          <a:p>
            <a:pPr lvl="0">
              <a:spcBef>
                <a:spcPts val="0"/>
              </a:spcBef>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p:nvPr/>
        </p:nvSpPr>
        <p:spPr>
          <a:xfrm>
            <a:off x="3346950" y="612452"/>
            <a:ext cx="5033458" cy="391860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3557581" y="820546"/>
            <a:ext cx="4612200" cy="2945100"/>
          </a:xfrm>
          <a:prstGeom prst="rect">
            <a:avLst/>
          </a:prstGeom>
          <a:noFill/>
          <a:ln>
            <a:noFill/>
          </a:ln>
        </p:spPr>
        <p:txBody>
          <a:bodyPr wrap="square" lIns="91425" tIns="91425" rIns="91425" bIns="91425" anchor="ctr" anchorCtr="0">
            <a:noAutofit/>
          </a:bodyPr>
          <a:lstStyle/>
          <a:p>
            <a:pPr lvl="0" algn="ctr" rtl="0">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464" name="Shape 46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29</a:t>
            </a:fld>
            <a:endParaRPr lang="en">
              <a:solidFill>
                <a:srgbClr val="FFFFFF"/>
              </a:solidFill>
            </a:endParaRPr>
          </a:p>
        </p:txBody>
      </p:sp>
      <p:sp>
        <p:nvSpPr>
          <p:cNvPr id="465" name="Shape 465"/>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a:spcBef>
                <a:spcPts val="0"/>
              </a:spcBef>
              <a:buNone/>
            </a:pPr>
            <a:r>
              <a:rPr lang="en"/>
              <a:t>Desktop Project</a:t>
            </a:r>
          </a:p>
        </p:txBody>
      </p:sp>
      <p:sp>
        <p:nvSpPr>
          <p:cNvPr id="466" name="Shape 466"/>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a:solidFill>
                  <a:schemeClr val="dk2"/>
                </a:solidFill>
              </a:rPr>
              <a:t>Show and explain your web, app or software projects using these gadget templates.</a:t>
            </a:r>
          </a:p>
          <a:p>
            <a:pPr lvl="0">
              <a:spcBef>
                <a:spcPts val="0"/>
              </a:spcBef>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1847275" y="1704600"/>
            <a:ext cx="5449500" cy="2714700"/>
          </a:xfrm>
          <a:prstGeom prst="rect">
            <a:avLst/>
          </a:prstGeom>
        </p:spPr>
        <p:txBody>
          <a:bodyPr wrap="square" lIns="91425" tIns="91425" rIns="91425" bIns="91425" anchor="t" anchorCtr="0">
            <a:noAutofit/>
          </a:bodyPr>
          <a:lstStyle/>
          <a:p>
            <a:pPr lvl="0">
              <a:spcBef>
                <a:spcPts val="0"/>
              </a:spcBef>
              <a:buNone/>
            </a:pPr>
            <a:r>
              <a:rPr lang="en"/>
              <a:t>Quotations are commonly printed as a means of </a:t>
            </a:r>
            <a:r>
              <a:rPr lang="en">
                <a:solidFill>
                  <a:srgbClr val="F67031"/>
                </a:solidFill>
              </a:rPr>
              <a:t>inspiration</a:t>
            </a:r>
            <a:r>
              <a:rPr lang="en"/>
              <a:t> and to invoke philosophical thoughts from the reader.</a:t>
            </a:r>
          </a:p>
        </p:txBody>
      </p:sp>
      <p:sp>
        <p:nvSpPr>
          <p:cNvPr id="144" name="Shape 14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smtClean="0">
                <a:solidFill>
                  <a:srgbClr val="D80027"/>
                </a:solidFill>
              </a:rPr>
              <a:t>Funcionamento</a:t>
            </a:r>
            <a:endParaRPr lang="en" dirty="0">
              <a:solidFill>
                <a:srgbClr val="D80027"/>
              </a:solidFill>
            </a:endParaRP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dirty="0" smtClean="0"/>
              <a:t>Mostrar </a:t>
            </a:r>
            <a:r>
              <a:rPr lang="pt-BR" dirty="0" smtClean="0"/>
              <a:t>o site funcionando</a:t>
            </a:r>
            <a:endParaRPr lang="en"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30</a:t>
            </a:fld>
            <a:endParaRPr lang="en"/>
          </a:p>
        </p:txBody>
      </p:sp>
      <p:pic>
        <p:nvPicPr>
          <p:cNvPr id="4098" name="Picture 2" descr="C:\Users\Eduardo\Downloads\Nova pasta\image_w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0"/>
            <a:ext cx="701516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30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a:solidFill>
                  <a:srgbClr val="D80027"/>
                </a:solidFill>
              </a:rPr>
              <a:t>TRANSITION HEADLINE</a:t>
            </a: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a:t>Let’s start with the first set of slides</a:t>
            </a:r>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31</a:t>
            </a:fld>
            <a:endParaRPr lang="en"/>
          </a:p>
        </p:txBody>
      </p:sp>
      <p:pic>
        <p:nvPicPr>
          <p:cNvPr id="8194" name="Picture 2" descr="C:\Users\Eduardo\Downloads\Nova pasta\dingzeyu-li-773-unspl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302" y="-10633"/>
            <a:ext cx="8056880" cy="518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192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wrap="square" lIns="91425" tIns="91425" rIns="91425" bIns="91425" anchor="b" anchorCtr="0">
            <a:noAutofit/>
          </a:bodyPr>
          <a:lstStyle/>
          <a:p>
            <a:pPr lvl="0" rtl="0">
              <a:spcBef>
                <a:spcPts val="0"/>
              </a:spcBef>
              <a:buNone/>
            </a:pPr>
            <a:r>
              <a:rPr lang="en" sz="3600" dirty="0" smtClean="0">
                <a:solidFill>
                  <a:srgbClr val="D80027"/>
                </a:solidFill>
              </a:rPr>
              <a:t>Obrigado</a:t>
            </a:r>
            <a:endParaRPr lang="en" sz="3600" dirty="0">
              <a:solidFill>
                <a:srgbClr val="D80027"/>
              </a:solidFill>
            </a:endParaRPr>
          </a:p>
        </p:txBody>
      </p:sp>
      <p:sp>
        <p:nvSpPr>
          <p:cNvPr id="472" name="Shape 47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32</a:t>
            </a:fld>
            <a:endParaRPr lang="en"/>
          </a:p>
        </p:txBody>
      </p:sp>
      <p:sp>
        <p:nvSpPr>
          <p:cNvPr id="473" name="Shape 473"/>
          <p:cNvSpPr txBox="1">
            <a:spLocks noGrp="1"/>
          </p:cNvSpPr>
          <p:nvPr>
            <p:ph type="body" idx="1"/>
          </p:nvPr>
        </p:nvSpPr>
        <p:spPr>
          <a:xfrm>
            <a:off x="511425" y="2572500"/>
            <a:ext cx="3517200" cy="1786500"/>
          </a:xfrm>
          <a:prstGeom prst="rect">
            <a:avLst/>
          </a:prstGeom>
        </p:spPr>
        <p:txBody>
          <a:bodyPr wrap="square" lIns="91425" tIns="91425" rIns="91425" bIns="91425" anchor="t" anchorCtr="0">
            <a:noAutofit/>
          </a:bodyPr>
          <a:lstStyle/>
          <a:p>
            <a:pPr lvl="0" rtl="0">
              <a:spcBef>
                <a:spcPts val="0"/>
              </a:spcBef>
              <a:buNone/>
            </a:pPr>
            <a:r>
              <a:rPr lang="en" dirty="0"/>
              <a:t>If you have any </a:t>
            </a:r>
            <a:r>
              <a:rPr lang="en" dirty="0" smtClean="0"/>
              <a:t>questions, contact us</a:t>
            </a:r>
            <a:endParaRPr lang="en" dirty="0"/>
          </a:p>
        </p:txBody>
      </p:sp>
      <p:pic>
        <p:nvPicPr>
          <p:cNvPr id="9218" name="Picture 2" descr="C:\Users\Eduardo\Downloads\Nova pasta\rawpixel-com-552390-unspl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1385"/>
            <a:ext cx="7671470" cy="5162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dirty="0" smtClean="0"/>
              <a:t>Referencias</a:t>
            </a:r>
            <a:endParaRPr lang="en"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33</a:t>
            </a:fld>
            <a:endParaRPr lang="en"/>
          </a:p>
        </p:txBody>
      </p:sp>
      <p:sp>
        <p:nvSpPr>
          <p:cNvPr id="116" name="Shape 116"/>
          <p:cNvSpPr txBox="1">
            <a:spLocks noGrp="1"/>
          </p:cNvSpPr>
          <p:nvPr>
            <p:ph type="body" idx="2"/>
          </p:nvPr>
        </p:nvSpPr>
        <p:spPr>
          <a:xfrm>
            <a:off x="3090625" y="91658"/>
            <a:ext cx="5596200" cy="4928364"/>
          </a:xfrm>
          <a:prstGeom prst="rect">
            <a:avLst/>
          </a:prstGeom>
        </p:spPr>
        <p:txBody>
          <a:bodyPr wrap="square" lIns="91425" tIns="91425" rIns="91425" bIns="91425" anchor="t" anchorCtr="0">
            <a:noAutofit/>
          </a:bodyPr>
          <a:lstStyle/>
          <a:p>
            <a:pPr lvl="0">
              <a:spcBef>
                <a:spcPts val="0"/>
              </a:spcBef>
              <a:spcAft>
                <a:spcPts val="1000"/>
              </a:spcAft>
              <a:buNone/>
            </a:pPr>
            <a:r>
              <a:rPr lang="en" dirty="0" smtClean="0">
                <a:solidFill>
                  <a:srgbClr val="D80027"/>
                </a:solidFill>
              </a:rPr>
              <a:t>Recursos visuais:</a:t>
            </a:r>
          </a:p>
          <a:p>
            <a:pPr marL="285750" lvl="0" indent="-285750">
              <a:spcAft>
                <a:spcPts val="1000"/>
              </a:spcAft>
              <a:buFont typeface="Wingdings" panose="05000000000000000000" pitchFamily="2" charset="2"/>
              <a:buChar char="§"/>
            </a:pPr>
            <a:r>
              <a:rPr lang="pt-BR" dirty="0" smtClean="0"/>
              <a:t>unsplash.com</a:t>
            </a:r>
          </a:p>
          <a:p>
            <a:pPr marL="285750" lvl="0" indent="-285750">
              <a:spcAft>
                <a:spcPts val="1000"/>
              </a:spcAft>
              <a:buFont typeface="Wingdings" panose="05000000000000000000" pitchFamily="2" charset="2"/>
              <a:buChar char="§"/>
            </a:pPr>
            <a:r>
              <a:rPr lang="pt-BR" dirty="0" smtClean="0"/>
              <a:t>slidescarnival.com/</a:t>
            </a:r>
            <a:r>
              <a:rPr lang="pt-BR" dirty="0" err="1" smtClean="0"/>
              <a:t>pt-br</a:t>
            </a:r>
            <a:r>
              <a:rPr lang="pt-BR" dirty="0" smtClean="0"/>
              <a:t>/</a:t>
            </a:r>
          </a:p>
          <a:p>
            <a:pPr marL="285750" lvl="0" indent="-285750">
              <a:spcAft>
                <a:spcPts val="1000"/>
              </a:spcAft>
              <a:buFont typeface="Wingdings" panose="05000000000000000000" pitchFamily="2" charset="2"/>
              <a:buChar char="§"/>
            </a:pPr>
            <a:r>
              <a:rPr lang="pt-BR" dirty="0" smtClean="0"/>
              <a:t>icons8.com.br</a:t>
            </a:r>
          </a:p>
          <a:p>
            <a:pPr lvl="0">
              <a:spcAft>
                <a:spcPts val="1000"/>
              </a:spcAft>
              <a:buNone/>
            </a:pPr>
            <a:r>
              <a:rPr lang="pt-BR" dirty="0" smtClean="0">
                <a:solidFill>
                  <a:srgbClr val="D80027"/>
                </a:solidFill>
              </a:rPr>
              <a:t>Desenvolvimento:</a:t>
            </a:r>
          </a:p>
          <a:p>
            <a:pPr marL="285750" indent="-285750">
              <a:spcAft>
                <a:spcPts val="1000"/>
              </a:spcAft>
            </a:pPr>
            <a:r>
              <a:rPr lang="pt-BR" dirty="0" smtClean="0"/>
              <a:t>KURNIAWAN, </a:t>
            </a:r>
            <a:r>
              <a:rPr lang="pt-BR" dirty="0" err="1" smtClean="0"/>
              <a:t>Agus</a:t>
            </a:r>
            <a:r>
              <a:rPr lang="pt-BR" dirty="0" smtClean="0"/>
              <a:t>. </a:t>
            </a:r>
            <a:r>
              <a:rPr lang="pt-BR" b="1" dirty="0" smtClean="0"/>
              <a:t>Node.js </a:t>
            </a:r>
            <a:r>
              <a:rPr lang="pt-BR" b="1" dirty="0" err="1" smtClean="0"/>
              <a:t>Succinctly</a:t>
            </a:r>
            <a:r>
              <a:rPr lang="pt-BR" dirty="0" smtClean="0"/>
              <a:t>. </a:t>
            </a:r>
            <a:r>
              <a:rPr lang="pt-BR" dirty="0" err="1" smtClean="0"/>
              <a:t>Syncfusion</a:t>
            </a:r>
            <a:r>
              <a:rPr lang="pt-BR" dirty="0" smtClean="0"/>
              <a:t>: 2014.</a:t>
            </a:r>
          </a:p>
          <a:p>
            <a:pPr marL="285750" indent="-285750">
              <a:spcAft>
                <a:spcPts val="1000"/>
              </a:spcAft>
            </a:pPr>
            <a:r>
              <a:rPr lang="pt-BR" dirty="0" smtClean="0"/>
              <a:t>DIETZ, Frederik. </a:t>
            </a:r>
            <a:r>
              <a:rPr lang="pt-BR" b="1" dirty="0" err="1" smtClean="0"/>
              <a:t>AngularJS</a:t>
            </a:r>
            <a:r>
              <a:rPr lang="pt-BR" b="1" dirty="0" smtClean="0"/>
              <a:t> </a:t>
            </a:r>
            <a:r>
              <a:rPr lang="pt-BR" b="1" dirty="0" err="1"/>
              <a:t>Succinctly</a:t>
            </a:r>
            <a:r>
              <a:rPr lang="pt-BR" dirty="0"/>
              <a:t>. </a:t>
            </a:r>
            <a:r>
              <a:rPr lang="pt-BR" dirty="0" err="1"/>
              <a:t>Syncfusion</a:t>
            </a:r>
            <a:r>
              <a:rPr lang="pt-BR" dirty="0"/>
              <a:t>: </a:t>
            </a:r>
            <a:r>
              <a:rPr lang="pt-BR" dirty="0" smtClean="0"/>
              <a:t>2013.</a:t>
            </a:r>
          </a:p>
          <a:p>
            <a:pPr marL="285750" indent="-285750">
              <a:spcAft>
                <a:spcPts val="1000"/>
              </a:spcAft>
            </a:pPr>
            <a:r>
              <a:rPr lang="pt-BR" dirty="0" smtClean="0"/>
              <a:t>bitbucket.org</a:t>
            </a:r>
          </a:p>
          <a:p>
            <a:pPr marL="285750" indent="-285750">
              <a:spcAft>
                <a:spcPts val="1000"/>
              </a:spcAft>
            </a:pPr>
            <a:r>
              <a:rPr lang="pt-BR" dirty="0" smtClean="0"/>
              <a:t>expressjs.com/</a:t>
            </a:r>
            <a:r>
              <a:rPr lang="pt-BR" dirty="0" err="1" smtClean="0"/>
              <a:t>pt-br</a:t>
            </a:r>
            <a:r>
              <a:rPr lang="pt-BR" dirty="0" smtClean="0"/>
              <a:t>/</a:t>
            </a:r>
          </a:p>
          <a:p>
            <a:pPr marL="285750" indent="-285750">
              <a:spcAft>
                <a:spcPts val="1000"/>
              </a:spcAft>
            </a:pPr>
            <a:r>
              <a:rPr lang="pt-BR" dirty="0" smtClean="0"/>
              <a:t>teknosains.com/i/</a:t>
            </a:r>
            <a:r>
              <a:rPr lang="pt-BR" dirty="0" err="1" smtClean="0"/>
              <a:t>simple-crud-nodejs-mysql</a:t>
            </a:r>
            <a:endParaRPr lang="pt-BR" dirty="0" smtClean="0"/>
          </a:p>
          <a:p>
            <a:pPr marL="285750" indent="-285750">
              <a:spcAft>
                <a:spcPts val="1000"/>
              </a:spcAft>
            </a:pPr>
            <a:r>
              <a:rPr lang="pt-BR" dirty="0" smtClean="0"/>
              <a:t>expressjs.com/</a:t>
            </a:r>
            <a:r>
              <a:rPr lang="pt-BR" dirty="0" err="1" smtClean="0"/>
              <a:t>pt-br</a:t>
            </a:r>
            <a:r>
              <a:rPr lang="pt-BR" dirty="0" smtClean="0"/>
              <a:t>/</a:t>
            </a:r>
            <a:r>
              <a:rPr lang="pt-BR" dirty="0" err="1" smtClean="0"/>
              <a:t>api.html#express</a:t>
            </a:r>
            <a:endParaRPr lang="pt-BR" dirty="0" smtClean="0"/>
          </a:p>
          <a:p>
            <a:pPr marL="285750" indent="-285750">
              <a:spcAft>
                <a:spcPts val="1000"/>
              </a:spcAft>
            </a:pPr>
            <a:r>
              <a:rPr lang="pt-BR" dirty="0" smtClean="0"/>
              <a:t>luiztools.com.br/post/como-usar-</a:t>
            </a:r>
            <a:r>
              <a:rPr lang="pt-BR" dirty="0" err="1" smtClean="0"/>
              <a:t>nodejs</a:t>
            </a:r>
            <a:r>
              <a:rPr lang="pt-BR" dirty="0" smtClean="0"/>
              <a:t>-</a:t>
            </a:r>
            <a:r>
              <a:rPr lang="pt-BR" dirty="0" err="1" smtClean="0"/>
              <a:t>mysql</a:t>
            </a:r>
            <a:r>
              <a:rPr lang="pt-BR" dirty="0"/>
              <a:t>/</a:t>
            </a:r>
          </a:p>
        </p:txBody>
      </p:sp>
      <p:sp>
        <p:nvSpPr>
          <p:cNvPr id="6" name="Shape 113"/>
          <p:cNvSpPr txBox="1">
            <a:spLocks/>
          </p:cNvSpPr>
          <p:nvPr/>
        </p:nvSpPr>
        <p:spPr>
          <a:xfrm>
            <a:off x="1022278" y="573103"/>
            <a:ext cx="720080" cy="6197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Nunito Sans"/>
              <a:buNone/>
              <a:defRPr sz="2400" b="0" i="0" u="none" strike="noStrike" cap="none">
                <a:solidFill>
                  <a:srgbClr val="FFFFFF"/>
                </a:solidFill>
                <a:latin typeface="Nunito Sans"/>
                <a:ea typeface="Nunito Sans"/>
                <a:cs typeface="Nunito Sans"/>
                <a:sym typeface="Nunito Sans"/>
              </a:defRPr>
            </a:lvl1pPr>
            <a:lvl2pPr lvl="1"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r>
              <a:rPr lang="en" sz="1100"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dirty="0" smtClean="0"/>
              <a:t>Referencias</a:t>
            </a:r>
            <a:endParaRPr lang="en"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34</a:t>
            </a:fld>
            <a:endParaRPr lang="en"/>
          </a:p>
        </p:txBody>
      </p:sp>
      <p:sp>
        <p:nvSpPr>
          <p:cNvPr id="116" name="Shape 116"/>
          <p:cNvSpPr txBox="1">
            <a:spLocks noGrp="1"/>
          </p:cNvSpPr>
          <p:nvPr>
            <p:ph type="body" idx="2"/>
          </p:nvPr>
        </p:nvSpPr>
        <p:spPr>
          <a:xfrm>
            <a:off x="3090625" y="91658"/>
            <a:ext cx="5596200" cy="4928364"/>
          </a:xfrm>
          <a:prstGeom prst="rect">
            <a:avLst/>
          </a:prstGeom>
        </p:spPr>
        <p:txBody>
          <a:bodyPr wrap="square" lIns="91425" tIns="91425" rIns="91425" bIns="91425" anchor="t" anchorCtr="0">
            <a:noAutofit/>
          </a:bodyPr>
          <a:lstStyle/>
          <a:p>
            <a:pPr marL="285750" indent="-285750">
              <a:spcAft>
                <a:spcPts val="1000"/>
              </a:spcAft>
            </a:pPr>
            <a:r>
              <a:rPr lang="pt-BR" dirty="0" smtClean="0"/>
              <a:t>terlici.com/2015/08/13/mysql-node-express.html</a:t>
            </a:r>
          </a:p>
          <a:p>
            <a:pPr marL="285750" indent="-285750">
              <a:spcAft>
                <a:spcPts val="1000"/>
              </a:spcAft>
            </a:pPr>
            <a:r>
              <a:rPr lang="pt-BR" dirty="0" smtClean="0"/>
              <a:t>github.com/</a:t>
            </a:r>
            <a:r>
              <a:rPr lang="pt-BR" dirty="0" err="1" smtClean="0"/>
              <a:t>adautomendes</a:t>
            </a:r>
            <a:r>
              <a:rPr lang="pt-BR" dirty="0" smtClean="0"/>
              <a:t>/</a:t>
            </a:r>
            <a:r>
              <a:rPr lang="pt-BR" dirty="0" err="1" smtClean="0"/>
              <a:t>crud</a:t>
            </a:r>
            <a:r>
              <a:rPr lang="pt-BR" dirty="0" smtClean="0"/>
              <a:t>-node-angular</a:t>
            </a:r>
          </a:p>
          <a:p>
            <a:pPr marL="285750" indent="-285750">
              <a:spcAft>
                <a:spcPts val="1000"/>
              </a:spcAft>
            </a:pPr>
            <a:r>
              <a:rPr lang="pt-BR" dirty="0" smtClean="0"/>
              <a:t>github.com/</a:t>
            </a:r>
            <a:r>
              <a:rPr lang="pt-BR" dirty="0" err="1" smtClean="0"/>
              <a:t>adautomendes</a:t>
            </a:r>
            <a:r>
              <a:rPr lang="pt-BR" dirty="0" smtClean="0"/>
              <a:t>/</a:t>
            </a:r>
            <a:r>
              <a:rPr lang="pt-BR" dirty="0" err="1" smtClean="0"/>
              <a:t>crud</a:t>
            </a:r>
            <a:r>
              <a:rPr lang="pt-BR" dirty="0" smtClean="0"/>
              <a:t>-node-</a:t>
            </a:r>
            <a:r>
              <a:rPr lang="pt-BR" dirty="0" err="1" smtClean="0"/>
              <a:t>ajax</a:t>
            </a:r>
            <a:endParaRPr lang="pt-BR" dirty="0"/>
          </a:p>
        </p:txBody>
      </p:sp>
      <p:sp>
        <p:nvSpPr>
          <p:cNvPr id="6" name="Shape 113"/>
          <p:cNvSpPr txBox="1">
            <a:spLocks/>
          </p:cNvSpPr>
          <p:nvPr/>
        </p:nvSpPr>
        <p:spPr>
          <a:xfrm>
            <a:off x="1022278" y="573103"/>
            <a:ext cx="720080" cy="6197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Nunito Sans"/>
              <a:buNone/>
              <a:defRPr sz="2400" b="0" i="0" u="none" strike="noStrike" cap="none">
                <a:solidFill>
                  <a:srgbClr val="FFFFFF"/>
                </a:solidFill>
                <a:latin typeface="Nunito Sans"/>
                <a:ea typeface="Nunito Sans"/>
                <a:cs typeface="Nunito Sans"/>
                <a:sym typeface="Nunito Sans"/>
              </a:defRPr>
            </a:lvl1pPr>
            <a:lvl2pPr lvl="1"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r>
              <a:rPr lang="en" sz="1100" dirty="0"/>
              <a:t>^</a:t>
            </a:r>
          </a:p>
        </p:txBody>
      </p:sp>
    </p:spTree>
    <p:extLst>
      <p:ext uri="{BB962C8B-B14F-4D97-AF65-F5344CB8AC3E}">
        <p14:creationId xmlns:p14="http://schemas.microsoft.com/office/powerpoint/2010/main" val="295269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pic>
        <p:nvPicPr>
          <p:cNvPr id="2051" name="Picture 3" descr="C:\Users\Eduardo\Downloads\Nova pasta\kari-shea-272383-unsplash.jp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83000"/>
                    </a14:imgEffect>
                  </a14:imgLayer>
                </a14:imgProps>
              </a:ext>
              <a:ext uri="{28A0092B-C50C-407E-A947-70E740481C1C}">
                <a14:useLocalDpi xmlns:a14="http://schemas.microsoft.com/office/drawing/2010/main" val="0"/>
              </a:ext>
            </a:extLst>
          </a:blip>
          <a:srcRect/>
          <a:stretch>
            <a:fillRect/>
          </a:stretch>
        </p:blipFill>
        <p:spPr bwMode="auto">
          <a:xfrm>
            <a:off x="2574621" y="0"/>
            <a:ext cx="7715249" cy="5143500"/>
          </a:xfrm>
          <a:prstGeom prst="rect">
            <a:avLst/>
          </a:prstGeom>
          <a:noFill/>
          <a:extLst>
            <a:ext uri="{909E8E84-426E-40DD-AFC4-6F175D3DCCD1}">
              <a14:hiddenFill xmlns:a14="http://schemas.microsoft.com/office/drawing/2010/main">
                <a:solidFill>
                  <a:srgbClr val="FFFFFF"/>
                </a:solidFill>
              </a14:hiddenFill>
            </a:ext>
          </a:extLst>
        </p:spPr>
      </p:pic>
      <p:sp>
        <p:nvSpPr>
          <p:cNvPr id="234" name="Shape 234"/>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lvl="0" rtl="0">
              <a:spcBef>
                <a:spcPts val="0"/>
              </a:spcBef>
              <a:buNone/>
            </a:pPr>
            <a:r>
              <a:rPr lang="en" dirty="0" smtClean="0">
                <a:solidFill>
                  <a:srgbClr val="D80027"/>
                </a:solidFill>
              </a:rPr>
              <a:t>O projeto</a:t>
            </a:r>
            <a:endParaRPr lang="en" dirty="0">
              <a:solidFill>
                <a:srgbClr val="D80027"/>
              </a:solidFill>
            </a:endParaRPr>
          </a:p>
        </p:txBody>
      </p:sp>
      <p:sp>
        <p:nvSpPr>
          <p:cNvPr id="235" name="Shape 23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4</a:t>
            </a:fld>
            <a:endParaRPr lang="en">
              <a:solidFill>
                <a:srgbClr val="FFFFFF"/>
              </a:solidFill>
            </a:endParaRPr>
          </a:p>
        </p:txBody>
      </p:sp>
      <p:sp>
        <p:nvSpPr>
          <p:cNvPr id="236" name="Shape 236"/>
          <p:cNvSpPr txBox="1">
            <a:spLocks noGrp="1"/>
          </p:cNvSpPr>
          <p:nvPr>
            <p:ph type="body" idx="1"/>
          </p:nvPr>
        </p:nvSpPr>
        <p:spPr>
          <a:xfrm>
            <a:off x="234450" y="2004325"/>
            <a:ext cx="2046300" cy="25521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 dirty="0"/>
              <a:t>A complex idea can be conveyed with just a single still image, namely making it possible to absorb large amounts of data quickly.</a:t>
            </a:r>
          </a:p>
          <a:p>
            <a:pPr lvl="0">
              <a:spcBef>
                <a:spcPts val="0"/>
              </a:spcBef>
              <a:buNone/>
            </a:pPr>
            <a:endParaRPr dirty="0"/>
          </a:p>
        </p:txBody>
      </p:sp>
      <p:pic>
        <p:nvPicPr>
          <p:cNvPr id="1027" name="Picture 3" descr="C:\Users\Eduardo\Documents\Projects\ProntuBox - AC8\prontubox\Media\logo_bla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1" y="1675169"/>
            <a:ext cx="6628916" cy="1793163"/>
          </a:xfrm>
          <a:prstGeom prst="rect">
            <a:avLst/>
          </a:prstGeom>
          <a:noFill/>
          <a:effectLst>
            <a:outerShdw blurRad="76200" dist="38100" dir="2700000" sx="101000" sy="101000" algn="tl" rotWithShape="0">
              <a:schemeClr val="bg1">
                <a:alpha val="26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377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smtClean="0">
                <a:solidFill>
                  <a:srgbClr val="D80027"/>
                </a:solidFill>
              </a:rPr>
              <a:t>Tecnologias</a:t>
            </a:r>
            <a:endParaRPr lang="en" dirty="0">
              <a:solidFill>
                <a:srgbClr val="D80027"/>
              </a:solidFill>
            </a:endParaRP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dirty="0" smtClean="0"/>
              <a:t>Arquitetura do projeto</a:t>
            </a:r>
            <a:endParaRPr lang="en"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pic>
        <p:nvPicPr>
          <p:cNvPr id="1026" name="Picture 2" descr="C:\Users\Eduardo\Downloads\Nova pasta\pankaj-patel-516695-unspl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493" y="0"/>
            <a:ext cx="822483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16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0027"/>
        </a:solidFill>
        <a:effectLst/>
      </p:bgPr>
    </p:bg>
    <p:spTree>
      <p:nvGrpSpPr>
        <p:cNvPr id="1" name="Shape 342"/>
        <p:cNvGrpSpPr/>
        <p:nvPr/>
      </p:nvGrpSpPr>
      <p:grpSpPr>
        <a:xfrm>
          <a:off x="0" y="0"/>
          <a:ext cx="0" cy="0"/>
          <a:chOff x="0" y="0"/>
          <a:chExt cx="0" cy="0"/>
        </a:xfrm>
      </p:grpSpPr>
      <p:sp>
        <p:nvSpPr>
          <p:cNvPr id="343" name="Shape 3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CCCCCC"/>
                </a:solidFill>
              </a:rPr>
              <a:t>6</a:t>
            </a:fld>
            <a:endParaRPr lang="en">
              <a:solidFill>
                <a:srgbClr val="CCCCCC"/>
              </a:solidFill>
            </a:endParaRPr>
          </a:p>
        </p:txBody>
      </p:sp>
      <p:sp>
        <p:nvSpPr>
          <p:cNvPr id="344" name="Shape 34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 dirty="0" smtClean="0"/>
              <a:t>Tecnologias utilizadas</a:t>
            </a:r>
            <a:endParaRPr lang="en" dirty="0"/>
          </a:p>
        </p:txBody>
      </p:sp>
      <p:sp>
        <p:nvSpPr>
          <p:cNvPr id="347" name="Shape 347"/>
          <p:cNvSpPr txBox="1">
            <a:spLocks noGrp="1"/>
          </p:cNvSpPr>
          <p:nvPr>
            <p:ph type="ctrTitle" idx="4294967295"/>
          </p:nvPr>
        </p:nvSpPr>
        <p:spPr>
          <a:xfrm>
            <a:off x="3400100" y="3258327"/>
            <a:ext cx="5058000" cy="1268700"/>
          </a:xfrm>
          <a:prstGeom prst="rect">
            <a:avLst/>
          </a:prstGeom>
          <a:solidFill>
            <a:schemeClr val="bg1">
              <a:lumMod val="75000"/>
            </a:schemeClr>
          </a:solidFill>
        </p:spPr>
        <p:txBody>
          <a:bodyPr wrap="square" lIns="91425" tIns="91425" rIns="91425" bIns="91425" anchor="ctr" anchorCtr="0">
            <a:noAutofit/>
          </a:bodyPr>
          <a:lstStyle/>
          <a:p>
            <a:pPr lvl="0" rtl="0">
              <a:spcBef>
                <a:spcPts val="0"/>
              </a:spcBef>
              <a:buClr>
                <a:schemeClr val="dk1"/>
              </a:buClr>
              <a:buSzPct val="30555"/>
              <a:buFont typeface="Arial"/>
              <a:buNone/>
            </a:pPr>
            <a:r>
              <a:rPr lang="en" sz="2000" b="1" dirty="0" smtClean="0">
                <a:solidFill>
                  <a:schemeClr val="tx1">
                    <a:lumMod val="65000"/>
                    <a:lumOff val="35000"/>
                  </a:schemeClr>
                </a:solidFill>
              </a:rPr>
              <a:t>BANCO DE DADOS</a:t>
            </a:r>
            <a:br>
              <a:rPr lang="en" sz="2000" b="1" dirty="0" smtClean="0">
                <a:solidFill>
                  <a:schemeClr val="tx1">
                    <a:lumMod val="65000"/>
                    <a:lumOff val="35000"/>
                  </a:schemeClr>
                </a:solidFill>
              </a:rPr>
            </a:br>
            <a:r>
              <a:rPr lang="en" sz="2000" b="1" dirty="0">
                <a:solidFill>
                  <a:schemeClr val="tx1">
                    <a:lumMod val="65000"/>
                    <a:lumOff val="35000"/>
                  </a:schemeClr>
                </a:solidFill>
              </a:rPr>
              <a:t/>
            </a:r>
            <a:br>
              <a:rPr lang="en" sz="2000" b="1" dirty="0">
                <a:solidFill>
                  <a:schemeClr val="tx1">
                    <a:lumMod val="65000"/>
                    <a:lumOff val="35000"/>
                  </a:schemeClr>
                </a:solidFill>
              </a:rPr>
            </a:br>
            <a:r>
              <a:rPr lang="en" sz="2000" b="1" dirty="0" smtClean="0">
                <a:solidFill>
                  <a:schemeClr val="tx1">
                    <a:lumMod val="65000"/>
                    <a:lumOff val="35000"/>
                  </a:schemeClr>
                </a:solidFill>
              </a:rPr>
              <a:t/>
            </a:r>
            <a:br>
              <a:rPr lang="en" sz="2000" b="1" dirty="0" smtClean="0">
                <a:solidFill>
                  <a:schemeClr val="tx1">
                    <a:lumMod val="65000"/>
                    <a:lumOff val="35000"/>
                  </a:schemeClr>
                </a:solidFill>
              </a:rPr>
            </a:br>
            <a:endParaRPr lang="en" sz="2000" b="1" dirty="0">
              <a:solidFill>
                <a:schemeClr val="tx1">
                  <a:lumMod val="65000"/>
                  <a:lumOff val="35000"/>
                </a:schemeClr>
              </a:solidFill>
            </a:endParaRPr>
          </a:p>
        </p:txBody>
      </p:sp>
      <p:sp>
        <p:nvSpPr>
          <p:cNvPr id="15" name="Shape 345"/>
          <p:cNvSpPr txBox="1">
            <a:spLocks/>
          </p:cNvSpPr>
          <p:nvPr/>
        </p:nvSpPr>
        <p:spPr>
          <a:xfrm>
            <a:off x="3388111" y="1922477"/>
            <a:ext cx="5058000" cy="1268700"/>
          </a:xfrm>
          <a:prstGeom prst="rect">
            <a:avLst/>
          </a:prstGeom>
          <a:solidFill>
            <a:schemeClr val="bg1">
              <a:lumMod val="85000"/>
            </a:schemeClr>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Nunito Sans"/>
              <a:buNone/>
              <a:defRPr sz="2400" b="0" i="0" u="none" strike="noStrike" cap="none">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r>
              <a:rPr lang="en" sz="2000" b="1" dirty="0" smtClean="0">
                <a:solidFill>
                  <a:schemeClr val="tx1">
                    <a:lumMod val="65000"/>
                    <a:lumOff val="35000"/>
                  </a:schemeClr>
                </a:solidFill>
              </a:rPr>
              <a:t>BACK-END</a:t>
            </a:r>
          </a:p>
          <a:p>
            <a:endParaRPr lang="en" sz="2000" b="1" dirty="0">
              <a:solidFill>
                <a:schemeClr val="tx1">
                  <a:lumMod val="65000"/>
                  <a:lumOff val="35000"/>
                </a:schemeClr>
              </a:solidFill>
            </a:endParaRPr>
          </a:p>
          <a:p>
            <a:endParaRPr lang="en" sz="2000" b="1" dirty="0" smtClean="0">
              <a:solidFill>
                <a:schemeClr val="tx1">
                  <a:lumMod val="65000"/>
                  <a:lumOff val="35000"/>
                </a:schemeClr>
              </a:solidFill>
            </a:endParaRPr>
          </a:p>
          <a:p>
            <a:endParaRPr lang="en" sz="2000" b="1" dirty="0">
              <a:solidFill>
                <a:schemeClr val="tx1">
                  <a:lumMod val="65000"/>
                  <a:lumOff val="35000"/>
                </a:schemeClr>
              </a:solidFill>
            </a:endParaRPr>
          </a:p>
        </p:txBody>
      </p:sp>
      <p:sp>
        <p:nvSpPr>
          <p:cNvPr id="16" name="Shape 346"/>
          <p:cNvSpPr txBox="1">
            <a:spLocks/>
          </p:cNvSpPr>
          <p:nvPr/>
        </p:nvSpPr>
        <p:spPr>
          <a:xfrm>
            <a:off x="3388111" y="587423"/>
            <a:ext cx="5058000" cy="1268700"/>
          </a:xfrm>
          <a:prstGeom prst="rect">
            <a:avLst/>
          </a:prstGeom>
          <a:solidFill>
            <a:schemeClr val="bg1">
              <a:lumMod val="95000"/>
            </a:schemeClr>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Nunito Sans"/>
              <a:buNone/>
              <a:defRPr sz="2400" b="0" i="0" u="none" strike="noStrike" cap="none">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r>
              <a:rPr lang="en" sz="2000" b="1" dirty="0" smtClean="0">
                <a:solidFill>
                  <a:schemeClr val="tx1">
                    <a:lumMod val="65000"/>
                    <a:lumOff val="35000"/>
                  </a:schemeClr>
                </a:solidFill>
              </a:rPr>
              <a:t>FRONT-END</a:t>
            </a:r>
          </a:p>
          <a:p>
            <a:endParaRPr lang="en" sz="2000" b="1" dirty="0">
              <a:solidFill>
                <a:schemeClr val="tx1">
                  <a:lumMod val="65000"/>
                  <a:lumOff val="35000"/>
                </a:schemeClr>
              </a:solidFill>
            </a:endParaRPr>
          </a:p>
          <a:p>
            <a:endParaRPr lang="en" sz="2000" b="1" dirty="0" smtClean="0">
              <a:solidFill>
                <a:schemeClr val="tx1">
                  <a:lumMod val="65000"/>
                  <a:lumOff val="35000"/>
                </a:schemeClr>
              </a:solidFill>
            </a:endParaRPr>
          </a:p>
          <a:p>
            <a:endParaRPr lang="en" sz="2000" b="1" dirty="0">
              <a:solidFill>
                <a:schemeClr val="tx1">
                  <a:lumMod val="65000"/>
                  <a:lumOff val="35000"/>
                </a:schemeClr>
              </a:solidFill>
            </a:endParaRPr>
          </a:p>
        </p:txBody>
      </p:sp>
      <p:pic>
        <p:nvPicPr>
          <p:cNvPr id="1026" name="Picture 2" descr="C:\Users\Eduardo\Downloads\1 DZyivhX9QpnKxovKyQjZ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993" y="3274827"/>
            <a:ext cx="2316149" cy="11986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duardo\Downloads\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986142"/>
            <a:ext cx="3082731" cy="797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duardo\Downloads\nodejs-logo-600x29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7783" y="2105247"/>
            <a:ext cx="2644252" cy="129568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duardo\Downloads\expres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2697957"/>
            <a:ext cx="2216018" cy="49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25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a:solidFill>
                  <a:srgbClr val="D80027"/>
                </a:solidFill>
              </a:rPr>
              <a:t>TRANSITION HEADLINE</a:t>
            </a: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a:t>Let’s start with the first set of slides</a:t>
            </a:r>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pic>
        <p:nvPicPr>
          <p:cNvPr id="3074" name="Picture 2" descr="C:\Users\Eduardo\Downloads\Nova pasta\image_w_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712" y="-32167"/>
            <a:ext cx="7792167" cy="5199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a:solidFill>
                  <a:srgbClr val="D80027"/>
                </a:solidFill>
              </a:rPr>
              <a:t>TRANSITION HEADLINE</a:t>
            </a: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a:t>Let’s start with the first set of slides</a:t>
            </a:r>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pic>
        <p:nvPicPr>
          <p:cNvPr id="5122" name="Picture 2" descr="C:\Users\Eduardo\Downloads\Nova pasta\image_w_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710" y="-6533"/>
            <a:ext cx="7736154" cy="516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95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solidFill>
                  <a:srgbClr val="D80027"/>
                </a:solidFill>
              </a:rPr>
              <a:t>1.</a:t>
            </a:r>
          </a:p>
          <a:p>
            <a:pPr lvl="0" rtl="0">
              <a:spcBef>
                <a:spcPts val="0"/>
              </a:spcBef>
              <a:buNone/>
            </a:pPr>
            <a:r>
              <a:rPr lang="en" dirty="0">
                <a:solidFill>
                  <a:srgbClr val="D80027"/>
                </a:solidFill>
              </a:rPr>
              <a:t>TRANSITION HEADLINE</a:t>
            </a:r>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
              <a:t>Let’s start with the first set of slides</a:t>
            </a:r>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pic>
        <p:nvPicPr>
          <p:cNvPr id="6146" name="Picture 2" descr="C:\Users\Eduardo\Downloads\Nova pasta\image_w_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042" y="-41329"/>
            <a:ext cx="7007763" cy="525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6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1266</Words>
  <Application>Microsoft Office PowerPoint</Application>
  <PresentationFormat>Apresentação na tela (16:9)</PresentationFormat>
  <Paragraphs>209</Paragraphs>
  <Slides>34</Slides>
  <Notes>34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34</vt:i4>
      </vt:variant>
    </vt:vector>
  </HeadingPairs>
  <TitlesOfParts>
    <vt:vector size="40" baseType="lpstr">
      <vt:lpstr>Arial</vt:lpstr>
      <vt:lpstr>Nunito Sans</vt:lpstr>
      <vt:lpstr>Wingdings</vt:lpstr>
      <vt:lpstr>Calibri</vt:lpstr>
      <vt:lpstr>Georgia</vt:lpstr>
      <vt:lpstr>Ulysses template</vt:lpstr>
      <vt:lpstr>Projeto</vt:lpstr>
      <vt:lpstr>Hello!</vt:lpstr>
      <vt:lpstr>Apresentação do PowerPoint</vt:lpstr>
      <vt:lpstr>O projeto</vt:lpstr>
      <vt:lpstr>1. Tecnologias</vt:lpstr>
      <vt:lpstr>Tecnologias utilizadas</vt:lpstr>
      <vt:lpstr>1. TRANSITION HEADLINE</vt:lpstr>
      <vt:lpstr>1. TRANSITION HEADLINE</vt:lpstr>
      <vt:lpstr>1. TRANSITION HEADLINE</vt:lpstr>
      <vt:lpstr>1. TRANSITION HEADLINE</vt:lpstr>
      <vt:lpstr>This template is for a SlideDoc</vt:lpstr>
      <vt:lpstr>Table of contents</vt:lpstr>
      <vt:lpstr>This is a slide title</vt:lpstr>
      <vt:lpstr>BIG CONCEPT</vt:lpstr>
      <vt:lpstr>You can also split your content</vt:lpstr>
      <vt:lpstr>In two or three columns</vt:lpstr>
      <vt:lpstr>A picture is worth a thousand words</vt:lpstr>
      <vt:lpstr>Use charts to explain your ideas</vt:lpstr>
      <vt:lpstr>And tables to compare data</vt:lpstr>
      <vt:lpstr>Maps</vt:lpstr>
      <vt:lpstr>89,526,124</vt:lpstr>
      <vt:lpstr>And even more numbers</vt:lpstr>
      <vt:lpstr>Our process is easy</vt:lpstr>
      <vt:lpstr>Let’s review some concepts</vt:lpstr>
      <vt:lpstr>You can insert graphs from Google Sheets</vt:lpstr>
      <vt:lpstr>Android Project</vt:lpstr>
      <vt:lpstr>iPhone Project</vt:lpstr>
      <vt:lpstr>Tablet Project</vt:lpstr>
      <vt:lpstr>Desktop Project</vt:lpstr>
      <vt:lpstr>1. Funcionamento</vt:lpstr>
      <vt:lpstr>1. TRANSITION HEADLINE</vt:lpstr>
      <vt:lpstr>Obrigado</vt:lpstr>
      <vt:lpstr>Referencias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cp:lastModifiedBy>Eduardo Henrique</cp:lastModifiedBy>
  <cp:revision>43</cp:revision>
  <dcterms:modified xsi:type="dcterms:W3CDTF">2018-05-14T21:39:17Z</dcterms:modified>
</cp:coreProperties>
</file>