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
  </p:notesMasterIdLst>
  <p:sldIdLst>
    <p:sldId id="258" r:id="rId2"/>
    <p:sldId id="257" r:id="rId3"/>
    <p:sldId id="256" r:id="rId4"/>
    <p:sldId id="259" r:id="rId5"/>
  </p:sldIdLst>
  <p:sldSz cx="18288000" cy="10287000"/>
  <p:notesSz cx="6858000" cy="9144000"/>
  <p:embeddedFontLst>
    <p:embeddedFont>
      <p:font typeface="Calibri" panose="020F0502020204030204" pitchFamily="34" charset="0"/>
      <p:regular r:id="rId7"/>
      <p:bold r:id="rId8"/>
      <p:italic r:id="rId9"/>
      <p:boldItalic r:id="rId10"/>
    </p:embeddedFont>
    <p:embeddedFont>
      <p:font typeface="HK Grotesk" panose="020B0604020202020204" charset="0"/>
      <p:regular r:id="rId11"/>
    </p:embeddedFont>
    <p:embeddedFont>
      <p:font typeface="HK Grotesk Bold" panose="020B0604020202020204" charset="0"/>
      <p:regular r:id="rId12"/>
    </p:embeddedFont>
    <p:embeddedFont>
      <p:font typeface="HK Grotesk Medium"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249" autoAdjust="0"/>
  </p:normalViewPr>
  <p:slideViewPr>
    <p:cSldViewPr>
      <p:cViewPr>
        <p:scale>
          <a:sx n="70" d="100"/>
          <a:sy n="70" d="100"/>
        </p:scale>
        <p:origin x="774" y="29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7C2DC-7B54-43C3-808B-2DE12E8FDBBE}" type="datetimeFigureOut">
              <a:rPr lang="es-MX" smtClean="0"/>
              <a:t>26/12/2023</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2D9790-E086-40C1-864E-F971A70C7AB7}" type="slidenum">
              <a:rPr lang="es-MX" smtClean="0"/>
              <a:t>‹Nº›</a:t>
            </a:fld>
            <a:endParaRPr lang="es-MX"/>
          </a:p>
        </p:txBody>
      </p:sp>
    </p:spTree>
    <p:extLst>
      <p:ext uri="{BB962C8B-B14F-4D97-AF65-F5344CB8AC3E}">
        <p14:creationId xmlns:p14="http://schemas.microsoft.com/office/powerpoint/2010/main" val="1354277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1/relationships/webextension" Target="../webextensions/webextension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pp.powerbi.com/groups/me/reports/5717e4d8-739f-4c0f-84fc-c77af4fdbeb4/?pbi_source=PowerPoin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magen que contiene nombre de la empresa&#10;&#10;Descripción generada automáticamente">
            <a:extLst>
              <a:ext uri="{FF2B5EF4-FFF2-40B4-BE49-F238E27FC236}">
                <a16:creationId xmlns:a16="http://schemas.microsoft.com/office/drawing/2014/main" id="{56FAD339-D3C0-5C26-ABDB-F94DD9F3C654}"/>
              </a:ext>
            </a:extLst>
          </p:cNvPr>
          <p:cNvPicPr>
            <a:picLocks noChangeAspect="1"/>
          </p:cNvPicPr>
          <p:nvPr/>
        </p:nvPicPr>
        <p:blipFill rotWithShape="1">
          <a:blip r:embed="rId2">
            <a:extLst>
              <a:ext uri="{28A0092B-C50C-407E-A947-70E740481C1C}">
                <a14:useLocalDpi xmlns:a14="http://schemas.microsoft.com/office/drawing/2010/main" val="0"/>
              </a:ext>
            </a:extLst>
          </a:blip>
          <a:srcRect b="1112"/>
          <a:stretch/>
        </p:blipFill>
        <p:spPr>
          <a:xfrm>
            <a:off x="0" y="0"/>
            <a:ext cx="18287999" cy="10287000"/>
          </a:xfrm>
          <a:prstGeom prst="rect">
            <a:avLst/>
          </a:prstGeom>
        </p:spPr>
      </p:pic>
    </p:spTree>
    <p:extLst>
      <p:ext uri="{BB962C8B-B14F-4D97-AF65-F5344CB8AC3E}">
        <p14:creationId xmlns:p14="http://schemas.microsoft.com/office/powerpoint/2010/main" val="999636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95000"/>
            </a:blip>
            <a:stretch>
              <a:fillRect l="-5389" t="-3788" r="-5389"/>
            </a:stretch>
          </a:blipFill>
        </p:spPr>
        <p:txBody>
          <a:bodyPr/>
          <a:lstStyle/>
          <a:p>
            <a:endParaRPr lang="es-MX"/>
          </a:p>
        </p:txBody>
      </p:sp>
      <p:grpSp>
        <p:nvGrpSpPr>
          <p:cNvPr id="3" name="Group 3"/>
          <p:cNvGrpSpPr/>
          <p:nvPr/>
        </p:nvGrpSpPr>
        <p:grpSpPr>
          <a:xfrm>
            <a:off x="1198997" y="2751025"/>
            <a:ext cx="4927377" cy="6478934"/>
            <a:chOff x="0" y="0"/>
            <a:chExt cx="1913890" cy="2516545"/>
          </a:xfrm>
        </p:grpSpPr>
        <p:sp>
          <p:nvSpPr>
            <p:cNvPr id="4" name="Freeform 4"/>
            <p:cNvSpPr/>
            <p:nvPr/>
          </p:nvSpPr>
          <p:spPr>
            <a:xfrm>
              <a:off x="0" y="0"/>
              <a:ext cx="1913890" cy="2516545"/>
            </a:xfrm>
            <a:custGeom>
              <a:avLst/>
              <a:gdLst/>
              <a:ahLst/>
              <a:cxnLst/>
              <a:rect l="l" t="t" r="r" b="b"/>
              <a:pathLst>
                <a:path w="1913890" h="2516545">
                  <a:moveTo>
                    <a:pt x="0" y="0"/>
                  </a:moveTo>
                  <a:lnTo>
                    <a:pt x="1913890" y="0"/>
                  </a:lnTo>
                  <a:lnTo>
                    <a:pt x="1913890" y="2516545"/>
                  </a:lnTo>
                  <a:lnTo>
                    <a:pt x="0" y="2516545"/>
                  </a:lnTo>
                  <a:close/>
                </a:path>
              </a:pathLst>
            </a:custGeom>
            <a:solidFill>
              <a:srgbClr val="363D4A">
                <a:alpha val="91765"/>
              </a:srgbClr>
            </a:solidFill>
          </p:spPr>
          <p:txBody>
            <a:bodyPr/>
            <a:lstStyle/>
            <a:p>
              <a:endParaRPr lang="es-MX"/>
            </a:p>
          </p:txBody>
        </p:sp>
      </p:grpSp>
      <p:sp>
        <p:nvSpPr>
          <p:cNvPr id="5" name="AutoShape 5"/>
          <p:cNvSpPr/>
          <p:nvPr/>
        </p:nvSpPr>
        <p:spPr>
          <a:xfrm>
            <a:off x="1563388" y="4399251"/>
            <a:ext cx="4269759" cy="0"/>
          </a:xfrm>
          <a:prstGeom prst="line">
            <a:avLst/>
          </a:prstGeom>
          <a:ln w="47625" cap="rnd">
            <a:solidFill>
              <a:srgbClr val="FFFFFF"/>
            </a:solidFill>
            <a:prstDash val="solid"/>
            <a:headEnd type="none" w="sm" len="sm"/>
            <a:tailEnd type="none" w="sm" len="sm"/>
          </a:ln>
        </p:spPr>
        <p:txBody>
          <a:bodyPr/>
          <a:lstStyle/>
          <a:p>
            <a:endParaRPr lang="es-MX"/>
          </a:p>
        </p:txBody>
      </p:sp>
      <p:grpSp>
        <p:nvGrpSpPr>
          <p:cNvPr id="6" name="Group 6"/>
          <p:cNvGrpSpPr/>
          <p:nvPr/>
        </p:nvGrpSpPr>
        <p:grpSpPr>
          <a:xfrm>
            <a:off x="6680311" y="2751025"/>
            <a:ext cx="4927377" cy="6478934"/>
            <a:chOff x="0" y="0"/>
            <a:chExt cx="1913890" cy="2516545"/>
          </a:xfrm>
        </p:grpSpPr>
        <p:sp>
          <p:nvSpPr>
            <p:cNvPr id="7" name="Freeform 7"/>
            <p:cNvSpPr/>
            <p:nvPr/>
          </p:nvSpPr>
          <p:spPr>
            <a:xfrm>
              <a:off x="0" y="0"/>
              <a:ext cx="1913890" cy="2516545"/>
            </a:xfrm>
            <a:custGeom>
              <a:avLst/>
              <a:gdLst/>
              <a:ahLst/>
              <a:cxnLst/>
              <a:rect l="l" t="t" r="r" b="b"/>
              <a:pathLst>
                <a:path w="1913890" h="2516545">
                  <a:moveTo>
                    <a:pt x="0" y="0"/>
                  </a:moveTo>
                  <a:lnTo>
                    <a:pt x="1913890" y="0"/>
                  </a:lnTo>
                  <a:lnTo>
                    <a:pt x="1913890" y="2516545"/>
                  </a:lnTo>
                  <a:lnTo>
                    <a:pt x="0" y="2516545"/>
                  </a:lnTo>
                  <a:close/>
                </a:path>
              </a:pathLst>
            </a:custGeom>
            <a:solidFill>
              <a:srgbClr val="363D4A">
                <a:alpha val="94902"/>
              </a:srgbClr>
            </a:solidFill>
          </p:spPr>
          <p:txBody>
            <a:bodyPr/>
            <a:lstStyle/>
            <a:p>
              <a:endParaRPr lang="es-MX"/>
            </a:p>
          </p:txBody>
        </p:sp>
      </p:grpSp>
      <p:sp>
        <p:nvSpPr>
          <p:cNvPr id="8" name="AutoShape 8"/>
          <p:cNvSpPr/>
          <p:nvPr/>
        </p:nvSpPr>
        <p:spPr>
          <a:xfrm>
            <a:off x="7044703" y="4423064"/>
            <a:ext cx="4269759" cy="0"/>
          </a:xfrm>
          <a:prstGeom prst="line">
            <a:avLst/>
          </a:prstGeom>
          <a:ln w="47625" cap="rnd">
            <a:solidFill>
              <a:srgbClr val="FFFFFF"/>
            </a:solidFill>
            <a:prstDash val="solid"/>
            <a:headEnd type="none" w="sm" len="sm"/>
            <a:tailEnd type="none" w="sm" len="sm"/>
          </a:ln>
        </p:spPr>
        <p:txBody>
          <a:bodyPr/>
          <a:lstStyle/>
          <a:p>
            <a:endParaRPr lang="es-MX"/>
          </a:p>
        </p:txBody>
      </p:sp>
      <p:grpSp>
        <p:nvGrpSpPr>
          <p:cNvPr id="9" name="Group 9"/>
          <p:cNvGrpSpPr/>
          <p:nvPr/>
        </p:nvGrpSpPr>
        <p:grpSpPr>
          <a:xfrm>
            <a:off x="12161626" y="2751025"/>
            <a:ext cx="4927377" cy="6478934"/>
            <a:chOff x="0" y="0"/>
            <a:chExt cx="1913890" cy="2516545"/>
          </a:xfrm>
        </p:grpSpPr>
        <p:sp>
          <p:nvSpPr>
            <p:cNvPr id="10" name="Freeform 10"/>
            <p:cNvSpPr/>
            <p:nvPr/>
          </p:nvSpPr>
          <p:spPr>
            <a:xfrm>
              <a:off x="0" y="0"/>
              <a:ext cx="1913890" cy="2516545"/>
            </a:xfrm>
            <a:custGeom>
              <a:avLst/>
              <a:gdLst/>
              <a:ahLst/>
              <a:cxnLst/>
              <a:rect l="l" t="t" r="r" b="b"/>
              <a:pathLst>
                <a:path w="1913890" h="2516545">
                  <a:moveTo>
                    <a:pt x="0" y="0"/>
                  </a:moveTo>
                  <a:lnTo>
                    <a:pt x="1913890" y="0"/>
                  </a:lnTo>
                  <a:lnTo>
                    <a:pt x="1913890" y="2516545"/>
                  </a:lnTo>
                  <a:lnTo>
                    <a:pt x="0" y="2516545"/>
                  </a:lnTo>
                  <a:close/>
                </a:path>
              </a:pathLst>
            </a:custGeom>
            <a:solidFill>
              <a:srgbClr val="363D4A">
                <a:alpha val="94902"/>
              </a:srgbClr>
            </a:solidFill>
          </p:spPr>
          <p:txBody>
            <a:bodyPr/>
            <a:lstStyle/>
            <a:p>
              <a:endParaRPr lang="es-MX"/>
            </a:p>
          </p:txBody>
        </p:sp>
      </p:grpSp>
      <p:sp>
        <p:nvSpPr>
          <p:cNvPr id="11" name="AutoShape 11"/>
          <p:cNvSpPr/>
          <p:nvPr/>
        </p:nvSpPr>
        <p:spPr>
          <a:xfrm>
            <a:off x="12526018" y="4446876"/>
            <a:ext cx="4269759" cy="0"/>
          </a:xfrm>
          <a:prstGeom prst="line">
            <a:avLst/>
          </a:prstGeom>
          <a:ln w="47625" cap="rnd">
            <a:solidFill>
              <a:srgbClr val="FFFFFF"/>
            </a:solidFill>
            <a:prstDash val="solid"/>
            <a:headEnd type="none" w="sm" len="sm"/>
            <a:tailEnd type="none" w="sm" len="sm"/>
          </a:ln>
        </p:spPr>
        <p:txBody>
          <a:bodyPr/>
          <a:lstStyle/>
          <a:p>
            <a:endParaRPr lang="es-MX"/>
          </a:p>
        </p:txBody>
      </p:sp>
      <p:grpSp>
        <p:nvGrpSpPr>
          <p:cNvPr id="12" name="Group 12"/>
          <p:cNvGrpSpPr/>
          <p:nvPr/>
        </p:nvGrpSpPr>
        <p:grpSpPr>
          <a:xfrm>
            <a:off x="0" y="615315"/>
            <a:ext cx="18288000" cy="1703909"/>
            <a:chOff x="0" y="0"/>
            <a:chExt cx="6671512" cy="621591"/>
          </a:xfrm>
        </p:grpSpPr>
        <p:sp>
          <p:nvSpPr>
            <p:cNvPr id="13" name="Freeform 13"/>
            <p:cNvSpPr/>
            <p:nvPr/>
          </p:nvSpPr>
          <p:spPr>
            <a:xfrm>
              <a:off x="0" y="0"/>
              <a:ext cx="6671512" cy="621591"/>
            </a:xfrm>
            <a:custGeom>
              <a:avLst/>
              <a:gdLst/>
              <a:ahLst/>
              <a:cxnLst/>
              <a:rect l="l" t="t" r="r" b="b"/>
              <a:pathLst>
                <a:path w="6671512" h="621591">
                  <a:moveTo>
                    <a:pt x="0" y="0"/>
                  </a:moveTo>
                  <a:lnTo>
                    <a:pt x="6671512" y="0"/>
                  </a:lnTo>
                  <a:lnTo>
                    <a:pt x="6671512" y="621591"/>
                  </a:lnTo>
                  <a:lnTo>
                    <a:pt x="0" y="621591"/>
                  </a:lnTo>
                  <a:close/>
                </a:path>
              </a:pathLst>
            </a:custGeom>
            <a:solidFill>
              <a:srgbClr val="FFFFFF">
                <a:alpha val="89804"/>
              </a:srgbClr>
            </a:solidFill>
          </p:spPr>
          <p:txBody>
            <a:bodyPr/>
            <a:lstStyle/>
            <a:p>
              <a:endParaRPr lang="es-MX"/>
            </a:p>
          </p:txBody>
        </p:sp>
      </p:grpSp>
      <p:sp>
        <p:nvSpPr>
          <p:cNvPr id="14" name="TextBox 14"/>
          <p:cNvSpPr txBox="1"/>
          <p:nvPr/>
        </p:nvSpPr>
        <p:spPr>
          <a:xfrm>
            <a:off x="1492224" y="4623089"/>
            <a:ext cx="4118225" cy="4409694"/>
          </a:xfrm>
          <a:prstGeom prst="rect">
            <a:avLst/>
          </a:prstGeom>
        </p:spPr>
        <p:txBody>
          <a:bodyPr lIns="0" tIns="0" rIns="0" bIns="0" rtlCol="0" anchor="t">
            <a:spAutoFit/>
          </a:bodyPr>
          <a:lstStyle/>
          <a:p>
            <a:pPr marL="367034" lvl="1" indent="-183517">
              <a:lnSpc>
                <a:spcPts val="2193"/>
              </a:lnSpc>
              <a:buFont typeface="Arial"/>
              <a:buChar char="•"/>
            </a:pPr>
            <a:r>
              <a:rPr lang="en-US" sz="1700">
                <a:solidFill>
                  <a:srgbClr val="FFFFFF"/>
                </a:solidFill>
                <a:latin typeface="HK Grotesk Medium"/>
              </a:rPr>
              <a:t>Se lleva una venta de 4.7 mdp</a:t>
            </a:r>
          </a:p>
          <a:p>
            <a:pPr marL="367034" lvl="1" indent="-183517">
              <a:lnSpc>
                <a:spcPts val="2193"/>
              </a:lnSpc>
              <a:buFont typeface="Arial"/>
              <a:buChar char="•"/>
            </a:pPr>
            <a:r>
              <a:rPr lang="en-US" sz="1700">
                <a:solidFill>
                  <a:srgbClr val="FFFFFF"/>
                </a:solidFill>
                <a:latin typeface="HK Grotesk Medium"/>
              </a:rPr>
              <a:t>Venta perdida de 44 mil pesos</a:t>
            </a:r>
          </a:p>
          <a:p>
            <a:pPr marL="367034" lvl="1" indent="-183517">
              <a:lnSpc>
                <a:spcPts val="2193"/>
              </a:lnSpc>
              <a:buFont typeface="Arial"/>
              <a:buChar char="•"/>
            </a:pPr>
            <a:r>
              <a:rPr lang="en-US" sz="1700">
                <a:solidFill>
                  <a:srgbClr val="FFFFFF"/>
                </a:solidFill>
                <a:latin typeface="HK Grotesk Medium"/>
              </a:rPr>
              <a:t>Se han desplazado 127 mil unidades.</a:t>
            </a:r>
          </a:p>
          <a:p>
            <a:pPr marL="367034" lvl="1" indent="-183517">
              <a:lnSpc>
                <a:spcPts val="2193"/>
              </a:lnSpc>
              <a:buFont typeface="Arial"/>
              <a:buChar char="•"/>
            </a:pPr>
            <a:r>
              <a:rPr lang="en-US" sz="1700">
                <a:solidFill>
                  <a:srgbClr val="FFFFFF"/>
                </a:solidFill>
                <a:latin typeface="HK Grotesk Medium"/>
              </a:rPr>
              <a:t>Se proyectó una venta de 7 mdp, lo cuál nos da un alcance del 64% al 23 de diciembre.</a:t>
            </a:r>
          </a:p>
          <a:p>
            <a:pPr marL="367034" lvl="1" indent="-183517">
              <a:lnSpc>
                <a:spcPts val="2193"/>
              </a:lnSpc>
              <a:buFont typeface="Arial"/>
              <a:buChar char="•"/>
            </a:pPr>
            <a:r>
              <a:rPr lang="en-US" sz="1700">
                <a:solidFill>
                  <a:srgbClr val="FFFFFF"/>
                </a:solidFill>
                <a:latin typeface="HK Grotesk Medium"/>
              </a:rPr>
              <a:t>Pacific star, pilgrims y polar (2.1 mdp) por retraso en lanzamiento no presentaron venta en este mes, tomando estas cuentas el alcance al momento sería del 97% a falta de una semana para cerrar el mes. (6.8 mdp)</a:t>
            </a:r>
          </a:p>
          <a:p>
            <a:pPr marL="367034" lvl="1" indent="-183517">
              <a:lnSpc>
                <a:spcPts val="2193"/>
              </a:lnSpc>
              <a:buFont typeface="Arial"/>
              <a:buChar char="•"/>
            </a:pPr>
            <a:r>
              <a:rPr lang="en-US" sz="1700">
                <a:solidFill>
                  <a:srgbClr val="FFFFFF"/>
                </a:solidFill>
                <a:latin typeface="HK Grotesk Medium"/>
              </a:rPr>
              <a:t>Diciembre vs mes anterior presenta un incremento del 16%.</a:t>
            </a:r>
          </a:p>
          <a:p>
            <a:pPr marL="367034" lvl="1" indent="-183517" algn="l">
              <a:lnSpc>
                <a:spcPts val="2193"/>
              </a:lnSpc>
              <a:buFont typeface="Arial"/>
              <a:buChar char="•"/>
            </a:pPr>
            <a:r>
              <a:rPr lang="en-US" sz="1700">
                <a:solidFill>
                  <a:srgbClr val="FFFFFF"/>
                </a:solidFill>
                <a:latin typeface="HK Grotesk Medium"/>
              </a:rPr>
              <a:t>Comparado vs año anterior se está un 61% por debajo de la venta en 2022.</a:t>
            </a:r>
          </a:p>
        </p:txBody>
      </p:sp>
      <p:sp>
        <p:nvSpPr>
          <p:cNvPr id="15" name="TextBox 15"/>
          <p:cNvSpPr txBox="1"/>
          <p:nvPr/>
        </p:nvSpPr>
        <p:spPr>
          <a:xfrm>
            <a:off x="1492224" y="3531197"/>
            <a:ext cx="4340923" cy="496046"/>
          </a:xfrm>
          <a:prstGeom prst="rect">
            <a:avLst/>
          </a:prstGeom>
        </p:spPr>
        <p:txBody>
          <a:bodyPr lIns="0" tIns="0" rIns="0" bIns="0" rtlCol="0" anchor="t">
            <a:spAutoFit/>
          </a:bodyPr>
          <a:lstStyle/>
          <a:p>
            <a:pPr marL="0" lvl="0" indent="0" algn="ctr">
              <a:lnSpc>
                <a:spcPts val="3701"/>
              </a:lnSpc>
              <a:spcBef>
                <a:spcPct val="0"/>
              </a:spcBef>
            </a:pPr>
            <a:r>
              <a:rPr lang="en-US" sz="3776">
                <a:solidFill>
                  <a:srgbClr val="FFFFFF"/>
                </a:solidFill>
                <a:latin typeface="HK Grotesk Bold"/>
              </a:rPr>
              <a:t>General</a:t>
            </a:r>
          </a:p>
        </p:txBody>
      </p:sp>
      <p:sp>
        <p:nvSpPr>
          <p:cNvPr id="16" name="TextBox 16"/>
          <p:cNvSpPr txBox="1"/>
          <p:nvPr/>
        </p:nvSpPr>
        <p:spPr>
          <a:xfrm>
            <a:off x="7044703" y="3531197"/>
            <a:ext cx="4340923" cy="496046"/>
          </a:xfrm>
          <a:prstGeom prst="rect">
            <a:avLst/>
          </a:prstGeom>
        </p:spPr>
        <p:txBody>
          <a:bodyPr lIns="0" tIns="0" rIns="0" bIns="0" rtlCol="0" anchor="t">
            <a:spAutoFit/>
          </a:bodyPr>
          <a:lstStyle/>
          <a:p>
            <a:pPr marL="0" lvl="0" indent="0" algn="ctr">
              <a:lnSpc>
                <a:spcPts val="3701"/>
              </a:lnSpc>
              <a:spcBef>
                <a:spcPct val="0"/>
              </a:spcBef>
            </a:pPr>
            <a:r>
              <a:rPr lang="en-US" sz="3776">
                <a:solidFill>
                  <a:srgbClr val="FFFFFF"/>
                </a:solidFill>
                <a:latin typeface="HK Grotesk Bold"/>
              </a:rPr>
              <a:t>Sector/Cuenta</a:t>
            </a:r>
          </a:p>
        </p:txBody>
      </p:sp>
      <p:sp>
        <p:nvSpPr>
          <p:cNvPr id="17" name="TextBox 17"/>
          <p:cNvSpPr txBox="1"/>
          <p:nvPr/>
        </p:nvSpPr>
        <p:spPr>
          <a:xfrm>
            <a:off x="12566202" y="3531197"/>
            <a:ext cx="4340923" cy="496046"/>
          </a:xfrm>
          <a:prstGeom prst="rect">
            <a:avLst/>
          </a:prstGeom>
        </p:spPr>
        <p:txBody>
          <a:bodyPr lIns="0" tIns="0" rIns="0" bIns="0" rtlCol="0" anchor="t">
            <a:spAutoFit/>
          </a:bodyPr>
          <a:lstStyle/>
          <a:p>
            <a:pPr marL="0" lvl="0" indent="0" algn="ctr">
              <a:lnSpc>
                <a:spcPts val="3701"/>
              </a:lnSpc>
              <a:spcBef>
                <a:spcPct val="0"/>
              </a:spcBef>
            </a:pPr>
            <a:r>
              <a:rPr lang="en-US" sz="3776">
                <a:solidFill>
                  <a:srgbClr val="FFFFFF"/>
                </a:solidFill>
                <a:latin typeface="HK Grotesk Bold"/>
              </a:rPr>
              <a:t>Producto/Categoría</a:t>
            </a:r>
          </a:p>
        </p:txBody>
      </p:sp>
      <p:sp>
        <p:nvSpPr>
          <p:cNvPr id="18" name="TextBox 18"/>
          <p:cNvSpPr txBox="1"/>
          <p:nvPr/>
        </p:nvSpPr>
        <p:spPr>
          <a:xfrm>
            <a:off x="1198997" y="1022128"/>
            <a:ext cx="15890007" cy="1052208"/>
          </a:xfrm>
          <a:prstGeom prst="rect">
            <a:avLst/>
          </a:prstGeom>
        </p:spPr>
        <p:txBody>
          <a:bodyPr lIns="0" tIns="0" rIns="0" bIns="0" rtlCol="0" anchor="t">
            <a:spAutoFit/>
          </a:bodyPr>
          <a:lstStyle/>
          <a:p>
            <a:pPr algn="ctr">
              <a:lnSpc>
                <a:spcPts val="7840"/>
              </a:lnSpc>
            </a:pPr>
            <a:r>
              <a:rPr lang="en-US" sz="8000">
                <a:solidFill>
                  <a:srgbClr val="4877CA"/>
                </a:solidFill>
                <a:latin typeface="HK Grotesk Bold"/>
              </a:rPr>
              <a:t>Análisis de ventas</a:t>
            </a:r>
          </a:p>
        </p:txBody>
      </p:sp>
      <p:sp>
        <p:nvSpPr>
          <p:cNvPr id="19" name="TextBox 19"/>
          <p:cNvSpPr txBox="1"/>
          <p:nvPr/>
        </p:nvSpPr>
        <p:spPr>
          <a:xfrm>
            <a:off x="7084888" y="4623089"/>
            <a:ext cx="4118225" cy="3581019"/>
          </a:xfrm>
          <a:prstGeom prst="rect">
            <a:avLst/>
          </a:prstGeom>
        </p:spPr>
        <p:txBody>
          <a:bodyPr lIns="0" tIns="0" rIns="0" bIns="0" rtlCol="0" anchor="t">
            <a:spAutoFit/>
          </a:bodyPr>
          <a:lstStyle/>
          <a:p>
            <a:pPr marL="367034" lvl="1" indent="-183517">
              <a:lnSpc>
                <a:spcPts val="2193"/>
              </a:lnSpc>
              <a:buFont typeface="Arial"/>
              <a:buChar char="•"/>
            </a:pPr>
            <a:r>
              <a:rPr lang="en-US" sz="1700">
                <a:solidFill>
                  <a:srgbClr val="FFFFFF"/>
                </a:solidFill>
                <a:latin typeface="HK Grotesk"/>
              </a:rPr>
              <a:t>Maquila es el sector con mayor participación representando el 78% de la venta (3.7 mdp), food service representa el 14% (702 mil pesos), Retail 4% (197 mil pesos)</a:t>
            </a:r>
          </a:p>
          <a:p>
            <a:pPr marL="367034" lvl="1" indent="-183517">
              <a:lnSpc>
                <a:spcPts val="2193"/>
              </a:lnSpc>
              <a:buFont typeface="Arial"/>
              <a:buChar char="•"/>
            </a:pPr>
            <a:r>
              <a:rPr lang="en-US" sz="1700">
                <a:solidFill>
                  <a:srgbClr val="FFFFFF"/>
                </a:solidFill>
                <a:latin typeface="HK Grotesk"/>
              </a:rPr>
              <a:t>Ciemsa es la cuenta con mayor participación con el 28% de la venta, seguido de Bimbo 22%, GRC 13%, Ikea 8% y alchef 8% (estas 5 cuentas representan el 80% del total de la venta)</a:t>
            </a:r>
          </a:p>
          <a:p>
            <a:pPr marL="367034" lvl="1" indent="-183517" algn="l">
              <a:lnSpc>
                <a:spcPts val="2193"/>
              </a:lnSpc>
              <a:buFont typeface="Arial"/>
              <a:buChar char="•"/>
            </a:pPr>
            <a:r>
              <a:rPr lang="en-US" sz="1700">
                <a:solidFill>
                  <a:srgbClr val="FFFFFF"/>
                </a:solidFill>
                <a:latin typeface="HK Grotesk"/>
              </a:rPr>
              <a:t>El ticket promedio general de este mes fue de 2,650 pesos </a:t>
            </a:r>
          </a:p>
        </p:txBody>
      </p:sp>
      <p:sp>
        <p:nvSpPr>
          <p:cNvPr id="20" name="TextBox 20"/>
          <p:cNvSpPr txBox="1"/>
          <p:nvPr/>
        </p:nvSpPr>
        <p:spPr>
          <a:xfrm>
            <a:off x="12526018" y="4623089"/>
            <a:ext cx="4118225" cy="3581019"/>
          </a:xfrm>
          <a:prstGeom prst="rect">
            <a:avLst/>
          </a:prstGeom>
        </p:spPr>
        <p:txBody>
          <a:bodyPr lIns="0" tIns="0" rIns="0" bIns="0" rtlCol="0" anchor="t">
            <a:spAutoFit/>
          </a:bodyPr>
          <a:lstStyle/>
          <a:p>
            <a:pPr marL="367034" lvl="1" indent="-183517">
              <a:lnSpc>
                <a:spcPts val="2193"/>
              </a:lnSpc>
              <a:buFont typeface="Arial"/>
              <a:buChar char="•"/>
            </a:pPr>
            <a:r>
              <a:rPr lang="en-US" sz="1700">
                <a:solidFill>
                  <a:srgbClr val="FFFFFF"/>
                </a:solidFill>
                <a:latin typeface="HK Grotesk"/>
              </a:rPr>
              <a:t>Rosca de reyes 500gr fue el producto con mayor venta dejando un diferencial del 47% (Venta 1.1 mdp vs costo 519 mil pesos), Bollo brioche 58% (venta 1.01 mdp vs costo 583 mil pesos), Bollo jumbo dejó un diferencial del 50% (521 mil pesos vs 260 mil pesos)</a:t>
            </a:r>
          </a:p>
          <a:p>
            <a:pPr marL="367034" lvl="1" indent="-183517">
              <a:lnSpc>
                <a:spcPts val="2193"/>
              </a:lnSpc>
              <a:buFont typeface="Arial"/>
              <a:buChar char="•"/>
            </a:pPr>
            <a:r>
              <a:rPr lang="en-US" sz="1700">
                <a:solidFill>
                  <a:srgbClr val="FFFFFF"/>
                </a:solidFill>
                <a:latin typeface="HK Grotesk"/>
              </a:rPr>
              <a:t>En cuanto a categoría Panadería represanta el 80% de la venta (3.5 mdp), cocina caliente 13% (563 mil pesos) y empanadas 7% (330 mil pesos)</a:t>
            </a:r>
          </a:p>
          <a:p>
            <a:pPr marL="367034" lvl="1" indent="-183517" algn="l">
              <a:lnSpc>
                <a:spcPts val="2193"/>
              </a:lnSpc>
              <a:buFont typeface="Arial"/>
              <a:buChar char="•"/>
            </a:pPr>
            <a:r>
              <a:rPr lang="en-US" sz="1700">
                <a:solidFill>
                  <a:srgbClr val="FFFFFF"/>
                </a:solidFill>
                <a:latin typeface="HK Grotesk"/>
              </a:rPr>
              <a:t>el 98% de la venta cae en producto terminado.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Contenido de complemento para Microsoft Power BI."/>
              <p:cNvGraphicFramePr>
                <a:graphicFrameLocks noGrp="1"/>
              </p:cNvGraphicFramePr>
              <p:nvPr/>
            </p:nvGraphicFramePr>
            <p:xfrm>
              <a:off x="0" y="1"/>
              <a:ext cx="18288000" cy="1028699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descr="Contenido de complemento para Microsoft Power BI."/>
              <p:cNvPicPr>
                <a:picLocks noGrp="1" noRot="1" noChangeAspect="1" noMove="1" noResize="1" noEditPoints="1" noAdjustHandles="1" noChangeArrowheads="1" noChangeShapeType="1"/>
              </p:cNvPicPr>
              <p:nvPr/>
            </p:nvPicPr>
            <p:blipFill>
              <a:blip r:embed="rId3"/>
              <a:stretch>
                <a:fillRect/>
              </a:stretch>
            </p:blipFill>
            <p:spPr>
              <a:xfrm>
                <a:off x="0" y="1"/>
                <a:ext cx="18288000" cy="10286999"/>
              </a:xfrm>
              <a:prstGeom prst="rect">
                <a:avLst/>
              </a:prstGeom>
            </p:spPr>
          </p:pic>
        </mc:Fallback>
      </mc:AlternateContent>
    </p:spTree>
    <p:extLst>
      <p:ext uri="{BB962C8B-B14F-4D97-AF65-F5344CB8AC3E}">
        <p14:creationId xmlns:p14="http://schemas.microsoft.com/office/powerpoint/2010/main" val="3211859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title="This slide contains the following visuals: multiRowCard ,multiRowCard ,gauge ,barChart ,areaChart ,ribbonChart ,lineStackedColumnComboChart ,slicer ,image ,image ,slicer ,textbox ,image ,image ,advancedSlicerVisual ,pivotTable ,lineChart ,hundredPercentStackedBarChart ,donutChart ,treemap ,textbox ,textbox ,textbox ,textbox ,textbox ,textbox ,textbox ,textbox ,textbox ,textbox ,actionButton ,tableEx ,textbox. Please refer to the notes on this slide for details">
            <a:hlinkClick r:id="rId2"/>
            <a:extLst>
              <a:ext uri="{FF2B5EF4-FFF2-40B4-BE49-F238E27FC236}">
                <a16:creationId xmlns:a16="http://schemas.microsoft.com/office/drawing/2014/main" id="{52CD4744-B6D8-8384-C0AC-683C08A7632B}"/>
              </a:ext>
            </a:extLst>
          </p:cNvPr>
          <p:cNvPicPr>
            <a:picLocks noChangeAspect="1"/>
          </p:cNvPicPr>
          <p:nvPr/>
        </p:nvPicPr>
        <p:blipFill>
          <a:blip r:embed="rId3"/>
          <a:stretch>
            <a:fillRect/>
          </a:stretch>
        </p:blipFill>
        <p:spPr>
          <a:xfrm>
            <a:off x="0" y="0"/>
            <a:ext cx="18288000" cy="10287000"/>
          </a:xfrm>
          <a:prstGeom prst="rect">
            <a:avLst/>
          </a:prstGeom>
          <a:noFill/>
        </p:spPr>
      </p:pic>
    </p:spTree>
    <p:extLst>
      <p:ext uri="{BB962C8B-B14F-4D97-AF65-F5344CB8AC3E}">
        <p14:creationId xmlns:p14="http://schemas.microsoft.com/office/powerpoint/2010/main" val="3236387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png"/></Relationships>
</file>

<file path=ppt/webextensions/webextension1.xml><?xml version="1.0" encoding="utf-8"?>
<we:webextension xmlns:we="http://schemas.microsoft.com/office/webextensions/webextension/2010/11" id="{e7f50540-bdbc-4616-aef8-b86f43ac9df2}">
  <we:reference id="WA200003233" version="2.0.0.3" store="es-ES" storeType="OMEX"/>
  <we:alternateReferences/>
  <we:properties>
    <we:property name="Microsoft.Office.CampaignId" value="&quot;none&quot;"/>
    <we:property name="reportUrl" value="&quot;/groups/cd1b4e7d-a8a0-4721-b429-bd3b4207a11d/reports/5717e4d8-739f-4c0f-84fc-c77af4fdbeb4/ReportSectionf324d52aadd37744756d?bookmarkGuid=30b0ba4f-89d4-4639-8f63-8261c28ac1c1&amp;bookmarkUsage=1&amp;ctid=d6097df4-9df5-4947-86e4-90bb80fd03f7&amp;fromEntryPoint=export&quot;"/>
    <we:property name="reportState" value="&quot;CONNECTED&quot;"/>
    <we:property name="reportEmbeddedTime" value="&quot;2023-12-26T21:43:43.355Z&quot;"/>
    <we:property name="creatorSessionId" value="&quot;92846669-3124-4166-99b7-b0232180a022&quot;"/>
    <we:property name="creatorUserId" value="&quot;10032002B4EFAEE4&quot;"/>
    <we:property name="creatorTenantId" value="&quot;d6097df4-9df5-4947-86e4-90bb80fd03f7&quot;"/>
    <we:property name="reportName" value="&quot;DASHBOARD VENTAS 2023 BUSINESS INTELLIGENCE&quot;"/>
    <we:property name="isFiltersActionButtonVisible" value="true"/>
    <we:property name="initialStateBookmark" value="&quot;H4sIAAAAAAAAA+1bzXLbOBJ+FZWqtubipADwF7k5tjPjTex47GzmsJWaagANGTMUoSGpxE4qj7SHrX2EvNg2Scl/kihFtmNl4ouLAprNrxsfGg00/KlvXDnK4PwQhth/1j+AQoPxRY/3t/p52/b89euXB9vHL38/3D7Yo2Y/qpzPy/6zT/0KigFWb105hqzWQI3/frfVhyw7gkH9y0JW4lZ/hEXpc8jcR2yFqasqxvh5q49no8wXUKs8qaDCWu17Eqff9G3+NKAvgq7cezxBXbWtxzjyRTX5bQMRmkgAGBMkSRgmUWzonbLtbWAul68/2gDb8XkFLicAdRvykAeJFrFIw8AwCAOe1u3WZdVERJ3vnY0Kspu8cT6q/bVt3kOusQZBxhVYtrZ86h8glOOisXDvWseJHxcaj9E2XXnlqnPS8wZUBm+R8PQ/k6OOCk9ubHouG0/9h50CyW1kAvu8dY8YjrAwzsyH0hu1nb3KV5DNAfaOWkqXD7LJ8F/6+02LdzjOKndM70BRY/bqDxqs2r/0oi8MFs/PGxfvumLKArF1w4I7dy/Bpo4IjFBRpHgaCc2FQWnt+hzYHgwKHEA1+Xkd6I7PxsM57V9rwA6QjAHTtL8Y5xOPsbUYcy+IF7BpdeDfhFEPPFgt/yQoLROQsWUpi2NAI28Rg76JSW1QyHHSc1sGrjOxCc05au2+/C+/iW7a5fP149UAxgPcaFp1jcEksKFNUclIhDqwTEIaJfBdLG471DTwhdM0MDdhrOG+ozF9EcVNHHW64It1yKGg2DmFotqghWyaQ1HnH1cSo4knW0j34DriGfVwZsNEGh0mRvJUBFxZ9d0T7ReHBSXLp+ev8D1ms2gu+me7phjeQuHaxLdBvqpFFvVpi3uStDd62lB3zcDdOp2u5a5g6f+zfvxr/OU/0DPYa3SVjdDEjv6bwlEiXxW4DvWBZOdyfzn9fgiHthMCmLWQYBxHFHoFbSoExksnxA9JxgMs19vn3Msau/3lv36bAl7hJgvD3GjyEOnOVwW4pbO4cEr5/HEez+NiO4NZFIdWI08VFyKUwILUfBdL2v1j+EfPuhyyHjGsh0UxN4X6wZfY+VFt6bTMXI4nFeg/0bQRbMcPlX+cpounqcaQIYQpZ1woa+Iw0cu3OI+UXJ2SZeY0FtfY1x9iMWjMGmBOn80a345agA7LS/9ff3o7PfSl/dCLwg+b1ya21gNx4YlXnkamtrKOQfh7pEOjTCieSK3tkzCQ4gkYlTxJQEuZxJG1gabXW8Cs3gr9dop1oGu2PLlx0xxh/0ZGUK6+K5oOZT+7GQ0nbNyi4crGzfk46XzlqtYxn9pmkvvJOO1wqAr8qZZ/127SmzcNUJCd9eHQm8bL2NB3vtJdesP4D3mts1VWYjbdd85opBzV6eqkGe+TRm6J/uZ0f6L686Koc2H433721LNFgz5F86Jh9W5bWtmvcNja75ocodT0tX3TJqLDEQEpp2np9NdLl9fzr/6Arb4+Y11nhszl7Vb/2A1Oq0X0usbZJuBeryZd9Pdr6hGRIC+ndZ7WI4XPmqcpS0gsq33a9v41xuKcjGskGrc/ra16ejl4T+cNzdODVpMryW0ZjMo6mNXlprrpyOX59HeNqvC+sc8ZbNw3pWs+zrIJrY21IY8ZchVEElmUhqloBrIrMroh3DwhrHVhqARLkjSR5HxlZRAm0bq6AiYSZbjgsUw1kzqmRPRWq9smHJ51rih/n1B4b4dtVhor04jxNIQkDIVGSJcSrMKzSvmzWYpZJYSNWGASFpuIMyW4WpeuMo0T2jQJgQkGIuIyFWvrYqAZY4aTSqO5wjANgsXUnxSy26gcMYLBIglpYEEEASoQ9IG502O17KS6mp1cGapvlnVUMzWlf+0dvtleLfHYzmjFsk3WsbVIhIzJkUJp2S1G07xb4vnzt9vdAo52NJ0SO7SilNApslvAwOe9F96bbjg/u9wvkTje6e4vxiPfOzn1g3E3pl9omSEKdcrs/4ndSl468xFyt0wox4+u+0uvicHdbj6i9dU63aO1ulgimNP+E7tlXDYo3LAb09G4LljtYtajIc660f1KAaJa4ocTUFi4vFvmlFjdKfEGz6DsHTvVDb6ttu0NRxmC6cb+1md1ktcp8xtkQ/JqNzLQvref51f2C3e2ni+MJ19fEJicN500y/pEaDaTkVwHYWi5VCk9aJtGyYrhHA1QHpVEUQSCWRWzkNa7hwvnh202ed3fDx7j74i7dU48ZdtD8I1vxPH5xt6yur8KeeHNmLLMm7B2sdSFG13estiMMs0Mm3xZ+cmp9JW/m1WsOaivUq7pxTsDsbv/Yu9473Bnf/vVOsF+5N77qjlz2PyrD8f+w/o7sdXmQ7shC1IOMeM8NSBEWh8fJMvvbz2eQT94FLn/K4p1PeexerO4eqNSo7jRUkcRSpmitaFYMSvUwvD6vCHhYIWOUzSaP2aFm5XNbcZliI3N5paGj9Nxbmj7Qx/RpHBSGH7+UHcPv8rWe76QuHhStFXhIAojCOoj/cig1omK5YpxJbAqQYbCxmmQ0IIOEuEyrrzxo8OVA0o5Vk19o39zCE6mHfT86/Th60LTxI0UZq+Ep63LF/jMG+30uBbLpufedxCULuFcrhvWYWaawtDrO+XmJQzelRTSWPWfBQ0fWpvFVQet5tFvfap7xY2NCU2mvfD9C4LdXXy/hmAxtk2M80vDqfH5uPpB7m2vOI5tuEyDUIGMeRpoJmNtlAqWX9++4xOIYxjOQL1o+w7JVhWIQxitlPj/XPjxaN2R7nBcO7qJDFUa2YinXDEMaCm0Ya1mvXohV5YxGQqrdBQkqUIBy0vlC7VF0gQWjYosj5FbJhXy9bUxhgnnCdg0inSggGt7C23aBMBjLVCL2FptOCp5C2yhZWgibYyIpeA8iu3y2uhCbZgYRjba2HJCBprFDNbXJpmJKE/iEVimhbRJEAXrazMx5VCUcyVpGiKLOVq4Bd/SSGpK41LgiTE6SoRtCwdrspeyQqsTC4GMkYWxMSlbqg2amfp8XFU+n1UJBhgkzKQCLDeSMy07/nv0+h5WRmnAkoArjNNESIrDwUyu+QAH8Dc22ilImlXK8CQ0IQ0rSx432vM32rcsr69c1j6q/+FkBblVa5tXCpY/xllB5WgrXfVGxEw0zq+1wNe5+d7Zg6eSs6a095NiHspEGA4QG0lrDtdi7cWwCXTzrmv5cVWOQOMR5DjnklVzIdCgmTwvvVq1VaNxkz1Pxwv11b6Lq1ifP/8fdl01FORCAAA=&quot;"/>
    <we:property name="bookmark" value="&quot;H4sIAAAAAAAAA+1b23LbOBL9FZWqtubFSQHgFXnzLTPeSTIe2+t52JraagANGROK0JBUYiflT5qHrf2E/Ng2Sck3SZQs27Ez8YuLAprN042DRgMNf+4bV44yOHsHQ+y/6r+FQoPxRY/3N/p527bl/fshFO9jaXmUGgsiMUIJlZogISk/qpzPy/6rz/0KigFWx64cQ1YrpMZ//77Rhyzbh0H9y0JW4kZ/hEXpc8jcJ2yFqasqxni+0cfTUeYLqFUeVlBhrfYDidNvgsJfBvRF0JX7gIeoq7b1AEe+qCa/bSBCEwkAQ/CSMEyi2NA7ZdvbwFwuX3+0Abbt8wpcTgDqNuQhDxItYpGGgWEQBjyt263LqomIOts9HRVkN3njbFS7b9N8gFxjDYKMK7Bsbfncf4tQjovGwt1rHYd+XGg8QNt05ZWrzkjPEagMjpHw9M/JUfuFJzc2PZeNJ/7jdoHkNjKBnW88IIZ9LIwz86H0Rm1nr/IVZHOA/U4tpcsH2WT4L/191OIdjrPKHdA7UNSYvfqDBqv2L73oC4PF1lnj4h1XTFkgNm5YcO/uJdjUEQGRP4oUTyOhuTAorV2fA5uDQYEDqCY/rwPd9tl4OKf9tgZsA8kYME3763E+8RhbizEPgngBm1YH/lUY9ciD1fJPgtIyARlblrI4BjTyDjHoq5jUBoUcJz13ZeA6E5vQnKHW7sv/8pvopl0+Xz9eDWA8wCdNq64xmAQ2tCkqGYlQB5ZJSKMEvonFbZuaBr5wmgbmJow13Lc/pi+iuImjThd8sQ45FBTbJ1BUT2ghm+ZQ1PnHlcRo4skW0gO4jnhGPZzZMJFGh4mRPBUBV1Z980T7yWFBufPJ2Rv8gNksmov+2a4phmMoXJv4NshXtciiPmlxT3L4Rk8b6q4ZuFOn07XcFSz9f9aPf46//AU9g71GV9kITezoHxWOEvmqwHWoDyQ7l/vL6fddOLSdEMCshQTjOKLQK2hTITBeOiG+SzK+xXK9fc6DrLGbX/7rNyngFW6yMMyNJo+R7twqwC2dxYVTyufP83geF9sZzKI4tBp5qrgQoQQWpOabWNIeHsM/etblkPWIYT0sirkp1He+xM6PakunZeZyPKxAv0fTRrBtP1T+eZounqYaQ4YQppxxoayJw0Qv3+I8U3J1SpaZ01hcY19/iMWgMWuAOX02a3w7agE6LC/9f/3peHroS/uh14UfNq9NbK0H4sITbzyNTG1lHYPwP5EOjTKheCG1ti/CQIoXYFTyIgEtZRJH1gaaXm8Bs3or9NsJ1oGu2fLkxk1zhL0bGUG5+q5oOpT97GY0nLBxg4YrGzfn46Tzjatax3xum0nuB+O0w6Eq8Ida/vd2k968aYCC7KwPh940XsaGvvOV7tAbxn/Ma52tshKz6b5zRiPlqE5Xh814HzZyS/Q3p/sT1eeLos6F4X/72VPPFg36BM3rhtU7baVlr8Jha79rcoRS09f2TJuIDkcEpJympdNfP7u8nn/1B2x1+4x1nRkyl7cb/QM3OKkW0esaZ5uAe724dNHfr6lHRIK8nNZ5Wo8UPmuepiwhsaz2adv75xiLMzKukWjc/rK26uXl4L2cNzQv37aaXEluy2BU1sGsLjfVTfsuz6e/a1SF9419zmDjvild83GWTWhtrA15zJCrIJLIojRMRTOQXZHRDeHmCWGtC0MlWJKkiSTnKyuDMInW1RUwkSjDBY9lqpnUMSWid1rdnsLhWeeK8vcJhQ922GalsTKNGE9DSMJQaIR0KcEqPK2UP52lmFVC2IgFJmGxiThTgqt16SrTOKFNkxCYYCAiLlOxti4GmjFmOKk0misM0yBYTP1JXbuNyhEjGCySkAYWRBCgAkEfmDs9VstOqqvZyZWh+mpZRzVTU/rX7rujzdUSj82MVizbZB0bi0TImBwplJbdYjTNuyW2to43uwUc7Wg6JbZpRSmhU2SngIHPe6+9N91wfnS5XyJxsN3dX4xHvnd44gfjbkw/0TJDFOqU2XuP3Up+duYT5G6ZUI6fXPeXfiEGd7t5n9ZX63SP1upiiWBO+0/slnHZoHDDbkz747pgtYNZj4Y460b3KwWIaokfDkFh4fJumRNidafEEZ5C2Ttwqht8W23bHY4yBNON/dhndZLXKfMbZEPyajcy0L63l+dX9gv3tp4vjCe3LwhMzpsOm2V9IjSbyUiugzC0XKqUHrRNo2TFcI4GKI9KoigCwayKWUjr3eOF83dtNnnd348e4++Ju3VOPGXbY/CNP4nj8yd7y+rhKuSFN2PKMm/C2sFSF250ecviaZRpZtjky8pPTqWv/H1axZq39VXKNb14byB29l7vHuy+297bfLNOsB+5D75qzhye/tWHA/9x/Z3YavOh3ZAFKYeYcZ4aECKtjw+S5fe3ns+gHz2KPPwVxbqe81y9WVy9UalR3GipowilTNHaUKyYFWpheH3ekHCwQscpGs2fs8Knlc09jcsQTzabWxo+Tsa5oe0PfUSTwklheOux7h7eytYHvpC4eFK0VeEgCiMI6iP9yKDWiYrlinElsCpBhsLGaZDQgg4S4TKuHPnRu5UDSjlWTX2jf3MIDqcd9Pzr9OF2oWniRgqzV8LTxuULfOaNdnpci2XTc+97CEqXcC7XDeswM01h6Jd75eYlDN6VFNJY9V8FDR9am8VVB63m0a99qnvFjY0JTaa98P0Lgt1ffL+GYDG2pxjnl4ZT4/Nx9Z3c215xHNtwmQahAhnzNNBMxtooFSy/vn3PJxAHMJyBetH2DZKtKhCHMFop8f+x8OPRuiPd4bh2dBMZqjSyEU+5YhjQUmjDWs169UKuLGMyFFbpKEhShQKWl8oXaoukCSwaFVkeI7dMKuTra2MME84TsGkU6UAB1/YO2rQJgMdaoBaxtdpwVPIO2ELL0ETaGBFLwXkU2+W10YXaMDGMbLSx5YQMNIsZrK9NMhNRnsQjsEwLaZMgCtbXZmLKoSjnStI0RBZztHAHvqWR1JTGpcATY3SUCNsWDtZkL2WFVicWAhkjC2NjUrZUGzQzdWtcVT6fVQkGGCTMpAIsN5IzLTv+e/T6HlZGacCSgCuM00RIisPBTK75CAfwNzbaKUiaVcrwJDQhDStLnjfa8zfadyyvr1zW3q//4WQFuVVrm1cKlt/HWUHlaCtd9UbETDTOr7XA17n57umjp5KzprT3k2IeykQYDhAbSWsO12LtxbAJdPOua/lxVY5A4z7kOOeSVXMh0KCZPK92ter8/P9vSOWIw0IAAA==&quot;"/>
    <we:property name="datasetId" value="&quot;1cf74399-4c5e-4a95-bec6-f39ba8239d92&quot;"/>
    <we:property name="embedUrl" value="&quot;/reportEmbed?reportId=5717e4d8-739f-4c0f-84fc-c77af4fdbeb4&amp;groupId=cd1b4e7d-a8a0-4721-b429-bd3b4207a11d&amp;w=2&amp;config=eyJjbHVzdGVyVXJsIjoiaHR0cHM6Ly9XQUJJLVBBQVMtMS1TQ1VTLXJlZGlyZWN0LmFuYWx5c2lzLndpbmRvd3MubmV0IiwiZW1iZWRGZWF0dXJlcyI6eyJ1c2FnZU1ldHJpY3NWTmV4dCI6dHJ1ZSwiZGlzYWJsZUFuZ3VsYXJKU0Jvb3RzdHJhcFJlcG9ydEVtYmVkIjp0cnVlfX0%3D&amp;disableSensitivityBanner=true&quot;"/>
    <we:property name="pageName" value="&quot;ReportSectionf324d52aadd37744756d&quot;"/>
    <we:property name="pageDisplayName" value="&quot;📊 Ventas&quot;"/>
    <we:property name="backgroundColor" value="&quot;#FFFFFF&quot;"/>
    <we:property name="isFooterCollapsed" value="true"/>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43</TotalTime>
  <Words>319</Words>
  <Application>Microsoft Office PowerPoint</Application>
  <PresentationFormat>Personalizado</PresentationFormat>
  <Paragraphs>17</Paragraphs>
  <Slides>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vt:i4>
      </vt:variant>
    </vt:vector>
  </HeadingPairs>
  <TitlesOfParts>
    <vt:vector size="10" baseType="lpstr">
      <vt:lpstr>Calibri</vt:lpstr>
      <vt:lpstr>Arial</vt:lpstr>
      <vt:lpstr>HK Grotesk Medium</vt:lpstr>
      <vt:lpstr>HK Grotesk Bold</vt:lpstr>
      <vt:lpstr>HK Grotesk</vt:lpstr>
      <vt:lpstr>Office Theme</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VENTAS AL 24 DE DIC</dc:title>
  <dc:creator>Gustavo Orozco</dc:creator>
  <cp:lastModifiedBy>Gustavo Orozco</cp:lastModifiedBy>
  <cp:revision>3</cp:revision>
  <dcterms:created xsi:type="dcterms:W3CDTF">2006-08-16T00:00:00Z</dcterms:created>
  <dcterms:modified xsi:type="dcterms:W3CDTF">2023-12-26T22:08:48Z</dcterms:modified>
  <dc:identifier>DAF4GnG4L9w</dc:identifier>
</cp:coreProperties>
</file>