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Lst>
  <p:sldSz cy="5143500" cx="9144000"/>
  <p:notesSz cx="6858000" cy="9144000"/>
  <p:embeddedFontLst>
    <p:embeddedFont>
      <p:font typeface="Open Sans"/>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font" Target="fonts/OpenSans-regular.fntdata"/><Relationship Id="rId7" Type="http://schemas.openxmlformats.org/officeDocument/2006/relationships/font" Target="fonts/OpenSans-bold.fntdata"/><Relationship Id="rId8" Type="http://schemas.openxmlformats.org/officeDocument/2006/relationships/font" Target="fonts/Open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d6d4cc2e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d6d4cc2e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595959"/>
                </a:solidFill>
                <a:latin typeface="Open Sans"/>
                <a:ea typeface="Open Sans"/>
                <a:cs typeface="Open Sans"/>
                <a:sym typeface="Open Sans"/>
              </a:rPr>
              <a:t>Link to spreadsheet	</a:t>
            </a:r>
            <a:endParaRPr sz="1300">
              <a:solidFill>
                <a:srgbClr val="595959"/>
              </a:solidFill>
              <a:latin typeface="Open Sans"/>
              <a:ea typeface="Open Sans"/>
              <a:cs typeface="Open Sans"/>
              <a:sym typeface="Open Sans"/>
            </a:endParaRPr>
          </a:p>
          <a:p>
            <a:pPr indent="0" lvl="0" marL="0" rtl="0" algn="l">
              <a:spcBef>
                <a:spcPts val="1600"/>
              </a:spcBef>
              <a:spcAft>
                <a:spcPts val="0"/>
              </a:spcAft>
              <a:buNone/>
            </a:pPr>
            <a:r>
              <a:rPr lang="en" sz="1300">
                <a:solidFill>
                  <a:srgbClr val="595959"/>
                </a:solidFill>
                <a:latin typeface="Open Sans"/>
                <a:ea typeface="Open Sans"/>
                <a:cs typeface="Open Sans"/>
                <a:sym typeface="Open Sans"/>
              </a:rPr>
              <a:t>https://docs.google.com/spreadsheets/d/1ts2TNHCsCWNBR6bkbNeJZPY0YsqhMXfam06yzt3bI0g/edit?usp=sharing</a:t>
            </a:r>
            <a:endParaRPr sz="1300">
              <a:solidFill>
                <a:srgbClr val="595959"/>
              </a:solidFill>
              <a:latin typeface="Open Sans"/>
              <a:ea typeface="Open Sans"/>
              <a:cs typeface="Open Sans"/>
              <a:sym typeface="Open Sans"/>
            </a:endParaRPr>
          </a:p>
          <a:p>
            <a:pPr indent="0" lvl="0" marL="0" rtl="0" algn="l">
              <a:spcBef>
                <a:spcPts val="1600"/>
              </a:spcBef>
              <a:spcAft>
                <a:spcPts val="0"/>
              </a:spcAft>
              <a:buNone/>
            </a:pPr>
            <a:r>
              <a:t/>
            </a:r>
            <a:endParaRPr sz="1300">
              <a:solidFill>
                <a:srgbClr val="595959"/>
              </a:solidFill>
              <a:latin typeface="Open Sans"/>
              <a:ea typeface="Open Sans"/>
              <a:cs typeface="Open Sans"/>
              <a:sym typeface="Open Sans"/>
            </a:endParaRPr>
          </a:p>
          <a:p>
            <a:pPr indent="0" lvl="0" marL="0" rtl="0" algn="l">
              <a:spcBef>
                <a:spcPts val="1600"/>
              </a:spcBef>
              <a:spcAft>
                <a:spcPts val="0"/>
              </a:spcAft>
              <a:buClr>
                <a:schemeClr val="dk1"/>
              </a:buClr>
              <a:buSzPts val="1100"/>
              <a:buFont typeface="Arial"/>
              <a:buNone/>
            </a:pPr>
            <a:r>
              <a:rPr lang="en" sz="1300">
                <a:solidFill>
                  <a:srgbClr val="595959"/>
                </a:solidFill>
                <a:latin typeface="Open Sans"/>
                <a:ea typeface="Open Sans"/>
                <a:cs typeface="Open Sans"/>
                <a:sym typeface="Open Sans"/>
              </a:rPr>
              <a:t>The mean for all the semiconductor companies in the first year is around $5B,193M and for the last year is $5B,500M and the difference is $308M. But the median in year 1 is higher ($1B692M) than year 4 ($1B665M). Another fact is that in year 4 the mode is $0 (Because of AVGO and QRVO industries no longer exist)</a:t>
            </a:r>
            <a:endParaRPr sz="1300">
              <a:solidFill>
                <a:srgbClr val="595959"/>
              </a:solidFill>
              <a:latin typeface="Open Sans"/>
              <a:ea typeface="Open Sans"/>
              <a:cs typeface="Open Sans"/>
              <a:sym typeface="Open Sans"/>
            </a:endParaRPr>
          </a:p>
          <a:p>
            <a:pPr indent="0" lvl="0" marL="0" rtl="0" algn="l">
              <a:spcBef>
                <a:spcPts val="1600"/>
              </a:spcBef>
              <a:spcAft>
                <a:spcPts val="1600"/>
              </a:spcAft>
              <a:buClr>
                <a:schemeClr val="dk1"/>
              </a:buClr>
              <a:buSzPts val="1100"/>
              <a:buFont typeface="Arial"/>
              <a:buNone/>
            </a:pPr>
            <a:r>
              <a:rPr lang="en" sz="1300">
                <a:solidFill>
                  <a:srgbClr val="595959"/>
                </a:solidFill>
                <a:latin typeface="Open Sans"/>
                <a:ea typeface="Open Sans"/>
                <a:cs typeface="Open Sans"/>
                <a:sym typeface="Open Sans"/>
              </a:rPr>
              <a:t>The standard deviation in year 4 ($9B,575M) is greater than the standard deviation of year 1 ($8B,499M) by $1B,76M. This means that in year 4 the data of the selected range are further from the mean, the range refers to a group of values selected for the analysis and it is obtained subtracting the min value from the max value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4471500" y="795600"/>
            <a:ext cx="4672500" cy="4347900"/>
          </a:xfrm>
          <a:prstGeom prst="rect">
            <a:avLst/>
          </a:prstGeom>
          <a:solidFill>
            <a:srgbClr val="EFEFEF"/>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Open Sans"/>
                <a:ea typeface="Open Sans"/>
                <a:cs typeface="Open Sans"/>
                <a:sym typeface="Open Sans"/>
              </a:rPr>
              <a:t>The bar charts on the left show the Gross Profit (Calculated </a:t>
            </a:r>
            <a:r>
              <a:rPr lang="en" sz="1200">
                <a:latin typeface="Open Sans"/>
                <a:ea typeface="Open Sans"/>
                <a:cs typeface="Open Sans"/>
                <a:sym typeface="Open Sans"/>
              </a:rPr>
              <a:t>subtracting Total Revenue from COGS) </a:t>
            </a:r>
            <a:r>
              <a:rPr lang="en" sz="1200">
                <a:latin typeface="Open Sans"/>
                <a:ea typeface="Open Sans"/>
                <a:cs typeface="Open Sans"/>
                <a:sym typeface="Open Sans"/>
              </a:rPr>
              <a:t>of all industries in the first and last year. We can see that in both charts the INTC industry is the one with the highest Gross Profit but in the last year they have $4.67B more than the first year. This means that increased 14.8%. </a:t>
            </a:r>
            <a:endParaRPr sz="1200">
              <a:latin typeface="Open Sans"/>
              <a:ea typeface="Open Sans"/>
              <a:cs typeface="Open Sans"/>
              <a:sym typeface="Open Sans"/>
            </a:endParaRPr>
          </a:p>
          <a:p>
            <a:pPr indent="0" lvl="0" marL="0" rtl="0" algn="l">
              <a:lnSpc>
                <a:spcPct val="100000"/>
              </a:lnSpc>
              <a:spcBef>
                <a:spcPts val="1600"/>
              </a:spcBef>
              <a:spcAft>
                <a:spcPts val="0"/>
              </a:spcAft>
              <a:buNone/>
            </a:pPr>
            <a:r>
              <a:rPr lang="en" sz="1200">
                <a:latin typeface="Open Sans"/>
                <a:ea typeface="Open Sans"/>
                <a:cs typeface="Open Sans"/>
                <a:sym typeface="Open Sans"/>
              </a:rPr>
              <a:t>For the Year 1 the SUM of all industries is $67B,507M and the AVG is $5B,193M, for the year 4 the SUM is $71B,511M and the AVG $5B,500M. This indicates that in the last year the Industries had a higher gross profit. </a:t>
            </a:r>
            <a:endParaRPr sz="1200">
              <a:latin typeface="Open Sans"/>
              <a:ea typeface="Open Sans"/>
              <a:cs typeface="Open Sans"/>
              <a:sym typeface="Open Sans"/>
            </a:endParaRPr>
          </a:p>
          <a:p>
            <a:pPr indent="0" lvl="0" marL="0" rtl="0" algn="l">
              <a:lnSpc>
                <a:spcPct val="100000"/>
              </a:lnSpc>
              <a:spcBef>
                <a:spcPts val="1600"/>
              </a:spcBef>
              <a:spcAft>
                <a:spcPts val="0"/>
              </a:spcAft>
              <a:buNone/>
            </a:pPr>
            <a:r>
              <a:rPr lang="en" sz="1200">
                <a:latin typeface="Open Sans"/>
                <a:ea typeface="Open Sans"/>
                <a:cs typeface="Open Sans"/>
                <a:sym typeface="Open Sans"/>
              </a:rPr>
              <a:t>The median in Year 1 ($1B,692M) is $27.2 M higher than year 4 ($1B,665M), this means that in year 1 50% of the companies have a higher </a:t>
            </a:r>
            <a:r>
              <a:rPr lang="en" sz="1200">
                <a:latin typeface="Open Sans"/>
                <a:ea typeface="Open Sans"/>
                <a:cs typeface="Open Sans"/>
                <a:sym typeface="Open Sans"/>
              </a:rPr>
              <a:t>gross profit .</a:t>
            </a:r>
            <a:endParaRPr sz="1200">
              <a:latin typeface="Open Sans"/>
              <a:ea typeface="Open Sans"/>
              <a:cs typeface="Open Sans"/>
              <a:sym typeface="Open Sans"/>
            </a:endParaRPr>
          </a:p>
          <a:p>
            <a:pPr indent="0" lvl="0" marL="0" rtl="0" algn="l">
              <a:lnSpc>
                <a:spcPct val="100000"/>
              </a:lnSpc>
              <a:spcBef>
                <a:spcPts val="1600"/>
              </a:spcBef>
              <a:spcAft>
                <a:spcPts val="0"/>
              </a:spcAft>
              <a:buNone/>
            </a:pPr>
            <a:r>
              <a:rPr lang="en" sz="1200">
                <a:latin typeface="Open Sans"/>
                <a:ea typeface="Open Sans"/>
                <a:cs typeface="Open Sans"/>
                <a:sym typeface="Open Sans"/>
              </a:rPr>
              <a:t>The standard deviation in Year 4 ($9B,575M) is $1B,76M higher than year 1 ($8B,479M) this shows that in year 4 was a higher variability of gross profit compared to year 1. The range in year 4 is $5B higher than year 1. It looks like in year 4 have more significant variability and more outliers compared to year 1.</a:t>
            </a:r>
            <a:endParaRPr sz="1200">
              <a:latin typeface="Open Sans"/>
              <a:ea typeface="Open Sans"/>
              <a:cs typeface="Open Sans"/>
              <a:sym typeface="Open Sans"/>
            </a:endParaRPr>
          </a:p>
          <a:p>
            <a:pPr indent="0" lvl="0" marL="0" rtl="0" algn="l">
              <a:lnSpc>
                <a:spcPct val="115000"/>
              </a:lnSpc>
              <a:spcBef>
                <a:spcPts val="1600"/>
              </a:spcBef>
              <a:spcAft>
                <a:spcPts val="1600"/>
              </a:spcAft>
              <a:buNone/>
            </a:pPr>
            <a:r>
              <a:t/>
            </a:r>
            <a:endParaRPr>
              <a:latin typeface="Open Sans"/>
              <a:ea typeface="Open Sans"/>
              <a:cs typeface="Open Sans"/>
              <a:sym typeface="Open Sans"/>
            </a:endParaRPr>
          </a:p>
        </p:txBody>
      </p:sp>
      <p:sp>
        <p:nvSpPr>
          <p:cNvPr id="55" name="Google Shape;55;p13"/>
          <p:cNvSpPr txBox="1"/>
          <p:nvPr>
            <p:ph type="title"/>
          </p:nvPr>
        </p:nvSpPr>
        <p:spPr>
          <a:xfrm>
            <a:off x="0" y="0"/>
            <a:ext cx="9144000" cy="795600"/>
          </a:xfrm>
          <a:prstGeom prst="rect">
            <a:avLst/>
          </a:prstGeom>
          <a:solidFill>
            <a:srgbClr val="073763"/>
          </a:solidFill>
        </p:spPr>
        <p:txBody>
          <a:bodyPr anchorCtr="0" anchor="ctr" bIns="91425" lIns="91425" spcFirstLastPara="1" rIns="91425" wrap="square" tIns="91425">
            <a:noAutofit/>
          </a:bodyPr>
          <a:lstStyle/>
          <a:p>
            <a:pPr indent="0" lvl="0" marL="0" rtl="0" algn="just">
              <a:spcBef>
                <a:spcPts val="0"/>
              </a:spcBef>
              <a:spcAft>
                <a:spcPts val="0"/>
              </a:spcAft>
              <a:buNone/>
            </a:pPr>
            <a:r>
              <a:rPr lang="en" sz="2600">
                <a:solidFill>
                  <a:srgbClr val="FFFFFF"/>
                </a:solidFill>
                <a:latin typeface="Open Sans"/>
                <a:ea typeface="Open Sans"/>
                <a:cs typeface="Open Sans"/>
                <a:sym typeface="Open Sans"/>
              </a:rPr>
              <a:t>In which year did the INTC semiconductor industry have the highest gross profit between the first and last years?</a:t>
            </a:r>
            <a:endParaRPr sz="2600">
              <a:solidFill>
                <a:srgbClr val="FFFFFF"/>
              </a:solidFill>
              <a:latin typeface="Open Sans"/>
              <a:ea typeface="Open Sans"/>
              <a:cs typeface="Open Sans"/>
              <a:sym typeface="Open Sans"/>
            </a:endParaRPr>
          </a:p>
        </p:txBody>
      </p:sp>
      <p:pic>
        <p:nvPicPr>
          <p:cNvPr id="56" name="Google Shape;56;p13" title="Chart"/>
          <p:cNvPicPr preferRelativeResize="0"/>
          <p:nvPr/>
        </p:nvPicPr>
        <p:blipFill>
          <a:blip r:embed="rId3">
            <a:alphaModFix/>
          </a:blip>
          <a:stretch>
            <a:fillRect/>
          </a:stretch>
        </p:blipFill>
        <p:spPr>
          <a:xfrm>
            <a:off x="0" y="1005250"/>
            <a:ext cx="4399851" cy="3234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