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custDataLst>
    <p:tags r:id="rId7"/>
  </p:custDataLst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68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tags" Target="tags/tag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4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CBF-4D91-9E49-E803A4B0459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CBF-4D91-9E49-E803A4B0459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CBF-4D91-9E49-E803A4B0459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372173936"/>
        <c:axId val="1372182576"/>
      </c:barChart>
      <c:catAx>
        <c:axId val="1372173936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72182576"/>
        <c:crosses val="autoZero"/>
        <c:auto val="1"/>
        <c:lblAlgn val="ctr"/>
        <c:lblOffset val="100"/>
        <c:noMultiLvlLbl val="0"/>
      </c:catAx>
      <c:valAx>
        <c:axId val="1372182576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37217393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pie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Sales</c:v>
                </c:pt>
              </c:strCache>
            </c:strRef>
          </c:tx>
          <c:dPt>
            <c:idx val="0"/>
            <c:bubble3D val="0"/>
            <c:spPr>
              <a:solidFill>
                <a:schemeClr val="accent1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1-8063-4941-B1A4-981FA3DDD8BB}"/>
              </c:ext>
            </c:extLst>
          </c:dPt>
          <c:dPt>
            <c:idx val="1"/>
            <c:bubble3D val="0"/>
            <c:spPr>
              <a:solidFill>
                <a:schemeClr val="accent2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3-8063-4941-B1A4-981FA3DDD8B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5-8063-4941-B1A4-981FA3DDD8B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solidFill>
                  <a:schemeClr val="lt1"/>
                </a:solidFill>
              </a:ln>
              <a:effectLst/>
            </c:spPr>
            <c:extLst>
              <c:ext xmlns:c16="http://schemas.microsoft.com/office/drawing/2014/chart" uri="{C3380CC4-5D6E-409C-BE32-E72D297353CC}">
                <c16:uniqueId val="{00000007-8063-4941-B1A4-981FA3DDD8BB}"/>
              </c:ext>
            </c:extLst>
          </c:dPt>
          <c:cat>
            <c:strRef>
              <c:f>Sheet1!$A$2:$A$5</c:f>
              <c:strCache>
                <c:ptCount val="4"/>
                <c:pt idx="0">
                  <c:v>1st Qtr</c:v>
                </c:pt>
                <c:pt idx="1">
                  <c:v>2nd Qtr</c:v>
                </c:pt>
                <c:pt idx="2">
                  <c:v>3rd Qtr</c:v>
                </c:pt>
                <c:pt idx="3">
                  <c:v>4th Qtr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8.1999999999999993</c:v>
                </c:pt>
                <c:pt idx="1">
                  <c:v>3.2</c:v>
                </c:pt>
                <c:pt idx="2">
                  <c:v>1.4</c:v>
                </c:pt>
                <c:pt idx="3">
                  <c:v>1.2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DB1-46C1-9616-4804A23F51EA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EB94-42B0-AD05-19170F4EEAF1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EB94-42B0-AD05-19170F4EEAF1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EB94-42B0-AD05-19170F4EEAF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978503600"/>
        <c:axId val="1978510320"/>
      </c:lineChart>
      <c:catAx>
        <c:axId val="197850360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78510320"/>
        <c:crosses val="autoZero"/>
        <c:auto val="1"/>
        <c:lblAlgn val="ctr"/>
        <c:lblOffset val="100"/>
        <c:noMultiLvlLbl val="0"/>
      </c:catAx>
      <c:valAx>
        <c:axId val="197851032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9785036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barChart>
        <c:barDir val="col"/>
        <c:grouping val="stack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246-4550-84E9-6AB39C0A6EDE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246-4550-84E9-6AB39C0A6EDE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solidFill>
              <a:schemeClr val="accent3"/>
            </a:solidFill>
            <a:ln>
              <a:noFill/>
            </a:ln>
            <a:effectLst/>
          </c:spPr>
          <c:invertIfNegative val="0"/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5246-4550-84E9-6AB39C0A6ED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overlap val="100"/>
        <c:axId val="1413592560"/>
        <c:axId val="1413593040"/>
      </c:barChart>
      <c:catAx>
        <c:axId val="141359256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13593040"/>
        <c:crosses val="autoZero"/>
        <c:auto val="1"/>
        <c:lblAlgn val="ctr"/>
        <c:lblOffset val="100"/>
        <c:noMultiLvlLbl val="0"/>
      </c:catAx>
      <c:valAx>
        <c:axId val="1413593040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41359256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862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title>
    <c:autoTitleDeleted val="0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Series 1</c:v>
                </c:pt>
              </c:strCache>
            </c:strRef>
          </c:tx>
          <c:spPr>
            <a:ln w="28575" cap="rnd">
              <a:solidFill>
                <a:schemeClr val="accent1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4.3</c:v>
                </c:pt>
                <c:pt idx="1">
                  <c:v>2.5</c:v>
                </c:pt>
                <c:pt idx="2">
                  <c:v>3.5</c:v>
                </c:pt>
                <c:pt idx="3">
                  <c:v>4.5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99E8-45F4-A547-3B2991B08F07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Series 2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Sheet1!$C$2:$C$5</c:f>
              <c:numCache>
                <c:formatCode>General</c:formatCode>
                <c:ptCount val="4"/>
                <c:pt idx="0">
                  <c:v>2.4</c:v>
                </c:pt>
                <c:pt idx="1">
                  <c:v>4.4000000000000004</c:v>
                </c:pt>
                <c:pt idx="2">
                  <c:v>1.8</c:v>
                </c:pt>
                <c:pt idx="3">
                  <c:v>2.8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9E8-45F4-A547-3B2991B08F07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Series 3</c:v>
                </c:pt>
              </c:strCache>
            </c:strRef>
          </c:tx>
          <c:spPr>
            <a:ln w="28575" cap="rnd">
              <a:solidFill>
                <a:schemeClr val="accent3"/>
              </a:solidFill>
              <a:round/>
            </a:ln>
            <a:effectLst/>
          </c:spPr>
          <c:marker>
            <c:symbol val="none"/>
          </c:marker>
          <c:cat>
            <c:strRef>
              <c:f>Sheet1!$A$2:$A$5</c:f>
              <c:strCache>
                <c:ptCount val="4"/>
                <c:pt idx="0">
                  <c:v>Category 1</c:v>
                </c:pt>
                <c:pt idx="1">
                  <c:v>Category 2</c:v>
                </c:pt>
                <c:pt idx="2">
                  <c:v>Category 3</c:v>
                </c:pt>
                <c:pt idx="3">
                  <c:v>Category 4</c:v>
                </c:pt>
              </c:strCache>
            </c:strRef>
          </c:cat>
          <c:val>
            <c:numRef>
              <c:f>Sheet1!$D$2:$D$5</c:f>
              <c:numCache>
                <c:formatCode>General</c:formatCode>
                <c:ptCount val="4"/>
                <c:pt idx="0">
                  <c:v>2</c:v>
                </c:pt>
                <c:pt idx="1">
                  <c:v>2</c:v>
                </c:pt>
                <c:pt idx="2">
                  <c:v>3</c:v>
                </c:pt>
                <c:pt idx="3">
                  <c:v>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99E8-45F4-A547-3B2991B08F0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161192479"/>
        <c:axId val="1161188159"/>
      </c:lineChart>
      <c:catAx>
        <c:axId val="11611924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61188159"/>
        <c:crosses val="autoZero"/>
        <c:auto val="1"/>
        <c:lblAlgn val="ctr"/>
        <c:lblOffset val="100"/>
        <c:noMultiLvlLbl val="0"/>
      </c:catAx>
      <c:valAx>
        <c:axId val="1161188159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pt-BR"/>
          </a:p>
        </c:txPr>
        <c:crossAx val="11611924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pt-B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pt-B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9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FFDFC-830E-1262-ED89-A5D33A6126C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AF7E57-9A09-518B-6506-071716DB3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B6D13E-73BF-1607-06E2-46B7B9B91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395298-5B7D-8F62-BE0A-89FF9D38B2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5D4542-D768-12C8-79D2-29C6D853B6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3928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743E0-3823-562E-03B6-A60A6E5679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6ECD4C-ECA0-9F16-8583-D1DE7E8D2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844575-20DE-33F8-B421-59388703E8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2A15B4-CA35-A132-9FBC-BD9762635C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B74077-D2AF-4F71-6AF3-E7A99F4E6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29868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046726E-57F1-04FC-496E-25DDDD74A5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9EBEAE1-D09F-DD00-B92D-B2E733DD8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287FA3-A04C-1297-BDCB-7F30DD72E2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43B56A-FE9D-42B4-16F4-3E31BD3EB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FB3CC2-B7AF-4DC3-3BB6-BB4D5E79C9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28729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9064A4-D34E-84F3-A805-F2C75D543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83BE59-2759-0B19-3AB6-2B6989FE40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621F87-93B3-A18B-3060-0A1C20B5CE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2B3643-258F-0C93-990F-BC6EFB18E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8F34B-9260-8266-F356-47B5F1B6ED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7250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1B2E-36BC-A320-BF2C-2B26A9BB14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8E66C0-37F4-4408-58EF-286ABCEC73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1E4A57-1D72-817A-970A-310514102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8EB7E9-1D04-737E-0628-2D6D7D85A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9EA0C4-DF23-1550-E32F-73B91F095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5408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08D51-2108-2186-5C57-7618DE584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3D382-270D-4FF0-D20C-DEEF4371552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2CD88D1-01FC-FB5C-DB49-F68F61168A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E8F868-D4F8-D0A4-4542-D02146E6AA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890B5E-D63D-8AD3-207C-59846FF48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EAF3E2-8C90-A3CD-0B96-4246BDCA7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94067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767B3B-8DE6-B297-BEDD-BE88590D84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3D168E-55B4-89CF-0A92-7ACBD8D63C6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823BDF-ADC7-2A90-E41E-9E7108697C3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F2F63D-C67C-C0CA-D652-53627E69BF8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AC6A692-50BB-0A5C-2EAD-2F72A9EB43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BEDEE39-975A-E84E-8B48-D62061FAF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5FF550-7C66-ADF9-B551-602036F0F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09435F9-4B31-C236-30D9-9CC890D73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1355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5B12B1-A859-AAFF-4AB0-4850125670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A997482-6626-2D9A-2B8B-8AA7BC782D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CC8FF4-3047-45A9-6E01-A10AAD4DFA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7F96CA6-C522-D0D2-AB0A-558CD18A6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640202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A51C49C-6695-3BE1-3D5C-D2E7C7ED33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9203A53-A9A9-F1C1-406D-96DCBF5DE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ABA2B3-0FA3-3116-6516-370FE4AEA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959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5BF2A6-5290-EA2D-B952-153E87FDFD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A1EEA6-96A6-386E-8F6F-69461394F3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8DFAD9-612C-2B86-4D5D-6C2E0A324DF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064CCE-69CB-5C09-6F2A-AD47049E0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A7AEE8-1ECE-FBBB-99AE-CE5D95E48A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A33C4E1-A4A9-46BA-4E27-6A6D48577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902587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1DB024-2B46-597A-48B8-3D47A2D41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9F1279A-75B3-4673-1B23-FAD545F4C3C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FB7FEB-3EEC-5202-BE14-24AF7AA0E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22BF21-C72D-1ABC-7310-1B9FF132F3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F4A78-3E72-41FF-BE51-6BF96C9CEF7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B3C1BC-BA2C-AF85-3F59-B41EAFD54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D6F6E60-74F5-ACDD-5B62-6A6F74BCF1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77881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6ED9F5-777C-9726-91DA-42C0492879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40E30A-1734-D4CB-7358-6BB29D7716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BAF645-2F62-BC1C-D2C3-3F4991DF9A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F4A78-3E72-41FF-BE51-6BF96C9CEF7E}" type="datetimeFigureOut">
              <a:rPr lang="pt-BR" smtClean="0"/>
              <a:t>12/09/2025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D0CBEF-812A-3DD3-D64F-075055AF66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840E58-E4C4-C9D7-A46B-BB3B4D23055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E7BEE1B-9F0E-4CE2-801F-8ADEEC2C7D75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381950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chart" Target="../charts/chart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4962F3-DB21-0C38-0E7F-90A6D3065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8" name="Chart_Produto">
            <a:extLst>
              <a:ext uri="{FF2B5EF4-FFF2-40B4-BE49-F238E27FC236}">
                <a16:creationId xmlns:a16="http://schemas.microsoft.com/office/drawing/2014/main" id="{C38875BE-BB84-678E-D078-C80A67885D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5426893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14945379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50E7F7-4E07-5104-FB57-05FC4EF862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Chart_Regiao">
            <a:extLst>
              <a:ext uri="{FF2B5EF4-FFF2-40B4-BE49-F238E27FC236}">
                <a16:creationId xmlns:a16="http://schemas.microsoft.com/office/drawing/2014/main" id="{07DECC29-2EA6-99FF-C7C5-E5805B08015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45072156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638563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A71AADA-ACB0-3D8B-C81B-7D8A4554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Chart_Mensal">
            <a:extLst>
              <a:ext uri="{FF2B5EF4-FFF2-40B4-BE49-F238E27FC236}">
                <a16:creationId xmlns:a16="http://schemas.microsoft.com/office/drawing/2014/main" id="{B922E509-C3E8-CB2E-E65C-38A549DC3CD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22249657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2430867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6AB95C-E1DF-AA4E-ED29-9232D5928E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6" name="Chart_Share_Regiao">
            <a:extLst>
              <a:ext uri="{FF2B5EF4-FFF2-40B4-BE49-F238E27FC236}">
                <a16:creationId xmlns:a16="http://schemas.microsoft.com/office/drawing/2014/main" id="{83BCE98C-FC55-762E-A5B5-0157C4D130D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86743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99445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CEC9D-8ED8-C48B-B6CD-A77E7BC6F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graphicFrame>
        <p:nvGraphicFramePr>
          <p:cNvPr id="9" name="Chart_Cumulative_Sales">
            <a:extLst>
              <a:ext uri="{FF2B5EF4-FFF2-40B4-BE49-F238E27FC236}">
                <a16:creationId xmlns:a16="http://schemas.microsoft.com/office/drawing/2014/main" id="{0ADD4CC9-F52F-154D-89D7-C49183DF08D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31586923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00520903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XCLUDEHIDDENSLIDES" val="False"/>
  <p:tag name="NUMBEROFPAGES" val="4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3741da7a-79c1-417c-b408-16c0bfe99fca}" enabled="1" method="Standard" siteId="{1e355c04-e0a4-42ed-8e2d-7351591f0ef1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</Words>
  <Application>Microsoft Office PowerPoint</Application>
  <PresentationFormat>Widescreen</PresentationFormat>
  <Paragraphs>5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Eduardo Inocencio</dc:creator>
  <cp:lastModifiedBy>Eduardo Inocencio</cp:lastModifiedBy>
  <cp:revision>4</cp:revision>
  <dcterms:created xsi:type="dcterms:W3CDTF">2025-09-12T05:00:54Z</dcterms:created>
  <dcterms:modified xsi:type="dcterms:W3CDTF">2025-09-12T05:26:21Z</dcterms:modified>
</cp:coreProperties>
</file>