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2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8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https://ktglbuc-my.sharepoint.com/personal/eduardo_inocencio_kantar_com/Documents/Documentos/ppt-generator/ppt-generator-beta_v1.0.0.xlsb" TargetMode="External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1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2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3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900" b="1"/>
              <a:t>Attribution of change in spend</a:t>
            </a:r>
          </a:p>
        </c:rich>
      </c:tx>
      <c:layout>
        <c:manualLayout>
          <c:xMode val="edge"/>
          <c:yMode val="edge"/>
          <c:x val="2.3930446194225713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3.5218777431948602E-2"/>
          <c:y val="0.21924003917806295"/>
          <c:w val="0.92956244513610276"/>
          <c:h val="0.62509513160196606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AUXILIAR!$S$20</c:f>
              <c:strCache>
                <c:ptCount val="1"/>
                <c:pt idx="0">
                  <c:v>Penetração</c:v>
                </c:pt>
              </c:strCache>
            </c:strRef>
          </c:tx>
          <c:spPr>
            <a:solidFill>
              <a:srgbClr val="259F36"/>
            </a:solidFill>
            <a:ln>
              <a:noFill/>
            </a:ln>
            <a:effectLst/>
          </c:spPr>
          <c:invertIfNegative val="0"/>
          <c:val>
            <c:numRef>
              <c:f>AUXILIAR!$S$21</c:f>
              <c:numCache>
                <c:formatCode>0%</c:formatCode>
                <c:ptCount val="1"/>
                <c:pt idx="0">
                  <c:v>-2.0290666931245847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2B-429C-AAB2-731B19D85A96}"/>
            </c:ext>
          </c:extLst>
        </c:ser>
        <c:ser>
          <c:idx val="1"/>
          <c:order val="1"/>
          <c:tx>
            <c:strRef>
              <c:f>AUXILIAR!$T$20</c:f>
              <c:strCache>
                <c:ptCount val="1"/>
                <c:pt idx="0">
                  <c:v>Frequência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val>
            <c:numRef>
              <c:f>AUXILIAR!$T$21</c:f>
              <c:numCache>
                <c:formatCode>0%</c:formatCode>
                <c:ptCount val="1"/>
                <c:pt idx="0">
                  <c:v>1.4245814251815228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2B-429C-AAB2-731B19D85A96}"/>
            </c:ext>
          </c:extLst>
        </c:ser>
        <c:ser>
          <c:idx val="2"/>
          <c:order val="2"/>
          <c:tx>
            <c:strRef>
              <c:f>AUXILIAR!$U$20</c:f>
              <c:strCache>
                <c:ptCount val="1"/>
                <c:pt idx="0">
                  <c:v>Volume Médio por Ato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val>
            <c:numRef>
              <c:f>AUXILIAR!$U$21</c:f>
              <c:numCache>
                <c:formatCode>0%</c:formatCode>
                <c:ptCount val="1"/>
                <c:pt idx="0">
                  <c:v>-0.57066083164559078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2B-429C-AAB2-731B19D85A96}"/>
            </c:ext>
          </c:extLst>
        </c:ser>
        <c:ser>
          <c:idx val="3"/>
          <c:order val="3"/>
          <c:tx>
            <c:strRef>
              <c:f>AUXILIAR!$V$20</c:f>
              <c:strCache>
                <c:ptCount val="1"/>
                <c:pt idx="0">
                  <c:v>Preço Médio</c:v>
                </c:pt>
              </c:strCache>
            </c:strRef>
          </c:tx>
          <c:spPr>
            <a:solidFill>
              <a:srgbClr val="922A86"/>
            </a:solidFill>
            <a:ln>
              <a:noFill/>
            </a:ln>
            <a:effectLst/>
          </c:spPr>
          <c:invertIfNegative val="0"/>
          <c:val>
            <c:numRef>
              <c:f>AUXILIAR!$V$21</c:f>
              <c:numCache>
                <c:formatCode>0%</c:formatCode>
                <c:ptCount val="1"/>
                <c:pt idx="0">
                  <c:v>-0.54947508454771188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2B-429C-AAB2-731B19D85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66929583"/>
        <c:axId val="1366930543"/>
      </c:barChart>
      <c:catAx>
        <c:axId val="13669295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6930543"/>
        <c:crosses val="autoZero"/>
        <c:auto val="1"/>
        <c:lblAlgn val="ctr"/>
        <c:lblOffset val="100"/>
        <c:tickLblSkip val="1"/>
        <c:noMultiLvlLbl val="0"/>
      </c:catAx>
      <c:valAx>
        <c:axId val="136693054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36692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900" b="0"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97489140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BF-4D91-9E49-E803A4B045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Value_(R$)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337875400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BF-4D91-9E49-E803A4B045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Weighted_HHOLDS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57890760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F-4D91-9E49-E803A4B0459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Weighted_Buyers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Sheet1!$E$2:$E$2</c:f>
              <c:numCache>
                <c:formatCode>General</c:formatCode>
                <c:ptCount val="1"/>
                <c:pt idx="0">
                  <c:v>6987915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F-4D91-9E49-E803A4B0459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Penetration_(%)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Sheet1!$F$2:$F$2</c:f>
              <c:numCache>
                <c:formatCode>General</c:formatCode>
                <c:ptCount val="1"/>
                <c:pt idx="0">
                  <c:v>12.07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F-4D91-9E49-E803A4B0459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Units_per_Buyer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Sheet1!$G$2:$G$2</c:f>
              <c:numCache>
                <c:formatCode>General</c:formatCode>
                <c:ptCount val="1"/>
                <c:pt idx="0">
                  <c:v>13.95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F-4D91-9E49-E803A4B0459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Spend_per_Buyer_(R$)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Sheet1!$H$2:$H$2</c:f>
              <c:numCache>
                <c:formatCode>General</c:formatCode>
                <c:ptCount val="1"/>
                <c:pt idx="0">
                  <c:v>48.35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F-4D91-9E49-E803A4B0459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Units_per_Trip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Sheet1!$I$2:$I$2</c:f>
              <c:numCache>
                <c:formatCode>General</c:formatCode>
                <c:ptCount val="1"/>
                <c:pt idx="0">
                  <c:v>3.23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F-4D91-9E49-E803A4B0459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Spend_per_Trip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Sheet1!$J$2:$J$2</c:f>
              <c:numCache>
                <c:formatCode>General</c:formatCode>
                <c:ptCount val="1"/>
                <c:pt idx="0">
                  <c:v>11.19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F-4D91-9E49-E803A4B04597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Sheet1!$K$2:$K$2</c:f>
              <c:numCache>
                <c:formatCode>General</c:formatCode>
                <c:ptCount val="1"/>
                <c:pt idx="0">
                  <c:v>4.32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F-4D91-9E49-E803A4B04597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Avg_Price_per_Unit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Sheet1!$L$2:$L$2</c:f>
              <c:numCache>
                <c:formatCode>General</c:formatCode>
                <c:ptCount val="1"/>
                <c:pt idx="0">
                  <c:v>3.47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F-4D91-9E49-E803A4B04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2173936"/>
        <c:axId val="1372182576"/>
      </c:barChart>
      <c:catAx>
        <c:axId val="137217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72182576"/>
        <c:crosses val="autoZero"/>
        <c:auto val="1"/>
        <c:lblAlgn val="ctr"/>
        <c:lblOffset val="100"/>
        <c:noMultiLvlLbl val="0"/>
      </c:catAx>
      <c:valAx>
        <c:axId val="137218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7217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63-4941-B1A4-981FA3DDD8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63-4941-B1A4-981FA3DDD8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63-4941-B1A4-981FA3DDD8B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63-4941-B1A4-981FA3DDD8B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B1-46C1-9616-4804A23F51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94-42B0-AD05-19170F4EEA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94-42B0-AD05-19170F4EEA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B94-42B0-AD05-19170F4EEA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8503600"/>
        <c:axId val="1978510320"/>
      </c:lineChart>
      <c:catAx>
        <c:axId val="197850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8510320"/>
        <c:crosses val="autoZero"/>
        <c:auto val="1"/>
        <c:lblAlgn val="ctr"/>
        <c:lblOffset val="100"/>
        <c:noMultiLvlLbl val="0"/>
      </c:catAx>
      <c:valAx>
        <c:axId val="197851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850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46-4550-84E9-6AB39C0A6E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46-4550-84E9-6AB39C0A6E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46-4550-84E9-6AB39C0A6E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13592560"/>
        <c:axId val="1413593040"/>
      </c:barChart>
      <c:catAx>
        <c:axId val="141359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13593040"/>
        <c:crosses val="autoZero"/>
        <c:auto val="1"/>
        <c:lblAlgn val="ctr"/>
        <c:lblOffset val="100"/>
        <c:noMultiLvlLbl val="0"/>
      </c:catAx>
      <c:valAx>
        <c:axId val="141359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1359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E8-45F4-A547-3B2991B08F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E8-45F4-A547-3B2991B08F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E8-45F4-A547-3B2991B08F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1192479"/>
        <c:axId val="1161188159"/>
      </c:lineChart>
      <c:catAx>
        <c:axId val="1161192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61188159"/>
        <c:crosses val="autoZero"/>
        <c:auto val="1"/>
        <c:lblAlgn val="ctr"/>
        <c:lblOffset val="100"/>
        <c:noMultiLvlLbl val="0"/>
      </c:catAx>
      <c:valAx>
        <c:axId val="1161188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61192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FDFC-830E-1262-ED89-A5D33A61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F7E57-9A09-518B-6506-071716DB3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6D13E-73BF-1607-06E2-46B7B9B9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5298-5B7D-8F62-BE0A-89FF9D38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4542-D768-12C8-79D2-29C6D853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92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43E0-3823-562E-03B6-A60A6E56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ECD4C-ECA0-9F16-8583-D1DE7E8D2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4575-20DE-33F8-B421-59388703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15B4-CA35-A132-9FBC-BD976263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74077-D2AF-4F71-6AF3-E7A99F4E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98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6726E-57F1-04FC-496E-25DDDD74A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BEAE1-D09F-DD00-B92D-B2E733DD8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87FA3-A04C-1297-BDCB-7F30DD72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3B56A-FE9D-42B4-16F4-3E31BD3E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B3CC2-B7AF-4DC3-3BB6-BB4D5E79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87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64A4-D34E-84F3-A805-F2C75D54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BE59-2759-0B19-3AB6-2B6989FE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21F87-93B3-A18B-3060-0A1C20B5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B3643-258F-0C93-990F-BC6EFB18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F34B-9260-8266-F356-47B5F1B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25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1B2E-36BC-A320-BF2C-2B26A9BB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E66C0-37F4-4408-58EF-286ABCEC7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4A57-1D72-817A-970A-31051410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EB7E9-1D04-737E-0628-2D6D7D85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A0C4-DF23-1550-E32F-73B91F09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08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8D51-2108-2186-5C57-7618DE58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D382-270D-4FF0-D20C-DEEF43715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D88D1-01FC-FB5C-DB49-F68F61168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8F868-D4F8-D0A4-4542-D02146E6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90B5E-D63D-8AD3-207C-59846FF4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AF3E2-8C90-A3CD-0B96-4246BDCA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0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7B3B-8DE6-B297-BEDD-BE88590D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D168E-55B4-89CF-0A92-7ACBD8D63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23BDF-ADC7-2A90-E41E-9E7108697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2F63D-C67C-C0CA-D652-53627E69B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6A692-50BB-0A5C-2EAD-2F72A9EB4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DEE39-975A-E84E-8B48-D62061FA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FF550-7C66-ADF9-B551-602036F0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435F9-4B31-C236-30D9-9CC890D7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35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12B1-A859-AAFF-4AB0-48501256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97482-6626-2D9A-2B8B-8AA7BC78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C8FF4-3047-45A9-6E01-A10AAD4D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96CA6-C522-D0D2-AB0A-558CD18A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02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1C49C-6695-3BE1-3D5C-D2E7C7ED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03A53-A9A9-F1C1-406D-96DCBF5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BA2B3-0FA3-3116-6516-370FE4AE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95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F2A6-5290-EA2D-B952-153E87FD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EEA6-96A6-386E-8F6F-69461394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DFAD9-612C-2B86-4D5D-6C2E0A324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64CCE-69CB-5C09-6F2A-AD47049E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7AEE8-1ECE-FBBB-99AE-CE5D95E4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3C4E1-A4A9-46BA-4E27-6A6D4857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25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024-2B46-597A-48B8-3D47A2D4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1279A-75B3-4673-1B23-FAD545F4C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B7FEB-3EEC-5202-BE14-24AF7AA0E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2BF21-C72D-1ABC-7310-1B9FF132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3C1BC-BA2C-AF85-3F59-B41EAFD5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F6E60-74F5-ACDD-5B62-6A6F74BC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881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ED9F5-777C-9726-91DA-42C04928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0E30A-1734-D4CB-7358-6BB29D771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AF645-2F62-BC1C-D2C3-3F4991DF9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CBEF-812A-3DD3-D64F-075055AF6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40E58-E4C4-C9D7-A46B-BB3B4D23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19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EB589D-2BB7-3E7F-7604-77582E0A9B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 goes here – font size 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7C237-24C0-A8BD-8677-745FA3D7FD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z="1050"/>
              <a:t>Report/Presentation Name </a:t>
            </a:r>
            <a:r>
              <a:rPr lang="en-GB"/>
              <a:t>| </a:t>
            </a:r>
            <a:fld id="{4034BEE3-566C-4068-A777-C3A4762E861B}" type="slidenum">
              <a:rPr lang="en-GB" smtClean="0"/>
              <a:pPr/>
              <a:t>1</a:t>
            </a:fld>
            <a:endParaRPr lang="en-GB"/>
          </a:p>
        </p:txBody>
      </p:sp>
      <p:graphicFrame>
        <p:nvGraphicFramePr>
          <p:cNvPr id="5" name="Gráfico 3">
            <a:extLst>
              <a:ext uri="{FF2B5EF4-FFF2-40B4-BE49-F238E27FC236}">
                <a16:creationId xmlns:a16="http://schemas.microsoft.com/office/drawing/2014/main" id="{C9E05CE9-F584-4E20-A0B7-2763BF15056C}"/>
              </a:ext>
            </a:extLst>
          </p:cNvPr>
          <p:cNvGraphicFramePr>
            <a:graphicFrameLocks/>
          </p:cNvGraphicFramePr>
          <p:nvPr/>
        </p:nvGraphicFramePr>
        <p:xfrm>
          <a:off x="155258" y="1809263"/>
          <a:ext cx="3227009" cy="1248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8F08F9A-D485-EB46-BBC3-540560963C37}"/>
              </a:ext>
            </a:extLst>
          </p:cNvPr>
          <p:cNvGrpSpPr/>
          <p:nvPr/>
        </p:nvGrpSpPr>
        <p:grpSpPr>
          <a:xfrm>
            <a:off x="176696" y="1702445"/>
            <a:ext cx="11860047" cy="3706802"/>
            <a:chOff x="176696" y="1702445"/>
            <a:chExt cx="11860047" cy="3706802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C65AABB5-03A5-78A5-7ABD-61E8E97F8A4B}"/>
                </a:ext>
              </a:extLst>
            </p:cNvPr>
            <p:cNvCxnSpPr>
              <a:stCxn id="31" idx="2"/>
              <a:endCxn id="61" idx="0"/>
            </p:cNvCxnSpPr>
            <p:nvPr/>
          </p:nvCxnSpPr>
          <p:spPr>
            <a:xfrm rot="16200000" flipH="1">
              <a:off x="6693065" y="1539561"/>
              <a:ext cx="952851" cy="1783469"/>
            </a:xfrm>
            <a:prstGeom prst="bentConnector3">
              <a:avLst>
                <a:gd name="adj1" fmla="val 67015"/>
              </a:avLst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37463032-9445-9D46-9A1F-2E5AD92FABEE}"/>
                </a:ext>
              </a:extLst>
            </p:cNvPr>
            <p:cNvCxnSpPr>
              <a:stCxn id="31" idx="2"/>
              <a:endCxn id="64" idx="0"/>
            </p:cNvCxnSpPr>
            <p:nvPr/>
          </p:nvCxnSpPr>
          <p:spPr>
            <a:xfrm rot="5400000">
              <a:off x="4664006" y="1293971"/>
              <a:ext cx="952851" cy="2274651"/>
            </a:xfrm>
            <a:prstGeom prst="bentConnector3">
              <a:avLst>
                <a:gd name="adj1" fmla="val 67015"/>
              </a:avLst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450FB1F5-7180-9E68-6B9E-8628871763B3}"/>
                </a:ext>
              </a:extLst>
            </p:cNvPr>
            <p:cNvCxnSpPr>
              <a:cxnSpLocks/>
              <a:stCxn id="64" idx="2"/>
              <a:endCxn id="58" idx="0"/>
            </p:cNvCxnSpPr>
            <p:nvPr/>
          </p:nvCxnSpPr>
          <p:spPr>
            <a:xfrm rot="5400000">
              <a:off x="2665330" y="2547812"/>
              <a:ext cx="725440" cy="1950111"/>
            </a:xfrm>
            <a:prstGeom prst="bentConnector3">
              <a:avLst>
                <a:gd name="adj1" fmla="val 65238"/>
              </a:avLst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260A711-8583-EAC9-A756-8A82A40CAAEB}"/>
                </a:ext>
              </a:extLst>
            </p:cNvPr>
            <p:cNvCxnSpPr>
              <a:cxnSpLocks/>
              <a:stCxn id="64" idx="2"/>
              <a:endCxn id="55" idx="0"/>
            </p:cNvCxnSpPr>
            <p:nvPr/>
          </p:nvCxnSpPr>
          <p:spPr>
            <a:xfrm rot="16200000" flipH="1">
              <a:off x="4641758" y="2521494"/>
              <a:ext cx="725440" cy="2002747"/>
            </a:xfrm>
            <a:prstGeom prst="bentConnector3">
              <a:avLst>
                <a:gd name="adj1" fmla="val 65238"/>
              </a:avLst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1FA89F94-925A-2F67-E97C-9537905CEA49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6459877" y="1950322"/>
              <a:ext cx="3718115" cy="1935265"/>
            </a:xfrm>
            <a:prstGeom prst="bentConnector2">
              <a:avLst/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A03ECE34-FE9B-EFA1-6C79-1EE27B1DF5F2}"/>
                </a:ext>
              </a:extLst>
            </p:cNvPr>
            <p:cNvCxnSpPr>
              <a:cxnSpLocks/>
              <a:stCxn id="34" idx="2"/>
              <a:endCxn id="37" idx="0"/>
            </p:cNvCxnSpPr>
            <p:nvPr/>
          </p:nvCxnSpPr>
          <p:spPr>
            <a:xfrm rot="5400000">
              <a:off x="9348771" y="4022872"/>
              <a:ext cx="714080" cy="944361"/>
            </a:xfrm>
            <a:prstGeom prst="bentConnector3">
              <a:avLst>
                <a:gd name="adj1" fmla="val 68576"/>
              </a:avLst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605C1BCF-F060-93F7-1EE1-0E1A8AC83B8A}"/>
                </a:ext>
              </a:extLst>
            </p:cNvPr>
            <p:cNvCxnSpPr>
              <a:cxnSpLocks/>
              <a:stCxn id="34" idx="2"/>
              <a:endCxn id="40" idx="0"/>
            </p:cNvCxnSpPr>
            <p:nvPr/>
          </p:nvCxnSpPr>
          <p:spPr>
            <a:xfrm rot="16200000" flipH="1">
              <a:off x="10301901" y="4014105"/>
              <a:ext cx="714080" cy="961897"/>
            </a:xfrm>
            <a:prstGeom prst="bentConnector3">
              <a:avLst>
                <a:gd name="adj1" fmla="val 68576"/>
              </a:avLst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27A5E3E1-4C1B-DD8A-3FA9-A9795E82685D}"/>
                </a:ext>
              </a:extLst>
            </p:cNvPr>
            <p:cNvCxnSpPr>
              <a:cxnSpLocks/>
              <a:stCxn id="58" idx="2"/>
              <a:endCxn id="49" idx="0"/>
            </p:cNvCxnSpPr>
            <p:nvPr/>
          </p:nvCxnSpPr>
          <p:spPr>
            <a:xfrm rot="5400000">
              <a:off x="1203961" y="4007604"/>
              <a:ext cx="718625" cy="979443"/>
            </a:xfrm>
            <a:prstGeom prst="bentConnector3">
              <a:avLst>
                <a:gd name="adj1" fmla="val 65382"/>
              </a:avLst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0033584-F431-E9E0-50DC-F07B90969B96}"/>
                </a:ext>
              </a:extLst>
            </p:cNvPr>
            <p:cNvCxnSpPr>
              <a:cxnSpLocks/>
              <a:stCxn id="58" idx="2"/>
              <a:endCxn id="52" idx="0"/>
            </p:cNvCxnSpPr>
            <p:nvPr/>
          </p:nvCxnSpPr>
          <p:spPr>
            <a:xfrm rot="16200000" flipH="1">
              <a:off x="2179020" y="4011987"/>
              <a:ext cx="718625" cy="970676"/>
            </a:xfrm>
            <a:prstGeom prst="bentConnector3">
              <a:avLst>
                <a:gd name="adj1" fmla="val 65382"/>
              </a:avLst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E563AC5-630A-0C15-8E46-0DBC381231FE}"/>
                </a:ext>
              </a:extLst>
            </p:cNvPr>
            <p:cNvCxnSpPr>
              <a:cxnSpLocks/>
              <a:stCxn id="55" idx="2"/>
              <a:endCxn id="43" idx="0"/>
            </p:cNvCxnSpPr>
            <p:nvPr/>
          </p:nvCxnSpPr>
          <p:spPr>
            <a:xfrm rot="5400000">
              <a:off x="5171118" y="4019630"/>
              <a:ext cx="716353" cy="953119"/>
            </a:xfrm>
            <a:prstGeom prst="bentConnector3">
              <a:avLst>
                <a:gd name="adj1" fmla="val 65431"/>
              </a:avLst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13ED827-0767-57CD-1240-DCF1C0230D2B}"/>
                </a:ext>
              </a:extLst>
            </p:cNvPr>
            <p:cNvCxnSpPr>
              <a:cxnSpLocks/>
              <a:stCxn id="55" idx="2"/>
              <a:endCxn id="46" idx="0"/>
            </p:cNvCxnSpPr>
            <p:nvPr/>
          </p:nvCxnSpPr>
          <p:spPr>
            <a:xfrm rot="16200000" flipH="1">
              <a:off x="6124245" y="4019619"/>
              <a:ext cx="716353" cy="953139"/>
            </a:xfrm>
            <a:prstGeom prst="bentConnector3">
              <a:avLst>
                <a:gd name="adj1" fmla="val 65431"/>
              </a:avLst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5350016-8C01-B756-2B19-B8B4CA5F8D93}"/>
                </a:ext>
              </a:extLst>
            </p:cNvPr>
            <p:cNvGrpSpPr/>
            <p:nvPr/>
          </p:nvGrpSpPr>
          <p:grpSpPr>
            <a:xfrm>
              <a:off x="3106251" y="2907722"/>
              <a:ext cx="1793708" cy="552609"/>
              <a:chOff x="2913343" y="1887188"/>
              <a:chExt cx="2251495" cy="698740"/>
            </a:xfrm>
          </p:grpSpPr>
          <p:sp>
            <p:nvSpPr>
              <p:cNvPr id="64" name="shape_header_volume_units">
                <a:extLst>
                  <a:ext uri="{FF2B5EF4-FFF2-40B4-BE49-F238E27FC236}">
                    <a16:creationId xmlns:a16="http://schemas.microsoft.com/office/drawing/2014/main" id="{3DC974AB-DE93-8F19-BE8D-9FC20FD10361}"/>
                  </a:ext>
                </a:extLst>
              </p:cNvPr>
              <p:cNvSpPr/>
              <p:nvPr/>
            </p:nvSpPr>
            <p:spPr>
              <a:xfrm>
                <a:off x="2913343" y="1887188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80CC98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/>
                  <a:t>VOLUME / UNITS</a:t>
                </a:r>
              </a:p>
            </p:txBody>
          </p:sp>
          <p:sp>
            <p:nvSpPr>
              <p:cNvPr id="65" name="shape_abs_volume_units">
                <a:extLst>
                  <a:ext uri="{FF2B5EF4-FFF2-40B4-BE49-F238E27FC236}">
                    <a16:creationId xmlns:a16="http://schemas.microsoft.com/office/drawing/2014/main" id="{EB44090B-AC61-B18A-82FD-3F546C36AB94}"/>
                  </a:ext>
                </a:extLst>
              </p:cNvPr>
              <p:cNvSpPr/>
              <p:nvPr/>
            </p:nvSpPr>
            <p:spPr>
              <a:xfrm>
                <a:off x="2913343" y="2206364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800">
                    <a:solidFill>
                      <a:srgbClr val="000000"/>
                    </a:solidFill>
                    <a:latin typeface="Calibri"/>
                  </a:rPr>
                  <a:t>97489140.0</a:t>
                </a:r>
                <a:endParaRPr lang="pt-BR" sz="800" dirty="0"/>
              </a:p>
            </p:txBody>
          </p:sp>
          <p:sp>
            <p:nvSpPr>
              <p:cNvPr id="66" name="shape_var_volume_units">
                <a:extLst>
                  <a:ext uri="{FF2B5EF4-FFF2-40B4-BE49-F238E27FC236}">
                    <a16:creationId xmlns:a16="http://schemas.microsoft.com/office/drawing/2014/main" id="{31DAF9D2-4F49-9288-00DA-8A89EDCFF3D0}"/>
                  </a:ext>
                </a:extLst>
              </p:cNvPr>
              <p:cNvSpPr/>
              <p:nvPr/>
            </p:nvSpPr>
            <p:spPr>
              <a:xfrm>
                <a:off x="4267690" y="2206364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FF5757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FF5757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8C51B7-CF40-FB2E-3240-4C73F3834CC7}"/>
                </a:ext>
              </a:extLst>
            </p:cNvPr>
            <p:cNvGrpSpPr/>
            <p:nvPr/>
          </p:nvGrpSpPr>
          <p:grpSpPr>
            <a:xfrm>
              <a:off x="7164371" y="2907722"/>
              <a:ext cx="1793708" cy="552609"/>
              <a:chOff x="6904497" y="1887188"/>
              <a:chExt cx="2251495" cy="698740"/>
            </a:xfrm>
          </p:grpSpPr>
          <p:sp>
            <p:nvSpPr>
              <p:cNvPr id="61" name="shape_header_preco_medio">
                <a:extLst>
                  <a:ext uri="{FF2B5EF4-FFF2-40B4-BE49-F238E27FC236}">
                    <a16:creationId xmlns:a16="http://schemas.microsoft.com/office/drawing/2014/main" id="{16F4FFF8-FEC9-6678-DF96-AF053BCAA1CB}"/>
                  </a:ext>
                </a:extLst>
              </p:cNvPr>
              <p:cNvSpPr/>
              <p:nvPr/>
            </p:nvSpPr>
            <p:spPr>
              <a:xfrm>
                <a:off x="6904497" y="1887188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922A86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 dirty="0"/>
                  <a:t>PREÇO MÉDIO</a:t>
                </a:r>
              </a:p>
            </p:txBody>
          </p:sp>
          <p:sp>
            <p:nvSpPr>
              <p:cNvPr id="62" name="shape_abs_preco_medio">
                <a:extLst>
                  <a:ext uri="{FF2B5EF4-FFF2-40B4-BE49-F238E27FC236}">
                    <a16:creationId xmlns:a16="http://schemas.microsoft.com/office/drawing/2014/main" id="{78C56876-0EDF-0D71-A0A7-65FA6C576449}"/>
                  </a:ext>
                </a:extLst>
              </p:cNvPr>
              <p:cNvSpPr/>
              <p:nvPr/>
            </p:nvSpPr>
            <p:spPr>
              <a:xfrm>
                <a:off x="6904497" y="2206364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800">
                    <a:solidFill>
                      <a:srgbClr val="000000"/>
                    </a:solidFill>
                    <a:latin typeface="Calibri"/>
                  </a:rPr>
                  <a:t>3.47</a:t>
                </a:r>
                <a:endParaRPr lang="pt-BR" sz="800" dirty="0"/>
              </a:p>
            </p:txBody>
          </p:sp>
          <p:sp>
            <p:nvSpPr>
              <p:cNvPr id="63" name="shape_var_preco_medio">
                <a:extLst>
                  <a:ext uri="{FF2B5EF4-FFF2-40B4-BE49-F238E27FC236}">
                    <a16:creationId xmlns:a16="http://schemas.microsoft.com/office/drawing/2014/main" id="{FA2961A2-47BD-827A-4A01-2C9542B559C2}"/>
                  </a:ext>
                </a:extLst>
              </p:cNvPr>
              <p:cNvSpPr/>
              <p:nvPr/>
            </p:nvSpPr>
            <p:spPr>
              <a:xfrm>
                <a:off x="8258844" y="2206364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44B3E1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44B3E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17B858-3DA0-9803-2FF9-A3E7226B38FC}"/>
                </a:ext>
              </a:extLst>
            </p:cNvPr>
            <p:cNvGrpSpPr/>
            <p:nvPr/>
          </p:nvGrpSpPr>
          <p:grpSpPr>
            <a:xfrm>
              <a:off x="1156139" y="3885588"/>
              <a:ext cx="1793708" cy="552609"/>
              <a:chOff x="995412" y="3123638"/>
              <a:chExt cx="2251495" cy="698740"/>
            </a:xfrm>
          </p:grpSpPr>
          <p:sp>
            <p:nvSpPr>
              <p:cNvPr id="58" name="shape_headerr_compradores">
                <a:extLst>
                  <a:ext uri="{FF2B5EF4-FFF2-40B4-BE49-F238E27FC236}">
                    <a16:creationId xmlns:a16="http://schemas.microsoft.com/office/drawing/2014/main" id="{E127F98D-7516-0886-E909-3D8812892CD7}"/>
                  </a:ext>
                </a:extLst>
              </p:cNvPr>
              <p:cNvSpPr/>
              <p:nvPr/>
            </p:nvSpPr>
            <p:spPr>
              <a:xfrm>
                <a:off x="995412" y="3123638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6FB04E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/>
                  <a:t>COMPRADORES</a:t>
                </a:r>
              </a:p>
            </p:txBody>
          </p:sp>
          <p:sp>
            <p:nvSpPr>
              <p:cNvPr id="59" name="shape_abs_compradores">
                <a:extLst>
                  <a:ext uri="{FF2B5EF4-FFF2-40B4-BE49-F238E27FC236}">
                    <a16:creationId xmlns:a16="http://schemas.microsoft.com/office/drawing/2014/main" id="{6D645623-69EC-2A0A-7230-87DBFC6857C2}"/>
                  </a:ext>
                </a:extLst>
              </p:cNvPr>
              <p:cNvSpPr/>
              <p:nvPr/>
            </p:nvSpPr>
            <p:spPr>
              <a:xfrm>
                <a:off x="995412" y="3442814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800">
                    <a:solidFill>
                      <a:srgbClr val="000000"/>
                    </a:solidFill>
                    <a:latin typeface="Calibri"/>
                  </a:rPr>
                  <a:t>6987915.0</a:t>
                </a:r>
                <a:endParaRPr lang="pt-BR" sz="800" dirty="0"/>
              </a:p>
            </p:txBody>
          </p:sp>
          <p:sp>
            <p:nvSpPr>
              <p:cNvPr id="60" name="shape_var_compradores">
                <a:extLst>
                  <a:ext uri="{FF2B5EF4-FFF2-40B4-BE49-F238E27FC236}">
                    <a16:creationId xmlns:a16="http://schemas.microsoft.com/office/drawing/2014/main" id="{4B62DAA4-B820-6432-FDB5-55F49D0906BE}"/>
                  </a:ext>
                </a:extLst>
              </p:cNvPr>
              <p:cNvSpPr/>
              <p:nvPr/>
            </p:nvSpPr>
            <p:spPr>
              <a:xfrm>
                <a:off x="2349759" y="3442814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44B3E1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44B3E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1D111A1-0849-67D3-9EF7-38E4C2472ACB}"/>
                </a:ext>
              </a:extLst>
            </p:cNvPr>
            <p:cNvGrpSpPr/>
            <p:nvPr/>
          </p:nvGrpSpPr>
          <p:grpSpPr>
            <a:xfrm>
              <a:off x="5108997" y="3885588"/>
              <a:ext cx="1793708" cy="552609"/>
              <a:chOff x="4883041" y="3123638"/>
              <a:chExt cx="2251495" cy="698740"/>
            </a:xfrm>
          </p:grpSpPr>
          <p:sp>
            <p:nvSpPr>
              <p:cNvPr id="55" name="shape_header_volume_por_comprador">
                <a:extLst>
                  <a:ext uri="{FF2B5EF4-FFF2-40B4-BE49-F238E27FC236}">
                    <a16:creationId xmlns:a16="http://schemas.microsoft.com/office/drawing/2014/main" id="{C7AA327E-7C72-D013-8835-F197EB7F905A}"/>
                  </a:ext>
                </a:extLst>
              </p:cNvPr>
              <p:cNvSpPr/>
              <p:nvPr/>
            </p:nvSpPr>
            <p:spPr>
              <a:xfrm>
                <a:off x="4883041" y="3123638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85AEFF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/>
                  <a:t>VOLUME POR COMPRADOR</a:t>
                </a:r>
              </a:p>
            </p:txBody>
          </p:sp>
          <p:sp>
            <p:nvSpPr>
              <p:cNvPr id="56" name="shape_abs_volume_por_comprador">
                <a:extLst>
                  <a:ext uri="{FF2B5EF4-FFF2-40B4-BE49-F238E27FC236}">
                    <a16:creationId xmlns:a16="http://schemas.microsoft.com/office/drawing/2014/main" id="{61EEEC82-69E6-8A5C-F3CF-683972B86741}"/>
                  </a:ext>
                </a:extLst>
              </p:cNvPr>
              <p:cNvSpPr/>
              <p:nvPr/>
            </p:nvSpPr>
            <p:spPr>
              <a:xfrm>
                <a:off x="4883041" y="3442814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800">
                    <a:solidFill>
                      <a:srgbClr val="000000"/>
                    </a:solidFill>
                    <a:latin typeface="Calibri"/>
                  </a:rPr>
                  <a:t>13.95</a:t>
                </a:r>
                <a:endParaRPr lang="pt-BR" sz="800" dirty="0"/>
              </a:p>
            </p:txBody>
          </p:sp>
          <p:sp>
            <p:nvSpPr>
              <p:cNvPr id="57" name="shape_var_volume_por_comprador">
                <a:extLst>
                  <a:ext uri="{FF2B5EF4-FFF2-40B4-BE49-F238E27FC236}">
                    <a16:creationId xmlns:a16="http://schemas.microsoft.com/office/drawing/2014/main" id="{61EB6B54-9694-744B-0659-86572FCED2B3}"/>
                  </a:ext>
                </a:extLst>
              </p:cNvPr>
              <p:cNvSpPr/>
              <p:nvPr/>
            </p:nvSpPr>
            <p:spPr>
              <a:xfrm>
                <a:off x="6237388" y="3442814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FF5757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FF5757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3A6D123-7E2F-473B-3845-7E6CA52EE7FF}"/>
                </a:ext>
              </a:extLst>
            </p:cNvPr>
            <p:cNvGrpSpPr/>
            <p:nvPr/>
          </p:nvGrpSpPr>
          <p:grpSpPr>
            <a:xfrm>
              <a:off x="2126815" y="4856638"/>
              <a:ext cx="1793708" cy="552609"/>
              <a:chOff x="1950070" y="4351470"/>
              <a:chExt cx="2251495" cy="698740"/>
            </a:xfrm>
          </p:grpSpPr>
          <p:sp>
            <p:nvSpPr>
              <p:cNvPr id="52" name="shape_header_total_domicilios">
                <a:extLst>
                  <a:ext uri="{FF2B5EF4-FFF2-40B4-BE49-F238E27FC236}">
                    <a16:creationId xmlns:a16="http://schemas.microsoft.com/office/drawing/2014/main" id="{607AE2E3-3401-1A7C-00E1-7AAFCAD395DA}"/>
                  </a:ext>
                </a:extLst>
              </p:cNvPr>
              <p:cNvSpPr/>
              <p:nvPr/>
            </p:nvSpPr>
            <p:spPr>
              <a:xfrm>
                <a:off x="1950070" y="4351470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DAB48E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/>
                  <a:t>TOTAL DE DOMICÍLIOS</a:t>
                </a:r>
              </a:p>
            </p:txBody>
          </p:sp>
          <p:sp>
            <p:nvSpPr>
              <p:cNvPr id="53" name="shape_abs_total_domicilios">
                <a:extLst>
                  <a:ext uri="{FF2B5EF4-FFF2-40B4-BE49-F238E27FC236}">
                    <a16:creationId xmlns:a16="http://schemas.microsoft.com/office/drawing/2014/main" id="{A318A0D0-25F9-3130-BC38-ACC264DF4E8F}"/>
                  </a:ext>
                </a:extLst>
              </p:cNvPr>
              <p:cNvSpPr/>
              <p:nvPr/>
            </p:nvSpPr>
            <p:spPr>
              <a:xfrm>
                <a:off x="1950070" y="4670646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800">
                    <a:solidFill>
                      <a:srgbClr val="000000"/>
                    </a:solidFill>
                    <a:latin typeface="Calibri"/>
                  </a:rPr>
                  <a:t>57890760</a:t>
                </a:r>
                <a:endParaRPr lang="pt-BR" sz="800" dirty="0"/>
              </a:p>
            </p:txBody>
          </p:sp>
          <p:sp>
            <p:nvSpPr>
              <p:cNvPr id="54" name="shape_var_total_domicilios">
                <a:extLst>
                  <a:ext uri="{FF2B5EF4-FFF2-40B4-BE49-F238E27FC236}">
                    <a16:creationId xmlns:a16="http://schemas.microsoft.com/office/drawing/2014/main" id="{B0124C38-3E7B-829E-D716-228CF66E457A}"/>
                  </a:ext>
                </a:extLst>
              </p:cNvPr>
              <p:cNvSpPr/>
              <p:nvPr/>
            </p:nvSpPr>
            <p:spPr>
              <a:xfrm>
                <a:off x="3304417" y="4670646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000000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2FCB2E-5C7B-5BEE-1397-0AE53A35D8DF}"/>
                </a:ext>
              </a:extLst>
            </p:cNvPr>
            <p:cNvGrpSpPr/>
            <p:nvPr/>
          </p:nvGrpSpPr>
          <p:grpSpPr>
            <a:xfrm>
              <a:off x="176696" y="4856638"/>
              <a:ext cx="1793708" cy="552609"/>
              <a:chOff x="32131" y="4351470"/>
              <a:chExt cx="2251495" cy="698740"/>
            </a:xfrm>
          </p:grpSpPr>
          <p:sp>
            <p:nvSpPr>
              <p:cNvPr id="49" name="shape_headerr_per_penetracao">
                <a:extLst>
                  <a:ext uri="{FF2B5EF4-FFF2-40B4-BE49-F238E27FC236}">
                    <a16:creationId xmlns:a16="http://schemas.microsoft.com/office/drawing/2014/main" id="{0EE557CA-923F-E9A5-C71F-54C175552AA9}"/>
                  </a:ext>
                </a:extLst>
              </p:cNvPr>
              <p:cNvSpPr/>
              <p:nvPr/>
            </p:nvSpPr>
            <p:spPr>
              <a:xfrm>
                <a:off x="32131" y="4351470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259F36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/>
                  <a:t>% PENETRAÇÃO</a:t>
                </a:r>
              </a:p>
            </p:txBody>
          </p:sp>
          <p:sp>
            <p:nvSpPr>
              <p:cNvPr id="50" name="shape_absr_per_penetracao">
                <a:extLst>
                  <a:ext uri="{FF2B5EF4-FFF2-40B4-BE49-F238E27FC236}">
                    <a16:creationId xmlns:a16="http://schemas.microsoft.com/office/drawing/2014/main" id="{D40CDFD6-6E4B-F5C4-7012-9DA01B1FB96F}"/>
                  </a:ext>
                </a:extLst>
              </p:cNvPr>
              <p:cNvSpPr/>
              <p:nvPr/>
            </p:nvSpPr>
            <p:spPr>
              <a:xfrm>
                <a:off x="32131" y="4670646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800">
                    <a:solidFill>
                      <a:srgbClr val="000000"/>
                    </a:solidFill>
                    <a:latin typeface="Calibri"/>
                  </a:rPr>
                  <a:t>12.07</a:t>
                </a:r>
                <a:endParaRPr lang="pt-BR" sz="800" dirty="0"/>
              </a:p>
            </p:txBody>
          </p:sp>
          <p:sp>
            <p:nvSpPr>
              <p:cNvPr id="51" name="shape_var_per_penetracao">
                <a:extLst>
                  <a:ext uri="{FF2B5EF4-FFF2-40B4-BE49-F238E27FC236}">
                    <a16:creationId xmlns:a16="http://schemas.microsoft.com/office/drawing/2014/main" id="{C423D68B-84F3-AD02-1C59-2320F5A06689}"/>
                  </a:ext>
                </a:extLst>
              </p:cNvPr>
              <p:cNvSpPr/>
              <p:nvPr/>
            </p:nvSpPr>
            <p:spPr>
              <a:xfrm>
                <a:off x="1386478" y="4670646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44B3E1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44B3E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5A5401E-2F6B-5736-79C1-4A432EBCC9C2}"/>
                </a:ext>
              </a:extLst>
            </p:cNvPr>
            <p:cNvGrpSpPr/>
            <p:nvPr/>
          </p:nvGrpSpPr>
          <p:grpSpPr>
            <a:xfrm>
              <a:off x="6062137" y="4854365"/>
              <a:ext cx="1793708" cy="552609"/>
              <a:chOff x="5820452" y="4348597"/>
              <a:chExt cx="2251495" cy="698740"/>
            </a:xfrm>
          </p:grpSpPr>
          <p:sp>
            <p:nvSpPr>
              <p:cNvPr id="46" name="shape_header_volume_por_viagem">
                <a:extLst>
                  <a:ext uri="{FF2B5EF4-FFF2-40B4-BE49-F238E27FC236}">
                    <a16:creationId xmlns:a16="http://schemas.microsoft.com/office/drawing/2014/main" id="{6AD25F49-9F3C-AC1E-A44A-5AAA1DD93A54}"/>
                  </a:ext>
                </a:extLst>
              </p:cNvPr>
              <p:cNvSpPr/>
              <p:nvPr/>
            </p:nvSpPr>
            <p:spPr>
              <a:xfrm>
                <a:off x="5820452" y="4348597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215C98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 dirty="0"/>
                  <a:t>VOLUME POR VIAGEM</a:t>
                </a:r>
              </a:p>
            </p:txBody>
          </p:sp>
          <p:sp>
            <p:nvSpPr>
              <p:cNvPr id="47" name="shape_abs_volume_por_viagem">
                <a:extLst>
                  <a:ext uri="{FF2B5EF4-FFF2-40B4-BE49-F238E27FC236}">
                    <a16:creationId xmlns:a16="http://schemas.microsoft.com/office/drawing/2014/main" id="{AE722031-A1EA-A81C-9666-A66A698BC135}"/>
                  </a:ext>
                </a:extLst>
              </p:cNvPr>
              <p:cNvSpPr/>
              <p:nvPr/>
            </p:nvSpPr>
            <p:spPr>
              <a:xfrm>
                <a:off x="5820452" y="4667773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800">
                    <a:solidFill>
                      <a:srgbClr val="000000"/>
                    </a:solidFill>
                    <a:latin typeface="Calibri"/>
                  </a:rPr>
                  <a:t>3.23</a:t>
                </a:r>
                <a:endParaRPr lang="pt-BR" sz="800" dirty="0"/>
              </a:p>
            </p:txBody>
          </p:sp>
          <p:sp>
            <p:nvSpPr>
              <p:cNvPr id="48" name="shape_var_volume_por_viagem">
                <a:extLst>
                  <a:ext uri="{FF2B5EF4-FFF2-40B4-BE49-F238E27FC236}">
                    <a16:creationId xmlns:a16="http://schemas.microsoft.com/office/drawing/2014/main" id="{74410259-9E85-4D58-931F-4407CFED98D9}"/>
                  </a:ext>
                </a:extLst>
              </p:cNvPr>
              <p:cNvSpPr/>
              <p:nvPr/>
            </p:nvSpPr>
            <p:spPr>
              <a:xfrm>
                <a:off x="7174799" y="4667773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44B3E1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44B3E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DAFC556-274A-D7FA-D78D-D48907FC1BE6}"/>
                </a:ext>
              </a:extLst>
            </p:cNvPr>
            <p:cNvGrpSpPr/>
            <p:nvPr/>
          </p:nvGrpSpPr>
          <p:grpSpPr>
            <a:xfrm>
              <a:off x="4155878" y="4854365"/>
              <a:ext cx="1793708" cy="552609"/>
              <a:chOff x="3945650" y="4348597"/>
              <a:chExt cx="2251495" cy="698740"/>
            </a:xfrm>
          </p:grpSpPr>
          <p:sp>
            <p:nvSpPr>
              <p:cNvPr id="43" name="shape_header_frequencia">
                <a:extLst>
                  <a:ext uri="{FF2B5EF4-FFF2-40B4-BE49-F238E27FC236}">
                    <a16:creationId xmlns:a16="http://schemas.microsoft.com/office/drawing/2014/main" id="{73792DB7-095B-EDD0-4F2C-EE36CCD34CD5}"/>
                  </a:ext>
                </a:extLst>
              </p:cNvPr>
              <p:cNvSpPr/>
              <p:nvPr/>
            </p:nvSpPr>
            <p:spPr>
              <a:xfrm>
                <a:off x="3945650" y="4348597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00B0F0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/>
                  <a:t>FREQUÊNCIA</a:t>
                </a:r>
              </a:p>
            </p:txBody>
          </p:sp>
          <p:sp>
            <p:nvSpPr>
              <p:cNvPr id="44" name="shape_abs_frequencia">
                <a:extLst>
                  <a:ext uri="{FF2B5EF4-FFF2-40B4-BE49-F238E27FC236}">
                    <a16:creationId xmlns:a16="http://schemas.microsoft.com/office/drawing/2014/main" id="{4FBB8456-C789-E0A4-589C-7F3C9E07D519}"/>
                  </a:ext>
                </a:extLst>
              </p:cNvPr>
              <p:cNvSpPr/>
              <p:nvPr/>
            </p:nvSpPr>
            <p:spPr>
              <a:xfrm>
                <a:off x="3945650" y="4667773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800">
                    <a:solidFill>
                      <a:srgbClr val="000000"/>
                    </a:solidFill>
                    <a:latin typeface="Calibri"/>
                  </a:rPr>
                  <a:t>4.32</a:t>
                </a:r>
                <a:endParaRPr lang="pt-BR" sz="800" dirty="0"/>
              </a:p>
            </p:txBody>
          </p:sp>
          <p:sp>
            <p:nvSpPr>
              <p:cNvPr id="45" name="shape_var_frequencia">
                <a:extLst>
                  <a:ext uri="{FF2B5EF4-FFF2-40B4-BE49-F238E27FC236}">
                    <a16:creationId xmlns:a16="http://schemas.microsoft.com/office/drawing/2014/main" id="{CCF0FC2B-DF5B-F288-2D25-310490729430}"/>
                  </a:ext>
                </a:extLst>
              </p:cNvPr>
              <p:cNvSpPr/>
              <p:nvPr/>
            </p:nvSpPr>
            <p:spPr>
              <a:xfrm>
                <a:off x="5299997" y="4667773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FF5757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FF5757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CBAAC8-E1C9-856F-F586-8574C49B6BFC}"/>
                </a:ext>
              </a:extLst>
            </p:cNvPr>
            <p:cNvGrpSpPr/>
            <p:nvPr/>
          </p:nvGrpSpPr>
          <p:grpSpPr>
            <a:xfrm>
              <a:off x="10243035" y="4852093"/>
              <a:ext cx="1793708" cy="552609"/>
              <a:chOff x="9932358" y="4345724"/>
              <a:chExt cx="2251495" cy="698740"/>
            </a:xfrm>
          </p:grpSpPr>
          <p:sp>
            <p:nvSpPr>
              <p:cNvPr id="40" name="shape_header_gasto_por_viagem">
                <a:extLst>
                  <a:ext uri="{FF2B5EF4-FFF2-40B4-BE49-F238E27FC236}">
                    <a16:creationId xmlns:a16="http://schemas.microsoft.com/office/drawing/2014/main" id="{B5AB4158-1E59-CA20-B899-13E12362ADB9}"/>
                  </a:ext>
                </a:extLst>
              </p:cNvPr>
              <p:cNvSpPr/>
              <p:nvPr/>
            </p:nvSpPr>
            <p:spPr>
              <a:xfrm>
                <a:off x="9932358" y="4345724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/>
                  <a:t>GASTO POR VIAGEM</a:t>
                </a:r>
              </a:p>
            </p:txBody>
          </p:sp>
          <p:sp>
            <p:nvSpPr>
              <p:cNvPr id="41" name="shape_abs_gasto_por_viagem">
                <a:extLst>
                  <a:ext uri="{FF2B5EF4-FFF2-40B4-BE49-F238E27FC236}">
                    <a16:creationId xmlns:a16="http://schemas.microsoft.com/office/drawing/2014/main" id="{A56ED166-1D83-E62F-1453-1EC77A855E24}"/>
                  </a:ext>
                </a:extLst>
              </p:cNvPr>
              <p:cNvSpPr/>
              <p:nvPr/>
            </p:nvSpPr>
            <p:spPr>
              <a:xfrm>
                <a:off x="9932358" y="4664900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800">
                    <a:solidFill>
                      <a:srgbClr val="000000"/>
                    </a:solidFill>
                    <a:latin typeface="Calibri"/>
                  </a:rPr>
                  <a:t>11.19</a:t>
                </a:r>
                <a:endParaRPr lang="pt-BR" sz="800" dirty="0"/>
              </a:p>
            </p:txBody>
          </p:sp>
          <p:sp>
            <p:nvSpPr>
              <p:cNvPr id="42" name="shape_var_gasto_por_viagem">
                <a:extLst>
                  <a:ext uri="{FF2B5EF4-FFF2-40B4-BE49-F238E27FC236}">
                    <a16:creationId xmlns:a16="http://schemas.microsoft.com/office/drawing/2014/main" id="{73847BAE-C220-715D-B352-A5E79CB5F62A}"/>
                  </a:ext>
                </a:extLst>
              </p:cNvPr>
              <p:cNvSpPr/>
              <p:nvPr/>
            </p:nvSpPr>
            <p:spPr>
              <a:xfrm>
                <a:off x="11286705" y="4664900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44B3E1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44B3E1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931877F-793E-B199-17BA-AF151F035171}"/>
                </a:ext>
              </a:extLst>
            </p:cNvPr>
            <p:cNvGrpSpPr/>
            <p:nvPr/>
          </p:nvGrpSpPr>
          <p:grpSpPr>
            <a:xfrm>
              <a:off x="8336776" y="4852093"/>
              <a:ext cx="1793708" cy="552609"/>
              <a:chOff x="8057556" y="4345724"/>
              <a:chExt cx="2251495" cy="698740"/>
            </a:xfrm>
          </p:grpSpPr>
          <p:sp>
            <p:nvSpPr>
              <p:cNvPr id="37" name="shape_header_frequencia2">
                <a:extLst>
                  <a:ext uri="{FF2B5EF4-FFF2-40B4-BE49-F238E27FC236}">
                    <a16:creationId xmlns:a16="http://schemas.microsoft.com/office/drawing/2014/main" id="{21BCAE57-035C-AC5A-D775-FE34769580C3}"/>
                  </a:ext>
                </a:extLst>
              </p:cNvPr>
              <p:cNvSpPr/>
              <p:nvPr/>
            </p:nvSpPr>
            <p:spPr>
              <a:xfrm>
                <a:off x="8057556" y="4345724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00B0F0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/>
                  <a:t>FREQUÊNCIA</a:t>
                </a:r>
              </a:p>
            </p:txBody>
          </p:sp>
          <p:sp>
            <p:nvSpPr>
              <p:cNvPr id="38" name="shape_abs_frequencia2">
                <a:extLst>
                  <a:ext uri="{FF2B5EF4-FFF2-40B4-BE49-F238E27FC236}">
                    <a16:creationId xmlns:a16="http://schemas.microsoft.com/office/drawing/2014/main" id="{0EA3AF00-2462-C9BA-5440-8FFEF16B8DFA}"/>
                  </a:ext>
                </a:extLst>
              </p:cNvPr>
              <p:cNvSpPr/>
              <p:nvPr/>
            </p:nvSpPr>
            <p:spPr>
              <a:xfrm>
                <a:off x="8057556" y="4664900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800">
                    <a:solidFill>
                      <a:srgbClr val="000000"/>
                    </a:solidFill>
                    <a:latin typeface="Calibri"/>
                  </a:rPr>
                  <a:t>4.32</a:t>
                </a:r>
                <a:endParaRPr lang="pt-BR" sz="800" dirty="0"/>
              </a:p>
            </p:txBody>
          </p:sp>
          <p:sp>
            <p:nvSpPr>
              <p:cNvPr id="39" name="shape_var_frequencia2">
                <a:extLst>
                  <a:ext uri="{FF2B5EF4-FFF2-40B4-BE49-F238E27FC236}">
                    <a16:creationId xmlns:a16="http://schemas.microsoft.com/office/drawing/2014/main" id="{9943CEB7-EDA4-A4A8-C6C0-02C88AA55FCD}"/>
                  </a:ext>
                </a:extLst>
              </p:cNvPr>
              <p:cNvSpPr/>
              <p:nvPr/>
            </p:nvSpPr>
            <p:spPr>
              <a:xfrm>
                <a:off x="9411903" y="4664900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FF5757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FF5757"/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6F46DDC-CE97-6F76-A3D6-D9B9D4929FDE}"/>
                </a:ext>
              </a:extLst>
            </p:cNvPr>
            <p:cNvGrpSpPr/>
            <p:nvPr/>
          </p:nvGrpSpPr>
          <p:grpSpPr>
            <a:xfrm>
              <a:off x="9281138" y="3885588"/>
              <a:ext cx="1793708" cy="552609"/>
              <a:chOff x="8986334" y="3123638"/>
              <a:chExt cx="2251495" cy="698740"/>
            </a:xfrm>
          </p:grpSpPr>
          <p:sp>
            <p:nvSpPr>
              <p:cNvPr id="34" name="shape_header_gasto_por_comprador">
                <a:extLst>
                  <a:ext uri="{FF2B5EF4-FFF2-40B4-BE49-F238E27FC236}">
                    <a16:creationId xmlns:a16="http://schemas.microsoft.com/office/drawing/2014/main" id="{DA2B30F0-94F4-8346-14EF-8793995A59C7}"/>
                  </a:ext>
                </a:extLst>
              </p:cNvPr>
              <p:cNvSpPr/>
              <p:nvPr/>
            </p:nvSpPr>
            <p:spPr>
              <a:xfrm>
                <a:off x="8986334" y="3123638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D876CC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/>
                  <a:t>GASTO POR COMPRADOR</a:t>
                </a:r>
              </a:p>
            </p:txBody>
          </p:sp>
          <p:sp>
            <p:nvSpPr>
              <p:cNvPr id="35" name="shape_abs_gasto_por_comprador">
                <a:extLst>
                  <a:ext uri="{FF2B5EF4-FFF2-40B4-BE49-F238E27FC236}">
                    <a16:creationId xmlns:a16="http://schemas.microsoft.com/office/drawing/2014/main" id="{32420E42-4F1F-1FC6-4E46-09FC06088D9D}"/>
                  </a:ext>
                </a:extLst>
              </p:cNvPr>
              <p:cNvSpPr/>
              <p:nvPr/>
            </p:nvSpPr>
            <p:spPr>
              <a:xfrm>
                <a:off x="8986334" y="3442814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800">
                    <a:solidFill>
                      <a:srgbClr val="000000"/>
                    </a:solidFill>
                    <a:latin typeface="Calibri"/>
                  </a:rPr>
                  <a:t>48.35</a:t>
                </a:r>
                <a:endParaRPr lang="pt-BR" sz="800" dirty="0"/>
              </a:p>
            </p:txBody>
          </p:sp>
          <p:sp>
            <p:nvSpPr>
              <p:cNvPr id="36" name="shape_var_gasto_por_comprador">
                <a:extLst>
                  <a:ext uri="{FF2B5EF4-FFF2-40B4-BE49-F238E27FC236}">
                    <a16:creationId xmlns:a16="http://schemas.microsoft.com/office/drawing/2014/main" id="{21794538-3FC6-8692-1103-1A1754F2C56D}"/>
                  </a:ext>
                </a:extLst>
              </p:cNvPr>
              <p:cNvSpPr/>
              <p:nvPr/>
            </p:nvSpPr>
            <p:spPr>
              <a:xfrm>
                <a:off x="10340681" y="3442814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FF5757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FF5757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C619828-8E9A-8A09-E7BF-93B3E0658479}"/>
                </a:ext>
              </a:extLst>
            </p:cNvPr>
            <p:cNvGrpSpPr/>
            <p:nvPr/>
          </p:nvGrpSpPr>
          <p:grpSpPr>
            <a:xfrm>
              <a:off x="5380901" y="1702445"/>
              <a:ext cx="1793708" cy="552609"/>
              <a:chOff x="5380901" y="1702445"/>
              <a:chExt cx="1793708" cy="552609"/>
            </a:xfrm>
          </p:grpSpPr>
          <p:sp>
            <p:nvSpPr>
              <p:cNvPr id="31" name="shape_header_valor">
                <a:extLst>
                  <a:ext uri="{FF2B5EF4-FFF2-40B4-BE49-F238E27FC236}">
                    <a16:creationId xmlns:a16="http://schemas.microsoft.com/office/drawing/2014/main" id="{ED0CD9F3-4AD2-3C20-7F6D-B178BAE7FA2C}"/>
                  </a:ext>
                </a:extLst>
              </p:cNvPr>
              <p:cNvSpPr/>
              <p:nvPr/>
            </p:nvSpPr>
            <p:spPr>
              <a:xfrm>
                <a:off x="5380902" y="1702445"/>
                <a:ext cx="1793705" cy="252425"/>
              </a:xfrm>
              <a:prstGeom prst="roundRect">
                <a:avLst>
                  <a:gd name="adj" fmla="val 0"/>
                </a:avLst>
              </a:prstGeom>
              <a:solidFill>
                <a:srgbClr val="92D050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 dirty="0"/>
                  <a:t>VALOR</a:t>
                </a:r>
              </a:p>
            </p:txBody>
          </p:sp>
          <p:sp>
            <p:nvSpPr>
              <p:cNvPr id="32" name="shape_abs_valor">
                <a:extLst>
                  <a:ext uri="{FF2B5EF4-FFF2-40B4-BE49-F238E27FC236}">
                    <a16:creationId xmlns:a16="http://schemas.microsoft.com/office/drawing/2014/main" id="{28CE9DF9-431F-8BAC-E6AC-D44C002FAF6B}"/>
                  </a:ext>
                </a:extLst>
              </p:cNvPr>
              <p:cNvSpPr/>
              <p:nvPr/>
            </p:nvSpPr>
            <p:spPr>
              <a:xfrm>
                <a:off x="5380901" y="1954870"/>
                <a:ext cx="1078971" cy="30018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800">
                    <a:solidFill>
                      <a:srgbClr val="000000"/>
                    </a:solidFill>
                    <a:latin typeface="Calibri"/>
                  </a:rPr>
                  <a:t>337875400.0</a:t>
                </a:r>
                <a:endParaRPr lang="pt-BR" sz="800" dirty="0"/>
              </a:p>
            </p:txBody>
          </p:sp>
          <p:sp>
            <p:nvSpPr>
              <p:cNvPr id="33" name="shape_var_valor">
                <a:extLst>
                  <a:ext uri="{FF2B5EF4-FFF2-40B4-BE49-F238E27FC236}">
                    <a16:creationId xmlns:a16="http://schemas.microsoft.com/office/drawing/2014/main" id="{79440B85-56FA-9B12-4261-7F9563B39D4D}"/>
                  </a:ext>
                </a:extLst>
              </p:cNvPr>
              <p:cNvSpPr/>
              <p:nvPr/>
            </p:nvSpPr>
            <p:spPr>
              <a:xfrm>
                <a:off x="6459875" y="1954870"/>
                <a:ext cx="714734" cy="30018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FF5757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FF5757"/>
                  </a:solidFill>
                </a:endParaRPr>
              </a:p>
            </p:txBody>
          </p:sp>
        </p:grpSp>
      </p:grpSp>
      <p:sp>
        <p:nvSpPr>
          <p:cNvPr id="7" name="TitleChartMeasureTree">
            <a:extLst>
              <a:ext uri="{FF2B5EF4-FFF2-40B4-BE49-F238E27FC236}">
                <a16:creationId xmlns:a16="http://schemas.microsoft.com/office/drawing/2014/main" id="{85FBF46A-7BBB-1AE8-04D3-09E73B5E6822}"/>
              </a:ext>
            </a:extLst>
          </p:cNvPr>
          <p:cNvSpPr txBox="1"/>
          <p:nvPr/>
        </p:nvSpPr>
        <p:spPr>
          <a:xfrm>
            <a:off x="187072" y="1448752"/>
            <a:ext cx="3984119" cy="15447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56EDA4-1FC9-447F-90FA-86CCEE74977D}" type="TxLink">
              <a:rPr lang="en-US" sz="8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ptos Narrow"/>
              </a:rPr>
              <a:pPr/>
              <a:t>MAT Dec-21 vs. MAT Dec-20 | Coca-Cola Cia | Hipermercados | Total Descartaveis | N+NE</a:t>
            </a:fld>
            <a:endParaRPr lang="pt-BR" sz="800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2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_Produto">
            <a:extLst>
              <a:ext uri="{FF2B5EF4-FFF2-40B4-BE49-F238E27FC236}">
                <a16:creationId xmlns:a16="http://schemas.microsoft.com/office/drawing/2014/main" id="{C38875BE-BB84-678E-D078-C80A67885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2689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value">
            <a:extLst>
              <a:ext uri="{FF2B5EF4-FFF2-40B4-BE49-F238E27FC236}">
                <a16:creationId xmlns:a16="http://schemas.microsoft.com/office/drawing/2014/main" id="{9359B641-19E0-720C-C927-D16B280A69C3}"/>
              </a:ext>
            </a:extLst>
          </p:cNvPr>
          <p:cNvSpPr/>
          <p:nvPr/>
        </p:nvSpPr>
        <p:spPr>
          <a:xfrm>
            <a:off x="4939990" y="802888"/>
            <a:ext cx="2542478" cy="702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R$ 337.875.400,00</a:t>
            </a:r>
          </a:p>
        </p:txBody>
      </p:sp>
    </p:spTree>
    <p:extLst>
      <p:ext uri="{BB962C8B-B14F-4D97-AF65-F5344CB8AC3E}">
        <p14:creationId xmlns:p14="http://schemas.microsoft.com/office/powerpoint/2010/main" val="149453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E7F7-4E07-5104-FB57-05FC4EF8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Chart_Regiao">
            <a:extLst>
              <a:ext uri="{FF2B5EF4-FFF2-40B4-BE49-F238E27FC236}">
                <a16:creationId xmlns:a16="http://schemas.microsoft.com/office/drawing/2014/main" id="{07DECC29-2EA6-99FF-C7C5-E5805B080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0721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856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71AADA-ACB0-3D8B-C81B-7D8A4554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Chart_Mensal">
            <a:extLst>
              <a:ext uri="{FF2B5EF4-FFF2-40B4-BE49-F238E27FC236}">
                <a16:creationId xmlns:a16="http://schemas.microsoft.com/office/drawing/2014/main" id="{B922E509-C3E8-CB2E-E65C-38A549DC3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2496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308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B95C-E1DF-AA4E-ED29-9232D592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Chart_Share_Regiao">
            <a:extLst>
              <a:ext uri="{FF2B5EF4-FFF2-40B4-BE49-F238E27FC236}">
                <a16:creationId xmlns:a16="http://schemas.microsoft.com/office/drawing/2014/main" id="{83BCE98C-FC55-762E-A5B5-0157C4D13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6743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944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EC9D-8ED8-C48B-B6CD-A77E7BC6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9" name="Chart_Cumulative_Sales">
            <a:extLst>
              <a:ext uri="{FF2B5EF4-FFF2-40B4-BE49-F238E27FC236}">
                <a16:creationId xmlns:a16="http://schemas.microsoft.com/office/drawing/2014/main" id="{0ADD4CC9-F52F-154D-89D7-C49183DF0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5869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5209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CLUDEHIDDENSLIDES" val="False"/>
  <p:tag name="NUMBEROFPAGES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41da7a-79c1-417c-b408-16c0bfe99fca}" enabled="1" method="Standard" siteId="{1e355c04-e0a4-42ed-8e2d-7351591f0ef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Inocencio</dc:creator>
  <cp:lastModifiedBy>Eduardo Inocencio</cp:lastModifiedBy>
  <cp:revision>11</cp:revision>
  <dcterms:created xsi:type="dcterms:W3CDTF">2025-09-12T05:00:54Z</dcterms:created>
  <dcterms:modified xsi:type="dcterms:W3CDTF">2025-09-21T01:46:04Z</dcterms:modified>
</cp:coreProperties>
</file>