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1" r:id="rId2"/>
    <p:sldId id="352" r:id="rId3"/>
    <p:sldId id="354" r:id="rId4"/>
    <p:sldId id="355" r:id="rId5"/>
    <p:sldId id="356" r:id="rId6"/>
    <p:sldId id="294" r:id="rId7"/>
    <p:sldId id="296" r:id="rId8"/>
    <p:sldId id="297" r:id="rId9"/>
    <p:sldId id="357" r:id="rId10"/>
    <p:sldId id="298" r:id="rId11"/>
    <p:sldId id="299" r:id="rId12"/>
    <p:sldId id="300" r:id="rId13"/>
    <p:sldId id="301" r:id="rId14"/>
    <p:sldId id="303" r:id="rId15"/>
    <p:sldId id="315" r:id="rId16"/>
    <p:sldId id="316" r:id="rId17"/>
    <p:sldId id="313" r:id="rId18"/>
    <p:sldId id="302" r:id="rId19"/>
    <p:sldId id="304" r:id="rId20"/>
    <p:sldId id="305" r:id="rId21"/>
    <p:sldId id="306" r:id="rId22"/>
    <p:sldId id="307" r:id="rId23"/>
    <p:sldId id="308" r:id="rId24"/>
    <p:sldId id="319" r:id="rId25"/>
    <p:sldId id="317" r:id="rId26"/>
    <p:sldId id="318" r:id="rId27"/>
    <p:sldId id="310" r:id="rId28"/>
    <p:sldId id="312" r:id="rId29"/>
    <p:sldId id="320" r:id="rId30"/>
    <p:sldId id="311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65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van Justino" initials="GJ" lastIdx="1" clrIdx="0">
    <p:extLst>
      <p:ext uri="{19B8F6BF-5375-455C-9EA6-DF929625EA0E}">
        <p15:presenceInfo xmlns:p15="http://schemas.microsoft.com/office/powerpoint/2012/main" userId="39624ad59b3a63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 autoAdjust="0"/>
    <p:restoredTop sz="85394" autoAdjust="0"/>
  </p:normalViewPr>
  <p:slideViewPr>
    <p:cSldViewPr>
      <p:cViewPr varScale="1">
        <p:scale>
          <a:sx n="61" d="100"/>
          <a:sy n="61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AE727-28A2-4226-9959-E0FDBE607E3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F1589-D2B3-48A2-86D0-4A58E8097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46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dimensioes</a:t>
            </a:r>
            <a:r>
              <a:rPr lang="pt-BR" dirty="0"/>
              <a:t>: canal de vendas,</a:t>
            </a:r>
          </a:p>
          <a:p>
            <a:r>
              <a:rPr lang="pt-BR" dirty="0"/>
              <a:t>Membros: ano, mês dia</a:t>
            </a:r>
          </a:p>
          <a:p>
            <a:r>
              <a:rPr lang="pt-BR" dirty="0"/>
              <a:t>Calendário fiscal (ano semana e dia)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5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OLTP – foco operacional</a:t>
            </a:r>
          </a:p>
          <a:p>
            <a:r>
              <a:rPr lang="pt-BR" dirty="0"/>
              <a:t>OLAP – foco gerencial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44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1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7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campo pode ser armazenado qualquer tipo de dado, inclusive imagem, som,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3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Gestão da carteira de clientes</a:t>
            </a:r>
          </a:p>
          <a:p>
            <a:endParaRPr lang="pt-BR" dirty="0"/>
          </a:p>
          <a:p>
            <a:r>
              <a:rPr lang="pt-BR" dirty="0"/>
              <a:t>6) Antecipar se o cliente pode se tornar inativo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8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Processamento atômico – aumentar valor dos salários de todos os </a:t>
            </a:r>
            <a:r>
              <a:rPr lang="pt-BR" dirty="0" err="1"/>
              <a:t>funcionarios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6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F1589-D2B3-48A2-86D0-4A58E80977D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4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DA2D-970D-47D9-B813-0D9BB7DEF2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09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9AF9E-C711-42E0-A978-7C5AA04B72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9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272017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2FC0258F-920C-4BBB-A436-26D777A28F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113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F5401-576D-4FAF-9956-F6A26EBDC71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69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FF3F8165-100D-4630-AD86-EBBAC579697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079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346050"/>
          </a:xfrm>
        </p:spPr>
        <p:txBody>
          <a:bodyPr/>
          <a:lstStyle>
            <a:lvl1pPr>
              <a:defRPr sz="1100"/>
            </a:lvl1pPr>
          </a:lstStyle>
          <a:p>
            <a:fld id="{25FCCFC2-EC7F-4330-91B4-64DBB2379A1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81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80867" y="277582"/>
            <a:ext cx="477416" cy="476250"/>
          </a:xfrm>
        </p:spPr>
        <p:txBody>
          <a:bodyPr/>
          <a:lstStyle>
            <a:lvl1pPr>
              <a:defRPr sz="1100"/>
            </a:lvl1pPr>
          </a:lstStyle>
          <a:p>
            <a:fld id="{84B8B6E2-077D-468B-B93A-180043FAF7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88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370C3-F771-4FAE-B40D-4DB1515636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7115-3B58-43D7-9278-C9A79948AF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99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2688B-3E90-4CAF-AB45-A320C861F4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60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18ED7-465D-42EB-9AE9-116FD09495A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1F2A-6860-4481-A063-C59E4217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de apoio aos SI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19AAF-0BEC-4772-949D-8889F1D27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4000" dirty="0"/>
              <a:t>Gerenciamento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193639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09FA90-341C-4C18-A8D9-3ADD1A02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C37D1C-A4E2-4133-B231-1B3113E8C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7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595ED3-545C-4150-8467-8DC7852B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pt-BR" dirty="0"/>
              <a:t>é um banco de dados?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DDA0D2-A5A4-4FD8-AC2D-9E0E9616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Os dados organizacionais são armazenados em um banco de dados. </a:t>
            </a:r>
          </a:p>
          <a:p>
            <a:endParaRPr lang="pt-BR" sz="2000" dirty="0"/>
          </a:p>
          <a:p>
            <a:r>
              <a:rPr lang="pt-BR" sz="2000" dirty="0"/>
              <a:t>O banco de dados contém dados armazenados de forma organizada, para que sejam localizados com facilidade e velocidade.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 “banco de dados” também é conhecido como “base de dados”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EF3366D-E2E1-4103-A78A-95A18C260969}"/>
              </a:ext>
            </a:extLst>
          </p:cNvPr>
          <p:cNvSpPr/>
          <p:nvPr/>
        </p:nvSpPr>
        <p:spPr>
          <a:xfrm>
            <a:off x="1187624" y="3332392"/>
            <a:ext cx="6768752" cy="19442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badi" panose="020B0604020104020204" pitchFamily="34" charset="0"/>
              </a:rPr>
              <a:t>“(...) compreender como os dados são estruturados, armazenados e acessados pode ajudar os profissionais de negócios a obter maior valor estratégico dos recursos de dados de sua organização” </a:t>
            </a:r>
          </a:p>
        </p:txBody>
      </p:sp>
    </p:spTree>
    <p:extLst>
      <p:ext uri="{BB962C8B-B14F-4D97-AF65-F5344CB8AC3E}">
        <p14:creationId xmlns:p14="http://schemas.microsoft.com/office/powerpoint/2010/main" val="5257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C205A-1C9A-4BC0-A318-4074AF3C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os dados são armazenados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8599D-FE11-4A53-B0DC-E9C45DA0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Os dados armazenados num banco de dados são mantidos por um </a:t>
            </a:r>
            <a:r>
              <a:rPr lang="pt-BR" sz="2400" b="1" dirty="0"/>
              <a:t>sistema de gerenciamento de banco de dados </a:t>
            </a:r>
            <a:r>
              <a:rPr lang="pt-BR" sz="2400" dirty="0"/>
              <a:t>(SGBD ou DBMS – </a:t>
            </a:r>
            <a:r>
              <a:rPr lang="pt-BR" sz="2400" i="1" dirty="0" err="1"/>
              <a:t>Database</a:t>
            </a:r>
            <a:r>
              <a:rPr lang="pt-BR" sz="2400" i="1" dirty="0"/>
              <a:t> Management System)</a:t>
            </a:r>
          </a:p>
          <a:p>
            <a:endParaRPr lang="pt-BR" sz="2400" b="1" i="1" dirty="0"/>
          </a:p>
          <a:p>
            <a:r>
              <a:rPr lang="pt-BR" sz="2400" dirty="0"/>
              <a:t>É através do SGDB que os dados são lidos ou armazenados</a:t>
            </a:r>
          </a:p>
          <a:p>
            <a:endParaRPr lang="pt-BR" sz="2400" dirty="0"/>
          </a:p>
          <a:p>
            <a:r>
              <a:rPr lang="pt-BR" sz="2400" dirty="0"/>
              <a:t>Há duas formas de pelas quais os usuários podem interagir com um SGBD:</a:t>
            </a:r>
          </a:p>
          <a:p>
            <a:pPr lvl="1"/>
            <a:r>
              <a:rPr lang="pt-BR" sz="2000" dirty="0"/>
              <a:t>Diretamente</a:t>
            </a:r>
          </a:p>
          <a:p>
            <a:pPr lvl="1"/>
            <a:r>
              <a:rPr lang="pt-BR" sz="2000" dirty="0"/>
              <a:t>Indiretamente</a:t>
            </a:r>
          </a:p>
        </p:txBody>
      </p:sp>
    </p:spTree>
    <p:extLst>
      <p:ext uri="{BB962C8B-B14F-4D97-AF65-F5344CB8AC3E}">
        <p14:creationId xmlns:p14="http://schemas.microsoft.com/office/powerpoint/2010/main" val="5077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FCB0F-6B49-422E-991C-411C61B2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 de acesso ao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29377-C515-4E4A-ADA3-04313A59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2B689A-88B8-4A3F-B3C2-E4525051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02" y="4988183"/>
            <a:ext cx="3039546" cy="1552774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1F23CD-6C99-4E29-A510-E31A1222BB7F}"/>
              </a:ext>
            </a:extLst>
          </p:cNvPr>
          <p:cNvGrpSpPr/>
          <p:nvPr/>
        </p:nvGrpSpPr>
        <p:grpSpPr>
          <a:xfrm>
            <a:off x="868760" y="1533055"/>
            <a:ext cx="3528392" cy="4200202"/>
            <a:chOff x="868760" y="1533054"/>
            <a:chExt cx="3528392" cy="451001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A30C21-FCDC-437D-916F-DEA938EA5736}"/>
                </a:ext>
              </a:extLst>
            </p:cNvPr>
            <p:cNvSpPr/>
            <p:nvPr/>
          </p:nvSpPr>
          <p:spPr>
            <a:xfrm>
              <a:off x="868760" y="1533054"/>
              <a:ext cx="3528392" cy="4176464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B744B43-4425-48F3-8CAF-97FD434682EA}"/>
                </a:ext>
              </a:extLst>
            </p:cNvPr>
            <p:cNvSpPr txBox="1"/>
            <p:nvPr/>
          </p:nvSpPr>
          <p:spPr>
            <a:xfrm>
              <a:off x="1706016" y="5673739"/>
              <a:ext cx="190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badi" panose="020B0604020104020204" pitchFamily="34" charset="0"/>
                </a:rPr>
                <a:t>Intera</a:t>
              </a:r>
              <a:r>
                <a:rPr lang="pt-BR" dirty="0" err="1">
                  <a:latin typeface="Abadi" panose="020B0604020104020204" pitchFamily="34" charset="0"/>
                </a:rPr>
                <a:t>ção</a:t>
              </a:r>
              <a:r>
                <a:rPr lang="pt-BR" dirty="0">
                  <a:latin typeface="Abadi" panose="020B0604020104020204" pitchFamily="34" charset="0"/>
                </a:rPr>
                <a:t> indireta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DEBA54E-714A-4A86-9DC5-B9F659B9A3DD}"/>
              </a:ext>
            </a:extLst>
          </p:cNvPr>
          <p:cNvGrpSpPr/>
          <p:nvPr/>
        </p:nvGrpSpPr>
        <p:grpSpPr>
          <a:xfrm>
            <a:off x="6243700" y="2055932"/>
            <a:ext cx="2201695" cy="2729111"/>
            <a:chOff x="6243700" y="2055932"/>
            <a:chExt cx="2201695" cy="272911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81BAFEC-81CA-4769-B0E7-C00094697FC2}"/>
                </a:ext>
              </a:extLst>
            </p:cNvPr>
            <p:cNvSpPr/>
            <p:nvPr/>
          </p:nvSpPr>
          <p:spPr>
            <a:xfrm>
              <a:off x="6243700" y="2055932"/>
              <a:ext cx="2191072" cy="2391965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2F42BCA-4F69-4351-9D26-8FB089F28027}"/>
                </a:ext>
              </a:extLst>
            </p:cNvPr>
            <p:cNvSpPr txBox="1"/>
            <p:nvPr/>
          </p:nvSpPr>
          <p:spPr>
            <a:xfrm>
              <a:off x="6542355" y="4415711"/>
              <a:ext cx="190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badi" panose="020B0604020104020204" pitchFamily="34" charset="0"/>
                </a:rPr>
                <a:t>Intera</a:t>
              </a:r>
              <a:r>
                <a:rPr lang="pt-BR" dirty="0" err="1">
                  <a:latin typeface="Abadi" panose="020B0604020104020204" pitchFamily="34" charset="0"/>
                </a:rPr>
                <a:t>ção</a:t>
              </a:r>
              <a:r>
                <a:rPr lang="pt-BR" dirty="0">
                  <a:latin typeface="Abadi" panose="020B0604020104020204" pitchFamily="34" charset="0"/>
                </a:rPr>
                <a:t> direta</a:t>
              </a:r>
            </a:p>
          </p:txBody>
        </p:sp>
      </p:grpSp>
      <p:sp>
        <p:nvSpPr>
          <p:cNvPr id="11" name="Seta: Curva para a Esquerda 10">
            <a:extLst>
              <a:ext uri="{FF2B5EF4-FFF2-40B4-BE49-F238E27FC236}">
                <a16:creationId xmlns:a16="http://schemas.microsoft.com/office/drawing/2014/main" id="{F2BAAF38-FC8E-4E5C-85DF-948B110FF045}"/>
              </a:ext>
            </a:extLst>
          </p:cNvPr>
          <p:cNvSpPr/>
          <p:nvPr/>
        </p:nvSpPr>
        <p:spPr>
          <a:xfrm>
            <a:off x="8509589" y="4313089"/>
            <a:ext cx="326848" cy="9447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7CCCDE7-AB4A-4DE4-88FF-42DCDEEE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61" y="1755692"/>
            <a:ext cx="6922210" cy="3580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F54999-EE36-4D34-B667-ACBE9F5A7D80}"/>
              </a:ext>
            </a:extLst>
          </p:cNvPr>
          <p:cNvSpPr txBox="1"/>
          <p:nvPr/>
        </p:nvSpPr>
        <p:spPr>
          <a:xfrm>
            <a:off x="4397152" y="6235476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Linguagem SQL</a:t>
            </a:r>
          </a:p>
        </p:txBody>
      </p:sp>
    </p:spTree>
    <p:extLst>
      <p:ext uri="{BB962C8B-B14F-4D97-AF65-F5344CB8AC3E}">
        <p14:creationId xmlns:p14="http://schemas.microsoft.com/office/powerpoint/2010/main" val="6572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0031F-CA46-49EC-B7C6-7F2BE260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EB631-1473-47A8-9737-A5C74740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Os dados referentes à:</a:t>
            </a:r>
          </a:p>
          <a:p>
            <a:pPr lvl="1"/>
            <a:r>
              <a:rPr lang="pt-BR" sz="2000" dirty="0"/>
              <a:t>Cadastros </a:t>
            </a:r>
          </a:p>
          <a:p>
            <a:pPr lvl="2"/>
            <a:r>
              <a:rPr lang="pt-BR" sz="1800" dirty="0"/>
              <a:t>cadastro de clientes, fornecedores, produtos, funcionários</a:t>
            </a:r>
          </a:p>
          <a:p>
            <a:pPr lvl="1"/>
            <a:r>
              <a:rPr lang="pt-BR" sz="2000" dirty="0"/>
              <a:t>Lançamentos (transações e eventos)</a:t>
            </a:r>
          </a:p>
          <a:p>
            <a:pPr lvl="2"/>
            <a:r>
              <a:rPr lang="pt-BR" sz="1800" dirty="0"/>
              <a:t>pedidos de venda, vendas, pagamentos, transferências de depósito</a:t>
            </a:r>
          </a:p>
          <a:p>
            <a:r>
              <a:rPr lang="pt-BR" sz="2400" dirty="0"/>
              <a:t>São armazenados no banco de dados no formato matricial, chamado de </a:t>
            </a:r>
            <a:r>
              <a:rPr lang="pt-BR" sz="2400" b="1" dirty="0"/>
              <a:t>tabela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97851F-1126-46AC-BB18-7A1007D75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25144"/>
            <a:ext cx="5507279" cy="1512962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03CB744-EEAF-4257-BCAE-247D811B5664}"/>
              </a:ext>
            </a:extLst>
          </p:cNvPr>
          <p:cNvGrpSpPr/>
          <p:nvPr/>
        </p:nvGrpSpPr>
        <p:grpSpPr>
          <a:xfrm>
            <a:off x="1332668" y="4028098"/>
            <a:ext cx="4504644" cy="645844"/>
            <a:chOff x="1332668" y="4028098"/>
            <a:chExt cx="4504644" cy="64584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ED8DBA5-6CAF-4C0B-A3A7-08C5B0BC169D}"/>
                </a:ext>
              </a:extLst>
            </p:cNvPr>
            <p:cNvSpPr txBox="1"/>
            <p:nvPr/>
          </p:nvSpPr>
          <p:spPr>
            <a:xfrm>
              <a:off x="4103948" y="402809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badi" panose="020B0604020104020204" pitchFamily="34" charset="0"/>
                </a:rPr>
                <a:t>campos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2E0A499-DACF-4E52-B828-63821A725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668" y="4284965"/>
              <a:ext cx="2592288" cy="352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8DE2D7A-0E38-45E2-89DE-809266FA1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7744" y="4365898"/>
              <a:ext cx="1836204" cy="308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60943EE-1F15-459A-99C8-4D93EBA68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856" y="4389128"/>
              <a:ext cx="1008112" cy="264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66E5B48-34A8-45A2-B18C-BCD022593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397430"/>
              <a:ext cx="396044" cy="255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51092280-7AC3-47C6-AEED-E7B42B3452C4}"/>
                </a:ext>
              </a:extLst>
            </p:cNvPr>
            <p:cNvCxnSpPr/>
            <p:nvPr/>
          </p:nvCxnSpPr>
          <p:spPr>
            <a:xfrm>
              <a:off x="4644008" y="4418236"/>
              <a:ext cx="288032" cy="234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1B360E6-D008-417A-B73A-39A8117C18EF}"/>
                </a:ext>
              </a:extLst>
            </p:cNvPr>
            <p:cNvCxnSpPr/>
            <p:nvPr/>
          </p:nvCxnSpPr>
          <p:spPr>
            <a:xfrm>
              <a:off x="4942384" y="4365898"/>
              <a:ext cx="894928" cy="287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F6D4EC4-0EED-44EF-B7D7-7DD892647BF1}"/>
              </a:ext>
            </a:extLst>
          </p:cNvPr>
          <p:cNvGrpSpPr/>
          <p:nvPr/>
        </p:nvGrpSpPr>
        <p:grpSpPr>
          <a:xfrm>
            <a:off x="6444208" y="5013176"/>
            <a:ext cx="1405489" cy="1224930"/>
            <a:chOff x="6444208" y="5013176"/>
            <a:chExt cx="1405489" cy="1224930"/>
          </a:xfrm>
        </p:grpSpPr>
        <p:sp>
          <p:nvSpPr>
            <p:cNvPr id="23" name="Chave Direita 22">
              <a:extLst>
                <a:ext uri="{FF2B5EF4-FFF2-40B4-BE49-F238E27FC236}">
                  <a16:creationId xmlns:a16="http://schemas.microsoft.com/office/drawing/2014/main" id="{E5A0A44A-3C31-44F7-9620-7EF6013FB6B6}"/>
                </a:ext>
              </a:extLst>
            </p:cNvPr>
            <p:cNvSpPr/>
            <p:nvPr/>
          </p:nvSpPr>
          <p:spPr>
            <a:xfrm>
              <a:off x="6444208" y="5013176"/>
              <a:ext cx="288032" cy="1224930"/>
            </a:xfrm>
            <a:prstGeom prst="rightBrace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477A8A1-47C0-4E1C-88BA-99C4D3D8677F}"/>
                </a:ext>
              </a:extLst>
            </p:cNvPr>
            <p:cNvSpPr txBox="1"/>
            <p:nvPr/>
          </p:nvSpPr>
          <p:spPr>
            <a:xfrm>
              <a:off x="6769577" y="544097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badi" panose="020B0604020104020204" pitchFamily="34" charset="0"/>
                </a:rPr>
                <a:t>registros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5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BD38-22A9-4F36-9EBD-480D1707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76E948D-21C6-4090-9A86-CA5D6599188D}"/>
              </a:ext>
            </a:extLst>
          </p:cNvPr>
          <p:cNvGraphicFramePr>
            <a:graphicFrameLocks noGrp="1"/>
          </p:cNvGraphicFramePr>
          <p:nvPr/>
        </p:nvGraphicFramePr>
        <p:xfrm>
          <a:off x="208474" y="1628800"/>
          <a:ext cx="5080000" cy="13550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0542318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0836551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1129265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6566049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47999345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73263351"/>
                    </a:ext>
                  </a:extLst>
                </a:gridCol>
              </a:tblGrid>
              <a:tr h="12484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Pedido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CodigoCliente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Data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73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8989089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389444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NFE/1029333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01/05/2018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9500,00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1662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389448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NFE/1029344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10545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01/05/2018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8510,00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799091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389551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NFE/1030012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5833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03/05/2018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7400,00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197396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390302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NFE/1030911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5527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03/05/2018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12990,00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06944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390309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NFE/1031944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99542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04/05/2018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2700,00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10860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390401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NFE/1032228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6466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05/05/2018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2884,00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9315672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AA99E11-9A26-4921-A574-4B380F8AEF93}"/>
              </a:ext>
            </a:extLst>
          </p:cNvPr>
          <p:cNvSpPr txBox="1"/>
          <p:nvPr/>
        </p:nvSpPr>
        <p:spPr>
          <a:xfrm>
            <a:off x="126122" y="12329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vendas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5A02FA9-D179-4BD4-8384-219A3A983295}"/>
              </a:ext>
            </a:extLst>
          </p:cNvPr>
          <p:cNvGraphicFramePr>
            <a:graphicFrameLocks noGrp="1"/>
          </p:cNvGraphicFramePr>
          <p:nvPr/>
        </p:nvGraphicFramePr>
        <p:xfrm>
          <a:off x="251397" y="4933917"/>
          <a:ext cx="4680643" cy="932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227">
                  <a:extLst>
                    <a:ext uri="{9D8B030D-6E8A-4147-A177-3AD203B41FA5}">
                      <a16:colId xmlns:a16="http://schemas.microsoft.com/office/drawing/2014/main" val="1702107845"/>
                    </a:ext>
                  </a:extLst>
                </a:gridCol>
                <a:gridCol w="1100143">
                  <a:extLst>
                    <a:ext uri="{9D8B030D-6E8A-4147-A177-3AD203B41FA5}">
                      <a16:colId xmlns:a16="http://schemas.microsoft.com/office/drawing/2014/main" val="3639388092"/>
                    </a:ext>
                  </a:extLst>
                </a:gridCol>
                <a:gridCol w="1042173">
                  <a:extLst>
                    <a:ext uri="{9D8B030D-6E8A-4147-A177-3AD203B41FA5}">
                      <a16:colId xmlns:a16="http://schemas.microsoft.com/office/drawing/2014/main" val="1229686063"/>
                    </a:ext>
                  </a:extLst>
                </a:gridCol>
                <a:gridCol w="801050">
                  <a:extLst>
                    <a:ext uri="{9D8B030D-6E8A-4147-A177-3AD203B41FA5}">
                      <a16:colId xmlns:a16="http://schemas.microsoft.com/office/drawing/2014/main" val="2021079877"/>
                    </a:ext>
                  </a:extLst>
                </a:gridCol>
                <a:gridCol w="801050">
                  <a:extLst>
                    <a:ext uri="{9D8B030D-6E8A-4147-A177-3AD203B41FA5}">
                      <a16:colId xmlns:a16="http://schemas.microsoft.com/office/drawing/2014/main" val="1096072489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err="1">
                          <a:effectLst/>
                        </a:rPr>
                        <a:t>CodigoCliente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Nome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Cidade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do cadastro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Situacao</a:t>
                      </a:r>
                      <a:endParaRPr lang="pt-B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29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3984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José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Blumenau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15/07/2018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71201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Pedro de Souza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Blumenau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18/07/2018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74627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Cristina Oliveira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Indaial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22/07/2018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1562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62AC1F8-DEE2-422D-9C6B-9FB246CFFA3C}"/>
              </a:ext>
            </a:extLst>
          </p:cNvPr>
          <p:cNvSpPr txBox="1"/>
          <p:nvPr/>
        </p:nvSpPr>
        <p:spPr>
          <a:xfrm>
            <a:off x="169045" y="456458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62DCAF-3906-4E67-B06C-DF78B61A0101}"/>
              </a:ext>
            </a:extLst>
          </p:cNvPr>
          <p:cNvSpPr txBox="1"/>
          <p:nvPr/>
        </p:nvSpPr>
        <p:spPr>
          <a:xfrm>
            <a:off x="5364089" y="1556792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arenR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Qual o faturamento do </a:t>
            </a:r>
            <a:r>
              <a:rPr lang="pt-B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mês anterior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68288" indent="-268288">
              <a:buFont typeface="+mj-lt"/>
              <a:buAutoNum type="arabicParenR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Em comparação com o mesmo período do ano anterior, qual foi a evolução?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97DFEB-2B83-4441-BE35-407E95C3AEB5}"/>
              </a:ext>
            </a:extLst>
          </p:cNvPr>
          <p:cNvSpPr txBox="1"/>
          <p:nvPr/>
        </p:nvSpPr>
        <p:spPr>
          <a:xfrm>
            <a:off x="251397" y="2989084"/>
            <a:ext cx="7207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Qual o mês de melhor faturamento?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Qual o dia da semana em que mais se vende?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Qual o código do cliente que mais comprou no </a:t>
            </a:r>
            <a:r>
              <a:rPr lang="pt-BR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último mês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Qual o código do cliente que não comprou há mais de um mês?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Quais os códigos de clientes que compraram mais neste ano, em relação ao mesmo período do ano passado?</a:t>
            </a:r>
          </a:p>
          <a:p>
            <a:pPr marL="342900" indent="-342900">
              <a:buFont typeface="+mj-lt"/>
              <a:buAutoNum type="arabicParenR" startAt="3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 startAt="3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4D8978-349D-4D06-83A8-05EE72042484}"/>
              </a:ext>
            </a:extLst>
          </p:cNvPr>
          <p:cNvSpPr txBox="1"/>
          <p:nvPr/>
        </p:nvSpPr>
        <p:spPr>
          <a:xfrm>
            <a:off x="4974963" y="4639488"/>
            <a:ext cx="3917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arenR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Quantos clientes ativos a empresa possui?</a:t>
            </a:r>
          </a:p>
          <a:p>
            <a:pPr marL="268288" indent="-268288">
              <a:buFont typeface="+mj-lt"/>
              <a:buAutoNum type="arabicParenR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Qual a proporção de clientes por cidade?</a:t>
            </a:r>
          </a:p>
          <a:p>
            <a:pPr marL="268288" indent="-268288">
              <a:buFont typeface="+mj-lt"/>
              <a:buAutoNum type="arabicParenR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Quantos clientes foram adicionados à carteira de clientes neste ano?</a:t>
            </a:r>
          </a:p>
          <a:p>
            <a:pPr marL="268288" indent="-268288">
              <a:buFont typeface="+mj-lt"/>
              <a:buAutoNum type="arabicParenR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8288" indent="-268288">
              <a:buFont typeface="+mj-lt"/>
              <a:buAutoNum type="arabicParenR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793-2163-49B6-BA28-2E6A2A23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02C158-F28C-4CD5-BFF9-613A514EF3E8}"/>
              </a:ext>
            </a:extLst>
          </p:cNvPr>
          <p:cNvGraphicFramePr>
            <a:graphicFrameLocks noGrp="1"/>
          </p:cNvGraphicFramePr>
          <p:nvPr/>
        </p:nvGraphicFramePr>
        <p:xfrm>
          <a:off x="208474" y="1628800"/>
          <a:ext cx="5080000" cy="13550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0542318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0836551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1129265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6566049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47999345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73263351"/>
                    </a:ext>
                  </a:extLst>
                </a:gridCol>
              </a:tblGrid>
              <a:tr h="12484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Pedido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Nota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CodigoCliente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Data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73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8989089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389444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NFE/1029333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01/05/2018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9500,00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1662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389448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NFE/1029344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10545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01/05/2018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8510,00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799091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389551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NFE/1030012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5833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03/05/2018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7400,00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197396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390302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NFE/1030911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5527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03/05/2018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12990,00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06944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390309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NFE/1031944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99542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04/05/2018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2700,00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10860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8989149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390401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NFE/1032228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6466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05/05/2018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2884,00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9315672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0DFFA8E-A7A2-4380-9F50-BC82A07CF2D8}"/>
              </a:ext>
            </a:extLst>
          </p:cNvPr>
          <p:cNvSpPr txBox="1"/>
          <p:nvPr/>
        </p:nvSpPr>
        <p:spPr>
          <a:xfrm>
            <a:off x="126122" y="12329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vendas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E61ECA0-37C2-473E-9952-6809C5AE3B41}"/>
              </a:ext>
            </a:extLst>
          </p:cNvPr>
          <p:cNvGraphicFramePr>
            <a:graphicFrameLocks noGrp="1"/>
          </p:cNvGraphicFramePr>
          <p:nvPr/>
        </p:nvGraphicFramePr>
        <p:xfrm>
          <a:off x="208474" y="3354528"/>
          <a:ext cx="4680643" cy="932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227">
                  <a:extLst>
                    <a:ext uri="{9D8B030D-6E8A-4147-A177-3AD203B41FA5}">
                      <a16:colId xmlns:a16="http://schemas.microsoft.com/office/drawing/2014/main" val="1702107845"/>
                    </a:ext>
                  </a:extLst>
                </a:gridCol>
                <a:gridCol w="1100143">
                  <a:extLst>
                    <a:ext uri="{9D8B030D-6E8A-4147-A177-3AD203B41FA5}">
                      <a16:colId xmlns:a16="http://schemas.microsoft.com/office/drawing/2014/main" val="3639388092"/>
                    </a:ext>
                  </a:extLst>
                </a:gridCol>
                <a:gridCol w="1042173">
                  <a:extLst>
                    <a:ext uri="{9D8B030D-6E8A-4147-A177-3AD203B41FA5}">
                      <a16:colId xmlns:a16="http://schemas.microsoft.com/office/drawing/2014/main" val="1229686063"/>
                    </a:ext>
                  </a:extLst>
                </a:gridCol>
                <a:gridCol w="801050">
                  <a:extLst>
                    <a:ext uri="{9D8B030D-6E8A-4147-A177-3AD203B41FA5}">
                      <a16:colId xmlns:a16="http://schemas.microsoft.com/office/drawing/2014/main" val="2021079877"/>
                    </a:ext>
                  </a:extLst>
                </a:gridCol>
                <a:gridCol w="801050">
                  <a:extLst>
                    <a:ext uri="{9D8B030D-6E8A-4147-A177-3AD203B41FA5}">
                      <a16:colId xmlns:a16="http://schemas.microsoft.com/office/drawing/2014/main" val="1096072489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err="1">
                          <a:effectLst/>
                        </a:rPr>
                        <a:t>CodigoCliente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Nome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Cidade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do cadastro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Situacao</a:t>
                      </a:r>
                      <a:endParaRPr lang="pt-B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29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3984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José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Blumenau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15/07/2018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71201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Pedro de Souza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Blumenau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18/07/2018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74627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Cristina Oliveira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Indaial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22/07/2018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1562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86095AC-C56D-4484-9957-0616CA8AD08C}"/>
              </a:ext>
            </a:extLst>
          </p:cNvPr>
          <p:cNvSpPr txBox="1"/>
          <p:nvPr/>
        </p:nvSpPr>
        <p:spPr>
          <a:xfrm>
            <a:off x="126122" y="29851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clientes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EBFFEC-9BDC-4588-B684-01D358F5F906}"/>
              </a:ext>
            </a:extLst>
          </p:cNvPr>
          <p:cNvSpPr/>
          <p:nvPr/>
        </p:nvSpPr>
        <p:spPr>
          <a:xfrm>
            <a:off x="166632" y="4471374"/>
            <a:ext cx="5484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buFont typeface="+mj-lt"/>
              <a:buAutoNum type="arabicParenR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Qual o 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ranking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de faturamento por cidade neste </a:t>
            </a:r>
            <a:r>
              <a:rPr lang="pt-B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68288" indent="-268288">
              <a:buFont typeface="+mj-lt"/>
              <a:buAutoNum type="arabicParenR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Qual o valor do ticket médio em cada cidade?</a:t>
            </a:r>
          </a:p>
        </p:txBody>
      </p:sp>
    </p:spTree>
    <p:extLst>
      <p:ext uri="{BB962C8B-B14F-4D97-AF65-F5344CB8AC3E}">
        <p14:creationId xmlns:p14="http://schemas.microsoft.com/office/powerpoint/2010/main" val="194948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410B4-0FD6-4D92-9136-F06EEC91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306BE-6FF2-493F-9694-C934DA1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coleção de dados que descrevem como os dados de um banco de dados estão estruturados. </a:t>
            </a:r>
          </a:p>
          <a:p>
            <a:pPr lvl="1"/>
            <a:r>
              <a:rPr lang="pt-BR" dirty="0"/>
              <a:t>Quais tabelas e campos existem</a:t>
            </a:r>
          </a:p>
          <a:p>
            <a:pPr lvl="1"/>
            <a:r>
              <a:rPr lang="pt-BR" dirty="0"/>
              <a:t>Como as tabelas se relacionam entre si</a:t>
            </a:r>
          </a:p>
          <a:p>
            <a:pPr lvl="1"/>
            <a:r>
              <a:rPr lang="pt-BR" dirty="0"/>
              <a:t>Restrições de integridade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57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60A44-00B1-49F6-9654-97CC5D1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dos bancos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B8CC7-6CEE-4B50-9AE0-3687876F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pt-BR" dirty="0" err="1"/>
              <a:t>ontrole</a:t>
            </a:r>
            <a:r>
              <a:rPr lang="pt-BR" dirty="0"/>
              <a:t> de integridade </a:t>
            </a:r>
          </a:p>
          <a:p>
            <a:pPr lvl="1"/>
            <a:r>
              <a:rPr lang="pt-BR" dirty="0"/>
              <a:t>Consiste se os dados referenciam registros existentes</a:t>
            </a:r>
          </a:p>
          <a:p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atômico</a:t>
            </a:r>
            <a:endParaRPr lang="en-US" dirty="0"/>
          </a:p>
          <a:p>
            <a:pPr lvl="1"/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executadas</a:t>
            </a:r>
            <a:r>
              <a:rPr lang="en-US" dirty="0"/>
              <a:t> </a:t>
            </a:r>
            <a:r>
              <a:rPr lang="en-US" dirty="0" err="1"/>
              <a:t>integralmente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parcial</a:t>
            </a:r>
            <a:r>
              <a:rPr lang="en-US" dirty="0"/>
              <a:t> é </a:t>
            </a:r>
            <a:r>
              <a:rPr lang="en-US" dirty="0" err="1"/>
              <a:t>desfeito</a:t>
            </a:r>
            <a:endParaRPr lang="en-US" dirty="0"/>
          </a:p>
          <a:p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leitura</a:t>
            </a:r>
            <a:r>
              <a:rPr lang="en-US" dirty="0"/>
              <a:t> e </a:t>
            </a:r>
            <a:r>
              <a:rPr lang="en-US" dirty="0" err="1"/>
              <a:t>alteração</a:t>
            </a:r>
            <a:r>
              <a:rPr lang="en-US" dirty="0"/>
              <a:t> a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campo de </a:t>
            </a:r>
            <a:r>
              <a:rPr lang="en-US" dirty="0" err="1"/>
              <a:t>tabela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7E46-665C-4CD8-B1AC-EBAE7D27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Fornecedores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de dados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7A91D1-B550-474B-B042-F1831FD155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584" y="2312826"/>
          <a:ext cx="4114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901546786"/>
                    </a:ext>
                  </a:extLst>
                </a:gridCol>
                <a:gridCol w="3034680">
                  <a:extLst>
                    <a:ext uri="{9D8B030D-6E8A-4147-A177-3AD203B41FA5}">
                      <a16:colId xmlns:a16="http://schemas.microsoft.com/office/drawing/2014/main" val="247278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Posição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SGBD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2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Microsoft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badi" panose="020B0604020104020204" pitchFamily="34" charset="0"/>
                        </a:rPr>
                        <a:t>MongoDB</a:t>
                      </a:r>
                      <a:endParaRPr lang="pt-BR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80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IBM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6500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F54957F-C757-4112-A275-1CAE7A623F49}"/>
              </a:ext>
            </a:extLst>
          </p:cNvPr>
          <p:cNvSpPr txBox="1"/>
          <p:nvPr/>
        </p:nvSpPr>
        <p:spPr>
          <a:xfrm>
            <a:off x="683568" y="152210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software pode ser compatível com um ou mais SGBD</a:t>
            </a:r>
          </a:p>
        </p:txBody>
      </p:sp>
    </p:spTree>
    <p:extLst>
      <p:ext uri="{BB962C8B-B14F-4D97-AF65-F5344CB8AC3E}">
        <p14:creationId xmlns:p14="http://schemas.microsoft.com/office/powerpoint/2010/main" val="40077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2F6BAB-C73A-42F7-86EE-259B738D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59D56DE-30EB-491E-BCEA-E7E8AF56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Unidades de armazenamento</a:t>
            </a:r>
          </a:p>
          <a:p>
            <a:r>
              <a:rPr lang="pt-BR" dirty="0"/>
              <a:t>Dispositivos de armazenamento</a:t>
            </a:r>
          </a:p>
          <a:p>
            <a:r>
              <a:rPr lang="pt-BR" dirty="0"/>
              <a:t>Banco de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62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CA684-B565-4A8A-B9F6-357DC4BB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Manutenção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79E59-44AD-4B76-AC86-13A7B043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manter o acesso aos dados eficiente, é preciso executar periodicamente tarefas de manutenção de banco de dados.</a:t>
            </a:r>
          </a:p>
          <a:p>
            <a:r>
              <a:rPr lang="pt-BR" dirty="0"/>
              <a:t>Exemplo de tarefas:</a:t>
            </a:r>
          </a:p>
          <a:p>
            <a:pPr lvl="1"/>
            <a:r>
              <a:rPr lang="pt-BR" dirty="0"/>
              <a:t>Extração de estatísticas de acesso</a:t>
            </a:r>
          </a:p>
          <a:p>
            <a:pPr lvl="1"/>
            <a:r>
              <a:rPr lang="pt-BR" dirty="0"/>
              <a:t>Recriação de índices fragmentados</a:t>
            </a:r>
          </a:p>
          <a:p>
            <a:pPr lvl="1"/>
            <a:r>
              <a:rPr lang="pt-BR" dirty="0"/>
              <a:t>Limpeza de dados de log</a:t>
            </a:r>
          </a:p>
        </p:txBody>
      </p:sp>
    </p:spTree>
    <p:extLst>
      <p:ext uri="{BB962C8B-B14F-4D97-AF65-F5344CB8AC3E}">
        <p14:creationId xmlns:p14="http://schemas.microsoft.com/office/powerpoint/2010/main" val="9889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B58D99-79BB-4081-875F-E0DE55D4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5332C4-5F04-45B9-A8DB-63FDECCD9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3200" dirty="0"/>
              <a:t>Armazém de dados</a:t>
            </a:r>
          </a:p>
        </p:txBody>
      </p:sp>
    </p:spTree>
    <p:extLst>
      <p:ext uri="{BB962C8B-B14F-4D97-AF65-F5344CB8AC3E}">
        <p14:creationId xmlns:p14="http://schemas.microsoft.com/office/powerpoint/2010/main" val="122324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7C6D47-CD21-464F-BE4D-A9A79941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warehouse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8C5D7F-C424-4E27-82B9-BE508042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6" y="1268760"/>
            <a:ext cx="8505844" cy="4997152"/>
          </a:xfrm>
        </p:spPr>
        <p:txBody>
          <a:bodyPr/>
          <a:lstStyle/>
          <a:p>
            <a:r>
              <a:rPr lang="pt-BR" sz="2000" dirty="0"/>
              <a:t>O objetivo de um </a:t>
            </a:r>
            <a:r>
              <a:rPr lang="pt-BR" sz="2000" i="1" dirty="0"/>
              <a:t>data </a:t>
            </a:r>
            <a:r>
              <a:rPr lang="pt-BR" sz="2000" i="1" dirty="0" err="1"/>
              <a:t>warehouse</a:t>
            </a:r>
            <a:r>
              <a:rPr lang="pt-BR" sz="2000" dirty="0"/>
              <a:t> é permitir a retirada de informações de múltiplas plataformas e tecnologias (como planilhas, bancos de dados e arquivos do Word, por exemplo) e sua recolocação em um local comum que utiliza uma ferramenta de consulta</a:t>
            </a:r>
          </a:p>
          <a:p>
            <a:r>
              <a:rPr lang="en-US" sz="2000" dirty="0"/>
              <a:t>A</a:t>
            </a:r>
            <a:r>
              <a:rPr lang="pt-BR" sz="2000" dirty="0" err="1"/>
              <a:t>ssim</a:t>
            </a:r>
            <a:r>
              <a:rPr lang="pt-BR" sz="2000" dirty="0"/>
              <a:t>, um </a:t>
            </a:r>
            <a:r>
              <a:rPr lang="pt-BR" sz="2000" i="1" dirty="0"/>
              <a:t>data </a:t>
            </a:r>
            <a:r>
              <a:rPr lang="pt-BR" sz="2000" i="1" dirty="0" err="1"/>
              <a:t>warehouse</a:t>
            </a:r>
            <a:r>
              <a:rPr lang="pt-BR" sz="2000" i="1" dirty="0"/>
              <a:t> </a:t>
            </a:r>
            <a:r>
              <a:rPr lang="pt-BR" sz="2000" dirty="0"/>
              <a:t>é um acervo de dados que foram originados de diversos bancos e fontes de dados.</a:t>
            </a:r>
          </a:p>
          <a:p>
            <a:r>
              <a:rPr lang="pt-BR" sz="2000" dirty="0"/>
              <a:t>Enquanto um banco de dados armazena os detalhes de todas as transações e eventos, o </a:t>
            </a:r>
            <a:r>
              <a:rPr lang="pt-BR" sz="2000" i="1" dirty="0"/>
              <a:t>data </a:t>
            </a:r>
            <a:r>
              <a:rPr lang="pt-BR" sz="2000" i="1" dirty="0" err="1"/>
              <a:t>warehouse</a:t>
            </a:r>
            <a:r>
              <a:rPr lang="pt-BR" sz="2000" dirty="0"/>
              <a:t> armazena as mesmas informações mas de forma agregada, mas apropriada para dar apoio à tomada de decisões.</a:t>
            </a:r>
          </a:p>
          <a:p>
            <a:pPr lvl="1"/>
            <a:r>
              <a:rPr lang="pt-BR" sz="2000" dirty="0"/>
              <a:t>Agregação consiste em realizar operações de totalização, calcular médias, obter mínimos, máximos em grupos de dados</a:t>
            </a:r>
          </a:p>
          <a:p>
            <a:r>
              <a:rPr lang="pt-BR" sz="2000" dirty="0"/>
              <a:t>Portanto, o principal objetivo de um </a:t>
            </a:r>
            <a:r>
              <a:rPr lang="pt-BR" sz="2000" i="1" dirty="0"/>
              <a:t>data </a:t>
            </a:r>
            <a:r>
              <a:rPr lang="pt-BR" sz="2000" i="1" dirty="0" err="1"/>
              <a:t>warehouse</a:t>
            </a:r>
            <a:r>
              <a:rPr lang="pt-BR" sz="2000" dirty="0"/>
              <a:t> é agregar informações de toda a organização em um repositório único, de maneira que os funcionários possam tomar decisões e empreender atividades de análise de negócios</a:t>
            </a:r>
          </a:p>
        </p:txBody>
      </p:sp>
    </p:spTree>
    <p:extLst>
      <p:ext uri="{BB962C8B-B14F-4D97-AF65-F5344CB8AC3E}">
        <p14:creationId xmlns:p14="http://schemas.microsoft.com/office/powerpoint/2010/main" val="24101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E3267-C068-4081-BE47-6507E12A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típico de um data </a:t>
            </a:r>
            <a:r>
              <a:rPr lang="pt-BR" dirty="0" err="1"/>
              <a:t>warehouse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D5F03-B785-4848-9A08-2241FE64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0" y="1484784"/>
            <a:ext cx="2880320" cy="4752528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ETL</a:t>
            </a:r>
            <a:r>
              <a:rPr lang="pt-BR" sz="2000" dirty="0"/>
              <a:t> – </a:t>
            </a:r>
            <a:r>
              <a:rPr lang="pt-BR" sz="2000" dirty="0" err="1"/>
              <a:t>Extraction</a:t>
            </a:r>
            <a:r>
              <a:rPr lang="pt-BR" sz="2000" dirty="0"/>
              <a:t>, </a:t>
            </a:r>
            <a:r>
              <a:rPr lang="pt-BR" sz="2000" dirty="0" err="1"/>
              <a:t>Transformation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Loading</a:t>
            </a:r>
            <a:r>
              <a:rPr lang="pt-BR" sz="2000" dirty="0"/>
              <a:t> (extração, transformação e carga) – encarrega-se de uniformizar os dados no armazém de dados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F83FB-BBED-4476-97C3-9C351A36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52736"/>
            <a:ext cx="4750650" cy="5444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97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B9BD-B11A-46AC-9A4C-24A3C67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warehouse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06FC0-EF2A-4C8E-8BE7-A4DC7B76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warehouse</a:t>
            </a:r>
            <a:r>
              <a:rPr lang="pt-BR" dirty="0"/>
              <a:t> é a base para o armazenamento das informações necessárias para a utilização por gestores e analistas na tomada de decisão. </a:t>
            </a:r>
          </a:p>
        </p:txBody>
      </p:sp>
    </p:spTree>
    <p:extLst>
      <p:ext uri="{BB962C8B-B14F-4D97-AF65-F5344CB8AC3E}">
        <p14:creationId xmlns:p14="http://schemas.microsoft.com/office/powerpoint/2010/main" val="254546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87D1-68C7-4894-BBFB-A1172F3D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</a:t>
            </a:r>
            <a:br>
              <a:rPr lang="en-US" dirty="0"/>
            </a:br>
            <a:r>
              <a:rPr lang="en-US" sz="2400" i="1" dirty="0"/>
              <a:t>On-Line Analytical 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E9B83-F512-46CE-AFC9-A9A5AEF9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/>
          <a:lstStyle/>
          <a:p>
            <a:r>
              <a:rPr lang="en-US" i="1" dirty="0" err="1"/>
              <a:t>Processamento</a:t>
            </a:r>
            <a:r>
              <a:rPr lang="en-US" i="1" dirty="0"/>
              <a:t> </a:t>
            </a:r>
            <a:r>
              <a:rPr lang="en-US" i="1" dirty="0" err="1"/>
              <a:t>analítico</a:t>
            </a:r>
            <a:r>
              <a:rPr lang="en-US" i="1" dirty="0"/>
              <a:t> on-line</a:t>
            </a:r>
          </a:p>
          <a:p>
            <a:r>
              <a:rPr lang="en-US" dirty="0"/>
              <a:t>OLAP </a:t>
            </a:r>
            <a:r>
              <a:rPr lang="pt-BR" dirty="0"/>
              <a:t>é um software cuja tecnologia de construção permite aos analistas de negócios, gerentes e executivos analisar e visualizar dados corporativos de forma rápida, consistente e principalmente interativa.</a:t>
            </a:r>
          </a:p>
          <a:p>
            <a:r>
              <a:rPr lang="pt-BR" dirty="0"/>
              <a:t>A funcionalidade OLAP é inicialmente caracterizada pela análise dinâmica e multidimensional dos dados consolidados de uma organização permitindo que atividades do usuário sejam tanto analíticas quanto navegacionais.</a:t>
            </a:r>
          </a:p>
        </p:txBody>
      </p:sp>
    </p:spTree>
    <p:extLst>
      <p:ext uri="{BB962C8B-B14F-4D97-AF65-F5344CB8AC3E}">
        <p14:creationId xmlns:p14="http://schemas.microsoft.com/office/powerpoint/2010/main" val="291048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5ED3-2A1A-4920-836F-C9D033D6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OLAP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4A610-E9CD-46F8-8A23-DC036BBF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462" y="1340768"/>
            <a:ext cx="5194920" cy="4997152"/>
          </a:xfrm>
        </p:spPr>
        <p:txBody>
          <a:bodyPr/>
          <a:lstStyle/>
          <a:p>
            <a:r>
              <a:rPr lang="pt-BR" sz="2400" dirty="0"/>
              <a:t>OLAP utiliza bancos de dados multidimensionais para fornecer informações para realização de análise.</a:t>
            </a:r>
          </a:p>
          <a:p>
            <a:endParaRPr lang="pt-BR" sz="2400" dirty="0"/>
          </a:p>
          <a:p>
            <a:r>
              <a:rPr lang="pt-BR" sz="2400" dirty="0"/>
              <a:t>As informações que são cruzadas (produto, região, mês, por exemplo), são chamadas de dimensões</a:t>
            </a:r>
          </a:p>
          <a:p>
            <a:pPr lvl="1"/>
            <a:r>
              <a:rPr lang="pt-BR" dirty="0"/>
              <a:t>Cada dimensão pode ter “membros”, que são os valores da dimensão</a:t>
            </a:r>
          </a:p>
          <a:p>
            <a:pPr lvl="1"/>
            <a:endParaRPr lang="pt-BR" dirty="0"/>
          </a:p>
        </p:txBody>
      </p:sp>
      <p:pic>
        <p:nvPicPr>
          <p:cNvPr id="1026" name="Picture 2" descr="Resultado de imagem para olap cubo">
            <a:extLst>
              <a:ext uri="{FF2B5EF4-FFF2-40B4-BE49-F238E27FC236}">
                <a16:creationId xmlns:a16="http://schemas.microsoft.com/office/drawing/2014/main" id="{521922D4-3387-4047-B031-AB99D1A3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8" y="2060848"/>
            <a:ext cx="33645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288B-D64B-46B3-A2F4-4748EEB8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OLTP e OLAP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8141F-DFED-4794-8E4C-D1834098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termo O</a:t>
            </a:r>
            <a:r>
              <a:rPr lang="pt-BR" i="1" dirty="0"/>
              <a:t>n-Line Transaction </a:t>
            </a:r>
            <a:r>
              <a:rPr lang="pt-BR" i="1" dirty="0" err="1"/>
              <a:t>Processing</a:t>
            </a:r>
            <a:r>
              <a:rPr lang="pt-BR" dirty="0"/>
              <a:t> (OLTP) é um termo usado para se referir aos sistemas transacionais, isto é, os sistemas utilizados no processamento dos dados do dia a dia.</a:t>
            </a:r>
          </a:p>
          <a:p>
            <a:pPr lvl="1"/>
            <a:r>
              <a:rPr lang="pt-BR" dirty="0"/>
              <a:t>Exemplos: software ERP, CRM, software contábil etc.</a:t>
            </a:r>
          </a:p>
          <a:p>
            <a:endParaRPr lang="pt-BR" sz="1100" dirty="0"/>
          </a:p>
          <a:p>
            <a:r>
              <a:rPr lang="pt-BR" dirty="0"/>
              <a:t>Já O</a:t>
            </a:r>
            <a:r>
              <a:rPr lang="pt-BR" i="1" dirty="0"/>
              <a:t>n-Line </a:t>
            </a:r>
            <a:r>
              <a:rPr lang="pt-BR" i="1" dirty="0" err="1"/>
              <a:t>Analytical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r>
              <a:rPr lang="pt-BR" i="1" dirty="0"/>
              <a:t> (OLAP</a:t>
            </a:r>
            <a:r>
              <a:rPr lang="pt-BR" dirty="0"/>
              <a:t>) trata de ferramentas que permitem analisar grandes volumes de dados através de data </a:t>
            </a:r>
            <a:r>
              <a:rPr lang="pt-BR" dirty="0" err="1"/>
              <a:t>warehouse</a:t>
            </a:r>
            <a:endParaRPr lang="pt-BR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93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B928-1A1A-43DD-B4BF-58708F49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OLAP x OLTP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926DD6C-7AC2-4678-A480-6910E3B28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68560"/>
              </p:ext>
            </p:extLst>
          </p:nvPr>
        </p:nvGraphicFramePr>
        <p:xfrm>
          <a:off x="390364" y="1340768"/>
          <a:ext cx="8363272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644">
                  <a:extLst>
                    <a:ext uri="{9D8B030D-6E8A-4147-A177-3AD203B41FA5}">
                      <a16:colId xmlns:a16="http://schemas.microsoft.com/office/drawing/2014/main" val="2809466876"/>
                    </a:ext>
                  </a:extLst>
                </a:gridCol>
                <a:gridCol w="3343314">
                  <a:extLst>
                    <a:ext uri="{9D8B030D-6E8A-4147-A177-3AD203B41FA5}">
                      <a16:colId xmlns:a16="http://schemas.microsoft.com/office/drawing/2014/main" val="2383712325"/>
                    </a:ext>
                  </a:extLst>
                </a:gridCol>
                <a:gridCol w="3343314">
                  <a:extLst>
                    <a:ext uri="{9D8B030D-6E8A-4147-A177-3AD203B41FA5}">
                      <a16:colId xmlns:a16="http://schemas.microsoft.com/office/drawing/2014/main" val="3243316620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pt-BR" sz="14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OLTP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OLAP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Foco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Foco no nível operacional da organização. Visa a execução operacional do negócio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Foco no nível estratégico da organização. Visa a análise empresarial e tomada de decisão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7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Alta velocidade na manipulação de dados operacionais, porém ineficiente para geração de análises gerenciais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Otimização para leitura e geração de análises de relatórios gerenciais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4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Dados detalhados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Dados sumarizados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0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Abrangência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É utilizada por técnicos e analistas e engloba vários usuários da 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É utilizado por gestores e analistas para a tomada de decisão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8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Frequência de atualização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A atualização é feita no momento da transação. Frequência muito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A atualização é feita no processo de carga dos dados (ETL). Frequência baixa, pode ser diária, semanal,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Volatilidade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Dados voláteis, passíveis de modificação e exclusão.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Dados históricos. Os dados não sofrem alterações (salvo necessidade específica)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Tipo de permissão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Podem ser feitas leitura, inserção, modificação e exclusão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Para o usuário está disponível apenas a leitura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463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39A31-96D1-4790-92B2-58EEEA1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218BB-10CB-44E8-A4D2-D1DD5D4C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/>
          <a:lstStyle/>
          <a:p>
            <a:r>
              <a:rPr lang="pt-BR" b="1" dirty="0"/>
              <a:t>Data Mart: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O Data Mart é uma estrutura similar ao do data </a:t>
            </a:r>
            <a:r>
              <a:rPr lang="pt-BR" dirty="0" err="1"/>
              <a:t>warehouse</a:t>
            </a:r>
            <a:r>
              <a:rPr lang="pt-BR" dirty="0"/>
              <a:t>, porém com uma proporção menor de informações. </a:t>
            </a:r>
          </a:p>
          <a:p>
            <a:pPr lvl="1"/>
            <a:r>
              <a:rPr lang="pt-BR" dirty="0"/>
              <a:t>Trata-se de um subconjunto de informações do data </a:t>
            </a:r>
            <a:r>
              <a:rPr lang="pt-BR" dirty="0" err="1"/>
              <a:t>warehouse</a:t>
            </a:r>
            <a:r>
              <a:rPr lang="pt-BR" dirty="0"/>
              <a:t> que podem ser identificados por assuntos ou departamentos específicos.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EE495F-0F9B-41E9-B3B5-BF10FADF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005064"/>
            <a:ext cx="1809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0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815C-CDB9-4A22-ACAB-EBD20C7A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8DDF3-0F3D-423A-87B5-79DED75B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quantidade de dados que as empresas armazenam digitalmente está crescendo a uma taxa próxima de 100% ao ano</a:t>
            </a:r>
          </a:p>
          <a:p>
            <a:r>
              <a:rPr lang="pt-BR" sz="2400" dirty="0"/>
              <a:t>Armazenar dados de forma segura e eficaz é essencial para o sucesso de uma organização</a:t>
            </a:r>
          </a:p>
          <a:p>
            <a:r>
              <a:rPr lang="pt-BR" sz="2400" dirty="0"/>
              <a:t>O armazenamento secundário é uma forma de armazenamento em que os dados são mantidos mesmo quando o computador é desligado</a:t>
            </a:r>
          </a:p>
          <a:p>
            <a:r>
              <a:rPr lang="pt-BR" sz="2400" dirty="0"/>
              <a:t>A seleção dos meios e dos dispositivos de armazenamento secundário necessita do entendimento de suas características principais – métodos de acesso, capacidade e portabilidade</a:t>
            </a:r>
          </a:p>
        </p:txBody>
      </p:sp>
    </p:spTree>
    <p:extLst>
      <p:ext uri="{BB962C8B-B14F-4D97-AF65-F5344CB8AC3E}">
        <p14:creationId xmlns:p14="http://schemas.microsoft.com/office/powerpoint/2010/main" val="2524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warehouse</a:t>
            </a:r>
            <a:r>
              <a:rPr lang="pt-BR" dirty="0"/>
              <a:t> - 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5E86-3744-4EB1-A64A-00EE6E68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Obtém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cruzando</a:t>
            </a:r>
            <a:r>
              <a:rPr lang="en-US" dirty="0"/>
              <a:t> dados de v</a:t>
            </a:r>
            <a:r>
              <a:rPr lang="pt-BR" dirty="0"/>
              <a:t>árias fontes de dados possibilitando realizar análises mais abrangentes</a:t>
            </a:r>
          </a:p>
          <a:p>
            <a:r>
              <a:rPr lang="pt-BR" dirty="0"/>
              <a:t>Os data </a:t>
            </a:r>
            <a:r>
              <a:rPr lang="pt-BR" dirty="0" err="1"/>
              <a:t>warehouses</a:t>
            </a:r>
            <a:r>
              <a:rPr lang="pt-BR" dirty="0"/>
              <a:t> são ideais para aliviar a carga de consultas de um banco de dados. </a:t>
            </a:r>
          </a:p>
          <a:p>
            <a:r>
              <a:rPr lang="pt-BR" dirty="0"/>
              <a:t>Consultas complexas poderiam aumentar o tempo que outra pessoa leva para realizar alguma operação.</a:t>
            </a:r>
          </a:p>
        </p:txBody>
      </p:sp>
    </p:spTree>
    <p:extLst>
      <p:ext uri="{BB962C8B-B14F-4D97-AF65-F5344CB8AC3E}">
        <p14:creationId xmlns:p14="http://schemas.microsoft.com/office/powerpoint/2010/main" val="1223036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726CD54-C76E-4BCD-B1D1-C87504808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1076207"/>
            <a:ext cx="8963025" cy="4705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47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D4FCA9F-2915-436C-972D-059375D3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840927"/>
            <a:ext cx="8963025" cy="5176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426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5E86-3744-4EB1-A64A-00EE6E68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corporação, o acesso às informações de forma organizada e clara tornou-se algo extremamente importante para a tomada de decisões.</a:t>
            </a:r>
          </a:p>
          <a:p>
            <a:r>
              <a:rPr lang="pt-BR" dirty="0"/>
              <a:t>Veja um exemplo prático de como o </a:t>
            </a:r>
            <a:r>
              <a:rPr lang="pt-BR" dirty="0" err="1"/>
              <a:t>Datawarehouse</a:t>
            </a:r>
            <a:r>
              <a:rPr lang="pt-BR" dirty="0"/>
              <a:t>, aliado ao Business Intelligence, que permitiu a uma empresa agilizar o seu processo.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5E86-3744-4EB1-A64A-00EE6E68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/>
          <a:lstStyle/>
          <a:p>
            <a:r>
              <a:rPr lang="pt-BR" dirty="0"/>
              <a:t>A organização na qual foi elaborado o estudo de caso é uma empresa que atua no varejo há mais de 40 anos e que resolveu alterar seu sistema de informática, mudando a plataforma de COBOL para Oracle Forms. </a:t>
            </a:r>
          </a:p>
          <a:p>
            <a:r>
              <a:rPr lang="pt-BR" dirty="0"/>
              <a:t>Com esta migração de plataforma, foi viabilizado um leque de oportunidades, pois a estratégia da empresa poderia ser colocada em jogo de forma mais rápida no mercado. Ainda, com a implantação de um ERP e de um CRM, ela procurou melhorar a gestão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2094181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5E86-3744-4EB1-A64A-00EE6E68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/>
          <a:lstStyle/>
          <a:p>
            <a:r>
              <a:rPr lang="pt-BR" dirty="0"/>
              <a:t>Visando uma tomada de decisão mais eficaz com relação ao aumento do faturamento, foi apresentada à empresa a Business Intelligence, uma técnica inovadora e poderosa, que integrava a gestão empresarial com a tecnologia de informação. </a:t>
            </a:r>
          </a:p>
          <a:p>
            <a:r>
              <a:rPr lang="pt-BR" dirty="0"/>
              <a:t>Ainda, diretoria almejava um software de apoio à decisão, a fim de alinhar o departamento de compras à área de vendas, comparando o desempenho atual com o planejado, além de detectar os setores com maior e menor faturamento.​​​​​​​</a:t>
            </a:r>
          </a:p>
        </p:txBody>
      </p:sp>
    </p:spTree>
    <p:extLst>
      <p:ext uri="{BB962C8B-B14F-4D97-AF65-F5344CB8AC3E}">
        <p14:creationId xmlns:p14="http://schemas.microsoft.com/office/powerpoint/2010/main" val="69850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Estudo de caso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8919B9-412C-48B7-A922-AD93A6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349"/>
            <a:ext cx="8229600" cy="4546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6930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Estudo de caso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81327D-D6EB-4CED-A863-AA4311B3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5062"/>
            <a:ext cx="8229600" cy="4567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156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8F1-4B76-4CCB-A010-113D153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Estudo de caso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9557E81-A1B8-4779-8EBC-D15F4E5C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201"/>
            <a:ext cx="8229600" cy="4629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165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1F2A-6860-4481-A063-C59E4217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de apoio aos SI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19AAF-0BEC-4772-949D-8889F1D27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4000" dirty="0"/>
              <a:t>Gerenciamento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308629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2427B-0DAB-47D6-BBAA-D3406187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- </a:t>
            </a:r>
            <a:r>
              <a:rPr lang="en-US" dirty="0" err="1"/>
              <a:t>Capacidade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B86F4-5A9E-4486-99B8-2570E67E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pt-BR" dirty="0"/>
              <a:t>é medida em: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7FC57E5-2E7F-452D-9963-C177FD5B15C7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420888"/>
          <a:ext cx="5616624" cy="305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483192460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26755447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2186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Unidade de medida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Tamanho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Tamanho em bytes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badi" panose="020B0604020104020204" pitchFamily="34" charset="0"/>
                        </a:rPr>
                        <a:t>Quilobyte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1.000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1.000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1.000.000</a:t>
                      </a: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(1 milhão de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2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1.000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1.000.000.000</a:t>
                      </a: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(1 bilhão de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9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badi" panose="020B0604020104020204" pitchFamily="34" charset="0"/>
                        </a:rPr>
                        <a:t>Terabyte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1.000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1.000.000.000.000</a:t>
                      </a: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(1 trilhão de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9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badi" panose="020B0604020104020204" pitchFamily="34" charset="0"/>
                        </a:rPr>
                        <a:t>Petabyte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 (PB)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badi" panose="020B0604020104020204" pitchFamily="34" charset="0"/>
                        </a:rPr>
                        <a:t>1.000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1.000.000.000.000.000</a:t>
                      </a: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(1 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quatrilhão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 de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2002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0FBC77F-58EB-4975-81B8-518231709E36}"/>
              </a:ext>
            </a:extLst>
          </p:cNvPr>
          <p:cNvGraphicFramePr>
            <a:graphicFrameLocks noGrp="1"/>
          </p:cNvGraphicFramePr>
          <p:nvPr/>
        </p:nvGraphicFramePr>
        <p:xfrm>
          <a:off x="6444208" y="2420888"/>
          <a:ext cx="2376264" cy="305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42111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Em base binária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4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1.024 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KiB</a:t>
                      </a:r>
                      <a:br>
                        <a:rPr lang="pt-BR" sz="1600" dirty="0">
                          <a:latin typeface="Abadi" panose="020B0604020104020204" pitchFamily="34" charset="0"/>
                        </a:rPr>
                      </a:b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600" kern="120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kibibyte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1.024 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MiB</a:t>
                      </a:r>
                      <a:endParaRPr lang="pt-BR" sz="1600" dirty="0">
                        <a:latin typeface="Abadi" panose="020B0604020104020204" pitchFamily="34" charset="0"/>
                      </a:endParaRP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mibibyte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1.024 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GiB</a:t>
                      </a:r>
                      <a:endParaRPr lang="pt-BR" sz="1600" dirty="0">
                        <a:latin typeface="Abadi" panose="020B0604020104020204" pitchFamily="34" charset="0"/>
                      </a:endParaRP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gibibyte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1.024 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TiB</a:t>
                      </a:r>
                      <a:endParaRPr lang="pt-BR" sz="1600" dirty="0">
                        <a:latin typeface="Abadi" panose="020B0604020104020204" pitchFamily="34" charset="0"/>
                      </a:endParaRPr>
                    </a:p>
                    <a:p>
                      <a:pPr algn="r"/>
                      <a:r>
                        <a:rPr lang="pt-BR" sz="1600" dirty="0">
                          <a:latin typeface="Abadi" panose="020B0604020104020204" pitchFamily="34" charset="0"/>
                        </a:rPr>
                        <a:t>(</a:t>
                      </a:r>
                      <a:r>
                        <a:rPr lang="pt-BR" sz="1600" dirty="0" err="1">
                          <a:latin typeface="Abadi" panose="020B0604020104020204" pitchFamily="34" charset="0"/>
                        </a:rPr>
                        <a:t>tebibyte</a:t>
                      </a:r>
                      <a:r>
                        <a:rPr lang="pt-BR" sz="1600" dirty="0"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9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0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B3086-D542-41A7-836E-8A0BEBBB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tamanhos de arquivos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78E1796-B28D-4FAB-89BA-2401FC0C31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99176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4393">
                  <a:extLst>
                    <a:ext uri="{9D8B030D-6E8A-4147-A177-3AD203B41FA5}">
                      <a16:colId xmlns:a16="http://schemas.microsoft.com/office/drawing/2014/main" val="1575193638"/>
                    </a:ext>
                  </a:extLst>
                </a:gridCol>
                <a:gridCol w="2174783">
                  <a:extLst>
                    <a:ext uri="{9D8B030D-6E8A-4147-A177-3AD203B41FA5}">
                      <a16:colId xmlns:a16="http://schemas.microsoft.com/office/drawing/2014/main" val="36863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Arquivo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Tamanho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2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Música 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5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Foto 4 Megapixel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3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8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D</a:t>
                      </a:r>
                      <a:r>
                        <a:rPr lang="pt-BR" noProof="0" dirty="0" err="1">
                          <a:latin typeface="Abadi" panose="020B0604020104020204" pitchFamily="34" charset="0"/>
                        </a:rPr>
                        <a:t>ocumento</a:t>
                      </a:r>
                      <a:r>
                        <a:rPr lang="en-US" dirty="0">
                          <a:latin typeface="Abadi" panose="020B0604020104020204" pitchFamily="34" charset="0"/>
                        </a:rPr>
                        <a:t> no Word com 60 p</a:t>
                      </a:r>
                      <a:r>
                        <a:rPr lang="pt-BR" dirty="0" err="1">
                          <a:latin typeface="Abadi" panose="020B0604020104020204" pitchFamily="34" charset="0"/>
                        </a:rPr>
                        <a:t>áginas</a:t>
                      </a:r>
                      <a:r>
                        <a:rPr lang="pt-BR" dirty="0">
                          <a:latin typeface="Abadi" panose="020B0604020104020204" pitchFamily="34" charset="0"/>
                        </a:rPr>
                        <a:t>, incluindo 10 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2,5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Planilha eletrônica com aproximadamente 1000 linhas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450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2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Filme em DVD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7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Filme em </a:t>
                      </a:r>
                      <a:r>
                        <a:rPr lang="pt-BR" dirty="0" err="1">
                          <a:latin typeface="Abadi" panose="020B0604020104020204" pitchFamily="34" charset="0"/>
                        </a:rPr>
                        <a:t>Bluray</a:t>
                      </a:r>
                      <a:endParaRPr lang="pt-BR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45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7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Instalador do Windows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badi" panose="020B0604020104020204" pitchFamily="34" charset="0"/>
                        </a:rPr>
                        <a:t>3,2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6741E-ADB2-42E9-BCE4-793ABA1A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F6D36-AD1F-48D6-AC04-DECA51C0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Disco rígido (HDD – </a:t>
            </a:r>
            <a:r>
              <a:rPr lang="pt-BR" sz="2400" i="1" dirty="0"/>
              <a:t>hard disk drive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1200" dirty="0"/>
          </a:p>
          <a:p>
            <a:r>
              <a:rPr lang="pt-BR" sz="2400" dirty="0"/>
              <a:t>Unidade de estado sólido (SSD – </a:t>
            </a:r>
            <a:r>
              <a:rPr lang="pt-BR" sz="2400" i="1" dirty="0" err="1"/>
              <a:t>solid</a:t>
            </a:r>
            <a:r>
              <a:rPr lang="pt-BR" sz="2400" i="1" dirty="0"/>
              <a:t> </a:t>
            </a:r>
            <a:r>
              <a:rPr lang="pt-BR" sz="2400" i="1" dirty="0" err="1"/>
              <a:t>state</a:t>
            </a:r>
            <a:r>
              <a:rPr lang="pt-BR" sz="2400" i="1" dirty="0"/>
              <a:t> drive</a:t>
            </a:r>
            <a:r>
              <a:rPr lang="pt-BR" sz="2400" dirty="0"/>
              <a:t>)</a:t>
            </a:r>
          </a:p>
        </p:txBody>
      </p:sp>
      <p:pic>
        <p:nvPicPr>
          <p:cNvPr id="5" name="Imagem 4" descr="Uma imagem contendo disco rígido, equipamentos eletrônicos, unidade&#10;&#10;Descrição gerada com muito alta confiança">
            <a:extLst>
              <a:ext uri="{FF2B5EF4-FFF2-40B4-BE49-F238E27FC236}">
                <a16:creationId xmlns:a16="http://schemas.microsoft.com/office/drawing/2014/main" id="{A320DF14-403C-43F0-BF14-A187EF92E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2022224" cy="1772816"/>
          </a:xfrm>
          <a:prstGeom prst="rect">
            <a:avLst/>
          </a:prstGeom>
        </p:spPr>
      </p:pic>
      <p:pic>
        <p:nvPicPr>
          <p:cNvPr id="9" name="Imagem 8" descr="Uma imagem contendo disco rígido, equipamentos eletrônicos, unidade&#10;&#10;Descrição gerada com muito alta confiança">
            <a:extLst>
              <a:ext uri="{FF2B5EF4-FFF2-40B4-BE49-F238E27FC236}">
                <a16:creationId xmlns:a16="http://schemas.microsoft.com/office/drawing/2014/main" id="{088E78A5-3FF5-4C0A-87C2-21C2A6B949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32856"/>
            <a:ext cx="1944572" cy="17728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F2418C-D338-4B76-A2B1-B4DECD10F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43" y="4375385"/>
            <a:ext cx="1764830" cy="17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B4AEC-EC31-4C4F-AA2C-AF7D17E0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 da memória RAM </a:t>
            </a:r>
            <a:br>
              <a:rPr lang="pt-BR" dirty="0"/>
            </a:br>
            <a:r>
              <a:rPr lang="pt-BR" dirty="0"/>
              <a:t>e de unidade SSD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8D96CEF-E891-458B-BA2A-744370F9C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5616624" cy="36695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BD72B4-EC97-4CE0-888F-733C8821617E}"/>
              </a:ext>
            </a:extLst>
          </p:cNvPr>
          <p:cNvSpPr txBox="1"/>
          <p:nvPr/>
        </p:nvSpPr>
        <p:spPr>
          <a:xfrm>
            <a:off x="1907704" y="57332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Influência dos componentes durante a inicialização</a:t>
            </a:r>
          </a:p>
        </p:txBody>
      </p:sp>
    </p:spTree>
    <p:extLst>
      <p:ext uri="{BB962C8B-B14F-4D97-AF65-F5344CB8AC3E}">
        <p14:creationId xmlns:p14="http://schemas.microsoft.com/office/powerpoint/2010/main" val="339901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BD177-ADF7-458A-BC7B-887F9122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 da memória RAM </a:t>
            </a:r>
            <a:br>
              <a:rPr lang="pt-BR" dirty="0"/>
            </a:br>
            <a:r>
              <a:rPr lang="pt-BR" dirty="0"/>
              <a:t>e de unidade SSD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326DC27-99B9-4951-BDFD-7C498604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181800" cy="302433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A09DAC-48AB-41BA-8592-AD36084371C3}"/>
              </a:ext>
            </a:extLst>
          </p:cNvPr>
          <p:cNvSpPr txBox="1"/>
          <p:nvPr/>
        </p:nvSpPr>
        <p:spPr>
          <a:xfrm>
            <a:off x="827584" y="515719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Tempo para executar a codificação de vídeo</a:t>
            </a:r>
          </a:p>
        </p:txBody>
      </p:sp>
    </p:spTree>
    <p:extLst>
      <p:ext uri="{BB962C8B-B14F-4D97-AF65-F5344CB8AC3E}">
        <p14:creationId xmlns:p14="http://schemas.microsoft.com/office/powerpoint/2010/main" val="414524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418CF-A54A-4EA6-8DE2-CADA4DCA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F17D4-463F-4ECF-A166-FDE040A6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3" y="3964267"/>
            <a:ext cx="5987008" cy="2592288"/>
          </a:xfrm>
        </p:spPr>
        <p:txBody>
          <a:bodyPr/>
          <a:lstStyle/>
          <a:p>
            <a:r>
              <a:rPr lang="pt-BR" sz="1800" dirty="0"/>
              <a:t>Acesso sequencial</a:t>
            </a:r>
          </a:p>
          <a:p>
            <a:r>
              <a:rPr lang="pt-BR" sz="1800" dirty="0"/>
              <a:t>Utilizadas para </a:t>
            </a:r>
          </a:p>
          <a:p>
            <a:pPr lvl="1"/>
            <a:r>
              <a:rPr lang="pt-BR" sz="1600" dirty="0"/>
              <a:t>armazenamento de dados durante períodos de longo prazo </a:t>
            </a:r>
          </a:p>
          <a:p>
            <a:pPr lvl="1"/>
            <a:r>
              <a:rPr lang="pt-BR" sz="1600" dirty="0"/>
              <a:t>Cópias de segurança</a:t>
            </a:r>
          </a:p>
          <a:p>
            <a:r>
              <a:rPr lang="pt-BR" sz="1800" dirty="0"/>
              <a:t>Móvel  (segurança)</a:t>
            </a:r>
          </a:p>
          <a:p>
            <a:r>
              <a:rPr lang="pt-BR" sz="1800" dirty="0"/>
              <a:t>Capacidade variável</a:t>
            </a:r>
          </a:p>
          <a:p>
            <a:pPr lvl="1"/>
            <a:r>
              <a:rPr lang="pt-BR" sz="1600" dirty="0"/>
              <a:t>Desde poucos GB e podem atingir TB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6" name="Imagem 5" descr="Uma imagem contendo pessoa, interior, equipamentos eletrônicos, computador&#10;&#10;Descrição gerada com muito alta confiança">
            <a:extLst>
              <a:ext uri="{FF2B5EF4-FFF2-40B4-BE49-F238E27FC236}">
                <a16:creationId xmlns:a16="http://schemas.microsoft.com/office/drawing/2014/main" id="{0026F7BA-D0D6-4186-9614-FFB79F17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95214"/>
            <a:ext cx="5580113" cy="23914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29CD25-4844-4E75-9DD1-E4FC95F1DF7B}"/>
              </a:ext>
            </a:extLst>
          </p:cNvPr>
          <p:cNvSpPr txBox="1"/>
          <p:nvPr/>
        </p:nvSpPr>
        <p:spPr>
          <a:xfrm>
            <a:off x="6516216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Fita magnética</a:t>
            </a:r>
          </a:p>
        </p:txBody>
      </p:sp>
    </p:spTree>
    <p:extLst>
      <p:ext uri="{BB962C8B-B14F-4D97-AF65-F5344CB8AC3E}">
        <p14:creationId xmlns:p14="http://schemas.microsoft.com/office/powerpoint/2010/main" val="19583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de Slides v2.potx" id="{8B374D87-E4BA-4E93-8774-BD0BD472006E}" vid="{FFFB6C23-57E7-41B3-8A99-AAFCD3A0A57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Slides</Template>
  <TotalTime>22112</TotalTime>
  <Words>2020</Words>
  <Application>Microsoft Office PowerPoint</Application>
  <PresentationFormat>Apresentação na tela (4:3)</PresentationFormat>
  <Paragraphs>387</Paragraphs>
  <Slides>39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Abadi</vt:lpstr>
      <vt:lpstr>Arial</vt:lpstr>
      <vt:lpstr>Calibri</vt:lpstr>
      <vt:lpstr>Design padrão</vt:lpstr>
      <vt:lpstr>Infraestrutura de apoio aos SI</vt:lpstr>
      <vt:lpstr>Roteiro</vt:lpstr>
      <vt:lpstr>Armazenamento</vt:lpstr>
      <vt:lpstr>Armazenamento - Capacidade</vt:lpstr>
      <vt:lpstr>Exemplos de tamanhos de arquivos</vt:lpstr>
      <vt:lpstr>Dispositivos de armazenamento</vt:lpstr>
      <vt:lpstr>Influência da memória RAM  e de unidade SSD</vt:lpstr>
      <vt:lpstr>Influência da memória RAM  e de unidade SSD</vt:lpstr>
      <vt:lpstr>Dispositivos de armazenamento</vt:lpstr>
      <vt:lpstr>Banco de dados</vt:lpstr>
      <vt:lpstr>O que é um banco de dados?</vt:lpstr>
      <vt:lpstr>Como os dados são armazenados</vt:lpstr>
      <vt:lpstr>Meio de acesso ao banco de dados</vt:lpstr>
      <vt:lpstr>Banco de dados</vt:lpstr>
      <vt:lpstr>Exemplo</vt:lpstr>
      <vt:lpstr>Exemplo</vt:lpstr>
      <vt:lpstr>Dicionários de dados</vt:lpstr>
      <vt:lpstr>Benefícios dos bancos de dados</vt:lpstr>
      <vt:lpstr>Fornecedores de bancos de dados</vt:lpstr>
      <vt:lpstr>Manutenção de banco de dados</vt:lpstr>
      <vt:lpstr>Data warehouse</vt:lpstr>
      <vt:lpstr>Data warehouse</vt:lpstr>
      <vt:lpstr>Modelo típico de um data warehouse</vt:lpstr>
      <vt:lpstr>Data warehouse</vt:lpstr>
      <vt:lpstr>OLAP On-Line Analytical Processing</vt:lpstr>
      <vt:lpstr>OLAP</vt:lpstr>
      <vt:lpstr>OLTP e OLAP</vt:lpstr>
      <vt:lpstr>OLAP x OLTP</vt:lpstr>
      <vt:lpstr>Conceitos adicionais</vt:lpstr>
      <vt:lpstr>Data warehouse - Benefícios</vt:lpstr>
      <vt:lpstr>Apresentação do PowerPoint</vt:lpstr>
      <vt:lpstr>Apresentação do PowerPoint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Infraestrutura de apoio aos SI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 Erbs da Costa</dc:creator>
  <cp:lastModifiedBy>Simone Erbs da Costa</cp:lastModifiedBy>
  <cp:revision>442</cp:revision>
  <dcterms:created xsi:type="dcterms:W3CDTF">2016-02-13T23:36:45Z</dcterms:created>
  <dcterms:modified xsi:type="dcterms:W3CDTF">2023-08-18T19:32:28Z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2023-02-18T18:25:26Z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c26f4fc6-3e8f-4cff-aa28-5a2f0355cdbc</vt:lpwstr>
  </property>
  <property fmtid="{D5CDD505-2E9C-101B-9397-08002B2CF9AE}" pid="8" name="MSIP_Label_8c28577e-0e52-49e2-b52e-02bb75ccb8f1_ContentBits">
    <vt:lpwstr>0</vt:lpwstr>
  </property>
</Properties>
</file>