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57" r:id="rId4"/>
    <p:sldId id="292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9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1" r:id="rId39"/>
  </p:sldIdLst>
  <p:sldSz cx="9144000" cy="6858000" type="screen4x3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48" y="4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5940" y="697737"/>
            <a:ext cx="8072119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365760"/>
          </a:xfrm>
          <a:custGeom>
            <a:avLst/>
            <a:gdLst/>
            <a:ahLst/>
            <a:cxnLst/>
            <a:rect l="l" t="t" r="r" b="b"/>
            <a:pathLst>
              <a:path w="9144000" h="365760">
                <a:moveTo>
                  <a:pt x="0" y="365760"/>
                </a:moveTo>
                <a:lnTo>
                  <a:pt x="9144000" y="365760"/>
                </a:lnTo>
                <a:lnTo>
                  <a:pt x="9144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solidFill>
            <a:srgbClr val="92A1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1871" y="2946018"/>
            <a:ext cx="5620257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D2523B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0854" y="1849882"/>
            <a:ext cx="8162290" cy="456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2929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secosta@furb.br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mailto:secosta@furb.br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5208" y="1900808"/>
            <a:ext cx="760285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00" marR="5080" indent="-2337435">
              <a:lnSpc>
                <a:spcPct val="100000"/>
              </a:lnSpc>
              <a:spcBef>
                <a:spcPts val="105"/>
              </a:spcBef>
            </a:pPr>
            <a:r>
              <a:rPr sz="4400" b="1" spc="-90" dirty="0">
                <a:latin typeface="Arial"/>
                <a:cs typeface="Arial"/>
              </a:rPr>
              <a:t>Fundamentos </a:t>
            </a:r>
            <a:r>
              <a:rPr sz="4400" b="1" spc="-50" dirty="0">
                <a:latin typeface="Arial"/>
                <a:cs typeface="Arial"/>
              </a:rPr>
              <a:t>de </a:t>
            </a:r>
            <a:r>
              <a:rPr sz="4400" b="1" spc="-85" dirty="0">
                <a:latin typeface="Arial"/>
                <a:cs typeface="Arial"/>
              </a:rPr>
              <a:t>Sistemas</a:t>
            </a:r>
            <a:r>
              <a:rPr sz="4400" b="1" spc="-605" dirty="0">
                <a:latin typeface="Arial"/>
                <a:cs typeface="Arial"/>
              </a:rPr>
              <a:t> </a:t>
            </a:r>
            <a:r>
              <a:rPr sz="4400" b="1" spc="-50" dirty="0">
                <a:latin typeface="Arial"/>
                <a:cs typeface="Arial"/>
              </a:rPr>
              <a:t>de  </a:t>
            </a:r>
            <a:r>
              <a:rPr sz="4400" b="1" spc="-90" dirty="0">
                <a:latin typeface="Arial"/>
                <a:cs typeface="Arial"/>
              </a:rPr>
              <a:t>Informação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4801" y="4691608"/>
            <a:ext cx="4403978" cy="112594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46524B"/>
                </a:solidFill>
                <a:latin typeface="Arial"/>
                <a:cs typeface="Arial"/>
              </a:rPr>
              <a:t>Prof. </a:t>
            </a:r>
            <a:r>
              <a:rPr lang="pt-BR" sz="2000" dirty="0">
                <a:solidFill>
                  <a:srgbClr val="46524B"/>
                </a:solidFill>
                <a:latin typeface="Arial"/>
                <a:cs typeface="Arial"/>
              </a:rPr>
              <a:t>Ma</a:t>
            </a:r>
            <a:r>
              <a:rPr sz="2000" dirty="0">
                <a:solidFill>
                  <a:srgbClr val="46524B"/>
                </a:solidFill>
                <a:latin typeface="Arial"/>
                <a:cs typeface="Arial"/>
              </a:rPr>
              <a:t>ª. </a:t>
            </a:r>
            <a:r>
              <a:rPr lang="pt-BR" sz="2000" dirty="0">
                <a:solidFill>
                  <a:srgbClr val="46524B"/>
                </a:solidFill>
                <a:latin typeface="Arial"/>
                <a:cs typeface="Arial"/>
              </a:rPr>
              <a:t>Simone Erbs da Costa</a:t>
            </a:r>
            <a:endParaRPr sz="20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lang="pt-BR" sz="2000" u="heavy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secosta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@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fu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rb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.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br</a:t>
            </a:r>
            <a:endParaRPr lang="pt-BR" sz="2000" u="heavy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lang="pt-BR"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47 99985-7301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1376" y="3526993"/>
            <a:ext cx="3517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6566D"/>
                </a:solidFill>
                <a:latin typeface="Arial"/>
                <a:cs typeface="Arial"/>
              </a:rPr>
              <a:t>Plano </a:t>
            </a:r>
            <a:r>
              <a:rPr sz="2400" dirty="0">
                <a:solidFill>
                  <a:srgbClr val="56566D"/>
                </a:solidFill>
                <a:latin typeface="Arial"/>
                <a:cs typeface="Arial"/>
              </a:rPr>
              <a:t>de </a:t>
            </a:r>
            <a:r>
              <a:rPr sz="2400" spc="-5" dirty="0">
                <a:solidFill>
                  <a:srgbClr val="56566D"/>
                </a:solidFill>
                <a:latin typeface="Arial"/>
                <a:cs typeface="Arial"/>
              </a:rPr>
              <a:t>Ensino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6694" y="529113"/>
            <a:ext cx="1470004" cy="1053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42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Conteúdo</a:t>
            </a:r>
            <a:r>
              <a:rPr spc="-254" dirty="0"/>
              <a:t> </a:t>
            </a:r>
            <a:r>
              <a:rPr spc="-95" dirty="0"/>
              <a:t>Programático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5503"/>
            <a:ext cx="7902575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Unidade 1: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Fundamentos de Sistemas de Informação</a:t>
            </a:r>
            <a:r>
              <a:rPr sz="2400" spc="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(SI)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Unidade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2: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Sistemas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de Informação e Gestão</a:t>
            </a:r>
            <a:r>
              <a:rPr sz="24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Integrada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Unidade 3: </a:t>
            </a:r>
            <a:r>
              <a:rPr sz="2400" spc="-25" dirty="0">
                <a:solidFill>
                  <a:srgbClr val="292934"/>
                </a:solidFill>
                <a:latin typeface="Arial"/>
                <a:cs typeface="Arial"/>
              </a:rPr>
              <a:t>Tipos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de Sistemas de</a:t>
            </a:r>
            <a:r>
              <a:rPr sz="2400" spc="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Informação</a:t>
            </a:r>
            <a:endParaRPr sz="2400">
              <a:latin typeface="Arial"/>
              <a:cs typeface="Arial"/>
            </a:endParaRPr>
          </a:p>
          <a:p>
            <a:pPr marR="1244600" algn="ctr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Unidade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4: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Áreas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Pesquisas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em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Sistemas</a:t>
            </a:r>
            <a:r>
              <a:rPr sz="2400" spc="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R="1169670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Informação e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Metodologia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4180" y="4296481"/>
            <a:ext cx="2385522" cy="2297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42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Conteúdo</a:t>
            </a:r>
            <a:r>
              <a:rPr spc="-254" dirty="0"/>
              <a:t> </a:t>
            </a:r>
            <a:r>
              <a:rPr spc="-95" dirty="0"/>
              <a:t>Programático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5503"/>
            <a:ext cx="7902575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Unidade 1: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Fundamentos de Sistemas de Informação</a:t>
            </a:r>
            <a:r>
              <a:rPr sz="2400" spc="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(SI)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2: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Sistemas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de Informação e Gestão</a:t>
            </a:r>
            <a:r>
              <a:rPr sz="2400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Integrada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3: </a:t>
            </a:r>
            <a:r>
              <a:rPr sz="2400" spc="-25" dirty="0">
                <a:solidFill>
                  <a:srgbClr val="7E7E7E"/>
                </a:solidFill>
                <a:latin typeface="Arial"/>
                <a:cs typeface="Arial"/>
              </a:rPr>
              <a:t>Tipos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de Sistemas de</a:t>
            </a:r>
            <a:r>
              <a:rPr sz="2400" spc="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Informação</a:t>
            </a:r>
            <a:endParaRPr sz="2400">
              <a:latin typeface="Arial"/>
              <a:cs typeface="Arial"/>
            </a:endParaRPr>
          </a:p>
          <a:p>
            <a:pPr marR="1244600" algn="ctr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4: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Áreas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de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Pesquisas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em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Sistemas</a:t>
            </a:r>
            <a:r>
              <a:rPr sz="24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R="1169670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Informação e</a:t>
            </a:r>
            <a:r>
              <a:rPr sz="2400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Metodologia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4180" y="4296481"/>
            <a:ext cx="2385522" cy="2297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42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Conteúdo</a:t>
            </a:r>
            <a:r>
              <a:rPr spc="-254" dirty="0"/>
              <a:t> </a:t>
            </a:r>
            <a:r>
              <a:rPr spc="-95" dirty="0"/>
              <a:t>Programático</a:t>
            </a:r>
          </a:p>
        </p:txBody>
      </p:sp>
      <p:sp>
        <p:nvSpPr>
          <p:cNvPr id="3" name="object 3"/>
          <p:cNvSpPr/>
          <p:nvPr/>
        </p:nvSpPr>
        <p:spPr>
          <a:xfrm>
            <a:off x="6344180" y="4296481"/>
            <a:ext cx="2385522" cy="2297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4745" y="2494026"/>
            <a:ext cx="5602605" cy="3816350"/>
          </a:xfrm>
          <a:custGeom>
            <a:avLst/>
            <a:gdLst/>
            <a:ahLst/>
            <a:cxnLst/>
            <a:rect l="l" t="t" r="r" b="b"/>
            <a:pathLst>
              <a:path w="5602605" h="3816350">
                <a:moveTo>
                  <a:pt x="0" y="3816096"/>
                </a:moveTo>
                <a:lnTo>
                  <a:pt x="5602224" y="3816096"/>
                </a:lnTo>
                <a:lnTo>
                  <a:pt x="5602224" y="0"/>
                </a:lnTo>
                <a:lnTo>
                  <a:pt x="0" y="0"/>
                </a:lnTo>
                <a:lnTo>
                  <a:pt x="0" y="3816096"/>
                </a:lnTo>
                <a:close/>
              </a:path>
            </a:pathLst>
          </a:custGeom>
          <a:ln w="25908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35940" y="1865503"/>
            <a:ext cx="7902575" cy="4334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Unidade 1: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Fundamentos de Sistemas de Informação</a:t>
            </a:r>
            <a:r>
              <a:rPr sz="2400" spc="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(SI)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50">
              <a:latin typeface="Times New Roman"/>
              <a:cs typeface="Times New Roman"/>
            </a:endParaRPr>
          </a:p>
          <a:p>
            <a:pPr marL="634365" lvl="1" indent="-445134">
              <a:lnSpc>
                <a:spcPct val="100000"/>
              </a:lnSpc>
              <a:buAutoNum type="arabicPeriod"/>
              <a:tabLst>
                <a:tab pos="635000" algn="l"/>
              </a:tabLst>
            </a:pP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Informação</a:t>
            </a:r>
            <a:endParaRPr sz="1800">
              <a:latin typeface="Arial"/>
              <a:cs typeface="Arial"/>
            </a:endParaRPr>
          </a:p>
          <a:p>
            <a:pPr marL="824865" lvl="2" indent="-635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825500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Conceito de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Informação</a:t>
            </a:r>
            <a:endParaRPr sz="1800">
              <a:latin typeface="Arial"/>
              <a:cs typeface="Arial"/>
            </a:endParaRPr>
          </a:p>
          <a:p>
            <a:pPr marL="824865" lvl="2" indent="-63563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825500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Meios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de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armazenagem de</a:t>
            </a:r>
            <a:r>
              <a:rPr sz="1800" spc="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dados</a:t>
            </a:r>
            <a:endParaRPr sz="1800">
              <a:latin typeface="Arial"/>
              <a:cs typeface="Arial"/>
            </a:endParaRPr>
          </a:p>
          <a:p>
            <a:pPr marL="824865" lvl="2" indent="-635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825500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Dados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x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Informação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x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Conhecimento</a:t>
            </a:r>
            <a:endParaRPr sz="1800">
              <a:latin typeface="Arial"/>
              <a:cs typeface="Arial"/>
            </a:endParaRPr>
          </a:p>
          <a:p>
            <a:pPr marL="824865" lvl="2" indent="-63563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825500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Busca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e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melhor utilização de informações</a:t>
            </a:r>
            <a:r>
              <a:rPr sz="1800" spc="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em</a:t>
            </a:r>
            <a:endParaRPr sz="1800">
              <a:latin typeface="Arial"/>
              <a:cs typeface="Arial"/>
            </a:endParaRPr>
          </a:p>
          <a:p>
            <a:pPr marL="189865">
              <a:lnSpc>
                <a:spcPct val="100000"/>
              </a:lnSpc>
              <a:spcBef>
                <a:spcPts val="1080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empresas</a:t>
            </a:r>
            <a:endParaRPr sz="1800">
              <a:latin typeface="Arial"/>
              <a:cs typeface="Arial"/>
            </a:endParaRPr>
          </a:p>
          <a:p>
            <a:pPr marL="824865" lvl="2" indent="-635635">
              <a:lnSpc>
                <a:spcPct val="100000"/>
              </a:lnSpc>
              <a:spcBef>
                <a:spcPts val="1080"/>
              </a:spcBef>
              <a:buAutoNum type="arabicPeriod" startAt="5"/>
              <a:tabLst>
                <a:tab pos="825500" algn="l"/>
              </a:tabLst>
            </a:pPr>
            <a:r>
              <a:rPr sz="1800" spc="-30" dirty="0">
                <a:solidFill>
                  <a:srgbClr val="292934"/>
                </a:solidFill>
                <a:latin typeface="Arial"/>
                <a:cs typeface="Arial"/>
              </a:rPr>
              <a:t>Valor 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da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informação nos</a:t>
            </a:r>
            <a:r>
              <a:rPr sz="1800" spc="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negócios</a:t>
            </a:r>
            <a:endParaRPr sz="1800">
              <a:latin typeface="Arial"/>
              <a:cs typeface="Arial"/>
            </a:endParaRPr>
          </a:p>
          <a:p>
            <a:pPr marL="824865" lvl="2" indent="-635635">
              <a:lnSpc>
                <a:spcPct val="100000"/>
              </a:lnSpc>
              <a:spcBef>
                <a:spcPts val="1080"/>
              </a:spcBef>
              <a:buAutoNum type="arabicPeriod" startAt="5"/>
              <a:tabLst>
                <a:tab pos="825500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Gestão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da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Informação como</a:t>
            </a:r>
            <a:r>
              <a:rPr sz="1800" spc="-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recurso</a:t>
            </a:r>
            <a:endParaRPr sz="1800">
              <a:latin typeface="Arial"/>
              <a:cs typeface="Arial"/>
            </a:endParaRPr>
          </a:p>
          <a:p>
            <a:pPr marL="189865">
              <a:lnSpc>
                <a:spcPct val="100000"/>
              </a:lnSpc>
              <a:spcBef>
                <a:spcPts val="1085"/>
              </a:spcBef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estratégico e competitivo nas</a:t>
            </a:r>
            <a:r>
              <a:rPr sz="18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organizações.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42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Conteúdo</a:t>
            </a:r>
            <a:r>
              <a:rPr spc="-254" dirty="0"/>
              <a:t> </a:t>
            </a:r>
            <a:r>
              <a:rPr spc="-95" dirty="0"/>
              <a:t>Programático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5503"/>
            <a:ext cx="79025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Unidade 1: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Fundamentos de Sistemas de Informação</a:t>
            </a:r>
            <a:r>
              <a:rPr sz="2400" spc="1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(SI)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4180" y="4296481"/>
            <a:ext cx="2385522" cy="2297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4745" y="2494026"/>
            <a:ext cx="5602605" cy="3816350"/>
          </a:xfrm>
          <a:prstGeom prst="rect">
            <a:avLst/>
          </a:prstGeom>
          <a:ln w="25907">
            <a:solidFill>
              <a:srgbClr val="D2523B"/>
            </a:solidFill>
          </a:ln>
        </p:spPr>
        <p:txBody>
          <a:bodyPr vert="horz" wrap="square" lIns="0" tIns="125730" rIns="0" bIns="0" rtlCol="0">
            <a:spAutoFit/>
          </a:bodyPr>
          <a:lstStyle/>
          <a:p>
            <a:pPr marL="535940" lvl="1" indent="-445770">
              <a:lnSpc>
                <a:spcPct val="100000"/>
              </a:lnSpc>
              <a:spcBef>
                <a:spcPts val="990"/>
              </a:spcBef>
              <a:buAutoNum type="arabicPeriod" startAt="2"/>
              <a:tabLst>
                <a:tab pos="536575" algn="l"/>
              </a:tabLst>
            </a:pP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Sistemas</a:t>
            </a:r>
            <a:endParaRPr sz="1800">
              <a:latin typeface="Arial"/>
              <a:cs typeface="Arial"/>
            </a:endParaRPr>
          </a:p>
          <a:p>
            <a:pPr marL="726440" lvl="2" indent="-63627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72707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Conceito amplo de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sistemas</a:t>
            </a:r>
            <a:endParaRPr sz="1800">
              <a:latin typeface="Arial"/>
              <a:cs typeface="Arial"/>
            </a:endParaRPr>
          </a:p>
          <a:p>
            <a:pPr marL="712470" lvl="2" indent="-622300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71310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Abordagem</a:t>
            </a:r>
            <a:r>
              <a:rPr sz="18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sistêmica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Clr>
                <a:srgbClr val="292934"/>
              </a:buClr>
              <a:buFont typeface="Arial"/>
              <a:buAutoNum type="arabicPeriod"/>
            </a:pP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Clr>
                <a:srgbClr val="292934"/>
              </a:buClr>
              <a:buFont typeface="Arial"/>
              <a:buAutoNum type="arabicPeriod"/>
            </a:pPr>
            <a:endParaRPr sz="1750">
              <a:latin typeface="Times New Roman"/>
              <a:cs typeface="Times New Roman"/>
            </a:endParaRPr>
          </a:p>
          <a:p>
            <a:pPr marL="535940" lvl="1" indent="-445770">
              <a:lnSpc>
                <a:spcPct val="100000"/>
              </a:lnSpc>
              <a:buAutoNum type="arabicPeriod" startAt="2"/>
              <a:tabLst>
                <a:tab pos="536575" algn="l"/>
              </a:tabLst>
            </a:pP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Infraestrutura </a:t>
            </a: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de apoio </a:t>
            </a: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aos Sistemas</a:t>
            </a:r>
            <a:r>
              <a:rPr sz="1800" b="1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endParaRPr sz="18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1085"/>
              </a:spcBef>
            </a:pP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Informação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42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Conteúdo</a:t>
            </a:r>
            <a:r>
              <a:rPr spc="-254" dirty="0"/>
              <a:t> </a:t>
            </a:r>
            <a:r>
              <a:rPr spc="-95" dirty="0"/>
              <a:t>Programático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5503"/>
            <a:ext cx="7902575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1: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Fundamentos de Sistemas de Informação</a:t>
            </a:r>
            <a:r>
              <a:rPr sz="2400" spc="1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(SI)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Unidade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2: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Sistemas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de Informação e Gestão</a:t>
            </a:r>
            <a:r>
              <a:rPr sz="24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Integrada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3: </a:t>
            </a:r>
            <a:r>
              <a:rPr sz="2400" spc="-25" dirty="0">
                <a:solidFill>
                  <a:srgbClr val="7E7E7E"/>
                </a:solidFill>
                <a:latin typeface="Arial"/>
                <a:cs typeface="Arial"/>
              </a:rPr>
              <a:t>Tipos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de Sistemas de</a:t>
            </a:r>
            <a:r>
              <a:rPr sz="2400" spc="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Informação</a:t>
            </a:r>
            <a:endParaRPr sz="2400">
              <a:latin typeface="Arial"/>
              <a:cs typeface="Arial"/>
            </a:endParaRPr>
          </a:p>
          <a:p>
            <a:pPr marR="1244600" algn="ctr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4: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Áreas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de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Pesquisas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em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Sistemas</a:t>
            </a:r>
            <a:r>
              <a:rPr sz="24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R="1169670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Informação e</a:t>
            </a:r>
            <a:r>
              <a:rPr sz="2400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Metodologia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4180" y="4296481"/>
            <a:ext cx="2385522" cy="2297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42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Conteúdo</a:t>
            </a:r>
            <a:r>
              <a:rPr spc="-254" dirty="0"/>
              <a:t> </a:t>
            </a:r>
            <a:r>
              <a:rPr spc="-95" dirty="0"/>
              <a:t>Programático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5503"/>
            <a:ext cx="7902575" cy="986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1: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Fundamentos de Sistemas de Informação</a:t>
            </a:r>
            <a:r>
              <a:rPr sz="2400" spc="1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(SI)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Unidade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2: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Sistemas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de Informação e Gestão</a:t>
            </a:r>
            <a:r>
              <a:rPr sz="2400" spc="-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Integrada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4180" y="4296481"/>
            <a:ext cx="2385522" cy="2297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9401" y="3042666"/>
            <a:ext cx="5687695" cy="2979420"/>
          </a:xfrm>
          <a:prstGeom prst="rect">
            <a:avLst/>
          </a:prstGeom>
          <a:ln w="25907">
            <a:solidFill>
              <a:srgbClr val="D2523B"/>
            </a:solidFill>
          </a:ln>
        </p:spPr>
        <p:txBody>
          <a:bodyPr vert="horz" wrap="square" lIns="0" tIns="126365" rIns="0" bIns="0" rtlCol="0">
            <a:spAutoFit/>
          </a:bodyPr>
          <a:lstStyle/>
          <a:p>
            <a:pPr marL="535940" lvl="1" indent="-445770">
              <a:lnSpc>
                <a:spcPct val="100000"/>
              </a:lnSpc>
              <a:spcBef>
                <a:spcPts val="995"/>
              </a:spcBef>
              <a:buAutoNum type="arabicPeriod"/>
              <a:tabLst>
                <a:tab pos="536575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Conceito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Básicos</a:t>
            </a:r>
            <a:endParaRPr sz="1800">
              <a:latin typeface="Arial"/>
              <a:cs typeface="Arial"/>
            </a:endParaRPr>
          </a:p>
          <a:p>
            <a:pPr marL="536575" lvl="1" indent="-44640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537210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Evolução dos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SI</a:t>
            </a:r>
            <a:endParaRPr sz="1800">
              <a:latin typeface="Arial"/>
              <a:cs typeface="Arial"/>
            </a:endParaRPr>
          </a:p>
          <a:p>
            <a:pPr marL="536575" lvl="1" indent="-44640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537210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Classificação dos</a:t>
            </a:r>
            <a:r>
              <a:rPr sz="18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SI</a:t>
            </a:r>
            <a:endParaRPr sz="1800">
              <a:latin typeface="Arial"/>
              <a:cs typeface="Arial"/>
            </a:endParaRPr>
          </a:p>
          <a:p>
            <a:pPr marL="536575" lvl="1" indent="-44640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537210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Funções empresariais e os</a:t>
            </a:r>
            <a:r>
              <a:rPr sz="18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SI</a:t>
            </a:r>
            <a:endParaRPr sz="1800">
              <a:latin typeface="Arial"/>
              <a:cs typeface="Arial"/>
            </a:endParaRPr>
          </a:p>
          <a:p>
            <a:pPr marL="90805" marR="704850" lvl="1">
              <a:lnSpc>
                <a:spcPct val="150000"/>
              </a:lnSpc>
              <a:buAutoNum type="arabicPeriod"/>
              <a:tabLst>
                <a:tab pos="52324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As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dimensões tecnológica, organizacional e  humana dos</a:t>
            </a:r>
            <a:r>
              <a:rPr sz="18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SI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42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Conteúdo</a:t>
            </a:r>
            <a:r>
              <a:rPr spc="-254" dirty="0"/>
              <a:t> </a:t>
            </a:r>
            <a:r>
              <a:rPr spc="-95" dirty="0"/>
              <a:t>Programático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5503"/>
            <a:ext cx="7902575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1: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Fundamentos de Sistemas de Informação</a:t>
            </a:r>
            <a:r>
              <a:rPr sz="2400" spc="1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(SI)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2: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Sistemas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de Informação e Gestão</a:t>
            </a:r>
            <a:r>
              <a:rPr sz="2400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Integrada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Unidade 3: </a:t>
            </a:r>
            <a:r>
              <a:rPr sz="2400" spc="-25" dirty="0">
                <a:solidFill>
                  <a:srgbClr val="292934"/>
                </a:solidFill>
                <a:latin typeface="Arial"/>
                <a:cs typeface="Arial"/>
              </a:rPr>
              <a:t>Tipos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de Sistemas de</a:t>
            </a:r>
            <a:r>
              <a:rPr sz="2400" spc="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Informação</a:t>
            </a:r>
            <a:endParaRPr sz="2400">
              <a:latin typeface="Arial"/>
              <a:cs typeface="Arial"/>
            </a:endParaRPr>
          </a:p>
          <a:p>
            <a:pPr marR="1244600" algn="ctr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4: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Áreas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de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Pesquisas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em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Sistemas</a:t>
            </a:r>
            <a:r>
              <a:rPr sz="2400" spc="4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R="1169670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Informação e</a:t>
            </a:r>
            <a:r>
              <a:rPr sz="2400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Metodologia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4180" y="4296481"/>
            <a:ext cx="2385522" cy="2297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42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Conteúdo</a:t>
            </a:r>
            <a:r>
              <a:rPr spc="-254" dirty="0"/>
              <a:t> </a:t>
            </a:r>
            <a:r>
              <a:rPr spc="-95" dirty="0"/>
              <a:t>Programático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5503"/>
            <a:ext cx="7902575" cy="1580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1: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Fundamentos de Sistemas de Informação</a:t>
            </a:r>
            <a:r>
              <a:rPr sz="2400" spc="1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(SI)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2: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Sistemas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de Informação e Gestão</a:t>
            </a:r>
            <a:r>
              <a:rPr sz="2400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Integrada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Unidade 3: </a:t>
            </a:r>
            <a:r>
              <a:rPr sz="2400" spc="-25" dirty="0">
                <a:solidFill>
                  <a:srgbClr val="292934"/>
                </a:solidFill>
                <a:latin typeface="Arial"/>
                <a:cs typeface="Arial"/>
              </a:rPr>
              <a:t>Tipos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de Sistemas de</a:t>
            </a:r>
            <a:r>
              <a:rPr sz="2400" spc="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Informação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8640" y="3690133"/>
            <a:ext cx="5455285" cy="7073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4: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Áreas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de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Pesquisas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em</a:t>
            </a:r>
            <a:r>
              <a:rPr sz="2400" spc="2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Sist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Informação e</a:t>
            </a:r>
            <a:r>
              <a:rPr sz="2400" spc="-1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Metodologia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44180" y="4296481"/>
            <a:ext cx="2385522" cy="2297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9401" y="3630929"/>
            <a:ext cx="5687695" cy="2895600"/>
          </a:xfrm>
          <a:custGeom>
            <a:avLst/>
            <a:gdLst/>
            <a:ahLst/>
            <a:cxnLst/>
            <a:rect l="l" t="t" r="r" b="b"/>
            <a:pathLst>
              <a:path w="5687695" h="2895600">
                <a:moveTo>
                  <a:pt x="0" y="2895600"/>
                </a:moveTo>
                <a:lnTo>
                  <a:pt x="5687568" y="2895600"/>
                </a:lnTo>
                <a:lnTo>
                  <a:pt x="5687568" y="0"/>
                </a:lnTo>
                <a:lnTo>
                  <a:pt x="0" y="0"/>
                </a:lnTo>
                <a:lnTo>
                  <a:pt x="0" y="28956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49401" y="3630929"/>
            <a:ext cx="5687695" cy="2895600"/>
          </a:xfrm>
          <a:prstGeom prst="rect">
            <a:avLst/>
          </a:prstGeom>
          <a:ln w="25907">
            <a:solidFill>
              <a:srgbClr val="D2523B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536575" lvl="1" indent="-446405">
              <a:lnSpc>
                <a:spcPct val="100000"/>
              </a:lnSpc>
              <a:spcBef>
                <a:spcPts val="994"/>
              </a:spcBef>
              <a:buAutoNum type="arabicPeriod"/>
              <a:tabLst>
                <a:tab pos="53721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Sistemas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 Processamento de</a:t>
            </a: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 Transação</a:t>
            </a:r>
            <a:endParaRPr sz="1800">
              <a:latin typeface="Arial"/>
              <a:cs typeface="Arial"/>
            </a:endParaRPr>
          </a:p>
          <a:p>
            <a:pPr marL="536575" lvl="1" indent="-44640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53721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Sistemas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do Conhecimento</a:t>
            </a:r>
            <a:endParaRPr sz="1800">
              <a:latin typeface="Arial"/>
              <a:cs typeface="Arial"/>
            </a:endParaRPr>
          </a:p>
          <a:p>
            <a:pPr marL="536575" lvl="1" indent="-44640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53721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Sistemas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 Informação</a:t>
            </a:r>
            <a:r>
              <a:rPr sz="18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Gerencial</a:t>
            </a:r>
            <a:endParaRPr sz="1800">
              <a:latin typeface="Arial"/>
              <a:cs typeface="Arial"/>
            </a:endParaRPr>
          </a:p>
          <a:p>
            <a:pPr marL="536575" lvl="1" indent="-44640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53721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Sistemas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 Suporte à</a:t>
            </a:r>
            <a:r>
              <a:rPr sz="1800" spc="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Decisão</a:t>
            </a:r>
            <a:endParaRPr sz="1800">
              <a:latin typeface="Arial"/>
              <a:cs typeface="Arial"/>
            </a:endParaRPr>
          </a:p>
          <a:p>
            <a:pPr marL="536575" lvl="1" indent="-446405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537210" algn="l"/>
              </a:tabLst>
            </a:pP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Sistema de Suporte</a:t>
            </a:r>
            <a:r>
              <a:rPr sz="18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Executivo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42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Conteúdo</a:t>
            </a:r>
            <a:r>
              <a:rPr spc="-254" dirty="0"/>
              <a:t> </a:t>
            </a:r>
            <a:r>
              <a:rPr spc="-95" dirty="0"/>
              <a:t>Programático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5503"/>
            <a:ext cx="7902575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1: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Fundamentos de Sistemas de Informação</a:t>
            </a:r>
            <a:r>
              <a:rPr sz="2400" spc="1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(SI)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2: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Sistemas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de Informação e Gestão</a:t>
            </a:r>
            <a:r>
              <a:rPr sz="2400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Integrada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3: </a:t>
            </a:r>
            <a:r>
              <a:rPr sz="2400" spc="-25" dirty="0">
                <a:solidFill>
                  <a:srgbClr val="7E7E7E"/>
                </a:solidFill>
                <a:latin typeface="Arial"/>
                <a:cs typeface="Arial"/>
              </a:rPr>
              <a:t>Tipos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de Sistemas de</a:t>
            </a:r>
            <a:r>
              <a:rPr sz="2400" spc="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Informação</a:t>
            </a:r>
            <a:endParaRPr sz="2400">
              <a:latin typeface="Arial"/>
              <a:cs typeface="Arial"/>
            </a:endParaRPr>
          </a:p>
          <a:p>
            <a:pPr marR="1244600" algn="ctr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Unidade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4: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Áreas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Pesquisas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em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Sistemas</a:t>
            </a:r>
            <a:r>
              <a:rPr sz="2400" spc="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R="1169670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Informação e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Metodologia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4180" y="4296481"/>
            <a:ext cx="2385522" cy="2297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9401" y="4510278"/>
            <a:ext cx="5687695" cy="2304415"/>
          </a:xfrm>
          <a:prstGeom prst="rect">
            <a:avLst/>
          </a:prstGeom>
          <a:ln w="25907">
            <a:solidFill>
              <a:srgbClr val="D2523B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94"/>
              </a:spcBef>
            </a:pP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4.1. </a:t>
            </a:r>
            <a:r>
              <a:rPr sz="1800" b="1" spc="-10" dirty="0">
                <a:solidFill>
                  <a:srgbClr val="292934"/>
                </a:solidFill>
                <a:latin typeface="Arial"/>
                <a:cs typeface="Arial"/>
              </a:rPr>
              <a:t>Análise</a:t>
            </a:r>
            <a:r>
              <a:rPr sz="1800" b="1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Estratégica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42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Conteúdo</a:t>
            </a:r>
            <a:r>
              <a:rPr spc="-254" dirty="0"/>
              <a:t> </a:t>
            </a:r>
            <a:r>
              <a:rPr spc="-95" dirty="0"/>
              <a:t>Programático</a:t>
            </a:r>
          </a:p>
        </p:txBody>
      </p:sp>
      <p:sp>
        <p:nvSpPr>
          <p:cNvPr id="3" name="object 3"/>
          <p:cNvSpPr/>
          <p:nvPr/>
        </p:nvSpPr>
        <p:spPr>
          <a:xfrm>
            <a:off x="6344180" y="4296481"/>
            <a:ext cx="2385522" cy="2297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9401" y="4365497"/>
            <a:ext cx="5823585" cy="2493645"/>
          </a:xfrm>
          <a:custGeom>
            <a:avLst/>
            <a:gdLst/>
            <a:ahLst/>
            <a:cxnLst/>
            <a:rect l="l" t="t" r="r" b="b"/>
            <a:pathLst>
              <a:path w="5823585" h="2493645">
                <a:moveTo>
                  <a:pt x="0" y="2493264"/>
                </a:moveTo>
                <a:lnTo>
                  <a:pt x="5823204" y="2493264"/>
                </a:lnTo>
                <a:lnTo>
                  <a:pt x="5823204" y="0"/>
                </a:lnTo>
                <a:lnTo>
                  <a:pt x="0" y="0"/>
                </a:lnTo>
                <a:lnTo>
                  <a:pt x="0" y="24932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9401" y="4365497"/>
            <a:ext cx="5823585" cy="2493645"/>
          </a:xfrm>
          <a:custGeom>
            <a:avLst/>
            <a:gdLst/>
            <a:ahLst/>
            <a:cxnLst/>
            <a:rect l="l" t="t" r="r" b="b"/>
            <a:pathLst>
              <a:path w="5823585" h="2493645">
                <a:moveTo>
                  <a:pt x="0" y="2493264"/>
                </a:moveTo>
                <a:lnTo>
                  <a:pt x="5823204" y="2493264"/>
                </a:lnTo>
                <a:lnTo>
                  <a:pt x="5823204" y="0"/>
                </a:lnTo>
                <a:lnTo>
                  <a:pt x="0" y="0"/>
                </a:lnTo>
                <a:lnTo>
                  <a:pt x="0" y="2493264"/>
                </a:lnTo>
                <a:close/>
              </a:path>
            </a:pathLst>
          </a:custGeom>
          <a:ln w="25908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940" y="1865503"/>
            <a:ext cx="7902575" cy="4860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1: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Fundamentos de Sistemas de Informação</a:t>
            </a:r>
            <a:r>
              <a:rPr sz="2400" spc="1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(SI)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2: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Sistemas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de Informação e Gestão</a:t>
            </a:r>
            <a:r>
              <a:rPr sz="2400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Integrada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3: </a:t>
            </a:r>
            <a:r>
              <a:rPr sz="2400" spc="-25" dirty="0">
                <a:solidFill>
                  <a:srgbClr val="7E7E7E"/>
                </a:solidFill>
                <a:latin typeface="Arial"/>
                <a:cs typeface="Arial"/>
              </a:rPr>
              <a:t>Tipos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de Sistemas de</a:t>
            </a:r>
            <a:r>
              <a:rPr sz="2400" spc="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Informação</a:t>
            </a:r>
            <a:endParaRPr sz="2400">
              <a:latin typeface="Arial"/>
              <a:cs typeface="Arial"/>
            </a:endParaRPr>
          </a:p>
          <a:p>
            <a:pPr marR="1244600" algn="ctr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Unidade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4: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Áreas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Pesquisas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em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Sistemas</a:t>
            </a:r>
            <a:r>
              <a:rPr sz="2400" spc="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R="1169670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Informação e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Metodologia</a:t>
            </a:r>
            <a:endParaRPr sz="2400">
              <a:latin typeface="Arial"/>
              <a:cs typeface="Arial"/>
            </a:endParaRPr>
          </a:p>
          <a:p>
            <a:pPr marL="549275" lvl="1" indent="-445770">
              <a:lnSpc>
                <a:spcPct val="100000"/>
              </a:lnSpc>
              <a:spcBef>
                <a:spcPts val="780"/>
              </a:spcBef>
              <a:buAutoNum type="arabicPeriod" startAt="2"/>
              <a:tabLst>
                <a:tab pos="549910" algn="l"/>
              </a:tabLst>
            </a:pPr>
            <a:r>
              <a:rPr sz="1800" b="1" spc="-10" dirty="0">
                <a:solidFill>
                  <a:srgbClr val="292934"/>
                </a:solidFill>
                <a:latin typeface="Arial"/>
                <a:cs typeface="Arial"/>
              </a:rPr>
              <a:t>Desenvolvimento </a:t>
            </a: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292934"/>
                </a:solidFill>
                <a:latin typeface="Arial"/>
                <a:cs typeface="Arial"/>
              </a:rPr>
              <a:t>novos</a:t>
            </a:r>
            <a:r>
              <a:rPr sz="1800" b="1" spc="8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sistemas</a:t>
            </a:r>
            <a:endParaRPr sz="1800">
              <a:latin typeface="Arial"/>
              <a:cs typeface="Arial"/>
            </a:endParaRPr>
          </a:p>
          <a:p>
            <a:pPr marL="708660" lvl="2" indent="-605155">
              <a:lnSpc>
                <a:spcPct val="100000"/>
              </a:lnSpc>
              <a:spcBef>
                <a:spcPts val="1035"/>
              </a:spcBef>
              <a:buAutoNum type="arabicPeriod"/>
              <a:tabLst>
                <a:tab pos="70929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Ciclo de vida do</a:t>
            </a:r>
            <a:r>
              <a:rPr sz="1700" spc="-3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Software</a:t>
            </a:r>
            <a:endParaRPr sz="1700">
              <a:latin typeface="Arial"/>
              <a:cs typeface="Arial"/>
            </a:endParaRPr>
          </a:p>
          <a:p>
            <a:pPr marL="104139" marR="3383279" lvl="2">
              <a:lnSpc>
                <a:spcPct val="150000"/>
              </a:lnSpc>
              <a:spcBef>
                <a:spcPts val="5"/>
              </a:spcBef>
              <a:buAutoNum type="arabicPeriod"/>
              <a:tabLst>
                <a:tab pos="709295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Desenvolvimento específico (próprio</a:t>
            </a:r>
            <a:r>
              <a:rPr sz="17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ou  terceirização)</a:t>
            </a:r>
            <a:endParaRPr sz="1700">
              <a:latin typeface="Arial"/>
              <a:cs typeface="Arial"/>
            </a:endParaRPr>
          </a:p>
          <a:p>
            <a:pPr marL="696595" lvl="2" indent="-593090">
              <a:lnSpc>
                <a:spcPct val="100000"/>
              </a:lnSpc>
              <a:spcBef>
                <a:spcPts val="1020"/>
              </a:spcBef>
              <a:buAutoNum type="arabicPeriod"/>
              <a:tabLst>
                <a:tab pos="697230" algn="l"/>
              </a:tabLst>
            </a:pP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Aquisição ou</a:t>
            </a:r>
            <a:r>
              <a:rPr sz="17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Locação</a:t>
            </a:r>
            <a:endParaRPr sz="1700">
              <a:latin typeface="Arial"/>
              <a:cs typeface="Arial"/>
            </a:endParaRPr>
          </a:p>
          <a:p>
            <a:pPr marL="708660" lvl="2" indent="-605155">
              <a:lnSpc>
                <a:spcPct val="100000"/>
              </a:lnSpc>
              <a:spcBef>
                <a:spcPts val="1019"/>
              </a:spcBef>
              <a:buAutoNum type="arabicPeriod"/>
              <a:tabLst>
                <a:tab pos="709295" algn="l"/>
              </a:tabLst>
            </a:pP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Software </a:t>
            </a:r>
            <a:r>
              <a:rPr sz="1700" dirty="0">
                <a:solidFill>
                  <a:srgbClr val="292934"/>
                </a:solidFill>
                <a:latin typeface="Arial"/>
                <a:cs typeface="Arial"/>
              </a:rPr>
              <a:t>as a Service</a:t>
            </a:r>
            <a:r>
              <a:rPr sz="17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700" spc="-5" dirty="0">
                <a:solidFill>
                  <a:srgbClr val="292934"/>
                </a:solidFill>
                <a:latin typeface="Arial"/>
                <a:cs typeface="Arial"/>
              </a:rPr>
              <a:t>(SaaS)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000" y="665988"/>
            <a:ext cx="55626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pc="-85" dirty="0"/>
              <a:t>Mini currículo acadêmico</a:t>
            </a:r>
            <a:endParaRPr spc="-85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D331ED7-FDD0-B259-CA07-7B4D353ABD75}"/>
              </a:ext>
            </a:extLst>
          </p:cNvPr>
          <p:cNvSpPr txBox="1"/>
          <p:nvPr/>
        </p:nvSpPr>
        <p:spPr>
          <a:xfrm>
            <a:off x="571500" y="1524000"/>
            <a:ext cx="80010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Instrutora </a:t>
            </a:r>
            <a:r>
              <a:rPr lang="pt-BR" sz="2200" dirty="0" err="1"/>
              <a:t>Senior</a:t>
            </a:r>
            <a:r>
              <a:rPr lang="pt-BR" sz="2200" dirty="0"/>
              <a:t> </a:t>
            </a:r>
            <a:r>
              <a:rPr lang="pt-BR" sz="2200" dirty="0" err="1"/>
              <a:t>GeneXus</a:t>
            </a:r>
            <a:r>
              <a:rPr lang="pt-BR" sz="22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2020-Curso de Como Ensinar a Distância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2019 – Curso Design Thinking - Certificada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2018 – Curso SAP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2016 - 2018: Mestrado em Computação Aplicada (Conceito CAPES 3).  Universidade do Estado de Santa Catarina, UDESC, Brasil.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2017 - 2018: Especialização em Educação a Distância: Gestão e Tutoria (GET).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2006: Curso de Gerenciamento de Projeto - FGV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2001 - 2002: Mestrado profissional em MBA em E-Management - Tecnologia da Informação aplicada à Nova Economia.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1997 - 1999: Especialização em TI Aplicada à Gestão de Negócios.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200" dirty="0"/>
              <a:t>1989 - 1993: Graduação em Ciência da Computação. Fundação Universidade Regional de Blumenau, FURB, Brasil.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42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Conteúdo</a:t>
            </a:r>
            <a:r>
              <a:rPr spc="-254" dirty="0"/>
              <a:t> </a:t>
            </a:r>
            <a:r>
              <a:rPr spc="-95" dirty="0"/>
              <a:t>Programático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5503"/>
            <a:ext cx="7902575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1: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Fundamentos de Sistemas de Informação</a:t>
            </a:r>
            <a:r>
              <a:rPr sz="2400" spc="1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(SI)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2: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Sistemas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de Informação e Gestão</a:t>
            </a:r>
            <a:r>
              <a:rPr sz="2400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Integrada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3: </a:t>
            </a:r>
            <a:r>
              <a:rPr sz="2400" spc="-25" dirty="0">
                <a:solidFill>
                  <a:srgbClr val="7E7E7E"/>
                </a:solidFill>
                <a:latin typeface="Arial"/>
                <a:cs typeface="Arial"/>
              </a:rPr>
              <a:t>Tipos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de Sistemas de</a:t>
            </a:r>
            <a:r>
              <a:rPr sz="2400" spc="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Informação</a:t>
            </a:r>
            <a:endParaRPr sz="2400">
              <a:latin typeface="Arial"/>
              <a:cs typeface="Arial"/>
            </a:endParaRPr>
          </a:p>
          <a:p>
            <a:pPr marR="1244600" algn="ctr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Unidade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4: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Áreas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Pesquisas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em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Sistemas</a:t>
            </a:r>
            <a:r>
              <a:rPr sz="2400" spc="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R="1169670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Informação e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Metodologia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4180" y="4296481"/>
            <a:ext cx="2385522" cy="2297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9401" y="4510278"/>
            <a:ext cx="5687695" cy="2304415"/>
          </a:xfrm>
          <a:prstGeom prst="rect">
            <a:avLst/>
          </a:prstGeom>
          <a:ln w="25907">
            <a:solidFill>
              <a:srgbClr val="D2523B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527050" lvl="1" indent="-436880">
              <a:lnSpc>
                <a:spcPct val="100000"/>
              </a:lnSpc>
              <a:spcBef>
                <a:spcPts val="994"/>
              </a:spcBef>
              <a:buAutoNum type="arabicPeriod" startAt="3"/>
              <a:tabLst>
                <a:tab pos="527685" algn="l"/>
              </a:tabLst>
            </a:pPr>
            <a:r>
              <a:rPr sz="1800" b="1" spc="-10" dirty="0">
                <a:solidFill>
                  <a:srgbClr val="292934"/>
                </a:solidFill>
                <a:latin typeface="Arial"/>
                <a:cs typeface="Arial"/>
              </a:rPr>
              <a:t>Aquisição </a:t>
            </a: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de </a:t>
            </a:r>
            <a:r>
              <a:rPr sz="1800" b="1" spc="-10" dirty="0">
                <a:solidFill>
                  <a:srgbClr val="292934"/>
                </a:solidFill>
                <a:latin typeface="Arial"/>
                <a:cs typeface="Arial"/>
              </a:rPr>
              <a:t>novos</a:t>
            </a:r>
            <a:r>
              <a:rPr sz="1800" b="1" spc="7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sistemas.</a:t>
            </a:r>
            <a:endParaRPr sz="1800">
              <a:latin typeface="Arial"/>
              <a:cs typeface="Arial"/>
            </a:endParaRPr>
          </a:p>
          <a:p>
            <a:pPr marL="713740" lvl="2" indent="-62357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714375" algn="l"/>
              </a:tabLst>
            </a:pPr>
            <a:r>
              <a:rPr sz="1800" spc="-10" dirty="0">
                <a:solidFill>
                  <a:srgbClr val="292934"/>
                </a:solidFill>
                <a:latin typeface="Arial"/>
                <a:cs typeface="Arial"/>
              </a:rPr>
              <a:t>Avaliação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e</a:t>
            </a:r>
            <a:r>
              <a:rPr sz="18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seleção</a:t>
            </a:r>
            <a:endParaRPr sz="1800">
              <a:latin typeface="Arial"/>
              <a:cs typeface="Arial"/>
            </a:endParaRPr>
          </a:p>
          <a:p>
            <a:pPr marL="722630" lvl="2" indent="-632460">
              <a:lnSpc>
                <a:spcPct val="100000"/>
              </a:lnSpc>
              <a:spcBef>
                <a:spcPts val="1080"/>
              </a:spcBef>
              <a:buAutoNum type="arabicPeriod"/>
              <a:tabLst>
                <a:tab pos="723265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Técnicas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 avaliação</a:t>
            </a:r>
            <a:endParaRPr sz="1800">
              <a:latin typeface="Arial"/>
              <a:cs typeface="Arial"/>
            </a:endParaRPr>
          </a:p>
          <a:p>
            <a:pPr marL="727075" lvl="2" indent="-636905">
              <a:lnSpc>
                <a:spcPct val="100000"/>
              </a:lnSpc>
              <a:spcBef>
                <a:spcPts val="1085"/>
              </a:spcBef>
              <a:buAutoNum type="arabicPeriod"/>
              <a:tabLst>
                <a:tab pos="727710" algn="l"/>
              </a:tabLst>
            </a:pPr>
            <a:r>
              <a:rPr sz="1800" dirty="0">
                <a:solidFill>
                  <a:srgbClr val="292934"/>
                </a:solidFill>
                <a:latin typeface="Arial"/>
                <a:cs typeface="Arial"/>
              </a:rPr>
              <a:t>Fatores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18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292934"/>
                </a:solidFill>
                <a:latin typeface="Arial"/>
                <a:cs typeface="Arial"/>
              </a:rPr>
              <a:t>avaliação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142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Conteúdo</a:t>
            </a:r>
            <a:r>
              <a:rPr spc="-254" dirty="0"/>
              <a:t> </a:t>
            </a:r>
            <a:r>
              <a:rPr spc="-95" dirty="0"/>
              <a:t>Programático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865503"/>
            <a:ext cx="7902575" cy="2540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1: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Fundamentos de Sistemas de Informação</a:t>
            </a:r>
            <a:r>
              <a:rPr sz="2400" spc="10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(SI)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</a:t>
            </a:r>
            <a:r>
              <a:rPr sz="2400" b="1" dirty="0">
                <a:solidFill>
                  <a:srgbClr val="7E7E7E"/>
                </a:solidFill>
                <a:latin typeface="Arial"/>
                <a:cs typeface="Arial"/>
              </a:rPr>
              <a:t>2: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Sistemas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de Informação e Gestão</a:t>
            </a:r>
            <a:r>
              <a:rPr sz="2400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7E7E7E"/>
                </a:solidFill>
                <a:latin typeface="Arial"/>
                <a:cs typeface="Arial"/>
              </a:rPr>
              <a:t>Integrada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7E7E7E"/>
                </a:solidFill>
                <a:latin typeface="Arial"/>
                <a:cs typeface="Arial"/>
              </a:rPr>
              <a:t>Unidade 3: </a:t>
            </a:r>
            <a:r>
              <a:rPr sz="2400" spc="-25" dirty="0">
                <a:solidFill>
                  <a:srgbClr val="7E7E7E"/>
                </a:solidFill>
                <a:latin typeface="Arial"/>
                <a:cs typeface="Arial"/>
              </a:rPr>
              <a:t>Tipos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de Sistemas de</a:t>
            </a:r>
            <a:r>
              <a:rPr sz="2400" spc="7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7E7E7E"/>
                </a:solidFill>
                <a:latin typeface="Arial"/>
                <a:cs typeface="Arial"/>
              </a:rPr>
              <a:t>Informação</a:t>
            </a:r>
            <a:endParaRPr sz="2400">
              <a:latin typeface="Arial"/>
              <a:cs typeface="Arial"/>
            </a:endParaRPr>
          </a:p>
          <a:p>
            <a:pPr marR="1244600" algn="ctr">
              <a:lnSpc>
                <a:spcPct val="100000"/>
              </a:lnSpc>
              <a:spcBef>
                <a:spcPts val="1800"/>
              </a:spcBef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Unidade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4: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Áreas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Pesquisas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em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Sistemas</a:t>
            </a:r>
            <a:r>
              <a:rPr sz="2400" spc="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endParaRPr sz="2400">
              <a:latin typeface="Arial"/>
              <a:cs typeface="Arial"/>
            </a:endParaRPr>
          </a:p>
          <a:p>
            <a:pPr marR="1169670" algn="ctr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Informação e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Metodologia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44180" y="4296481"/>
            <a:ext cx="2385522" cy="22975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9401" y="4510278"/>
            <a:ext cx="5687695" cy="2087880"/>
          </a:xfrm>
          <a:prstGeom prst="rect">
            <a:avLst/>
          </a:prstGeom>
          <a:ln w="25907">
            <a:solidFill>
              <a:srgbClr val="D2523B"/>
            </a:solidFill>
          </a:ln>
        </p:spPr>
        <p:txBody>
          <a:bodyPr vert="horz" wrap="square" lIns="0" tIns="126364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994"/>
              </a:spcBef>
            </a:pP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4.4. Implantação </a:t>
            </a: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1800" b="1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sistemas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00">
              <a:latin typeface="Times New Roman"/>
              <a:cs typeface="Times New Roman"/>
            </a:endParaRPr>
          </a:p>
          <a:p>
            <a:pPr marL="90805" marR="603250">
              <a:lnSpc>
                <a:spcPct val="150100"/>
              </a:lnSpc>
            </a:pP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4.5 </a:t>
            </a: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Conhecimento científico </a:t>
            </a: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e </a:t>
            </a: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metodologia</a:t>
            </a:r>
            <a:r>
              <a:rPr sz="1800" b="1" spc="-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de  pesquisa </a:t>
            </a: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em Sistemas </a:t>
            </a:r>
            <a:r>
              <a:rPr sz="1800" b="1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1800" b="1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92934"/>
                </a:solidFill>
                <a:latin typeface="Arial"/>
                <a:cs typeface="Arial"/>
              </a:rPr>
              <a:t>Informação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36675" y="3305936"/>
            <a:ext cx="6505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Procedimentos</a:t>
            </a:r>
            <a:r>
              <a:rPr spc="-270" dirty="0"/>
              <a:t> </a:t>
            </a:r>
            <a:r>
              <a:rPr spc="-95" dirty="0"/>
              <a:t>Metodológicos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65055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Procedimentos</a:t>
            </a:r>
            <a:r>
              <a:rPr spc="-270" dirty="0"/>
              <a:t> </a:t>
            </a:r>
            <a:r>
              <a:rPr spc="-95" dirty="0"/>
              <a:t>Metodológicos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3082"/>
            <a:ext cx="8303260" cy="3107902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6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Aulas expositivas e</a:t>
            </a:r>
            <a:r>
              <a:rPr sz="2400" spc="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dialogadas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Exercícios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Estudo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de casos</a:t>
            </a:r>
            <a:endParaRPr sz="24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Análises de </a:t>
            </a:r>
            <a:r>
              <a:rPr sz="2400" dirty="0" err="1">
                <a:solidFill>
                  <a:srgbClr val="292934"/>
                </a:solidFill>
                <a:latin typeface="Arial"/>
                <a:cs typeface="Arial"/>
              </a:rPr>
              <a:t>casos</a:t>
            </a:r>
            <a:r>
              <a:rPr sz="2400" spc="-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reais</a:t>
            </a:r>
            <a:endParaRPr sz="24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484"/>
              </a:spcBef>
              <a:buClr>
                <a:srgbClr val="92A199"/>
              </a:buClr>
              <a:buSzPct val="85000"/>
              <a:buChar char="•"/>
              <a:tabLst>
                <a:tab pos="470534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Estudo do meio corporativo e solução de</a:t>
            </a:r>
            <a:r>
              <a:rPr sz="2400" spc="-14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 err="1">
                <a:solidFill>
                  <a:srgbClr val="292934"/>
                </a:solidFill>
                <a:latin typeface="Arial"/>
                <a:cs typeface="Arial"/>
              </a:rPr>
              <a:t>problemas</a:t>
            </a:r>
            <a:endParaRPr lang="pt-BR" sz="2400" dirty="0">
              <a:solidFill>
                <a:srgbClr val="292934"/>
              </a:solidFill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pt-BR" sz="2400" dirty="0">
                <a:solidFill>
                  <a:srgbClr val="292934"/>
                </a:solidFill>
                <a:latin typeface="Arial"/>
                <a:cs typeface="Arial"/>
              </a:rPr>
              <a:t>Metodologias Ativas</a:t>
            </a:r>
          </a:p>
          <a:p>
            <a:pPr marL="195580" indent="-182880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lang="pt-BR" sz="2400" dirty="0">
                <a:solidFill>
                  <a:srgbClr val="292934"/>
                </a:solidFill>
                <a:latin typeface="Arial"/>
                <a:cs typeface="Arial"/>
              </a:rPr>
              <a:t>Trabalho Seminário</a:t>
            </a:r>
            <a:endParaRPr lang="pt-BR"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71032" y="4639055"/>
            <a:ext cx="2705100" cy="16855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6559" y="3089605"/>
            <a:ext cx="21196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Avaliação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120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Avaliação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4711"/>
            <a:ext cx="7919720" cy="3002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É um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processo </a:t>
            </a:r>
            <a:r>
              <a:rPr sz="2800" b="1" spc="-5" dirty="0">
                <a:solidFill>
                  <a:srgbClr val="292934"/>
                </a:solidFill>
                <a:latin typeface="Arial"/>
                <a:cs typeface="Arial"/>
              </a:rPr>
              <a:t>contínuo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que começa no primeiro  dia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de aula </a:t>
            </a:r>
            <a:r>
              <a:rPr sz="2800" spc="-5" dirty="0">
                <a:solidFill>
                  <a:srgbClr val="292934"/>
                </a:solidFill>
                <a:latin typeface="Arial"/>
                <a:cs typeface="Arial"/>
              </a:rPr>
              <a:t>e termina no último dia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de</a:t>
            </a:r>
            <a:r>
              <a:rPr sz="2800" spc="5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292934"/>
                </a:solidFill>
                <a:latin typeface="Arial"/>
                <a:cs typeface="Arial"/>
              </a:rPr>
              <a:t>aula</a:t>
            </a:r>
            <a:endParaRPr sz="2800" dirty="0">
              <a:latin typeface="Arial"/>
              <a:cs typeface="Arial"/>
            </a:endParaRPr>
          </a:p>
          <a:p>
            <a:pPr marL="469900" indent="-184150">
              <a:lnSpc>
                <a:spcPct val="100000"/>
              </a:lnSpc>
              <a:spcBef>
                <a:spcPts val="590"/>
              </a:spcBef>
              <a:buClr>
                <a:srgbClr val="92A199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Resolução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de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exercícios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em</a:t>
            </a:r>
            <a:r>
              <a:rPr sz="24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 err="1">
                <a:solidFill>
                  <a:srgbClr val="292934"/>
                </a:solidFill>
                <a:latin typeface="Arial"/>
                <a:cs typeface="Arial"/>
              </a:rPr>
              <a:t>classe</a:t>
            </a:r>
            <a:endParaRPr sz="2400" dirty="0">
              <a:latin typeface="Arial"/>
              <a:cs typeface="Arial"/>
            </a:endParaRPr>
          </a:p>
          <a:p>
            <a:pPr marL="469900" indent="-18415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Elaboração e apresentação de</a:t>
            </a:r>
            <a:r>
              <a:rPr sz="2400" spc="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 err="1">
                <a:solidFill>
                  <a:srgbClr val="292934"/>
                </a:solidFill>
                <a:latin typeface="Arial"/>
                <a:cs typeface="Arial"/>
              </a:rPr>
              <a:t>trabalhos</a:t>
            </a:r>
            <a:endParaRPr sz="2400" dirty="0">
              <a:latin typeface="Arial"/>
              <a:cs typeface="Arial"/>
            </a:endParaRPr>
          </a:p>
          <a:p>
            <a:pPr marL="469900" marR="712470" indent="-183515">
              <a:lnSpc>
                <a:spcPct val="100000"/>
              </a:lnSpc>
              <a:spcBef>
                <a:spcPts val="575"/>
              </a:spcBef>
              <a:buClr>
                <a:srgbClr val="92A199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Participação ativa nas atividades em classe e </a:t>
            </a:r>
            <a:r>
              <a:rPr sz="2400" spc="-5" dirty="0" err="1">
                <a:solidFill>
                  <a:srgbClr val="292934"/>
                </a:solidFill>
                <a:latin typeface="Arial"/>
                <a:cs typeface="Arial"/>
              </a:rPr>
              <a:t>nos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  </a:t>
            </a:r>
            <a:r>
              <a:rPr sz="2400" spc="-5" dirty="0" err="1">
                <a:solidFill>
                  <a:srgbClr val="292934"/>
                </a:solidFill>
                <a:latin typeface="Arial"/>
                <a:cs typeface="Arial"/>
              </a:rPr>
              <a:t>trabalhos</a:t>
            </a:r>
            <a:endParaRPr sz="2400" dirty="0">
              <a:latin typeface="Arial"/>
              <a:cs typeface="Arial"/>
            </a:endParaRPr>
          </a:p>
          <a:p>
            <a:pPr marL="469900" indent="-184150">
              <a:lnSpc>
                <a:spcPct val="100000"/>
              </a:lnSpc>
              <a:spcBef>
                <a:spcPts val="580"/>
              </a:spcBef>
              <a:buClr>
                <a:srgbClr val="92A199"/>
              </a:buClr>
              <a:buSzPct val="85416"/>
              <a:buChar char="•"/>
              <a:tabLst>
                <a:tab pos="470534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Comprometimento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com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 err="1">
                <a:solidFill>
                  <a:srgbClr val="292934"/>
                </a:solidFill>
                <a:latin typeface="Arial"/>
                <a:cs typeface="Arial"/>
              </a:rPr>
              <a:t>aprendizagem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932654" y="4590034"/>
            <a:ext cx="2051649" cy="21673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2120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Avaliação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39" y="1556697"/>
            <a:ext cx="8499855" cy="391645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380"/>
              </a:spcBef>
              <a:buClr>
                <a:srgbClr val="92A199"/>
              </a:buClr>
              <a:buSzPct val="84090"/>
              <a:buAutoNum type="arabicPeriod"/>
              <a:tabLst>
                <a:tab pos="469900" algn="l"/>
                <a:tab pos="470534" algn="l"/>
              </a:tabLst>
            </a:pPr>
            <a:r>
              <a:rPr lang="pt-BR" sz="2200" spc="-5" dirty="0">
                <a:solidFill>
                  <a:srgbClr val="292934"/>
                </a:solidFill>
                <a:latin typeface="Arial"/>
                <a:cs typeface="Arial"/>
              </a:rPr>
              <a:t>Avaliação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 1 - peso</a:t>
            </a:r>
            <a:r>
              <a:rPr sz="22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2,5</a:t>
            </a:r>
            <a:endParaRPr sz="2200" dirty="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240"/>
              </a:spcBef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individual, sem</a:t>
            </a:r>
            <a:r>
              <a:rPr sz="1900" spc="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consulta</a:t>
            </a: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Clr>
                <a:srgbClr val="92A199"/>
              </a:buClr>
              <a:buSzPct val="84090"/>
              <a:buAutoNum type="arabicPeriod" startAt="2"/>
              <a:tabLst>
                <a:tab pos="469900" algn="l"/>
                <a:tab pos="470534" algn="l"/>
              </a:tabLst>
            </a:pPr>
            <a:r>
              <a:rPr lang="pt-BR" sz="2200" spc="-5" dirty="0">
                <a:solidFill>
                  <a:srgbClr val="292934"/>
                </a:solidFill>
                <a:latin typeface="Arial"/>
                <a:cs typeface="Arial"/>
              </a:rPr>
              <a:t>Avaliação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 2 - peso</a:t>
            </a:r>
            <a:r>
              <a:rPr sz="22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2,5</a:t>
            </a:r>
            <a:endParaRPr sz="22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45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individual, sem</a:t>
            </a:r>
            <a:r>
              <a:rPr sz="19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consulta</a:t>
            </a:r>
            <a:endParaRPr sz="19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Clr>
                <a:srgbClr val="92A199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SzPct val="84090"/>
              <a:buAutoNum type="arabicPeriod" startAt="2"/>
              <a:tabLst>
                <a:tab pos="469900" algn="l"/>
                <a:tab pos="470534" algn="l"/>
              </a:tabLst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Seminário - peso</a:t>
            </a:r>
            <a:r>
              <a:rPr sz="2200" spc="-1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3,0</a:t>
            </a:r>
            <a:endParaRPr sz="22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em grupo, com</a:t>
            </a:r>
            <a:r>
              <a:rPr sz="19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292934"/>
                </a:solidFill>
                <a:latin typeface="Arial"/>
                <a:cs typeface="Arial"/>
              </a:rPr>
              <a:t>apresentação</a:t>
            </a:r>
            <a:endParaRPr sz="19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92A199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buClr>
                <a:srgbClr val="92A199"/>
              </a:buClr>
              <a:buSzPct val="84090"/>
              <a:buAutoNum type="arabicPeriod" startAt="2"/>
              <a:tabLst>
                <a:tab pos="469900" algn="l"/>
                <a:tab pos="470534" algn="l"/>
              </a:tabLst>
            </a:pPr>
            <a:r>
              <a:rPr lang="pt-BR" sz="2200" spc="-5" dirty="0">
                <a:solidFill>
                  <a:srgbClr val="292934"/>
                </a:solidFill>
                <a:latin typeface="Arial"/>
                <a:cs typeface="Arial"/>
              </a:rPr>
              <a:t>Atividades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pt-BR" sz="2200" spc="-5" dirty="0">
                <a:solidFill>
                  <a:srgbClr val="292934"/>
                </a:solidFill>
                <a:latin typeface="Arial"/>
                <a:cs typeface="Arial"/>
              </a:rPr>
              <a:t>–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pt-BR" sz="2200" spc="-5" dirty="0">
                <a:solidFill>
                  <a:srgbClr val="292934"/>
                </a:solidFill>
                <a:latin typeface="Arial"/>
                <a:cs typeface="Arial"/>
              </a:rPr>
              <a:t>Lista 1 (peso 1,0) e Lista 2 (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peso</a:t>
            </a:r>
            <a:r>
              <a:rPr sz="22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pt-BR" sz="2200" spc="-5" dirty="0">
                <a:solidFill>
                  <a:srgbClr val="292934"/>
                </a:solidFill>
                <a:latin typeface="Arial"/>
                <a:cs typeface="Arial"/>
              </a:rPr>
              <a:t>1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,0</a:t>
            </a:r>
            <a:r>
              <a:rPr lang="pt-BR" sz="2200" spc="-5" dirty="0">
                <a:solidFill>
                  <a:srgbClr val="292934"/>
                </a:solidFill>
                <a:latin typeface="Arial"/>
                <a:cs typeface="Arial"/>
              </a:rPr>
              <a:t>) = peso 2,0</a:t>
            </a:r>
            <a:endParaRPr sz="22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40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25" dirty="0">
                <a:solidFill>
                  <a:srgbClr val="292934"/>
                </a:solidFill>
                <a:latin typeface="Arial"/>
                <a:cs typeface="Arial"/>
              </a:rPr>
              <a:t>Variados</a:t>
            </a:r>
            <a:endParaRPr sz="1900" dirty="0">
              <a:latin typeface="Arial"/>
              <a:cs typeface="Arial"/>
            </a:endParaRPr>
          </a:p>
          <a:p>
            <a:pPr marL="469900" lvl="1" indent="-184150">
              <a:lnSpc>
                <a:spcPct val="100000"/>
              </a:lnSpc>
              <a:spcBef>
                <a:spcPts val="229"/>
              </a:spcBef>
              <a:buClr>
                <a:srgbClr val="92A199"/>
              </a:buClr>
              <a:buSzPct val="84210"/>
              <a:buChar char="•"/>
              <a:tabLst>
                <a:tab pos="470534" algn="l"/>
              </a:tabLst>
            </a:pP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média aritmética, incluindo</a:t>
            </a:r>
            <a:r>
              <a:rPr sz="1900" spc="1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292934"/>
                </a:solidFill>
                <a:latin typeface="Arial"/>
                <a:cs typeface="Arial"/>
              </a:rPr>
              <a:t>participação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7075" y="5718047"/>
            <a:ext cx="8808720" cy="830580"/>
          </a:xfrm>
          <a:prstGeom prst="rect">
            <a:avLst/>
          </a:prstGeom>
          <a:ln w="9144">
            <a:solidFill>
              <a:srgbClr val="D2523B"/>
            </a:solidFill>
          </a:ln>
        </p:spPr>
        <p:txBody>
          <a:bodyPr vert="horz" wrap="square" lIns="0" tIns="3936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09"/>
              </a:spcBef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Média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Final:</a:t>
            </a:r>
            <a:endParaRPr sz="2400">
              <a:latin typeface="Arial"/>
              <a:cs typeface="Arial"/>
            </a:endParaRPr>
          </a:p>
          <a:p>
            <a:pPr marL="91440">
              <a:lnSpc>
                <a:spcPct val="100000"/>
              </a:lnSpc>
            </a:pP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MÉDIA =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ITEM1*0.25 + ITEM2*0.25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+ ITEM3*0.3 +</a:t>
            </a:r>
            <a:r>
              <a:rPr sz="2400" spc="-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ITEM4*0.2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613147" y="1624583"/>
            <a:ext cx="4136136" cy="23256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231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Avaliação:</a:t>
            </a:r>
            <a:r>
              <a:rPr spc="-265" dirty="0"/>
              <a:t> </a:t>
            </a:r>
            <a:r>
              <a:rPr spc="-95" dirty="0"/>
              <a:t>Observações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400" y="1524000"/>
            <a:ext cx="8763000" cy="4822859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194945" marR="5080" indent="-182880">
              <a:lnSpc>
                <a:spcPct val="80000"/>
              </a:lnSpc>
              <a:spcBef>
                <a:spcPts val="620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r>
              <a:rPr sz="2400" b="1" spc="-5" dirty="0">
                <a:solidFill>
                  <a:srgbClr val="2929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Atestados médicos </a:t>
            </a:r>
            <a:r>
              <a:rPr sz="2400" spc="-5" dirty="0">
                <a:solidFill>
                  <a:srgbClr val="2929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serão aceitos somente e impreterivelmente  até 5 dias úteis depois da ausência e não valerão para ajuste de  frequência, apenas para reposição da atividade daquele dia, </a:t>
            </a:r>
            <a:r>
              <a:rPr sz="2400" dirty="0">
                <a:solidFill>
                  <a:srgbClr val="2929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 </a:t>
            </a:r>
            <a:r>
              <a:rPr sz="2400" spc="-5" dirty="0">
                <a:solidFill>
                  <a:srgbClr val="2929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necessário, a qual inclusive, também deve ser feita após máximo  de 5 dias úteis depois da</a:t>
            </a:r>
            <a:r>
              <a:rPr sz="2400" spc="10" dirty="0">
                <a:solidFill>
                  <a:srgbClr val="2929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>
                <a:solidFill>
                  <a:srgbClr val="2929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ausência</a:t>
            </a:r>
            <a:endParaRPr lang="pt-BR" sz="2400" dirty="0">
              <a:solidFill>
                <a:srgbClr val="2929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4945" marR="5080" indent="-182880">
              <a:lnSpc>
                <a:spcPct val="80000"/>
              </a:lnSpc>
              <a:spcBef>
                <a:spcPts val="620"/>
              </a:spcBef>
              <a:buClr>
                <a:srgbClr val="92A199"/>
              </a:buClr>
              <a:buSzPct val="84090"/>
              <a:buFont typeface="Arial"/>
              <a:buChar char="•"/>
              <a:tabLst>
                <a:tab pos="195580" algn="l"/>
              </a:tabLst>
            </a:pP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4945" marR="622300" indent="-182880">
              <a:lnSpc>
                <a:spcPct val="8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sz="2400" b="1" spc="-5" dirty="0" err="1">
                <a:solidFill>
                  <a:srgbClr val="2929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Atestados</a:t>
            </a:r>
            <a:r>
              <a:rPr sz="2400" b="1" spc="-5" dirty="0">
                <a:solidFill>
                  <a:srgbClr val="2929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 empresa </a:t>
            </a:r>
            <a:r>
              <a:rPr sz="2400" spc="-5" dirty="0">
                <a:solidFill>
                  <a:srgbClr val="2929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são considerados para ajuste de  frequência tampouco para reposição de</a:t>
            </a:r>
            <a:r>
              <a:rPr sz="2400" spc="50" dirty="0">
                <a:solidFill>
                  <a:srgbClr val="2929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 err="1">
                <a:solidFill>
                  <a:srgbClr val="29293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atividades</a:t>
            </a:r>
            <a:endParaRPr lang="pt-BR" sz="2400" dirty="0">
              <a:solidFill>
                <a:srgbClr val="2929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4945" marR="622300" indent="-182880">
              <a:lnSpc>
                <a:spcPct val="8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endParaRPr lang="pt-BR" sz="2400" dirty="0">
              <a:solidFill>
                <a:srgbClr val="29293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4945" marR="622300" indent="-182880">
              <a:lnSpc>
                <a:spcPct val="8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trabalhos devem ser postados no Ambiente Virtual de Aprendizagem (AVA3)</a:t>
            </a:r>
          </a:p>
          <a:p>
            <a:pPr marL="194945" marR="622300" indent="-182880">
              <a:lnSpc>
                <a:spcPct val="80000"/>
              </a:lnSpc>
              <a:buClr>
                <a:srgbClr val="92A199"/>
              </a:buClr>
              <a:buSzPct val="84090"/>
              <a:buChar char="•"/>
              <a:tabLst>
                <a:tab pos="195580" algn="l"/>
              </a:tabLst>
            </a:pP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92A199"/>
              </a:buClr>
              <a:buFont typeface="Arial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Qualquer trabalho receberá nota 0.0 (zero) caso apresente sinais de cópia, de referência externa e/ou de colega de classe, independente de tratar-se do original ou da cópia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231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Avaliação:</a:t>
            </a:r>
            <a:r>
              <a:rPr spc="-265" dirty="0"/>
              <a:t> </a:t>
            </a:r>
            <a:r>
              <a:rPr spc="-95" dirty="0"/>
              <a:t>Observações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8638" y="1752600"/>
            <a:ext cx="8284845" cy="910506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  <a:buClr>
                <a:srgbClr val="92A199"/>
              </a:buClr>
              <a:buFont typeface="Arial"/>
              <a:buChar char="•"/>
            </a:pPr>
            <a:r>
              <a:rPr lang="pt-BR" sz="2700" dirty="0">
                <a:latin typeface="Times New Roman"/>
                <a:cs typeface="Times New Roman"/>
              </a:rPr>
              <a:t> O conteúdo e o cronograma da disciplina estarão disponibilizados no AVA</a:t>
            </a:r>
            <a:endParaRPr sz="27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244874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7910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Avaliação:</a:t>
            </a:r>
            <a:r>
              <a:rPr spc="-270" dirty="0"/>
              <a:t> </a:t>
            </a:r>
            <a:r>
              <a:rPr spc="-95" dirty="0"/>
              <a:t>Frequência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8226425" cy="2708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24079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Na FURB, o processo de avaliação é norteado pelo  Regimento Geral,</a:t>
            </a:r>
            <a:r>
              <a:rPr sz="2400" spc="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lang="pt-BR" sz="2400" spc="-5" dirty="0">
                <a:solidFill>
                  <a:srgbClr val="292934"/>
                </a:solidFill>
                <a:latin typeface="Arial"/>
                <a:cs typeface="Arial"/>
              </a:rPr>
              <a:t>no qual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  <a:p>
            <a:pPr marL="286385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Art.</a:t>
            </a:r>
            <a:r>
              <a:rPr sz="2000" b="1" spc="-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62.</a:t>
            </a:r>
            <a:endParaRPr sz="2000" dirty="0">
              <a:latin typeface="Arial"/>
              <a:cs typeface="Arial"/>
            </a:endParaRPr>
          </a:p>
          <a:p>
            <a:pPr marL="469900" marR="5080" indent="-183515">
              <a:lnSpc>
                <a:spcPct val="100000"/>
              </a:lnSpc>
              <a:spcBef>
                <a:spcPts val="480"/>
              </a:spcBef>
              <a:buClr>
                <a:srgbClr val="92A199"/>
              </a:buClr>
              <a:buSzPct val="85000"/>
              <a:buFont typeface="Arial"/>
              <a:buChar char="•"/>
              <a:tabLst>
                <a:tab pos="470534" algn="l"/>
              </a:tabLst>
            </a:pP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§ 1º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A freqüência </a:t>
            </a:r>
            <a:r>
              <a:rPr sz="2000" b="1" spc="-5" dirty="0">
                <a:solidFill>
                  <a:srgbClr val="292934"/>
                </a:solidFill>
                <a:latin typeface="Arial"/>
                <a:cs typeface="Arial"/>
              </a:rPr>
              <a:t>mínima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exigida, para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fins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de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aprovação, é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de  </a:t>
            </a:r>
            <a:r>
              <a:rPr sz="2000" b="1" dirty="0">
                <a:solidFill>
                  <a:srgbClr val="292934"/>
                </a:solidFill>
                <a:latin typeface="Arial"/>
                <a:cs typeface="Arial"/>
              </a:rPr>
              <a:t>75% (setenta e cinco por cento)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 carga horária </a:t>
            </a:r>
            <a:r>
              <a:rPr sz="2000" spc="-5" dirty="0">
                <a:solidFill>
                  <a:srgbClr val="292934"/>
                </a:solidFill>
                <a:latin typeface="Arial"/>
                <a:cs typeface="Arial"/>
              </a:rPr>
              <a:t>total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da</a:t>
            </a:r>
            <a:r>
              <a:rPr sz="2000" spc="-1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disciplina  em que o discente estiver matriculado, cabendo ao professor o  controle da presença do acadêmico, vedado o abono de faltas,  ressalvadas as determinações</a:t>
            </a:r>
            <a:r>
              <a:rPr sz="2000" spc="-1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34"/>
                </a:solidFill>
                <a:latin typeface="Arial"/>
                <a:cs typeface="Arial"/>
              </a:rPr>
              <a:t>legais.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23988" y="4400754"/>
            <a:ext cx="3100522" cy="2332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47416" y="4360164"/>
            <a:ext cx="3249295" cy="2377440"/>
          </a:xfrm>
          <a:custGeom>
            <a:avLst/>
            <a:gdLst/>
            <a:ahLst/>
            <a:cxnLst/>
            <a:rect l="l" t="t" r="r" b="b"/>
            <a:pathLst>
              <a:path w="3249295" h="2377440">
                <a:moveTo>
                  <a:pt x="0" y="2377439"/>
                </a:moveTo>
                <a:lnTo>
                  <a:pt x="3249168" y="2377439"/>
                </a:lnTo>
                <a:lnTo>
                  <a:pt x="3249168" y="0"/>
                </a:lnTo>
                <a:lnTo>
                  <a:pt x="0" y="0"/>
                </a:lnTo>
                <a:lnTo>
                  <a:pt x="0" y="2377439"/>
                </a:lnTo>
                <a:close/>
              </a:path>
            </a:pathLst>
          </a:custGeom>
          <a:ln w="9143">
            <a:solidFill>
              <a:srgbClr val="92A1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600200"/>
            <a:ext cx="696975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pt-BR" spc="-70" dirty="0"/>
              <a:t>Atividade quebra gelo</a:t>
            </a:r>
            <a:endParaRPr spc="-95" dirty="0"/>
          </a:p>
        </p:txBody>
      </p:sp>
      <p:sp>
        <p:nvSpPr>
          <p:cNvPr id="4" name="object 4"/>
          <p:cNvSpPr/>
          <p:nvPr/>
        </p:nvSpPr>
        <p:spPr>
          <a:xfrm>
            <a:off x="2559049" y="2743200"/>
            <a:ext cx="3528060" cy="2350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Referências</a:t>
            </a:r>
            <a:r>
              <a:rPr spc="-260" dirty="0"/>
              <a:t> </a:t>
            </a:r>
            <a:r>
              <a:rPr spc="-95" dirty="0"/>
              <a:t>Bibliográficas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587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Referências</a:t>
            </a:r>
            <a:r>
              <a:rPr spc="-260" dirty="0"/>
              <a:t> </a:t>
            </a:r>
            <a:r>
              <a:rPr spc="-95" dirty="0"/>
              <a:t>Bibliográficas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4427220" cy="309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Principal: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LAUDON, Kenneth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C;</a:t>
            </a:r>
            <a:r>
              <a:rPr sz="2400" spc="-2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LAUDON,</a:t>
            </a:r>
            <a:endParaRPr sz="2400">
              <a:latin typeface="Arial"/>
              <a:cs typeface="Arial"/>
            </a:endParaRPr>
          </a:p>
          <a:p>
            <a:pPr marL="12700" marR="8636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Jane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Price.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Sistemas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de  informação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gerenciais:  administrando a empresa 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digital.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5.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ed. São Paulo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: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Pearson Brasil, 2003.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xx,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562</a:t>
            </a:r>
            <a:r>
              <a:rPr sz="2400" spc="3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p.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64479" y="1700783"/>
            <a:ext cx="3336035" cy="4591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79181" y="1917192"/>
            <a:ext cx="3267576" cy="4094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587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Referências</a:t>
            </a:r>
            <a:r>
              <a:rPr spc="-260" dirty="0"/>
              <a:t> </a:t>
            </a:r>
            <a:r>
              <a:rPr spc="-95" dirty="0"/>
              <a:t>Bibliográficas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1626234"/>
            <a:ext cx="4516120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Principal: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O´BRIEN, James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A;</a:t>
            </a:r>
            <a:r>
              <a:rPr sz="2400" spc="-16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MARAKAS,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George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M.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Administração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de 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sistemas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de informação.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15.</a:t>
            </a:r>
            <a:r>
              <a:rPr sz="2400" spc="-6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ed.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Porto Alegre: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AMGH,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2013.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xxix,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590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p,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il.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587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Referências</a:t>
            </a:r>
            <a:r>
              <a:rPr spc="-260" dirty="0"/>
              <a:t> </a:t>
            </a:r>
            <a:r>
              <a:rPr spc="-95" dirty="0"/>
              <a:t>Bibliográficas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4479290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Principal: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35" dirty="0">
                <a:solidFill>
                  <a:srgbClr val="292934"/>
                </a:solidFill>
                <a:latin typeface="Arial"/>
                <a:cs typeface="Arial"/>
              </a:rPr>
              <a:t>STAIR,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Ralph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M;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REYNOLDS,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George </a:t>
            </a:r>
            <a:r>
              <a:rPr sz="2400" spc="-65" dirty="0">
                <a:solidFill>
                  <a:srgbClr val="292934"/>
                </a:solidFill>
                <a:latin typeface="Arial"/>
                <a:cs typeface="Arial"/>
              </a:rPr>
              <a:t>W.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Princípios de 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sistemas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de informação.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São  Paulo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: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Cengage Learning, </a:t>
            </a:r>
            <a:r>
              <a:rPr sz="2400" spc="-40" dirty="0">
                <a:solidFill>
                  <a:srgbClr val="292934"/>
                </a:solidFill>
                <a:latin typeface="Arial"/>
                <a:cs typeface="Arial"/>
              </a:rPr>
              <a:t>2011. 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xvii,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590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p,</a:t>
            </a:r>
            <a:r>
              <a:rPr sz="2400" spc="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il.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3876" y="1772411"/>
            <a:ext cx="3557016" cy="47411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587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Referências</a:t>
            </a:r>
            <a:r>
              <a:rPr spc="-260" dirty="0"/>
              <a:t> </a:t>
            </a:r>
            <a:r>
              <a:rPr spc="-95" dirty="0"/>
              <a:t>Bibliográficas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729485"/>
            <a:ext cx="8005445" cy="4643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292934"/>
                </a:solidFill>
                <a:latin typeface="Arial"/>
                <a:cs typeface="Arial"/>
              </a:rPr>
              <a:t>Complementar: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133985">
              <a:lnSpc>
                <a:spcPct val="80000"/>
              </a:lnSpc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OLIVEIRA, Djalma de Pinho Rebouças de. </a:t>
            </a:r>
            <a:r>
              <a:rPr sz="2200" b="1" spc="-5" dirty="0">
                <a:solidFill>
                  <a:srgbClr val="292934"/>
                </a:solidFill>
                <a:latin typeface="Arial"/>
                <a:cs typeface="Arial"/>
              </a:rPr>
              <a:t>Sistemas de  informações gerenciais: estratégicas, táticas,  operacionais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.15. ed. São Paulo (SP) : Atlas, 2012. </a:t>
            </a:r>
            <a:r>
              <a:rPr sz="2200" spc="-10" dirty="0">
                <a:solidFill>
                  <a:srgbClr val="292934"/>
                </a:solidFill>
                <a:latin typeface="Arial"/>
                <a:cs typeface="Arial"/>
              </a:rPr>
              <a:t>xxiv;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299 p,  il.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107950">
              <a:lnSpc>
                <a:spcPct val="80000"/>
              </a:lnSpc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OLIVEIRA, Fátima </a:t>
            </a:r>
            <a:r>
              <a:rPr sz="2200" spc="-10" dirty="0">
                <a:solidFill>
                  <a:srgbClr val="292934"/>
                </a:solidFill>
                <a:latin typeface="Arial"/>
                <a:cs typeface="Arial"/>
              </a:rPr>
              <a:t>Bayma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de. </a:t>
            </a:r>
            <a:r>
              <a:rPr sz="2200" b="1" spc="-20" dirty="0">
                <a:solidFill>
                  <a:srgbClr val="292934"/>
                </a:solidFill>
                <a:latin typeface="Arial"/>
                <a:cs typeface="Arial"/>
              </a:rPr>
              <a:t>Tecnologia </a:t>
            </a:r>
            <a:r>
              <a:rPr sz="2200" b="1" spc="-5" dirty="0">
                <a:solidFill>
                  <a:srgbClr val="292934"/>
                </a:solidFill>
                <a:latin typeface="Arial"/>
                <a:cs typeface="Arial"/>
              </a:rPr>
              <a:t>da informação e da  comunicação: desafios e propostas estratégicas para o  desenvolvimento dos negócios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. Rio de Janeiro : Pearson  Prentice Hall : </a:t>
            </a:r>
            <a:r>
              <a:rPr sz="2200" spc="-55" dirty="0">
                <a:solidFill>
                  <a:srgbClr val="292934"/>
                </a:solidFill>
                <a:latin typeface="Arial"/>
                <a:cs typeface="Arial"/>
              </a:rPr>
              <a:t>FGV,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2006. 240 p,</a:t>
            </a:r>
            <a:r>
              <a:rPr sz="2200" spc="8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dirty="0">
                <a:solidFill>
                  <a:srgbClr val="292934"/>
                </a:solidFill>
                <a:latin typeface="Arial"/>
                <a:cs typeface="Arial"/>
              </a:rPr>
              <a:t>il.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12700" marR="5080" algn="just">
              <a:lnSpc>
                <a:spcPct val="80000"/>
              </a:lnSpc>
              <a:spcBef>
                <a:spcPts val="5"/>
              </a:spcBef>
            </a:pP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SHIMIZU, </a:t>
            </a:r>
            <a:r>
              <a:rPr sz="2200" spc="-45" dirty="0">
                <a:solidFill>
                  <a:srgbClr val="292934"/>
                </a:solidFill>
                <a:latin typeface="Arial"/>
                <a:cs typeface="Arial"/>
              </a:rPr>
              <a:t>Tamio.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D</a:t>
            </a:r>
            <a:r>
              <a:rPr sz="2200" b="1" spc="-5" dirty="0">
                <a:solidFill>
                  <a:srgbClr val="292934"/>
                </a:solidFill>
                <a:latin typeface="Arial"/>
                <a:cs typeface="Arial"/>
              </a:rPr>
              <a:t>ecisao nas organizacoes: introducao aos  problemas de decisao encontrados nas organizacoes e nos  sistemas de apoio a decisao. </a:t>
            </a:r>
            <a:r>
              <a:rPr sz="2200" spc="-5" dirty="0">
                <a:solidFill>
                  <a:srgbClr val="292934"/>
                </a:solidFill>
                <a:latin typeface="Arial"/>
                <a:cs typeface="Arial"/>
              </a:rPr>
              <a:t>Sao Paulo : Atlas, 2001. 317p,</a:t>
            </a:r>
            <a:r>
              <a:rPr sz="2200" spc="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200" spc="10" dirty="0">
                <a:solidFill>
                  <a:srgbClr val="292934"/>
                </a:solidFill>
                <a:latin typeface="Arial"/>
                <a:cs typeface="Arial"/>
              </a:rPr>
              <a:t>il.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55873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Referências</a:t>
            </a:r>
            <a:r>
              <a:rPr spc="-260" dirty="0"/>
              <a:t> </a:t>
            </a:r>
            <a:r>
              <a:rPr spc="-95" dirty="0"/>
              <a:t>Bibliográficas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105"/>
              </a:spcBef>
            </a:pPr>
            <a:r>
              <a:rPr dirty="0"/>
              <a:t>Eletrônico:</a:t>
            </a:r>
          </a:p>
          <a:p>
            <a:pPr marL="45085">
              <a:lnSpc>
                <a:spcPct val="100000"/>
              </a:lnSpc>
              <a:spcBef>
                <a:spcPts val="55"/>
              </a:spcBef>
            </a:pPr>
            <a:endParaRPr sz="4150">
              <a:latin typeface="Times New Roman"/>
              <a:cs typeface="Times New Roman"/>
            </a:endParaRPr>
          </a:p>
          <a:p>
            <a:pPr marL="57785" marR="163195">
              <a:lnSpc>
                <a:spcPct val="90100"/>
              </a:lnSpc>
            </a:pPr>
            <a:r>
              <a:rPr sz="2400" spc="-5" dirty="0"/>
              <a:t>Caso Enron: breve análise </a:t>
            </a:r>
            <a:r>
              <a:rPr sz="2400" dirty="0"/>
              <a:t>da </a:t>
            </a:r>
            <a:r>
              <a:rPr sz="2400" spc="-5" dirty="0"/>
              <a:t>empresa </a:t>
            </a:r>
            <a:r>
              <a:rPr sz="2400" dirty="0"/>
              <a:t>em crise </a:t>
            </a:r>
            <a:r>
              <a:rPr sz="2400" b="0" dirty="0">
                <a:latin typeface="Arial"/>
                <a:cs typeface="Arial"/>
              </a:rPr>
              <a:t>- A  </a:t>
            </a:r>
            <a:r>
              <a:rPr sz="2400" b="0" spc="-5" dirty="0">
                <a:latin typeface="Arial"/>
                <a:cs typeface="Arial"/>
              </a:rPr>
              <a:t>análise do caso Enron </a:t>
            </a:r>
            <a:r>
              <a:rPr sz="2400" b="0" dirty="0">
                <a:latin typeface="Arial"/>
                <a:cs typeface="Arial"/>
              </a:rPr>
              <a:t>vem </a:t>
            </a:r>
            <a:r>
              <a:rPr sz="2400" b="0" spc="-5" dirty="0">
                <a:latin typeface="Arial"/>
                <a:cs typeface="Arial"/>
              </a:rPr>
              <a:t>corroborar o entendimento das  questões éticas e legais em</a:t>
            </a:r>
            <a:r>
              <a:rPr sz="2400" b="0" spc="45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sistemas.</a:t>
            </a:r>
            <a:endParaRPr sz="2400">
              <a:latin typeface="Arial"/>
              <a:cs typeface="Arial"/>
            </a:endParaRPr>
          </a:p>
          <a:p>
            <a:pPr marL="45085">
              <a:lnSpc>
                <a:spcPct val="100000"/>
              </a:lnSpc>
              <a:spcBef>
                <a:spcPts val="5"/>
              </a:spcBef>
            </a:pPr>
            <a:endParaRPr sz="3250">
              <a:latin typeface="Times New Roman"/>
              <a:cs typeface="Times New Roman"/>
            </a:endParaRPr>
          </a:p>
          <a:p>
            <a:pPr marL="57785" marR="5080">
              <a:lnSpc>
                <a:spcPct val="90000"/>
              </a:lnSpc>
              <a:spcBef>
                <a:spcPts val="5"/>
              </a:spcBef>
            </a:pPr>
            <a:r>
              <a:rPr sz="2400" spc="-5" dirty="0"/>
              <a:t>Como </a:t>
            </a:r>
            <a:r>
              <a:rPr sz="2400" dirty="0"/>
              <a:t>Alan </a:t>
            </a:r>
            <a:r>
              <a:rPr sz="2400" spc="-35" dirty="0"/>
              <a:t>Turing </a:t>
            </a:r>
            <a:r>
              <a:rPr sz="2400" dirty="0"/>
              <a:t>revolucionou </a:t>
            </a:r>
            <a:r>
              <a:rPr sz="2400" spc="-5" dirty="0"/>
              <a:t>a computação </a:t>
            </a:r>
            <a:r>
              <a:rPr sz="2400" b="0" dirty="0">
                <a:latin typeface="Arial"/>
                <a:cs typeface="Arial"/>
              </a:rPr>
              <a:t>- </a:t>
            </a:r>
            <a:r>
              <a:rPr sz="2400" b="0" spc="-20" dirty="0">
                <a:latin typeface="Arial"/>
                <a:cs typeface="Arial"/>
              </a:rPr>
              <a:t>Turing  </a:t>
            </a:r>
            <a:r>
              <a:rPr sz="2400" b="0" spc="-5" dirty="0">
                <a:latin typeface="Arial"/>
                <a:cs typeface="Arial"/>
              </a:rPr>
              <a:t>acreditava que as máquinas poderiam alcançar o  desempenho do cérebro humano. </a:t>
            </a:r>
            <a:r>
              <a:rPr sz="2400" b="0" dirty="0">
                <a:latin typeface="Arial"/>
                <a:cs typeface="Arial"/>
              </a:rPr>
              <a:t>Em </a:t>
            </a:r>
            <a:r>
              <a:rPr sz="2400" b="0" spc="-5" dirty="0">
                <a:latin typeface="Arial"/>
                <a:cs typeface="Arial"/>
              </a:rPr>
              <a:t>1950, ele passou a  especular </a:t>
            </a:r>
            <a:r>
              <a:rPr sz="2400" b="0" dirty="0">
                <a:latin typeface="Arial"/>
                <a:cs typeface="Arial"/>
              </a:rPr>
              <a:t>mais sobre o </a:t>
            </a:r>
            <a:r>
              <a:rPr sz="2400" b="0" spc="-5" dirty="0">
                <a:latin typeface="Arial"/>
                <a:cs typeface="Arial"/>
              </a:rPr>
              <a:t>assunto </a:t>
            </a:r>
            <a:r>
              <a:rPr sz="2400" b="0" dirty="0">
                <a:latin typeface="Arial"/>
                <a:cs typeface="Arial"/>
              </a:rPr>
              <a:t>ao </a:t>
            </a:r>
            <a:r>
              <a:rPr sz="2400" b="0" spc="-5" dirty="0">
                <a:latin typeface="Arial"/>
                <a:cs typeface="Arial"/>
              </a:rPr>
              <a:t>publicar </a:t>
            </a:r>
            <a:r>
              <a:rPr sz="2400" b="0" dirty="0">
                <a:latin typeface="Arial"/>
                <a:cs typeface="Arial"/>
              </a:rPr>
              <a:t>o artigo  </a:t>
            </a:r>
            <a:r>
              <a:rPr sz="2400" b="0" spc="-5" dirty="0">
                <a:latin typeface="Arial"/>
                <a:cs typeface="Arial"/>
              </a:rPr>
              <a:t>Maquinaria Computacional e Inteligência, no qual introduziu  o conceito de jogo da</a:t>
            </a:r>
            <a:r>
              <a:rPr sz="2400" b="0" spc="20" dirty="0">
                <a:latin typeface="Arial"/>
                <a:cs typeface="Arial"/>
              </a:rPr>
              <a:t> </a:t>
            </a:r>
            <a:r>
              <a:rPr sz="2400" b="0" dirty="0">
                <a:latin typeface="Arial"/>
                <a:cs typeface="Arial"/>
              </a:rPr>
              <a:t>imitação.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4043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Referências </a:t>
            </a:r>
            <a:r>
              <a:rPr spc="-55" dirty="0"/>
              <a:t>na</a:t>
            </a:r>
            <a:r>
              <a:rPr spc="-375" dirty="0"/>
              <a:t> </a:t>
            </a:r>
            <a:r>
              <a:rPr spc="-95" dirty="0"/>
              <a:t>Web</a:t>
            </a:r>
          </a:p>
        </p:txBody>
      </p:sp>
      <p:sp>
        <p:nvSpPr>
          <p:cNvPr id="3" name="object 3"/>
          <p:cNvSpPr/>
          <p:nvPr/>
        </p:nvSpPr>
        <p:spPr>
          <a:xfrm>
            <a:off x="251459" y="1557527"/>
            <a:ext cx="8712708" cy="4899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6570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Perguntas?</a:t>
            </a:r>
            <a:r>
              <a:rPr spc="-265" dirty="0"/>
              <a:t> </a:t>
            </a:r>
            <a:r>
              <a:rPr spc="-90" dirty="0"/>
              <a:t>Dúvidas?</a:t>
            </a:r>
          </a:p>
        </p:txBody>
      </p:sp>
      <p:sp>
        <p:nvSpPr>
          <p:cNvPr id="3" name="object 3"/>
          <p:cNvSpPr/>
          <p:nvPr/>
        </p:nvSpPr>
        <p:spPr>
          <a:xfrm>
            <a:off x="879347" y="2059170"/>
            <a:ext cx="7337750" cy="4466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6562" y="3399282"/>
            <a:ext cx="7848600" cy="1905"/>
          </a:xfrm>
          <a:custGeom>
            <a:avLst/>
            <a:gdLst/>
            <a:ahLst/>
            <a:cxnLst/>
            <a:rect l="l" t="t" r="r" b="b"/>
            <a:pathLst>
              <a:path w="7848600" h="1904">
                <a:moveTo>
                  <a:pt x="0" y="0"/>
                </a:moveTo>
                <a:lnTo>
                  <a:pt x="7848600" y="1523"/>
                </a:lnTo>
              </a:path>
            </a:pathLst>
          </a:custGeom>
          <a:ln w="19812">
            <a:solidFill>
              <a:srgbClr val="D2523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75208" y="1900808"/>
            <a:ext cx="7602855" cy="1367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49500" marR="5080" indent="-2337435">
              <a:lnSpc>
                <a:spcPct val="100000"/>
              </a:lnSpc>
              <a:spcBef>
                <a:spcPts val="105"/>
              </a:spcBef>
            </a:pPr>
            <a:r>
              <a:rPr sz="4400" b="1" spc="-90" dirty="0">
                <a:latin typeface="Arial"/>
                <a:cs typeface="Arial"/>
              </a:rPr>
              <a:t>Fundamentos </a:t>
            </a:r>
            <a:r>
              <a:rPr sz="4400" b="1" spc="-50" dirty="0">
                <a:latin typeface="Arial"/>
                <a:cs typeface="Arial"/>
              </a:rPr>
              <a:t>de </a:t>
            </a:r>
            <a:r>
              <a:rPr sz="4400" b="1" spc="-85" dirty="0">
                <a:latin typeface="Arial"/>
                <a:cs typeface="Arial"/>
              </a:rPr>
              <a:t>Sistemas</a:t>
            </a:r>
            <a:r>
              <a:rPr sz="4400" b="1" spc="-605" dirty="0">
                <a:latin typeface="Arial"/>
                <a:cs typeface="Arial"/>
              </a:rPr>
              <a:t> </a:t>
            </a:r>
            <a:r>
              <a:rPr sz="4400" b="1" spc="-50" dirty="0">
                <a:latin typeface="Arial"/>
                <a:cs typeface="Arial"/>
              </a:rPr>
              <a:t>de  </a:t>
            </a:r>
            <a:r>
              <a:rPr sz="4400" b="1" spc="-90" dirty="0">
                <a:latin typeface="Arial"/>
                <a:cs typeface="Arial"/>
              </a:rPr>
              <a:t>Informação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14801" y="4691608"/>
            <a:ext cx="4403978" cy="112594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solidFill>
                  <a:srgbClr val="46524B"/>
                </a:solidFill>
                <a:latin typeface="Arial"/>
                <a:cs typeface="Arial"/>
              </a:rPr>
              <a:t>Prof. </a:t>
            </a:r>
            <a:r>
              <a:rPr lang="pt-BR" sz="2000" dirty="0">
                <a:solidFill>
                  <a:srgbClr val="46524B"/>
                </a:solidFill>
                <a:latin typeface="Arial"/>
                <a:cs typeface="Arial"/>
              </a:rPr>
              <a:t>Ma</a:t>
            </a:r>
            <a:r>
              <a:rPr sz="2000" dirty="0">
                <a:solidFill>
                  <a:srgbClr val="46524B"/>
                </a:solidFill>
                <a:latin typeface="Arial"/>
                <a:cs typeface="Arial"/>
              </a:rPr>
              <a:t>ª. </a:t>
            </a:r>
            <a:r>
              <a:rPr lang="pt-BR" sz="2000" dirty="0">
                <a:solidFill>
                  <a:srgbClr val="46524B"/>
                </a:solidFill>
                <a:latin typeface="Arial"/>
                <a:cs typeface="Arial"/>
              </a:rPr>
              <a:t>Simone Erbs da Costa</a:t>
            </a:r>
            <a:endParaRPr sz="2000" dirty="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lang="pt-BR" sz="2000" u="heavy" dirty="0" err="1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secosta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@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fu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rb</a:t>
            </a:r>
            <a:r>
              <a:rPr sz="2000" u="heavy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.</a:t>
            </a:r>
            <a:r>
              <a:rPr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2"/>
              </a:rPr>
              <a:t>br</a:t>
            </a:r>
            <a:endParaRPr lang="pt-BR" sz="2000" u="heavy" dirty="0">
              <a:solidFill>
                <a:srgbClr val="0000FF"/>
              </a:solidFill>
              <a:uFill>
                <a:solidFill>
                  <a:srgbClr val="0000FF"/>
                </a:solidFill>
              </a:uFill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480"/>
              </a:spcBef>
            </a:pPr>
            <a:r>
              <a:rPr lang="pt-BR" sz="2000" u="heavy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47 99985-7301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1376" y="3526993"/>
            <a:ext cx="35179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56566D"/>
                </a:solidFill>
                <a:latin typeface="Arial"/>
                <a:cs typeface="Arial"/>
              </a:rPr>
              <a:t>Plano </a:t>
            </a:r>
            <a:r>
              <a:rPr sz="2400" dirty="0">
                <a:solidFill>
                  <a:srgbClr val="56566D"/>
                </a:solidFill>
                <a:latin typeface="Arial"/>
                <a:cs typeface="Arial"/>
              </a:rPr>
              <a:t>de </a:t>
            </a:r>
            <a:r>
              <a:rPr sz="2400" spc="-5" dirty="0">
                <a:solidFill>
                  <a:srgbClr val="56566D"/>
                </a:solidFill>
                <a:latin typeface="Arial"/>
                <a:cs typeface="Arial"/>
              </a:rPr>
              <a:t>Ensino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66694" y="529113"/>
            <a:ext cx="1470004" cy="105399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3332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18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Uso </a:t>
            </a:r>
            <a:r>
              <a:rPr spc="-55" dirty="0"/>
              <a:t>da</a:t>
            </a:r>
            <a:r>
              <a:rPr spc="-370" dirty="0"/>
              <a:t> </a:t>
            </a:r>
            <a:r>
              <a:rPr spc="-95" dirty="0"/>
              <a:t>Informação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76882"/>
            <a:ext cx="6969759" cy="260159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2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60" dirty="0">
                <a:solidFill>
                  <a:srgbClr val="292934"/>
                </a:solidFill>
                <a:latin typeface="Arial"/>
                <a:cs typeface="Arial"/>
              </a:rPr>
              <a:t>Todos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tinham as mesmas informações do</a:t>
            </a:r>
            <a:r>
              <a:rPr sz="2400" spc="15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viajante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1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60" dirty="0">
                <a:solidFill>
                  <a:srgbClr val="292934"/>
                </a:solidFill>
                <a:latin typeface="Arial"/>
                <a:cs typeface="Arial"/>
              </a:rPr>
              <a:t>Todos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tinham as mesmas</a:t>
            </a:r>
            <a:r>
              <a:rPr sz="2400" spc="7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ferramentas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1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5" dirty="0">
                <a:solidFill>
                  <a:srgbClr val="292934"/>
                </a:solidFill>
                <a:latin typeface="Arial"/>
                <a:cs typeface="Arial"/>
              </a:rPr>
              <a:t>Todos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tinham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os mesmos recursos</a:t>
            </a:r>
            <a:r>
              <a:rPr sz="2400" spc="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tecnológicos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18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Mas não entregaram os mesmos</a:t>
            </a:r>
            <a:r>
              <a:rPr sz="2400" spc="4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resultados.</a:t>
            </a:r>
            <a:endParaRPr sz="2400" dirty="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1175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Por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que?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58740" y="4203191"/>
            <a:ext cx="3528060" cy="23500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88688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697737"/>
            <a:ext cx="41186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Uso </a:t>
            </a:r>
            <a:r>
              <a:rPr spc="-55" dirty="0"/>
              <a:t>da</a:t>
            </a:r>
            <a:r>
              <a:rPr spc="-370" dirty="0"/>
              <a:t> </a:t>
            </a:r>
            <a:r>
              <a:rPr spc="-95" dirty="0"/>
              <a:t>Informação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26234"/>
            <a:ext cx="7769860" cy="2677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Uso da informação foi</a:t>
            </a:r>
            <a:r>
              <a:rPr sz="2400" spc="2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diferente.</a:t>
            </a:r>
            <a:endParaRPr sz="2400" dirty="0">
              <a:latin typeface="Arial"/>
              <a:cs typeface="Arial"/>
            </a:endParaRPr>
          </a:p>
          <a:p>
            <a:pPr marL="194945" marR="1513840" indent="-182880">
              <a:lnSpc>
                <a:spcPct val="100000"/>
              </a:lnSpc>
              <a:spcBef>
                <a:spcPts val="18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Qual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informação? O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que será que o cliente  queria/precisava?</a:t>
            </a:r>
            <a:endParaRPr sz="2400" dirty="0">
              <a:latin typeface="Arial"/>
              <a:cs typeface="Arial"/>
            </a:endParaRPr>
          </a:p>
          <a:p>
            <a:pPr marL="194945" marR="5080" indent="-182880">
              <a:lnSpc>
                <a:spcPct val="100000"/>
              </a:lnSpc>
              <a:spcBef>
                <a:spcPts val="1800"/>
              </a:spcBef>
              <a:buClr>
                <a:srgbClr val="92A199"/>
              </a:buClr>
              <a:buSzPct val="85416"/>
              <a:buChar char="•"/>
              <a:tabLst>
                <a:tab pos="195580" algn="l"/>
              </a:tabLst>
            </a:pP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As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empresas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têm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teoricamente os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mesmos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acessos e 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ferramentas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disponíveis. Por que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têm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resultados 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diferentes?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97737"/>
            <a:ext cx="73450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solidFill>
                  <a:srgbClr val="D2523B"/>
                </a:solidFill>
                <a:latin typeface="Arial"/>
                <a:cs typeface="Arial"/>
              </a:rPr>
              <a:t>O </a:t>
            </a:r>
            <a:r>
              <a:rPr sz="4000" spc="-85" dirty="0">
                <a:solidFill>
                  <a:srgbClr val="D2523B"/>
                </a:solidFill>
                <a:latin typeface="Arial"/>
                <a:cs typeface="Arial"/>
              </a:rPr>
              <a:t>valor </a:t>
            </a:r>
            <a:r>
              <a:rPr sz="4000" spc="-55" dirty="0">
                <a:solidFill>
                  <a:srgbClr val="D2523B"/>
                </a:solidFill>
                <a:latin typeface="Arial"/>
                <a:cs typeface="Arial"/>
              </a:rPr>
              <a:t>do </a:t>
            </a:r>
            <a:r>
              <a:rPr sz="4000" spc="-90" dirty="0">
                <a:solidFill>
                  <a:srgbClr val="D2523B"/>
                </a:solidFill>
                <a:latin typeface="Arial"/>
                <a:cs typeface="Arial"/>
              </a:rPr>
              <a:t>Sistema </a:t>
            </a:r>
            <a:r>
              <a:rPr sz="4000" spc="-55" dirty="0">
                <a:solidFill>
                  <a:srgbClr val="D2523B"/>
                </a:solidFill>
                <a:latin typeface="Arial"/>
                <a:cs typeface="Arial"/>
              </a:rPr>
              <a:t>de</a:t>
            </a:r>
            <a:r>
              <a:rPr sz="4000" spc="-790" dirty="0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sz="4000" spc="-95" dirty="0">
                <a:solidFill>
                  <a:srgbClr val="D2523B"/>
                </a:solidFill>
                <a:latin typeface="Arial"/>
                <a:cs typeface="Arial"/>
              </a:rPr>
              <a:t>Informação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1711324"/>
            <a:ext cx="69596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Não á apenas inserir tecnologia, mas transformar a  informação em vantagem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competitiva, 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em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recurso  estratégico para a</a:t>
            </a:r>
            <a:r>
              <a:rPr sz="2400" spc="5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organização.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85188" y="3212592"/>
            <a:ext cx="5373623" cy="30220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4922" y="697737"/>
            <a:ext cx="35490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Plano </a:t>
            </a:r>
            <a:r>
              <a:rPr spc="-55" dirty="0"/>
              <a:t>de</a:t>
            </a:r>
            <a:r>
              <a:rPr spc="-405" dirty="0"/>
              <a:t> </a:t>
            </a:r>
            <a:r>
              <a:rPr spc="-85" dirty="0"/>
              <a:t>Ensino</a:t>
            </a:r>
          </a:p>
        </p:txBody>
      </p:sp>
      <p:sp>
        <p:nvSpPr>
          <p:cNvPr id="3" name="object 3"/>
          <p:cNvSpPr/>
          <p:nvPr/>
        </p:nvSpPr>
        <p:spPr>
          <a:xfrm>
            <a:off x="323088" y="2060448"/>
            <a:ext cx="8497824" cy="41315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697737"/>
            <a:ext cx="59563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90" dirty="0">
                <a:solidFill>
                  <a:srgbClr val="D2523B"/>
                </a:solidFill>
                <a:latin typeface="Arial"/>
                <a:cs typeface="Arial"/>
              </a:rPr>
              <a:t>Objetivo </a:t>
            </a:r>
            <a:r>
              <a:rPr sz="4000" spc="-85" dirty="0">
                <a:solidFill>
                  <a:srgbClr val="D2523B"/>
                </a:solidFill>
                <a:latin typeface="Arial"/>
                <a:cs typeface="Arial"/>
              </a:rPr>
              <a:t>Geral </a:t>
            </a:r>
            <a:r>
              <a:rPr sz="4000" spc="-55" dirty="0">
                <a:solidFill>
                  <a:srgbClr val="D2523B"/>
                </a:solidFill>
                <a:latin typeface="Arial"/>
                <a:cs typeface="Arial"/>
              </a:rPr>
              <a:t>da</a:t>
            </a:r>
            <a:r>
              <a:rPr sz="4000" spc="-465" dirty="0">
                <a:solidFill>
                  <a:srgbClr val="D2523B"/>
                </a:solidFill>
                <a:latin typeface="Arial"/>
                <a:cs typeface="Arial"/>
              </a:rPr>
              <a:t> </a:t>
            </a:r>
            <a:r>
              <a:rPr sz="4000" spc="-95" dirty="0">
                <a:solidFill>
                  <a:srgbClr val="D2523B"/>
                </a:solidFill>
                <a:latin typeface="Arial"/>
                <a:cs typeface="Arial"/>
              </a:rPr>
              <a:t>Disciplina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6303" y="2086736"/>
            <a:ext cx="80740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Compreender de forma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integrada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a natureza dos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sistemas 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de informação, sua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importância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para as </a:t>
            </a:r>
            <a:r>
              <a:rPr sz="2400" dirty="0">
                <a:solidFill>
                  <a:srgbClr val="292934"/>
                </a:solidFill>
                <a:latin typeface="Arial"/>
                <a:cs typeface="Arial"/>
              </a:rPr>
              <a:t>organizações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e o  </a:t>
            </a:r>
            <a:r>
              <a:rPr sz="2400" b="1" spc="-5" dirty="0">
                <a:solidFill>
                  <a:srgbClr val="292934"/>
                </a:solidFill>
                <a:latin typeface="Arial"/>
                <a:cs typeface="Arial"/>
              </a:rPr>
              <a:t>papel do </a:t>
            </a:r>
            <a:r>
              <a:rPr sz="2400" b="1" dirty="0">
                <a:solidFill>
                  <a:srgbClr val="292934"/>
                </a:solidFill>
                <a:latin typeface="Arial"/>
                <a:cs typeface="Arial"/>
              </a:rPr>
              <a:t>profissional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que atua nesta</a:t>
            </a:r>
            <a:r>
              <a:rPr sz="2400" spc="-10" dirty="0">
                <a:solidFill>
                  <a:srgbClr val="292934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92934"/>
                </a:solidFill>
                <a:latin typeface="Arial"/>
                <a:cs typeface="Arial"/>
              </a:rPr>
              <a:t>área.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17902" y="3305936"/>
            <a:ext cx="514223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Conteúdo</a:t>
            </a:r>
            <a:r>
              <a:rPr spc="-254" dirty="0"/>
              <a:t> </a:t>
            </a:r>
            <a:r>
              <a:rPr spc="-95" dirty="0"/>
              <a:t>Programático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1558</Words>
  <Application>Microsoft Office PowerPoint</Application>
  <PresentationFormat>Apresentação na tela (4:3)</PresentationFormat>
  <Paragraphs>216</Paragraphs>
  <Slides>38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Times New Roman</vt:lpstr>
      <vt:lpstr>Office Theme</vt:lpstr>
      <vt:lpstr>Fundamentos de Sistemas de  Informação</vt:lpstr>
      <vt:lpstr>Mini currículo acadêmico</vt:lpstr>
      <vt:lpstr>Atividade quebra gelo</vt:lpstr>
      <vt:lpstr>Uso da Informação</vt:lpstr>
      <vt:lpstr>Uso da Informação</vt:lpstr>
      <vt:lpstr>Apresentação do PowerPoint</vt:lpstr>
      <vt:lpstr>Plano de Ensino</vt:lpstr>
      <vt:lpstr>Apresentação do PowerPoint</vt:lpstr>
      <vt:lpstr>Conteúdo Programático</vt:lpstr>
      <vt:lpstr>Conteúdo Programático</vt:lpstr>
      <vt:lpstr>Conteúdo Programático</vt:lpstr>
      <vt:lpstr>Conteúdo Programático</vt:lpstr>
      <vt:lpstr>Conteúdo Programático</vt:lpstr>
      <vt:lpstr>Conteúdo Programático</vt:lpstr>
      <vt:lpstr>Conteúdo Programático</vt:lpstr>
      <vt:lpstr>Conteúdo Programático</vt:lpstr>
      <vt:lpstr>Conteúdo Programático</vt:lpstr>
      <vt:lpstr>Conteúdo Programático</vt:lpstr>
      <vt:lpstr>Conteúdo Programático</vt:lpstr>
      <vt:lpstr>Conteúdo Programático</vt:lpstr>
      <vt:lpstr>Conteúdo Programático</vt:lpstr>
      <vt:lpstr>Procedimentos Metodológicos</vt:lpstr>
      <vt:lpstr>Procedimentos Metodológicos</vt:lpstr>
      <vt:lpstr>Avaliação</vt:lpstr>
      <vt:lpstr>Avaliação</vt:lpstr>
      <vt:lpstr>Avaliação</vt:lpstr>
      <vt:lpstr>Avaliação: Observações</vt:lpstr>
      <vt:lpstr>Avaliação: Observações</vt:lpstr>
      <vt:lpstr>Avaliação: Frequência</vt:lpstr>
      <vt:lpstr>Referências Bibliográficas</vt:lpstr>
      <vt:lpstr>Referências Bibliográficas</vt:lpstr>
      <vt:lpstr>Referências Bibliográficas</vt:lpstr>
      <vt:lpstr>Referências Bibliográficas</vt:lpstr>
      <vt:lpstr>Referências Bibliográficas</vt:lpstr>
      <vt:lpstr>Referências Bibliográficas</vt:lpstr>
      <vt:lpstr>Referências na Web</vt:lpstr>
      <vt:lpstr>Perguntas? Dúvidas?</vt:lpstr>
      <vt:lpstr>Fundamentos de Sistemas de  Informação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Inteligência Artificial</dc:title>
  <dc:creator>Simone Erbs da Costa</dc:creator>
  <cp:lastModifiedBy>Simone Erbs da Costa</cp:lastModifiedBy>
  <cp:revision>3</cp:revision>
  <dcterms:created xsi:type="dcterms:W3CDTF">2021-02-23T17:25:16Z</dcterms:created>
  <dcterms:modified xsi:type="dcterms:W3CDTF">2023-02-16T13:12:31Z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2020-03-04T00:00:00Z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2021-02-23T00:00:00Z</vt:filetime>
  </property>
  <property fmtid="{D5CDD505-2E9C-101B-9397-08002B2CF9AE}" pid="5" name="MSIP_Label_8c28577e-0e52-49e2-b52e-02bb75ccb8f1_Enabled">
    <vt:lpwstr>true</vt:lpwstr>
  </property>
  <property fmtid="{D5CDD505-2E9C-101B-9397-08002B2CF9AE}" pid="6" name="MSIP_Label_8c28577e-0e52-49e2-b52e-02bb75ccb8f1_SetDate">
    <vt:lpwstr>2023-02-16T13:12:11Z</vt:lpwstr>
  </property>
  <property fmtid="{D5CDD505-2E9C-101B-9397-08002B2CF9AE}" pid="7" name="MSIP_Label_8c28577e-0e52-49e2-b52e-02bb75ccb8f1_Method">
    <vt:lpwstr>Standard</vt:lpwstr>
  </property>
  <property fmtid="{D5CDD505-2E9C-101B-9397-08002B2CF9AE}" pid="8" name="MSIP_Label_8c28577e-0e52-49e2-b52e-02bb75ccb8f1_Name">
    <vt:lpwstr>defa4170-0d19-0005-0004-bc88714345d2</vt:lpwstr>
  </property>
  <property fmtid="{D5CDD505-2E9C-101B-9397-08002B2CF9AE}" pid="9" name="MSIP_Label_8c28577e-0e52-49e2-b52e-02bb75ccb8f1_SiteId">
    <vt:lpwstr>0c2d222a-ecda-4b70-960a-acef6ced3052</vt:lpwstr>
  </property>
  <property fmtid="{D5CDD505-2E9C-101B-9397-08002B2CF9AE}" pid="10" name="MSIP_Label_8c28577e-0e52-49e2-b52e-02bb75ccb8f1_ActionId">
    <vt:lpwstr>119ea3d9-171c-4408-9254-7137a9f73ac9</vt:lpwstr>
  </property>
  <property fmtid="{D5CDD505-2E9C-101B-9397-08002B2CF9AE}" pid="11" name="MSIP_Label_8c28577e-0e52-49e2-b52e-02bb75ccb8f1_ContentBits">
    <vt:lpwstr>0</vt:lpwstr>
  </property>
</Properties>
</file>