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BF7C-79B4-4D42-AC4C-7B6C40B3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AD3B5-DFD7-4294-9669-B6000D0E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787FE-D4A2-45D8-A908-6E9A9357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7D7F1-8485-4C36-B535-072A850C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50E6E-873F-4B61-985C-E9E7CA5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06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6925A-9886-47B2-812E-BCAD0C1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EA22C6-B21A-4040-A0C5-10C09946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C98D8-E155-444E-A49C-B9183B3B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44009-2862-43AA-8F5E-8343C64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B4A3E-3C4C-42D8-B58B-2FF4D95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4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1D6-1CE8-49C8-8BB1-1BA01416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3AE659-0DCF-4E1B-9E67-F476C5C6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65264-8B9F-4B9F-A94B-4C1461A2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56C04-0A7E-4304-ABA6-5CD82306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BB483-A7E3-4664-9ECF-60F87961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6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9D1B-E397-4933-BE5F-0458205A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CD27E-364D-41C0-A1F3-59A79DF5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60AD0-18C1-4109-B3F8-FE1172DC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D6188-F850-40F9-9CD8-EFF7D13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71224-2082-43F8-BF5E-B91294C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90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080E-0B80-41D9-B55F-946B0E5D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95ED4-FBA4-4C26-9622-43C249B4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78976-02C9-4BC7-8571-1687152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0FD29-8C62-48B8-A909-D4F21EC8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348E4-7B2A-4835-A526-2488607D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40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0B51-70B3-4C37-BF2D-98FB3BC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F482-78F9-4DE3-87CF-3BE517D7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319A24-3458-4BC8-948C-C238D6B6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62CC4-3B2E-4FD8-8816-E3E3F794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D2028-206B-44E1-B43F-595C9B9E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3CBE7-BF06-4C34-BFE2-D88C5B00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4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DC2D2-0B6D-4F6B-A877-4E24E7FB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D336C0-50EB-45EA-BF52-0543CBC0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B1F316-7088-4DBA-9B2B-DD441DB9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D749D9-EBBD-4B9C-8D33-8607EF546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B5D673-67CF-4B53-8813-2AA8A9526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208C52-A171-4BE4-B856-B37F325D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0EB8A1-75D0-4FAD-9DDE-E308FEC8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E4AD93-6EEA-4272-AFE8-A9F27E35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9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825C4-684E-4687-807B-DC4F88AF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7CE473-9081-44ED-B4AF-CA2D22C7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1A8B65-9EFA-421C-BB55-D61AF3C6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A6C3C5-2B42-40C0-BB29-A0308D8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26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6080B9-C62F-4E77-95CF-13D9CC6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CEAB96-C8E4-44CC-A784-74EB225C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AE769-9244-4894-AA3B-AC5CC3EF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F6F9-2FC0-421E-AC26-A5C997ED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902F9-1D1C-4063-A950-1D838D46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057E6-988A-4F49-9FF8-062ECF9B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9466E-3D11-4871-AE0A-4693A82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C567C4-5834-43A7-ABB7-422F254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F652-A227-43BA-9BC9-3316BBC6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A2A4-0698-4A5B-852F-521F3A3E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5B9132-F06D-4809-9E0E-E5F72A012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A7ECB-EC84-417C-B13B-0FD96864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B667B-407D-4393-BC52-F4E4AA22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521628-BB29-4C35-9EAA-6DB06E12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AE63DC-A2D9-42BD-82D6-1AB626F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5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8A534-0936-4F0A-948A-6935337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4711A-3B7B-49BD-92EE-172581F3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188EB-D6E2-4B45-A316-F2000E72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A69D-0452-414F-8A0E-A38C70C1F221}" type="datetimeFigureOut">
              <a:rPr lang="pt-BR" smtClean="0"/>
              <a:t>03/08/2023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BBF48-B744-4F42-AB3B-01E6C8A17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9E3709-E09A-4DD1-95A8-70D54012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9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3488-B9A4-4294-BE05-0C8F397F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418"/>
            <a:ext cx="9144000" cy="307354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Matemática Comercial e Matemática Financeira</a:t>
            </a:r>
            <a:br>
              <a:rPr lang="pt-BR" dirty="0"/>
            </a:br>
            <a:r>
              <a:rPr lang="pt-BR" dirty="0"/>
              <a:t>com excel e calculadora financeira HP 12 C.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E9885-DE60-450D-B176-D753EFCBB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dirty="0"/>
              <a:t>Professor Christiano Garcia</a:t>
            </a:r>
          </a:p>
        </p:txBody>
      </p:sp>
    </p:spTree>
    <p:extLst>
      <p:ext uri="{BB962C8B-B14F-4D97-AF65-F5344CB8AC3E}">
        <p14:creationId xmlns:p14="http://schemas.microsoft.com/office/powerpoint/2010/main" val="318436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65B9-7004-441D-AD66-72AED352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364654"/>
          </a:xfrm>
        </p:spPr>
        <p:txBody>
          <a:bodyPr/>
          <a:lstStyle/>
          <a:p>
            <a:pPr algn="ctr"/>
            <a:r>
              <a:rPr lang="pt-BR" dirty="0"/>
              <a:t>  Teste sobre porcentagem.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Arquivo de word em anexo.</a:t>
            </a:r>
          </a:p>
        </p:txBody>
      </p:sp>
    </p:spTree>
    <p:extLst>
      <p:ext uri="{BB962C8B-B14F-4D97-AF65-F5344CB8AC3E}">
        <p14:creationId xmlns:p14="http://schemas.microsoft.com/office/powerpoint/2010/main" val="123283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C506-2839-4ABD-861C-A00DDA7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Diagrama de fluxo de caixa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B64459-687A-44B7-A857-23A03C717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linha horizontal indica o templo;</a:t>
                </a:r>
              </a:p>
              <a:p>
                <a:r>
                  <a:rPr lang="pt-BR" dirty="0"/>
                  <a:t>As flechas para cima indicam entradas, ou seja, créditos;</a:t>
                </a:r>
              </a:p>
              <a:p>
                <a:r>
                  <a:rPr lang="pt-BR" dirty="0"/>
                  <a:t>As flechas para baixo indicam saídas, ou seja, débitos.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0                                                                                              …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B64459-687A-44B7-A857-23A03C717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EF20ACB-21B0-4DF7-85DC-0D5151950D8F}"/>
              </a:ext>
            </a:extLst>
          </p:cNvPr>
          <p:cNvCxnSpPr/>
          <p:nvPr/>
        </p:nvCxnSpPr>
        <p:spPr>
          <a:xfrm>
            <a:off x="2663687" y="4770783"/>
            <a:ext cx="520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AF96326-A133-4998-B967-8A2E073C2BF6}"/>
              </a:ext>
            </a:extLst>
          </p:cNvPr>
          <p:cNvCxnSpPr>
            <a:cxnSpLocks/>
          </p:cNvCxnSpPr>
          <p:nvPr/>
        </p:nvCxnSpPr>
        <p:spPr>
          <a:xfrm flipV="1">
            <a:off x="2663687" y="3710610"/>
            <a:ext cx="0" cy="10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BDC4FA-25DE-46D1-B8BB-644AC9231606}"/>
              </a:ext>
            </a:extLst>
          </p:cNvPr>
          <p:cNvCxnSpPr/>
          <p:nvPr/>
        </p:nvCxnSpPr>
        <p:spPr>
          <a:xfrm flipV="1">
            <a:off x="4240696" y="4068417"/>
            <a:ext cx="0" cy="70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511D053-6F4C-4A32-8F86-359EFBC6FFD4}"/>
              </a:ext>
            </a:extLst>
          </p:cNvPr>
          <p:cNvCxnSpPr/>
          <p:nvPr/>
        </p:nvCxnSpPr>
        <p:spPr>
          <a:xfrm>
            <a:off x="5897217" y="4770783"/>
            <a:ext cx="0" cy="8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C99B9BE-DD71-4175-9556-80B2961E2E29}"/>
              </a:ext>
            </a:extLst>
          </p:cNvPr>
          <p:cNvCxnSpPr/>
          <p:nvPr/>
        </p:nvCxnSpPr>
        <p:spPr>
          <a:xfrm>
            <a:off x="6891130" y="4770783"/>
            <a:ext cx="0" cy="84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5EB1C-F8D2-473D-8450-E029ABAD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Juros e regime de capitalização.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F29DF-72C4-4FEB-B476-26C75D4B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Juro é um valor ou quantia que incide sobre uma aplicação ou empréstimo em um determinado período de tempo e de acordo com uma determinada taxa de juro.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            Juros Simples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pt-BR" dirty="0"/>
              <a:t>           Regime de capitalização 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            Juros Compostos</a:t>
            </a:r>
          </a:p>
          <a:p>
            <a:pPr marL="0" indent="0" algn="just">
              <a:buNone/>
            </a:pPr>
            <a:r>
              <a:rPr lang="pt-BR" dirty="0"/>
              <a:t>                       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89B4F06-A2E2-4042-A272-586129A58601}"/>
              </a:ext>
            </a:extLst>
          </p:cNvPr>
          <p:cNvCxnSpPr>
            <a:cxnSpLocks/>
          </p:cNvCxnSpPr>
          <p:nvPr/>
        </p:nvCxnSpPr>
        <p:spPr>
          <a:xfrm flipV="1">
            <a:off x="5486400" y="3823855"/>
            <a:ext cx="1641764" cy="49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3CE5CA1-FE3C-4F1A-828A-916176FEFD80}"/>
              </a:ext>
            </a:extLst>
          </p:cNvPr>
          <p:cNvCxnSpPr/>
          <p:nvPr/>
        </p:nvCxnSpPr>
        <p:spPr>
          <a:xfrm>
            <a:off x="5486400" y="4322618"/>
            <a:ext cx="1683327" cy="95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0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626CC-5181-45E1-B17F-5EEB2FF8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Juros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DC4E7-0F51-4569-A54D-EF803358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No regime de capitalização de juros simples os juros ou rendimentos são calculados sob o valor presente ou principal. Os juros de cada período são constantes.   </a:t>
            </a:r>
          </a:p>
          <a:p>
            <a:pPr marL="0" indent="0" algn="ctr">
              <a:buNone/>
            </a:pPr>
            <a:r>
              <a:rPr lang="pt-BR" dirty="0"/>
              <a:t>Fórmulas.</a:t>
            </a:r>
          </a:p>
          <a:p>
            <a:pPr marL="0" indent="0" algn="just">
              <a:buNone/>
            </a:pPr>
            <a:r>
              <a:rPr lang="pt-BR" dirty="0"/>
              <a:t>    J = VP . i . n     ,      VF = VP . (1 + i . n)   ,      J = VF – VP </a:t>
            </a:r>
          </a:p>
          <a:p>
            <a:pPr marL="0" indent="0" algn="just">
              <a:buNone/>
            </a:pPr>
            <a:r>
              <a:rPr lang="pt-BR" dirty="0"/>
              <a:t>    onde</a:t>
            </a:r>
          </a:p>
          <a:p>
            <a:pPr marL="0" indent="0" algn="just">
              <a:buNone/>
            </a:pPr>
            <a:r>
              <a:rPr lang="pt-BR" dirty="0"/>
              <a:t>    J – juros,    VP – valor presente ou principal,   i = taxa de juros</a:t>
            </a:r>
          </a:p>
          <a:p>
            <a:pPr marL="0" indent="0" algn="just">
              <a:buNone/>
            </a:pPr>
            <a:r>
              <a:rPr lang="pt-BR" dirty="0"/>
              <a:t>   VF – valor futuro ou montante   e    n - período</a:t>
            </a:r>
          </a:p>
          <a:p>
            <a:pPr marL="0" indent="0">
              <a:buNone/>
            </a:pPr>
            <a:r>
              <a:rPr lang="pt-B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6592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FDB1-E937-4A81-9FAD-90D06AB3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pt-BR" dirty="0"/>
              <a:t> Observações em relação a taxa de juros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52ABE-D6D5-4E45-86D4-0C6EB8D5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50381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taxa de juros indica o valor do índice que será aplicado para o cálculo de juros no final de cada período de capitalização.</a:t>
            </a:r>
          </a:p>
          <a:p>
            <a:r>
              <a:rPr lang="pt-BR" dirty="0"/>
              <a:t>A taxa de juros é sempre indicado por um símbolo de porcentagem seguido pelo período de capitalização.</a:t>
            </a:r>
          </a:p>
          <a:p>
            <a:r>
              <a:rPr lang="pt-BR" dirty="0"/>
              <a:t>Exemplos:   </a:t>
            </a:r>
          </a:p>
          <a:p>
            <a:pPr marL="0" indent="0">
              <a:buNone/>
            </a:pPr>
            <a:r>
              <a:rPr lang="pt-BR" dirty="0"/>
              <a:t>   i = 3% a.a.   Regime anual, ou seja, 3%  ao ano;</a:t>
            </a:r>
          </a:p>
          <a:p>
            <a:pPr marL="0" indent="0">
              <a:buNone/>
            </a:pPr>
            <a:r>
              <a:rPr lang="pt-BR" dirty="0"/>
              <a:t>   i = 20 % a.m.  Regime mensal, ou seja, 20 % ao mês;</a:t>
            </a:r>
          </a:p>
          <a:p>
            <a:pPr marL="0" indent="0">
              <a:buNone/>
            </a:pPr>
            <a:r>
              <a:rPr lang="pt-BR" dirty="0"/>
              <a:t>   i = 10 % a.s.  Regime semestral, ou seja, 10 % ao semestre;</a:t>
            </a:r>
          </a:p>
          <a:p>
            <a:pPr marL="0" indent="0">
              <a:buNone/>
            </a:pPr>
            <a:r>
              <a:rPr lang="pt-BR" dirty="0"/>
              <a:t>   i = 4 % a.t. Regime trimestral, ou seja, 4 % ao trimestre</a:t>
            </a:r>
          </a:p>
          <a:p>
            <a:pPr marL="0" indent="0">
              <a:buNone/>
            </a:pPr>
            <a:r>
              <a:rPr lang="pt-BR" dirty="0"/>
              <a:t>   i = 6,5 % a.b. Regime bimestral, ou seja, 6,5 % ao bimestre.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2529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27B2-154F-400E-90CE-B8A110F3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E44DE-61AE-4BB0-AF80-B6CDFC20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8"/>
            <a:ext cx="10515600" cy="554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aplicação de R$ 1.000,00 é aplicado em regime de capitalização de juros simples, por 4 meses a uma taxa de 5 % a.m. Qual o montante e o Juros gerado por esta aplicação.</a:t>
            </a:r>
          </a:p>
          <a:p>
            <a:pPr marL="0" indent="0">
              <a:buNone/>
            </a:pPr>
            <a:r>
              <a:rPr lang="pt-BR" dirty="0"/>
              <a:t>       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J = 4 . R$ 50,00 = R$ 200,00  </a:t>
            </a:r>
          </a:p>
          <a:p>
            <a:pPr marL="0" indent="0">
              <a:buNone/>
            </a:pPr>
            <a:r>
              <a:rPr lang="pt-BR" dirty="0"/>
              <a:t>       J = VF – VP = R$ 1.200,00 – R$ 1.000,00 = R$ 200,00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6945C02-F433-49CE-B894-52458D447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1869"/>
              </p:ext>
            </p:extLst>
          </p:nvPr>
        </p:nvGraphicFramePr>
        <p:xfrm>
          <a:off x="1475509" y="2660073"/>
          <a:ext cx="8684490" cy="2590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903">
                  <a:extLst>
                    <a:ext uri="{9D8B030D-6E8A-4147-A177-3AD203B41FA5}">
                      <a16:colId xmlns:a16="http://schemas.microsoft.com/office/drawing/2014/main" val="1587574624"/>
                    </a:ext>
                  </a:extLst>
                </a:gridCol>
                <a:gridCol w="2183529">
                  <a:extLst>
                    <a:ext uri="{9D8B030D-6E8A-4147-A177-3AD203B41FA5}">
                      <a16:colId xmlns:a16="http://schemas.microsoft.com/office/drawing/2014/main" val="3835281960"/>
                    </a:ext>
                  </a:extLst>
                </a:gridCol>
                <a:gridCol w="2183529">
                  <a:extLst>
                    <a:ext uri="{9D8B030D-6E8A-4147-A177-3AD203B41FA5}">
                      <a16:colId xmlns:a16="http://schemas.microsoft.com/office/drawing/2014/main" val="715765395"/>
                    </a:ext>
                  </a:extLst>
                </a:gridCol>
                <a:gridCol w="2183529">
                  <a:extLst>
                    <a:ext uri="{9D8B030D-6E8A-4147-A177-3AD203B41FA5}">
                      <a16:colId xmlns:a16="http://schemas.microsoft.com/office/drawing/2014/main" val="3096689041"/>
                    </a:ext>
                  </a:extLst>
                </a:gridCol>
              </a:tblGrid>
              <a:tr h="49603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47292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R$ 1.050,00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65492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R$ 1.050,00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90725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5236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1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84375-4AF1-40C1-9554-2567A71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Aplicando as fórmulas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D3B5-7314-42AB-80EB-A76BEE41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Dados.</a:t>
            </a:r>
          </a:p>
          <a:p>
            <a:pPr marL="0" indent="0">
              <a:buNone/>
            </a:pPr>
            <a:r>
              <a:rPr lang="pt-BR" dirty="0"/>
              <a:t>   VP = R$ 1.000,00             J = R$ 1.000,00 * 0,05 * 4 = R$ 200,00</a:t>
            </a:r>
          </a:p>
          <a:p>
            <a:pPr marL="0" indent="0">
              <a:buNone/>
            </a:pPr>
            <a:r>
              <a:rPr lang="pt-BR" dirty="0"/>
              <a:t>    i = 5 % a.m                          </a:t>
            </a:r>
          </a:p>
          <a:p>
            <a:pPr marL="0" indent="0">
              <a:buNone/>
            </a:pPr>
            <a:r>
              <a:rPr lang="pt-BR" dirty="0"/>
              <a:t>    n = 4 meses        VF = VP + J = R$ 1.000,00 + R$ 200,00 = R$ 1.200,00</a:t>
            </a:r>
          </a:p>
          <a:p>
            <a:pPr marL="0" indent="0">
              <a:buNone/>
            </a:pPr>
            <a:r>
              <a:rPr lang="pt-BR" dirty="0"/>
              <a:t>    J = ?</a:t>
            </a:r>
          </a:p>
          <a:p>
            <a:pPr marL="0" indent="0">
              <a:buNone/>
            </a:pPr>
            <a:r>
              <a:rPr lang="pt-BR" dirty="0"/>
              <a:t>    VF = ?               VF = VP (1 + i . n)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                        VF = R$ 1.000,00 (1 + 0,05 . 4) = R$ 1.200,00</a:t>
            </a:r>
          </a:p>
        </p:txBody>
      </p:sp>
    </p:spTree>
    <p:extLst>
      <p:ext uri="{BB962C8B-B14F-4D97-AF65-F5344CB8AC3E}">
        <p14:creationId xmlns:p14="http://schemas.microsoft.com/office/powerpoint/2010/main" val="312078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F037-DB75-40E2-9EAB-DE7DADD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Outros exemplos de juros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E2EE8-BDFC-432D-BAE0-A29490B6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[1] Determine os juros simples obtidos nas seguintes condições.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[2] Paula aplicou uma certa quantia a juros simples à taxa de 1,8 % a.m., pelo prazo de 4 meses. Obtenha o juro auferido nessa aplicação sabendo – se que o montante recebido foi de R$ 5.360,00.</a:t>
            </a:r>
          </a:p>
          <a:p>
            <a:pPr marL="0" indent="0">
              <a:buNone/>
            </a:pPr>
            <a:r>
              <a:rPr lang="pt-BR" dirty="0"/>
              <a:t>      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8F1C3E5-55AA-4958-9B55-30986B09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09202"/>
              </p:ext>
            </p:extLst>
          </p:nvPr>
        </p:nvGraphicFramePr>
        <p:xfrm>
          <a:off x="1674191" y="25019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0808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868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5223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     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Prazo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(A)   R$ 2.000,00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1,2 %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 meses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(B)   R$ 2.000,00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1,3 %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5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(C)   R$ 6.000,00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1,5 % a.t.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anos e 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4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72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E31D3-80B1-4F9A-94EC-01CEBAC5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73094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[3] Uma geladeira é vendida à vista por R$ 1.500,00 ou então a prazo com R$ 450,00 de entrada mais uma parcela de R$ 1.200,00 após 4 meses. Qual a taxa mensal de juros simples do financiamento?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[4] Um vestido de noiva é vendido à vista por R$ 2.400,00 ou então a prazo com 20 % de entrada mais uma parcela de R$ 2.150,00 dois meses após a compra. Qual a taxa mensal de juros simples do financiamento?</a:t>
            </a:r>
          </a:p>
        </p:txBody>
      </p:sp>
    </p:spTree>
    <p:extLst>
      <p:ext uri="{BB962C8B-B14F-4D97-AF65-F5344CB8AC3E}">
        <p14:creationId xmlns:p14="http://schemas.microsoft.com/office/powerpoint/2010/main" val="351979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0D04-5655-4E5D-9CBC-02F5463F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pt-BR" dirty="0"/>
              <a:t> Solução dos exercícios de juros simples.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B6E9E8-351A-4619-8ADD-012611BB4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17" y="1325217"/>
                <a:ext cx="10515600" cy="5300869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pt-BR" sz="7200" dirty="0"/>
                  <a:t>Solução do exercício [1] item (A).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$ 2.000,00 .  0,012 . 5=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$ 120,00 </m:t>
                    </m:r>
                  </m:oMath>
                </a14:m>
                <a:endParaRPr lang="pt-BR" sz="7200" dirty="0"/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Solução do exercício [1] item (B).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7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𝑚𝑒𝑠𝑒𝑠</m:t>
                        </m:r>
                      </m:num>
                      <m:den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𝑎𝑛𝑜𝑠</m:t>
                        </m:r>
                      </m:den>
                    </m:f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=3 . 12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=36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7200" dirty="0"/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$ 2.000,00 . 0,013 . 36=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$ 936,00</m:t>
                    </m:r>
                  </m:oMath>
                </a14:m>
                <a:r>
                  <a:rPr lang="pt-BR" sz="7200" dirty="0"/>
                  <a:t> 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Solução do exercício [1] item (C) 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=2,5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7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𝑡𝑟𝑖𝑚𝑒𝑠𝑡𝑟𝑒𝑠</m:t>
                        </m:r>
                      </m:num>
                      <m:den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den>
                    </m:f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=2,5 . 4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7200" dirty="0"/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$ 6.000,00 . 0,015 . 10=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$ 900,00</m:t>
                    </m:r>
                  </m:oMath>
                </a14:m>
                <a:r>
                  <a:rPr lang="pt-BR" sz="7200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B6E9E8-351A-4619-8ADD-012611BB4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17" y="1325217"/>
                <a:ext cx="10515600" cy="5300869"/>
              </a:xfrm>
              <a:blipFill>
                <a:blip r:embed="rId2"/>
                <a:stretch>
                  <a:fillRect l="-522" t="-1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9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E739C-8765-4155-A5F7-333BD7BF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F0D6F-9390-49CB-AC0B-51EEE84E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    A finalidade da matemática comercial e a matemática financeira é estudar qual é a melhor opção de um investimento ou melhor decisão na administração de uma empresa. O conteúdo deste curso permitirá conseguir responder as seguintes questões. </a:t>
            </a:r>
          </a:p>
          <a:p>
            <a:r>
              <a:rPr lang="pt-BR" dirty="0"/>
              <a:t>   Qual é a melhor opção fazer um empréstimo ou vender uma nota promissória ao banco para quitar o pagamento com fornecedores?</a:t>
            </a:r>
          </a:p>
          <a:p>
            <a:r>
              <a:rPr lang="pt-BR" dirty="0"/>
              <a:t>   Qual é a melhor decisão comprar à vista ou comprar a prazo conseguindo fazer uma aplicação financeira para pagar as parcelas?</a:t>
            </a:r>
          </a:p>
          <a:p>
            <a:r>
              <a:rPr lang="pt-BR" dirty="0"/>
              <a:t>   Em uma aplicação financeira qual é a melhor opção um fundo de investimento ou aplicar um CDB e como comparar as taxas de juros?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646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47477F-B7ED-49C5-ACFC-D95F12461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652" y="265043"/>
                <a:ext cx="10515600" cy="6321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VP = ? ,  i = 1,8 % a.m. , n = 4 meses e VF = R$ 5.360,00</a:t>
                </a:r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𝑉𝐹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$ 5.360,00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1+0,018 . 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$ 5.000,00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$ 5.360,00 −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$ 5.000,00=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$ 360,00</m:t>
                    </m:r>
                  </m:oMath>
                </a14:m>
                <a:r>
                  <a:rPr lang="pt-BR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</a:t>
                </a:r>
                <a:r>
                  <a:rPr lang="pt-BR" sz="2000" dirty="0"/>
                  <a:t>VP = R$ 1.050,00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</a:t>
                </a:r>
                <a:r>
                  <a:rPr lang="pt-BR" sz="2000" dirty="0"/>
                  <a:t>0</a:t>
                </a:r>
                <a:r>
                  <a:rPr lang="pt-BR" dirty="0"/>
                  <a:t>                                                              </a:t>
                </a:r>
                <a:r>
                  <a:rPr lang="pt-BR" sz="2000" dirty="0"/>
                  <a:t>4 meses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</a:t>
                </a:r>
                <a:r>
                  <a:rPr lang="pt-BR" sz="2000" dirty="0"/>
                  <a:t>E = R$ 450,00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                                                         VF = R$ 1.200,00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47477F-B7ED-49C5-ACFC-D95F12461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652" y="265043"/>
                <a:ext cx="10515600" cy="6321287"/>
              </a:xfrm>
              <a:blipFill>
                <a:blip r:embed="rId2"/>
                <a:stretch>
                  <a:fillRect l="-1217"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B0C6D54-C874-433B-98F5-B22265FF694F}"/>
              </a:ext>
            </a:extLst>
          </p:cNvPr>
          <p:cNvCxnSpPr/>
          <p:nvPr/>
        </p:nvCxnSpPr>
        <p:spPr>
          <a:xfrm>
            <a:off x="4214191" y="5234608"/>
            <a:ext cx="4717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04CCFC4-12A8-4F02-B48A-7D620A00E88F}"/>
              </a:ext>
            </a:extLst>
          </p:cNvPr>
          <p:cNvCxnSpPr>
            <a:cxnSpLocks/>
          </p:cNvCxnSpPr>
          <p:nvPr/>
        </p:nvCxnSpPr>
        <p:spPr>
          <a:xfrm>
            <a:off x="4214191" y="5618921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B05EC1C-E27F-4ABB-850D-96C186F642E4}"/>
              </a:ext>
            </a:extLst>
          </p:cNvPr>
          <p:cNvCxnSpPr/>
          <p:nvPr/>
        </p:nvCxnSpPr>
        <p:spPr>
          <a:xfrm flipV="1">
            <a:off x="4214191" y="4240696"/>
            <a:ext cx="0" cy="137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D97FFB4-3997-4B84-BB0D-AD027116B090}"/>
              </a:ext>
            </a:extLst>
          </p:cNvPr>
          <p:cNvCxnSpPr/>
          <p:nvPr/>
        </p:nvCxnSpPr>
        <p:spPr>
          <a:xfrm>
            <a:off x="8931965" y="5234608"/>
            <a:ext cx="0" cy="123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D555BB-C3FD-4997-AF48-F91CCED64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3173"/>
                <a:ext cx="10515600" cy="57678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$ 1.200,00 −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$ 1.050=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$ 150,00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$ 150,00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$ 1.050,00 .  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=0,357=3,57 %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</a:t>
                </a:r>
                <a:r>
                  <a:rPr lang="pt-BR" sz="2000" dirty="0"/>
                  <a:t>VP = 0,8 . R$ 2.800,00 = R$ 1.920,00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0                                                                 2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i = ?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                           VF = R$ 2.150,00 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                                          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D555BB-C3FD-4997-AF48-F91CCED64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3173"/>
                <a:ext cx="10515600" cy="576787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E36F93E-B962-4C72-A1E3-48D145766FC5}"/>
              </a:ext>
            </a:extLst>
          </p:cNvPr>
          <p:cNvCxnSpPr>
            <a:cxnSpLocks/>
          </p:cNvCxnSpPr>
          <p:nvPr/>
        </p:nvCxnSpPr>
        <p:spPr>
          <a:xfrm>
            <a:off x="4015409" y="4717774"/>
            <a:ext cx="3405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E84CB0A-4801-4961-A4CA-D09A016E1296}"/>
              </a:ext>
            </a:extLst>
          </p:cNvPr>
          <p:cNvCxnSpPr/>
          <p:nvPr/>
        </p:nvCxnSpPr>
        <p:spPr>
          <a:xfrm flipV="1">
            <a:off x="4002157" y="3617843"/>
            <a:ext cx="0" cy="112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781E9A4-25D7-4C1F-AC10-FF231A91DD58}"/>
              </a:ext>
            </a:extLst>
          </p:cNvPr>
          <p:cNvCxnSpPr>
            <a:cxnSpLocks/>
          </p:cNvCxnSpPr>
          <p:nvPr/>
        </p:nvCxnSpPr>
        <p:spPr>
          <a:xfrm>
            <a:off x="7421217" y="4717774"/>
            <a:ext cx="0" cy="120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3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663F7D-D17C-4F48-8684-74E26C537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𝑉𝐹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𝑉𝑃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$ 2.150,00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$ 1920,00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=0,0599=5,99 %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663F7D-D17C-4F48-8684-74E26C537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3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5F3DE-0DD5-4A2F-B31B-D61476C8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000" dirty="0"/>
              <a:t>Teste sobre juros simples.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   Arquivo de word em anexo.</a:t>
            </a:r>
            <a:r>
              <a:rPr lang="pt-BR" dirty="0"/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0392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1768-95DB-4555-BB02-C78BB32A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pt-BR" dirty="0"/>
              <a:t>Juros Compostos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C347D6-DEA4-4D32-892C-2CB87A92A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454"/>
                <a:ext cx="10515600" cy="526041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	No regime de juros compostos os cálculos dos juros incidem  e são aplicados no montante correspondente no final de cada período de capitalização, assim neste regime de capitalização juros rendem juros.</a:t>
                </a:r>
              </a:p>
              <a:p>
                <a:pPr marL="0" indent="0" algn="just">
                  <a:buNone/>
                </a:pPr>
                <a:r>
                  <a:rPr lang="pt-BR" dirty="0"/>
                  <a:t>Exemplo.  Considere uma aplicação de R$ 10.000,00 no regime de capitalização de juros compostos a uma taxa i = 5 % a.m.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</a:t>
                </a:r>
              </a:p>
              <a:p>
                <a:pPr marL="0" indent="0" algn="just">
                  <a:buNone/>
                </a:pPr>
                <a:r>
                  <a:rPr lang="pt-BR" dirty="0"/>
                  <a:t>         Fórmula  de juros compostos: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C347D6-DEA4-4D32-892C-2CB87A92A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454"/>
                <a:ext cx="10515600" cy="5260419"/>
              </a:xfrm>
              <a:blipFill>
                <a:blip r:embed="rId2"/>
                <a:stretch>
                  <a:fillRect l="-1043" t="-2317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A24368B-F721-442A-97C5-45BCABF16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01620"/>
              </p:ext>
            </p:extLst>
          </p:nvPr>
        </p:nvGraphicFramePr>
        <p:xfrm>
          <a:off x="1921565" y="3294267"/>
          <a:ext cx="8092661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661">
                  <a:extLst>
                    <a:ext uri="{9D8B030D-6E8A-4147-A177-3AD203B41FA5}">
                      <a16:colId xmlns:a16="http://schemas.microsoft.com/office/drawing/2014/main" val="3478981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1403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46442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119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0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R$ 10.500,00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9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R$ 10.500,00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R$ 11.025,00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R$ 11.025,00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R$ 551,25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R$ 11.576,25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R$ 11.576,25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R$ 578,81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R$ 12.155,06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7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72D79-53A8-415C-AEE1-FBBBDD29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524"/>
          </a:xfrm>
        </p:spPr>
        <p:txBody>
          <a:bodyPr/>
          <a:lstStyle/>
          <a:p>
            <a:pPr algn="ctr"/>
            <a:r>
              <a:rPr lang="pt-BR" dirty="0"/>
              <a:t>Exemplos e problemas de juros compostos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51C8F-2569-4CD6-892D-FFF9DF12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60892E-4C46-4929-9FDB-594C4D34B98B}"/>
              </a:ext>
            </a:extLst>
          </p:cNvPr>
          <p:cNvSpPr txBox="1"/>
          <p:nvPr/>
        </p:nvSpPr>
        <p:spPr>
          <a:xfrm>
            <a:off x="1245704" y="1147229"/>
            <a:ext cx="101080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[1] Obtenha o montante das aplicações abaixo, considerando o regime de juros compostos:</a:t>
            </a:r>
          </a:p>
          <a:p>
            <a:r>
              <a:rPr lang="pt-BR" dirty="0"/>
              <a:t>              </a:t>
            </a:r>
          </a:p>
          <a:p>
            <a:r>
              <a:rPr lang="pt-BR" dirty="0"/>
              <a:t>                                 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[2] Um capital de R$ 7.000,00 foi aplicado a juros compostos, durante um ano e meio, à taxa de 2,5 % a.m. Calcule os juros auferidos no período.</a:t>
            </a:r>
          </a:p>
          <a:p>
            <a:endParaRPr lang="pt-BR" dirty="0"/>
          </a:p>
          <a:p>
            <a:r>
              <a:rPr lang="pt-BR" dirty="0"/>
              <a:t> [3] Um capital R$ 3.000,00 foi aplicado a juros compostos, durante 10 meses, gerando um montante de R$ 3.500,00. Qual a taxa de juros mensal?</a:t>
            </a:r>
          </a:p>
          <a:p>
            <a:endParaRPr lang="pt-BR" dirty="0"/>
          </a:p>
          <a:p>
            <a:r>
              <a:rPr lang="pt-BR" dirty="0"/>
              <a:t> [4] Durante quanto tempo um capital de R$ 5.000,00 deve ser aplicado no regime de capitalização de juros compostos, à taxa de 1,8 % a.m., para gerar um montante R$ 5.767,00.</a:t>
            </a:r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570E2569-ACAC-4F7A-90DF-A466D3B3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5211"/>
              </p:ext>
            </p:extLst>
          </p:nvPr>
        </p:nvGraphicFramePr>
        <p:xfrm>
          <a:off x="2049670" y="1777046"/>
          <a:ext cx="80926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3994">
                  <a:extLst>
                    <a:ext uri="{9D8B030D-6E8A-4147-A177-3AD203B41FA5}">
                      <a16:colId xmlns:a16="http://schemas.microsoft.com/office/drawing/2014/main" val="2100548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938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Capital ou valor presente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Taxa de juros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Prazo ou período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5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(A)   R$ 80.000,00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36 % a.a.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8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(B)   R$ 65.000,00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3 %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1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(C)   R$ 35.000,00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7 % a.t.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ano e 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1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94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B76F-A606-45EC-91A9-7B5AA50A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41"/>
            <a:ext cx="10515600" cy="615535"/>
          </a:xfrm>
        </p:spPr>
        <p:txBody>
          <a:bodyPr>
            <a:normAutofit fontScale="90000"/>
          </a:bodyPr>
          <a:lstStyle/>
          <a:p>
            <a:r>
              <a:rPr lang="pt-BR" dirty="0"/>
              <a:t>Solução dos problemas de juros compostos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F092C41-3E3B-4DB7-83B3-5788BC9D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1001539"/>
                <a:ext cx="11290852" cy="545226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[1] item (A)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$ 80.000,00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1+0,36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$ 80.000,00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1,36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        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$ 147.968,00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Solução do exercício [1] item (B)</a:t>
                </a:r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$ 65.000,00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1+0,03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$ 65.000,00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1,03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$ 92.674,46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Solução do exercício [1] item (C)</a:t>
                </a:r>
              </a:p>
              <a:p>
                <a:pPr marL="0" indent="0">
                  <a:buNone/>
                </a:pPr>
                <a:r>
                  <a:rPr lang="pt-BR" dirty="0"/>
                  <a:t>  n = 1,5 anos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𝑡𝑟𝑖𝑚𝑒𝑠𝑡𝑟𝑒𝑠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=1,5 . 4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=6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1+0,07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1,07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$ 52.525,56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F092C41-3E3B-4DB7-83B3-5788BC9D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1001539"/>
                <a:ext cx="11290852" cy="5452269"/>
              </a:xfrm>
              <a:blipFill>
                <a:blip r:embed="rId2"/>
                <a:stretch>
                  <a:fillRect l="-972" t="-16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477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D7587C-E7F9-4037-8EB5-8131419B5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48" y="566667"/>
                <a:ext cx="11449878" cy="499924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𝑚𝑒𝑠𝑒𝑠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=1,5 . 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=18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1+0,025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1,025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$ 10.917,61</m:t>
                    </m:r>
                  </m:oMath>
                </a14:m>
                <a:r>
                  <a:rPr lang="pt-BR" dirty="0"/>
                  <a:t>        ,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j = VF – VP = R$ 10.917,61 – R$ 7.000,00 = R$ 3.917,61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D7587C-E7F9-4037-8EB5-8131419B5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48" y="566667"/>
                <a:ext cx="11449878" cy="4999245"/>
              </a:xfrm>
              <a:blipFill>
                <a:blip r:embed="rId2"/>
                <a:stretch>
                  <a:fillRect l="-958" t="-3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183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99E782-8B72-4AEA-87FC-C35089CF7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487155"/>
                <a:ext cx="11595652" cy="5979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3.500,00=3.000,00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3.500,00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3.000,00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g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3.500,00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3.000,00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g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 0155=1,55 %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Logo,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=1,55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99E782-8B72-4AEA-87FC-C35089CF7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87155"/>
                <a:ext cx="11595652" cy="5979905"/>
              </a:xfrm>
              <a:blipFill>
                <a:blip r:embed="rId2"/>
                <a:stretch>
                  <a:fillRect l="-1052" t="-1733" b="-1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7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53C70-0D84-4876-8772-F74820E69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930" y="513658"/>
                <a:ext cx="10515600" cy="59136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5.767,00=5.000,00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1+0,018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1,018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5.767,00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5.000,00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1,018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5.767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5.000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(1,1534)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(1,018)</m:t>
                            </m:r>
                          </m:e>
                        </m:func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=7,99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≈8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Resposta: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53C70-0D84-4876-8772-F74820E69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930" y="513658"/>
                <a:ext cx="10515600" cy="5913645"/>
              </a:xfrm>
              <a:blipFill>
                <a:blip r:embed="rId2"/>
                <a:stretch>
                  <a:fillRect l="-1217" t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8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1C41-35ED-4164-BC67-79843A08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pt-BR" dirty="0"/>
              <a:t> Tópicos que serão visto no curso.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CCBBF-D6DD-4CEF-9052-ACA9D62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7"/>
            <a:ext cx="10515600" cy="5142057"/>
          </a:xfrm>
        </p:spPr>
        <p:txBody>
          <a:bodyPr/>
          <a:lstStyle/>
          <a:p>
            <a:r>
              <a:rPr lang="pt-BR" dirty="0"/>
              <a:t>Porcentagem </a:t>
            </a:r>
          </a:p>
          <a:p>
            <a:r>
              <a:rPr lang="pt-BR" dirty="0"/>
              <a:t>Variação percentual                   </a:t>
            </a:r>
          </a:p>
          <a:p>
            <a:r>
              <a:rPr lang="pt-BR" dirty="0"/>
              <a:t>Regime de capitalização de juros simples</a:t>
            </a:r>
          </a:p>
          <a:p>
            <a:r>
              <a:rPr lang="pt-BR" dirty="0"/>
              <a:t>Regime de capitalização de juros compostos</a:t>
            </a:r>
          </a:p>
          <a:p>
            <a:r>
              <a:rPr lang="pt-BR" dirty="0"/>
              <a:t>Desconto linear simples </a:t>
            </a:r>
          </a:p>
          <a:p>
            <a:r>
              <a:rPr lang="pt-BR" dirty="0"/>
              <a:t>Taxa equivalente </a:t>
            </a:r>
          </a:p>
          <a:p>
            <a:r>
              <a:rPr lang="pt-BR" dirty="0"/>
              <a:t> Série de pagamentos uniforme pré-fixado e pós-fixado</a:t>
            </a:r>
          </a:p>
          <a:p>
            <a:r>
              <a:rPr lang="pt-BR" dirty="0"/>
              <a:t>Amortização: Sistema Price  e sistema de amortização constante.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25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518A5-8343-4DFD-B176-E5B928E1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</a:t>
            </a:r>
            <a:r>
              <a:rPr lang="pt-BR" sz="2800" dirty="0"/>
              <a:t>Teste sobre juros compostos.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                                         Arquivo de word em anexo.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68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9EBC-6A9A-4C96-ACB0-DA7BF857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0"/>
            <a:ext cx="105156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Desconto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7234F-7439-4FF1-A368-5A01BD56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8"/>
            <a:ext cx="10807700" cy="50149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Desconto linear simples é uma operação bancário e comercial de um abatimento pela venda de um título de crédito (exemplo: nota promissória, cheque, letra de câmbio e outros). Este tipo de desconto caracteriza por operações de curto prazo. Os tipos de desconto linear simples são: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Desconto linear simples racional ou  desconto linear simples por dentro.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Desconto linear simples comercial ou desconto linear simples por fora.</a:t>
            </a:r>
          </a:p>
          <a:p>
            <a:pPr marL="0" indent="0" algn="just">
              <a:buNone/>
            </a:pPr>
            <a:r>
              <a:rPr lang="pt-B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5844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39CA-4859-413E-90B1-FF90EE5F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CC3AE-41BC-4F43-B10A-20600FC7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130"/>
            <a:ext cx="10515600" cy="5604670"/>
          </a:xfrm>
        </p:spPr>
        <p:txBody>
          <a:bodyPr>
            <a:normAutofit/>
          </a:bodyPr>
          <a:lstStyle/>
          <a:p>
            <a:r>
              <a:rPr lang="pt-BR" dirty="0"/>
              <a:t>Fórmula</a:t>
            </a:r>
          </a:p>
          <a:p>
            <a:pPr marL="0" indent="0">
              <a:buNone/>
            </a:pPr>
            <a:r>
              <a:rPr lang="pt-BR" dirty="0"/>
              <a:t>                               D = N – V </a:t>
            </a:r>
          </a:p>
          <a:p>
            <a:pPr marL="0" indent="0">
              <a:buNone/>
            </a:pPr>
            <a:r>
              <a:rPr lang="pt-BR" dirty="0"/>
              <a:t>   Onde</a:t>
            </a:r>
          </a:p>
          <a:p>
            <a:pPr marL="0" indent="0">
              <a:buNone/>
            </a:pPr>
            <a:r>
              <a:rPr lang="pt-BR" dirty="0"/>
              <a:t>                  D – desconto racional ou comercial.</a:t>
            </a:r>
          </a:p>
          <a:p>
            <a:pPr marL="0" indent="0">
              <a:buNone/>
            </a:pPr>
            <a:r>
              <a:rPr lang="pt-BR" dirty="0"/>
              <a:t>                  N – valor nominal do título de crédito</a:t>
            </a:r>
          </a:p>
          <a:p>
            <a:pPr marL="0" indent="0">
              <a:buNone/>
            </a:pPr>
            <a:r>
              <a:rPr lang="pt-BR" dirty="0"/>
              <a:t>                  V – valor líquido ou valor atual</a:t>
            </a:r>
          </a:p>
          <a:p>
            <a:pPr marL="0" indent="0">
              <a:buNone/>
            </a:pPr>
            <a:r>
              <a:rPr lang="pt-BR" dirty="0"/>
              <a:t>                                      V = N – D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0                                           n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 N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38B22E-AB4C-4DFE-904A-376AC46C14A8}"/>
              </a:ext>
            </a:extLst>
          </p:cNvPr>
          <p:cNvCxnSpPr/>
          <p:nvPr/>
        </p:nvCxnSpPr>
        <p:spPr>
          <a:xfrm>
            <a:off x="3835400" y="5521324"/>
            <a:ext cx="327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978B006-FC88-4844-988E-2B93C69E5FF9}"/>
              </a:ext>
            </a:extLst>
          </p:cNvPr>
          <p:cNvCxnSpPr/>
          <p:nvPr/>
        </p:nvCxnSpPr>
        <p:spPr>
          <a:xfrm flipV="1">
            <a:off x="3848100" y="4699000"/>
            <a:ext cx="0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1995C43-27AB-48F8-AAB3-D5A1BCFBF37E}"/>
              </a:ext>
            </a:extLst>
          </p:cNvPr>
          <p:cNvCxnSpPr/>
          <p:nvPr/>
        </p:nvCxnSpPr>
        <p:spPr>
          <a:xfrm>
            <a:off x="7112000" y="5521324"/>
            <a:ext cx="0" cy="90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2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4E1B6-8B44-4469-AF12-0DBF5E3B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pt-BR" dirty="0"/>
              <a:t>Desconto racional simples ou por dentro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35AC0B-A0D1-4FBE-BFC2-F1621CDE6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400" y="1419224"/>
                <a:ext cx="10515600" cy="48545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        O desconto racional simples ou por dentro é calculado com base no cálculo de juros simples.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Observação: O desconto racional ou por dentro para o cálculo do desconto simples é pouco empregado nas operações bancárias ou comerciais, pois gera um valor menor que o desconto comercial ou por fora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35AC0B-A0D1-4FBE-BFC2-F1621CDE6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1419224"/>
                <a:ext cx="10515600" cy="4854575"/>
              </a:xfrm>
              <a:blipFill>
                <a:blip r:embed="rId2"/>
                <a:stretch>
                  <a:fillRect l="-1159" t="-2136" r="-1217" b="-1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3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BF226-A073-4751-99A3-8AEEACB0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pt-BR" dirty="0"/>
              <a:t>Desconto comercial ou por fora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69816D-0959-4CF9-B876-0E1E16EA2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1253330"/>
                <a:ext cx="11468100" cy="51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    O cálculo do desconto linear comercial ou por fora é dada por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     ou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Onde</a:t>
                </a:r>
              </a:p>
              <a:p>
                <a:pPr marL="0" indent="0">
                  <a:buNone/>
                </a:pPr>
                <a:r>
                  <a:rPr lang="pt-BR" dirty="0"/>
                  <a:t>      N – valor nominal ,    V – valor atual ou valor líquido , </a:t>
                </a:r>
              </a:p>
              <a:p>
                <a:pPr marL="0" indent="0">
                  <a:buNone/>
                </a:pPr>
                <a:r>
                  <a:rPr lang="pt-BR" dirty="0"/>
                  <a:t>      d – taxa de desconto comercial ,   n – período de tempo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                      antecipação         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69816D-0959-4CF9-B876-0E1E16EA2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253330"/>
                <a:ext cx="11468100" cy="5134769"/>
              </a:xfrm>
              <a:blipFill>
                <a:blip r:embed="rId2"/>
                <a:stretch>
                  <a:fillRect l="-372" t="-2019" b="-22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82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FBBF-A7CB-4814-9B00-87F094C0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Comparação entre desconto racional e comercial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AF2602-BFA4-4F45-BA91-80577527F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727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Uma título de crédito no valor nominal de R$ 50.000,00 a uma taxa de 5 % a.m. 3 meses antes da data do vencimento. Determine:</a:t>
                </a:r>
              </a:p>
              <a:p>
                <a:pPr marL="514350" indent="-514350">
                  <a:buAutoNum type="alphaUcParenBoth"/>
                </a:pPr>
                <a:r>
                  <a:rPr lang="pt-BR" dirty="0"/>
                  <a:t>O desconto linear simples racional ou por dentro;</a:t>
                </a:r>
              </a:p>
              <a:p>
                <a:pPr marL="514350" indent="-514350">
                  <a:buAutoNum type="alphaUcParenBoth"/>
                </a:pPr>
                <a:r>
                  <a:rPr lang="pt-BR" dirty="0"/>
                  <a:t>O desconto linear simples comercial ou por fora.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Solução (A)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50.000 .   0,05 .  3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+ 0,05 .  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$ 6.521,74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(B)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=50.000 . 0,05 . 3=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$ 7.500,00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AF2602-BFA4-4F45-BA91-80577527F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727575"/>
              </a:xfrm>
              <a:blipFill>
                <a:blip r:embed="rId2"/>
                <a:stretch>
                  <a:fillRect l="-1217" t="-20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32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6093C-9B66-4820-903B-08D04CBC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pt-BR" dirty="0"/>
              <a:t>Desconto Bancário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371D0C-DD83-4D64-B64E-1E66FC0B2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300" y="1253331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       O desconto bancário é uma extensão do desconto linear simples comercial ou por fora. É acrescentado a TSB, denotado por s, onde TSB – taxa de serviço bancário.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(1 −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371D0C-DD83-4D64-B64E-1E66FC0B2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0" y="1253331"/>
                <a:ext cx="10515600" cy="4351338"/>
              </a:xfrm>
              <a:blipFill>
                <a:blip r:embed="rId2"/>
                <a:stretch>
                  <a:fillRect l="-1217" t="-238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277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11FDC-9770-4D2B-BDC9-BD8E0640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1079500"/>
          </a:xfrm>
        </p:spPr>
        <p:txBody>
          <a:bodyPr>
            <a:normAutofit fontScale="90000"/>
          </a:bodyPr>
          <a:lstStyle/>
          <a:p>
            <a:r>
              <a:rPr lang="pt-BR" dirty="0"/>
              <a:t>Taxa de desconto efetiva na operação de desconto simples.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490925-BD68-402C-8081-45F3FA2CD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1962944"/>
                <a:ext cx="10515600" cy="43870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  É a taxa que realmente é cobrada pelos bancos ou operações comerciais pela venda e compra de algum título de crédito. O cálculo segue as regras de juros simples.</a:t>
                </a:r>
              </a:p>
              <a:p>
                <a:pPr marL="0" indent="0">
                  <a:buNone/>
                </a:pPr>
                <a:r>
                  <a:rPr lang="pt-BR" dirty="0"/>
                  <a:t>             Fórmula</a:t>
                </a:r>
              </a:p>
              <a:p>
                <a:pPr marL="0" indent="0">
                  <a:buNone/>
                </a:pPr>
                <a:r>
                  <a:rPr lang="pt-BR" sz="32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Onde</a:t>
                </a:r>
              </a:p>
              <a:p>
                <a:pPr marL="0" indent="0">
                  <a:buNone/>
                </a:pPr>
                <a:r>
                  <a:rPr lang="pt-BR" dirty="0"/>
                  <a:t>     i – taxa real,     d – taxa comercial  e   n – período de antecipação.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490925-BD68-402C-8081-45F3FA2CD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1962944"/>
                <a:ext cx="10515600" cy="4387056"/>
              </a:xfrm>
              <a:blipFill>
                <a:blip r:embed="rId2"/>
                <a:stretch>
                  <a:fillRect l="-1217"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675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7180-5482-4B91-8F92-00891CF3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r>
              <a:rPr lang="pt-BR" dirty="0"/>
              <a:t>Exemplos – desconto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5F014-DB0F-4388-8A60-AD8CC81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[1] Uma duplicata de valor nominal a R$ 9.000,00 foi descontada num banco dois meses antes do seu vencimento, a uma taxa de desconto comercial igual a 2 % a.m.. Obtenha:</a:t>
            </a:r>
          </a:p>
          <a:p>
            <a:pPr marL="514350" indent="-514350">
              <a:buAutoNum type="alphaUcParenBoth"/>
            </a:pPr>
            <a:r>
              <a:rPr lang="pt-BR" dirty="0"/>
              <a:t>O desconto comercial;</a:t>
            </a:r>
          </a:p>
          <a:p>
            <a:pPr marL="514350" indent="-514350">
              <a:buAutoNum type="alphaUcParenBoth"/>
            </a:pPr>
            <a:r>
              <a:rPr lang="pt-BR" dirty="0"/>
              <a:t>O valor descontado do título (ou valor atual comercial);</a:t>
            </a:r>
          </a:p>
          <a:p>
            <a:pPr marL="514350" indent="-514350">
              <a:buAutoNum type="alphaUcParenBoth"/>
            </a:pPr>
            <a:r>
              <a:rPr lang="pt-BR" dirty="0"/>
              <a:t>A taxa efetiva de juros no período;</a:t>
            </a:r>
          </a:p>
          <a:p>
            <a:pPr marL="514350" indent="-514350">
              <a:buAutoNum type="alphaUcParenBoth"/>
            </a:pPr>
            <a:r>
              <a:rPr lang="pt-BR" dirty="0"/>
              <a:t>A taxa efetiva mensal de juros simples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1560339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2863B-F3D5-4E7C-B8F5-8736821B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[2] Uma nota promissória de R$ 20.000,00 foi descontado num banco com três meses antes de seu vencimento, a uma taxa de desconto comercial de 1,8 % a.m.</a:t>
            </a:r>
          </a:p>
          <a:p>
            <a:pPr marL="514350" indent="-514350">
              <a:buAutoNum type="alphaUcParenBoth"/>
            </a:pPr>
            <a:r>
              <a:rPr lang="pt-BR" dirty="0"/>
              <a:t>Qual o desconto comercial?</a:t>
            </a:r>
          </a:p>
          <a:p>
            <a:pPr marL="514350" indent="-514350">
              <a:buAutoNum type="alphaUcParenBoth"/>
            </a:pPr>
            <a:r>
              <a:rPr lang="pt-BR" dirty="0"/>
              <a:t>Qual o valor atual comercial do título?</a:t>
            </a:r>
          </a:p>
          <a:p>
            <a:pPr marL="514350" indent="-514350">
              <a:buAutoNum type="alphaUcParenBoth"/>
            </a:pPr>
            <a:r>
              <a:rPr lang="pt-BR" dirty="0"/>
              <a:t>Qual a taxa efetiva de juros no período da operação?</a:t>
            </a:r>
          </a:p>
          <a:p>
            <a:pPr marL="514350" indent="-514350">
              <a:buAutoNum type="alphaUcParenBoth"/>
            </a:pPr>
            <a:r>
              <a:rPr lang="pt-BR" dirty="0"/>
              <a:t>Qual a taxa efetiva mensal de juros no período da operação?</a:t>
            </a:r>
          </a:p>
        </p:txBody>
      </p:sp>
    </p:spTree>
    <p:extLst>
      <p:ext uri="{BB962C8B-B14F-4D97-AF65-F5344CB8AC3E}">
        <p14:creationId xmlns:p14="http://schemas.microsoft.com/office/powerpoint/2010/main" val="207074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24B0A-E5C1-48FF-8383-3954C529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Emodulador da HP12C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AA3B4-B506-42B2-BD97-4AF55A62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20"/>
            <a:ext cx="10515600" cy="459884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 Caso você não tenha uma calculadora financeira você poderá utilizar uma calculadora virtual HP12C.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Você pode abaixar pelo celular através da google play ou no site de busca da google no navegador de busca escrever emodulador HP12C.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Utilizaremos algumas o excel e a calculadora financeira para solucionar todos os problemas que serão apresentados neste curso.</a:t>
            </a:r>
          </a:p>
        </p:txBody>
      </p:sp>
    </p:spTree>
    <p:extLst>
      <p:ext uri="{BB962C8B-B14F-4D97-AF65-F5344CB8AC3E}">
        <p14:creationId xmlns:p14="http://schemas.microsoft.com/office/powerpoint/2010/main" val="2103473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1360E-4860-42CA-BC5C-6A00829B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876300"/>
            <a:ext cx="11328400" cy="534669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[3] Uma empresa descontou num banco um título de valor nominal igual a R$ 90.000,00, 40 dias antes do seu vencimento, a uma taxa de desconto comercial de 30 % a.a.</a:t>
            </a:r>
          </a:p>
          <a:p>
            <a:pPr marL="514350" indent="-514350">
              <a:buAutoNum type="alphaUcParenBoth"/>
            </a:pPr>
            <a:r>
              <a:rPr lang="pt-BR" dirty="0"/>
              <a:t>Qual o desconto comercial?</a:t>
            </a:r>
          </a:p>
          <a:p>
            <a:pPr marL="514350" indent="-514350" algn="just">
              <a:buAutoNum type="alphaUcParenBoth"/>
            </a:pPr>
            <a:r>
              <a:rPr lang="pt-BR" dirty="0"/>
              <a:t>Qual o valor líquido recebido pela empresa, sabendo – se que o banco cobrou uma taxa de serviço igual a 1 % do valor nominal do título?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[4] Uma empresa descontou uma duplicata de R$ 12.000,00, 45 dias antes do seu vencimento. Sabendo – se que a empresa recebeu um valor líquido de R$ 11.720,00, calcule a taxa mensal de desconto comercial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264756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61C21-78C7-4272-89AF-00EC0D95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723900"/>
          </a:xfrm>
        </p:spPr>
        <p:txBody>
          <a:bodyPr>
            <a:normAutofit fontScale="90000"/>
          </a:bodyPr>
          <a:lstStyle/>
          <a:p>
            <a:r>
              <a:rPr lang="pt-BR" dirty="0"/>
              <a:t>Solução dos exemplos – desconto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C6BD8D6-29CD-41A2-B72F-8C4A80D1A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1899"/>
                <a:ext cx="10515600" cy="526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[1] item (A)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$ 9.000 . 0,02 . 2=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$ 360,00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[1] item (B)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$ 360,00=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$ 8.640,00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[1] item (C)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$ 9.000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$ 8.640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−1=4,17 %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C6BD8D6-29CD-41A2-B72F-8C4A80D1A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1899"/>
                <a:ext cx="10515600" cy="5260975"/>
              </a:xfrm>
              <a:blipFill>
                <a:blip r:embed="rId2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112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6BB0E4-4D16-490E-87D0-2F6A5A306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542924"/>
                <a:ext cx="10947400" cy="5565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[1] item (D)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1 − 0,02 .  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1 − 0,04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0,96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=2,08 %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[2] item (A)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$ 20.000,00 . 0,018 . 3=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$ 1.080,00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[2] item (B)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$ 20.000,00 −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$ 1.080,00=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$ 18.920,00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6BB0E4-4D16-490E-87D0-2F6A5A306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542924"/>
                <a:ext cx="10947400" cy="5565775"/>
              </a:xfrm>
              <a:blipFill>
                <a:blip r:embed="rId2"/>
                <a:stretch>
                  <a:fillRect l="-1169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77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570B7C-CA28-4356-823A-184CB43A6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500" y="847724"/>
                <a:ext cx="10909300" cy="4930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[2] item (C)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20.000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18.920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−1=5,17 %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[2] item (D)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0,018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1 −0,018 .  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=1,90 %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570B7C-CA28-4356-823A-184CB43A6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847724"/>
                <a:ext cx="10909300" cy="4930775"/>
              </a:xfrm>
              <a:blipFill>
                <a:blip r:embed="rId2"/>
                <a:stretch>
                  <a:fillRect l="-1173" t="-1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306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D1FE55B-5733-4C80-93EC-4E6CBFD5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974724"/>
                <a:ext cx="10515600" cy="5095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[3] item (A)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𝑑𝑖𝑎𝑠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360 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𝑑𝑖𝑎𝑠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$ 90.000 . 0,30 .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$ 3.000,00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[3] item (B)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=0,99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$ 90.000,00 −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$ 3.000,00=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r>
                  <a:rPr lang="pt-BR" dirty="0"/>
                  <a:t>86.100,00</a:t>
                </a:r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D1FE55B-5733-4C80-93EC-4E6CBFD5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974724"/>
                <a:ext cx="10515600" cy="5095875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8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1CE11-8A81-4FAD-9F8A-AFD87B71F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847725"/>
                <a:ext cx="11023600" cy="48374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$ 11.720,00=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$ 280,00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𝑑𝑖𝑎𝑠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𝑑𝑖𝑎𝑠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→280=12.000 .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18.000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=1,56 %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1CE11-8A81-4FAD-9F8A-AFD87B71F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847725"/>
                <a:ext cx="11023600" cy="4837458"/>
              </a:xfrm>
              <a:blipFill>
                <a:blip r:embed="rId2"/>
                <a:stretch>
                  <a:fillRect l="-1106" t="-2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7630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BC84D-2E7E-4052-8509-3B41BDEB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038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</a:t>
            </a:r>
            <a:r>
              <a:rPr lang="pt-BR" sz="2800" dirty="0"/>
              <a:t>Teste sobre desconto linear simples.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                                             Arquivo de word em anexo.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466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6B31-FDC1-4F67-801D-6EBEFECA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Taxa Equivalentes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BC2DA7-ADAA-45A4-83E2-A2F74FF11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1342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Dizemos que duas taxas de juros são ditas equivalentes quando aplicadas ao mesmo capital ou valor presente no mesmo período de tempo geram o mesmo montante ou valor futuro.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𝑓𝑎𝑡𝑜𝑟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𝑐𝑎𝑝𝑖𝑡𝑎𝑙𝑖𝑧𝑎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Assim duas taxas de juros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são equivalentes se tiverem o mesmo fator de capitalização, ou seja,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o número de capitalização realizado no mesmo período.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BC2DA7-ADAA-45A4-83E2-A2F74FF1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134217"/>
              </a:xfrm>
              <a:blipFill>
                <a:blip r:embed="rId2"/>
                <a:stretch>
                  <a:fillRect l="-1217" t="-2019" r="-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19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23F467-C7CA-4C6A-8D84-54A1E6B09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𝑎𝑛𝑢𝑎𝑙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𝑠𝑒𝑚𝑒𝑠𝑡𝑟𝑎𝑙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𝑏𝑖𝑚𝑒𝑠𝑡𝑟𝑎𝑙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𝑡𝑟𝑖𝑚𝑒𝑠𝑡𝑟𝑎𝑙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𝑟𝑖𝑜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23F467-C7CA-4C6A-8D84-54A1E6B09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285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78AE-B7CF-4276-A1FF-FB89D479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pPr algn="ctr"/>
            <a:r>
              <a:rPr lang="pt-BR" dirty="0"/>
              <a:t>Taxa de Juro nominal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B864DC-7EAB-44A3-9DA1-6150C193E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52" y="1253330"/>
                <a:ext cx="11035748" cy="52395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   A taxa nominal é uma taxa de referência em que os juros são capitalizados mais de uma vez no período a que a taxa se refere.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Cálculo do VF a juros nominais.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Onde</a:t>
                </a:r>
              </a:p>
              <a:p>
                <a:pPr marL="0" indent="0">
                  <a:buNone/>
                </a:pPr>
                <a:r>
                  <a:rPr lang="pt-BR" dirty="0"/>
                  <a:t> J – taxa de juros nominal,     m – prazo de aplicação,  VP – valor presente,</a:t>
                </a:r>
              </a:p>
              <a:p>
                <a:pPr marL="0" indent="0">
                  <a:buNone/>
                </a:pPr>
                <a:r>
                  <a:rPr lang="pt-BR" dirty="0"/>
                  <a:t> k – número de vezes em os juros são aplicados no período em que a taxa nominal se refere  e   VF – valor futuro.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B864DC-7EAB-44A3-9DA1-6150C193E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2" y="1253330"/>
                <a:ext cx="11035748" cy="5239543"/>
              </a:xfrm>
              <a:blipFill>
                <a:blip r:embed="rId2"/>
                <a:stretch>
                  <a:fillRect l="-1104" t="-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D4CF-030D-4E4C-B200-36EDDAA1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/>
          <a:lstStyle/>
          <a:p>
            <a:pPr algn="ctr"/>
            <a:r>
              <a:rPr lang="pt-BR" dirty="0"/>
              <a:t> Porcentagem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AEA364F-874D-4A2A-8C13-66C72D649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Em matemática comercial e financeira as taxas são descritos em termos de porcentagem ou percentagem.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Para descrever um número em porcentagem utiliza – se o símbolo %.</a:t>
                </a:r>
              </a:p>
              <a:p>
                <a:endParaRPr lang="pt-BR" dirty="0"/>
              </a:p>
              <a:p>
                <a:r>
                  <a:rPr lang="pt-BR" dirty="0"/>
                  <a:t>Quando um número é acompanhado com o símbolo de porcentagem %, significa que o número deverá ser divido por 100. </a:t>
                </a:r>
              </a:p>
              <a:p>
                <a:endParaRPr lang="pt-BR" dirty="0"/>
              </a:p>
              <a:p>
                <a:r>
                  <a:rPr lang="pt-BR" dirty="0"/>
                  <a:t>Exemplos: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35%=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=0,35   ,     342%=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=3,42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AEA364F-874D-4A2A-8C13-66C72D649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14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3666-F678-465E-B4B1-62DEE70B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pPr algn="ctr"/>
            <a:r>
              <a:rPr lang="pt-BR" dirty="0"/>
              <a:t>Determinação da taxa efetiva anual.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DCB165-452B-4E7E-BD42-09701B05C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30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Para determinarmos a taxa efetiva anual a partir da taxa nominal anual aplicamos a seguinte fórmula.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𝑛𝑜𝑚𝑖𝑛𝑎𝑙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𝑎𝑛𝑢𝑎𝑙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ú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𝑐𝑎𝑝𝑖𝑡𝑎𝑙𝑖𝑧𝑎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𝑎𝑛𝑢𝑎𝑙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DCB165-452B-4E7E-BD42-09701B05C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303"/>
                <a:ext cx="10515600" cy="4351338"/>
              </a:xfrm>
              <a:blipFill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65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59AC-77B5-4725-8762-6EC1E0C7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52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Exemplos – taxa de juro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3546E-45D4-48A1-B61F-D03C3C2A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094305"/>
            <a:ext cx="11542643" cy="509446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[1] Dada a taxa efetiva de 48% a.a., determinar a taxa efetiva equivalente   (A) ao mês,  (B) ao trimestre e (C) semestre.</a:t>
            </a:r>
          </a:p>
          <a:p>
            <a:pPr marL="0" indent="0" algn="just">
              <a:buNone/>
            </a:pPr>
            <a:r>
              <a:rPr lang="pt-BR" dirty="0"/>
              <a:t>[2] Calcular as taxas de juros efetivas (A) mensal, (B) trimestral e (C) semestral, equivalentes à taxa nominal de 60 % a.a., capitalizado mensalmente.</a:t>
            </a:r>
          </a:p>
          <a:p>
            <a:pPr marL="0" indent="0" algn="just">
              <a:buNone/>
            </a:pPr>
            <a:r>
              <a:rPr lang="pt-BR" dirty="0"/>
              <a:t>[3] Em operação de crédito o Banco A cobra uma taxa efetiva de 30% a.a., e o Banco B cobra juros nominais de 27% a.a., capitalizados mensalmente. Qual é a melhor taxa para o cliente? </a:t>
            </a:r>
          </a:p>
          <a:p>
            <a:pPr marL="0" indent="0" algn="just">
              <a:buNone/>
            </a:pPr>
            <a:r>
              <a:rPr lang="pt-BR" dirty="0"/>
              <a:t>[4] Em que prazo um capital de R$ 75.000,00, aplicado à taxa nominal de 22 % a.a., capitalizados semestralmente, resulta em um montante de R$ 155.712,00?</a:t>
            </a:r>
          </a:p>
        </p:txBody>
      </p:sp>
    </p:spTree>
    <p:extLst>
      <p:ext uri="{BB962C8B-B14F-4D97-AF65-F5344CB8AC3E}">
        <p14:creationId xmlns:p14="http://schemas.microsoft.com/office/powerpoint/2010/main" val="2572627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E2AB-81A9-40A6-B561-C4BA714B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pPr algn="ctr"/>
            <a:r>
              <a:rPr lang="pt-BR" dirty="0"/>
              <a:t>  solução dos exercícios – taxa de Juros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78784E-B53C-4E27-BDD2-9D212FFAD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313" y="1253330"/>
                <a:ext cx="11436626" cy="513421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[1] 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=48%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 →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=0,48</m:t>
                    </m:r>
                  </m:oMath>
                </a14:m>
                <a:r>
                  <a:rPr lang="pt-BR" sz="2400" dirty="0"/>
                  <a:t>  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pt-BR" sz="2400" dirty="0">
                    <a:latin typeface="Cambria Math" panose="02040503050406030204" pitchFamily="18" charset="0"/>
                  </a:rPr>
                  <a:t>tem (A)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=1+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=1,48 →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1,48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−1=3,32 %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Item (B)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=1,48 → 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1,48</m:t>
                        </m:r>
                      </m:e>
                    </m:ra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−1=10,30 %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Item (C)  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=1,48  → 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1,48</m:t>
                        </m:r>
                      </m:e>
                    </m:ra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−1=21,66 %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78784E-B53C-4E27-BDD2-9D212FFAD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313" y="1253330"/>
                <a:ext cx="11436626" cy="5134217"/>
              </a:xfrm>
              <a:blipFill>
                <a:blip r:embed="rId2"/>
                <a:stretch>
                  <a:fillRect l="-959" t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788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D52019-8A2B-47D5-962C-A5AD06BD3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35" y="526912"/>
                <a:ext cx="10515600" cy="59003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−1=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0,60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−1=79,59%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Item (A)  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1,7959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−1=5 %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Item (B)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1,7959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−1=15,76 %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Item (C)</a:t>
                </a:r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1,7959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−1=34,01 %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D52019-8A2B-47D5-962C-A5AD06BD3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35" y="526912"/>
                <a:ext cx="10515600" cy="5900392"/>
              </a:xfrm>
              <a:blipFill>
                <a:blip r:embed="rId2"/>
                <a:stretch>
                  <a:fillRect l="-1159" t="-2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74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143DC5-FB1D-41AF-AACA-340174958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826" y="447398"/>
                <a:ext cx="10889974" cy="56618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𝑒𝑓𝑒𝑡𝑖𝑣𝑎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𝐵𝑎𝑛𝑐𝑜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𝑒𝑓𝑒𝑡𝑖𝑣𝑎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𝐵𝑎𝑛𝑐𝑜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0,27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0,3060=30,60 %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A melhor opção é do banco A, apresenta a menor taxa efetiva 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=30 %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143DC5-FB1D-41AF-AACA-340174958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826" y="447398"/>
                <a:ext cx="10889974" cy="5661853"/>
              </a:xfrm>
              <a:blipFill>
                <a:blip r:embed="rId2"/>
                <a:stretch>
                  <a:fillRect l="-1119" t="-1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2619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DF15E0-53E7-4F04-BE45-415F54C7D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35" y="434146"/>
                <a:ext cx="10515600" cy="58473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→155.712=75.000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0,22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155.712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75.000</m:t>
                                </m:r>
                              </m:den>
                            </m:f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1,11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155.712</m:t>
                                            </m:r>
                                          </m:num>
                                          <m:den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75.000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(1,11)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 3,5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𝑚𝑒𝑠𝑒𝑠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=3,5 . 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DF15E0-53E7-4F04-BE45-415F54C7D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35" y="434146"/>
                <a:ext cx="10515600" cy="5847384"/>
              </a:xfrm>
              <a:blipFill>
                <a:blip r:embed="rId2"/>
                <a:stretch>
                  <a:fillRect l="-1159" t="-16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42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47430-1D14-4EB7-8D88-29E14F30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Teste sobre taxa de juros nominais e </a:t>
            </a:r>
          </a:p>
          <a:p>
            <a:pPr marL="0" indent="0">
              <a:buNone/>
            </a:pPr>
            <a:r>
              <a:rPr lang="pt-BR" dirty="0"/>
              <a:t>                                  taxas de juros equivalentes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</a:p>
          <a:p>
            <a:pPr marL="0" indent="0">
              <a:buNone/>
            </a:pPr>
            <a:r>
              <a:rPr lang="pt-BR" dirty="0"/>
              <a:t>                                 Arquivo de word em anexo.</a:t>
            </a:r>
          </a:p>
        </p:txBody>
      </p:sp>
    </p:spTree>
    <p:extLst>
      <p:ext uri="{BB962C8B-B14F-4D97-AF65-F5344CB8AC3E}">
        <p14:creationId xmlns:p14="http://schemas.microsoft.com/office/powerpoint/2010/main" val="1645534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6026-540D-49E6-A91B-344C8AD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Série Periódica e Uniforme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9C03B-6FA9-49E6-8E18-3A622D38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As rendas certas, ou séries periódicas uniformes que serão estudadas serão: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As séries postecipadas são aquelas em que os pagamentos ocorrem no final de cada período e não na origem.</a:t>
            </a:r>
          </a:p>
          <a:p>
            <a:endParaRPr lang="pt-BR" dirty="0"/>
          </a:p>
          <a:p>
            <a:r>
              <a:rPr lang="pt-BR" dirty="0"/>
              <a:t>As séries antecipadas, os pagamentos são realizados no início de cada período respectivo. </a:t>
            </a:r>
          </a:p>
          <a:p>
            <a:pPr marL="0" indent="0">
              <a:buNone/>
            </a:pPr>
            <a:r>
              <a:rPr lang="pt-BR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3482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31B5-B9D2-4DC6-A12E-A969F75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Valor Presente de uma série periódica e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D73388-3E0A-43B2-9F9C-D7D8361E7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77" y="1825625"/>
                <a:ext cx="1101255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P           P                       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0           1           2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pt-BR" dirty="0"/>
                  <a:t>               n  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     ou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 é denominado fator do VP para séries uniformes e periódicas.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D73388-3E0A-43B2-9F9C-D7D8361E7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7" y="1825625"/>
                <a:ext cx="11012557" cy="4351338"/>
              </a:xfrm>
              <a:blipFill>
                <a:blip r:embed="rId2"/>
                <a:stretch>
                  <a:fillRect l="-387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732B84-1E53-493A-89A3-8F96BBB5E6F3}"/>
              </a:ext>
            </a:extLst>
          </p:cNvPr>
          <p:cNvCxnSpPr>
            <a:cxnSpLocks/>
          </p:cNvCxnSpPr>
          <p:nvPr/>
        </p:nvCxnSpPr>
        <p:spPr>
          <a:xfrm>
            <a:off x="2584173" y="3309730"/>
            <a:ext cx="4227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F4C1138-9C22-442B-8F00-34BACD5F48FA}"/>
              </a:ext>
            </a:extLst>
          </p:cNvPr>
          <p:cNvCxnSpPr/>
          <p:nvPr/>
        </p:nvCxnSpPr>
        <p:spPr>
          <a:xfrm flipV="1">
            <a:off x="3723861" y="2663687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50FE550-F522-4991-A1F2-3DDCE0A301E6}"/>
              </a:ext>
            </a:extLst>
          </p:cNvPr>
          <p:cNvCxnSpPr/>
          <p:nvPr/>
        </p:nvCxnSpPr>
        <p:spPr>
          <a:xfrm flipV="1">
            <a:off x="4784035" y="2663687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75A968-6D84-49F9-9431-CB9DBC366420}"/>
              </a:ext>
            </a:extLst>
          </p:cNvPr>
          <p:cNvCxnSpPr/>
          <p:nvPr/>
        </p:nvCxnSpPr>
        <p:spPr>
          <a:xfrm flipV="1">
            <a:off x="6811617" y="2663687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66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2839-FA4C-468D-9439-DDB16BE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futuro de uma série periódica e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F2BDC5A-9812-4CBD-808F-DB3D79777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P        P                      P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0          1        2 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pt-BR" dirty="0"/>
                  <a:t>             n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     ou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fator do VF para séries periódicas e uniformes.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F2BDC5A-9812-4CBD-808F-DB3D79777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4CC722D-45FD-4486-B7A1-DBF460F20E8B}"/>
              </a:ext>
            </a:extLst>
          </p:cNvPr>
          <p:cNvCxnSpPr>
            <a:cxnSpLocks/>
          </p:cNvCxnSpPr>
          <p:nvPr/>
        </p:nvCxnSpPr>
        <p:spPr>
          <a:xfrm>
            <a:off x="3167270" y="3306418"/>
            <a:ext cx="3829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C66893-D174-4023-BF50-1334080B16FE}"/>
              </a:ext>
            </a:extLst>
          </p:cNvPr>
          <p:cNvCxnSpPr/>
          <p:nvPr/>
        </p:nvCxnSpPr>
        <p:spPr>
          <a:xfrm flipV="1">
            <a:off x="4200939" y="2584174"/>
            <a:ext cx="0" cy="7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CE88D6-9922-4FDC-968C-96A412DC4015}"/>
              </a:ext>
            </a:extLst>
          </p:cNvPr>
          <p:cNvCxnSpPr/>
          <p:nvPr/>
        </p:nvCxnSpPr>
        <p:spPr>
          <a:xfrm flipV="1">
            <a:off x="5049078" y="2597426"/>
            <a:ext cx="0" cy="7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70FFCBC-2AE8-4A61-8ED7-6BCC325F21B7}"/>
              </a:ext>
            </a:extLst>
          </p:cNvPr>
          <p:cNvCxnSpPr/>
          <p:nvPr/>
        </p:nvCxnSpPr>
        <p:spPr>
          <a:xfrm flipV="1">
            <a:off x="6997148" y="2584174"/>
            <a:ext cx="0" cy="7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9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3D05-6C01-4C87-BF2E-E3C66F8D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504"/>
          </a:xfrm>
        </p:spPr>
        <p:txBody>
          <a:bodyPr/>
          <a:lstStyle/>
          <a:p>
            <a:r>
              <a:rPr lang="pt-BR" dirty="0"/>
              <a:t> Aplicações de porcentagem.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3A70B-3E88-4B00-AEEB-B56CEEA4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630"/>
            <a:ext cx="10515600" cy="51970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[1] Roberto comprou um computador por R$ 3.845,00 a prazo, pagando 30%  de entrado e o restante em duas parcelas fixas. Qual foi o valor de entrada e os valores das prestações?</a:t>
            </a:r>
          </a:p>
          <a:p>
            <a:pPr marL="0" indent="0">
              <a:buNone/>
            </a:pPr>
            <a:r>
              <a:rPr lang="pt-BR" dirty="0"/>
              <a:t>[2] Juliana deverá pagar uma multa de 25% pelo atraso da conta de luz. Se o valor total da conta é R$ 35,00 então, qual o valor da multa e o total da conta acrescido com a multa?</a:t>
            </a:r>
          </a:p>
          <a:p>
            <a:pPr marL="0" indent="0">
              <a:buNone/>
            </a:pPr>
            <a:r>
              <a:rPr lang="pt-BR" dirty="0"/>
              <a:t>[3]  Um certo produto que tem valor R$ 124,00 terá um reajuste de 42%. Qual será o valor do produto após o reajuste?</a:t>
            </a:r>
          </a:p>
          <a:p>
            <a:pPr marL="0" indent="0">
              <a:buNone/>
            </a:pPr>
            <a:r>
              <a:rPr lang="pt-BR" dirty="0"/>
              <a:t>[4] Paulo comprará uma geladeira moderna por R$ 4.300, 00 à vista e terá um desconte de 15%, qual o valor do desconto? Quanto é o valor à vista da geladeira?</a:t>
            </a:r>
          </a:p>
        </p:txBody>
      </p:sp>
    </p:spTree>
    <p:extLst>
      <p:ext uri="{BB962C8B-B14F-4D97-AF65-F5344CB8AC3E}">
        <p14:creationId xmlns:p14="http://schemas.microsoft.com/office/powerpoint/2010/main" val="1005476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3CEB-2970-4C86-82B1-BA855E88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pt-BR" dirty="0"/>
              <a:t>Exemplos sobre séries periódicas e uniformes.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A8000-27C7-4B9F-93D6-705BC349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824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[1] Um financiamento de R$ 132.000,00 será liquidado em 14 prestações mensais. Considere uma taxa efetiva de 3% a.m., calcular o valor das prestações na hipótese de serem pagas</a:t>
            </a:r>
          </a:p>
          <a:p>
            <a:pPr marL="514350" indent="-514350">
              <a:buAutoNum type="alphaUcParenBoth"/>
            </a:pPr>
            <a:r>
              <a:rPr lang="pt-BR" dirty="0"/>
              <a:t>Postecipadas (fim de cada mês);</a:t>
            </a:r>
          </a:p>
          <a:p>
            <a:pPr marL="514350" indent="-514350">
              <a:buAutoNum type="alphaUcParenBoth"/>
            </a:pPr>
            <a:r>
              <a:rPr lang="pt-BR" dirty="0"/>
              <a:t>Antecipadas (no início de cada mês).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[2] Um computador é vendido por R$ 3.000,00 à vista ou, então, com uma entrada e mais três parcelas mensais de R$ 800,00 cada uma. Se a loja trabalha com uma taxa de juros compostos de 3,5% a.m., qual é o valor de entrada?</a:t>
            </a:r>
          </a:p>
        </p:txBody>
      </p:sp>
    </p:spTree>
    <p:extLst>
      <p:ext uri="{BB962C8B-B14F-4D97-AF65-F5344CB8AC3E}">
        <p14:creationId xmlns:p14="http://schemas.microsoft.com/office/powerpoint/2010/main" val="3532475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8B908-0A14-470C-8910-825B23F4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93773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[3] Um computador é vendido em cinco prestações mensais de R$ 800,00 cada uma sendo a primeira dada como entrada. Qual o preço à vista, se a taxa de juros do financiamento for de 4,5 % a.m.?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[4] Uma pessoa deposita mensalmente durante 7 meses, R$ 3.500,00 num fundo que remunera seus depósitos à taxa de 2,1 % a.m. Qual o montante no instante do último depósito?</a:t>
            </a:r>
          </a:p>
        </p:txBody>
      </p:sp>
    </p:spTree>
    <p:extLst>
      <p:ext uri="{BB962C8B-B14F-4D97-AF65-F5344CB8AC3E}">
        <p14:creationId xmlns:p14="http://schemas.microsoft.com/office/powerpoint/2010/main" val="21366262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E90-9B5D-4D5D-85A1-34E67027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Solução dos exemplos de séries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9E2BA3-F454-4FF9-B52B-010FB24E9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957" y="1081053"/>
                <a:ext cx="10515600" cy="54118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[1] item (A)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132.000=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.0,03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$ 11.685,48</m:t>
                    </m:r>
                  </m:oMath>
                </a14:m>
                <a:r>
                  <a:rPr lang="pt-BR" dirty="0"/>
                  <a:t>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[1] item (B)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132.000 −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.0,03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$ 11.345,12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9E2BA3-F454-4FF9-B52B-010FB24E9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957" y="1081053"/>
                <a:ext cx="10515600" cy="5411822"/>
              </a:xfrm>
              <a:blipFill>
                <a:blip r:embed="rId2"/>
                <a:stretch>
                  <a:fillRect l="-1159" t="-18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120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6C776B-4E6D-4C35-88E8-C3B204114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3659"/>
                <a:ext cx="10515600" cy="55955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VP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0              1            2              3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E           P            P            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$ 3.000,00 −800,00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1,035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1,035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 0,035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$ 758,69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6C776B-4E6D-4C35-88E8-C3B204114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3659"/>
                <a:ext cx="10515600" cy="5595593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21CF48-4B38-4F11-8373-D97A8C0A77F0}"/>
              </a:ext>
            </a:extLst>
          </p:cNvPr>
          <p:cNvCxnSpPr/>
          <p:nvPr/>
        </p:nvCxnSpPr>
        <p:spPr>
          <a:xfrm>
            <a:off x="4625009" y="1868557"/>
            <a:ext cx="341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7E1D2E-8BED-457D-9680-D0FDA56E6C3E}"/>
              </a:ext>
            </a:extLst>
          </p:cNvPr>
          <p:cNvCxnSpPr/>
          <p:nvPr/>
        </p:nvCxnSpPr>
        <p:spPr>
          <a:xfrm flipV="1">
            <a:off x="4625009" y="1046922"/>
            <a:ext cx="0" cy="82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7EEB6C5-2967-472A-BE85-8B65F3803CAD}"/>
              </a:ext>
            </a:extLst>
          </p:cNvPr>
          <p:cNvCxnSpPr>
            <a:cxnSpLocks/>
          </p:cNvCxnSpPr>
          <p:nvPr/>
        </p:nvCxnSpPr>
        <p:spPr>
          <a:xfrm>
            <a:off x="4625009" y="1868557"/>
            <a:ext cx="0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1A1665-D3A6-4701-8D65-8CF45DC76919}"/>
              </a:ext>
            </a:extLst>
          </p:cNvPr>
          <p:cNvCxnSpPr>
            <a:cxnSpLocks/>
          </p:cNvCxnSpPr>
          <p:nvPr/>
        </p:nvCxnSpPr>
        <p:spPr>
          <a:xfrm>
            <a:off x="5724939" y="1868557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0190B75-6D27-4A6B-A257-D27E1CA0F927}"/>
              </a:ext>
            </a:extLst>
          </p:cNvPr>
          <p:cNvCxnSpPr>
            <a:cxnSpLocks/>
          </p:cNvCxnSpPr>
          <p:nvPr/>
        </p:nvCxnSpPr>
        <p:spPr>
          <a:xfrm>
            <a:off x="6851374" y="1868557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B12C85-3E1D-46EA-9ABB-D824F6B26443}"/>
              </a:ext>
            </a:extLst>
          </p:cNvPr>
          <p:cNvCxnSpPr>
            <a:cxnSpLocks/>
          </p:cNvCxnSpPr>
          <p:nvPr/>
        </p:nvCxnSpPr>
        <p:spPr>
          <a:xfrm>
            <a:off x="8044070" y="1868557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195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EF5C64-A3F5-416B-A1F2-CDEF83071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487155"/>
                <a:ext cx="10995991" cy="57811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VP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0            1        2      3      4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P         P        P      P       P 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=800,00+800,00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1,045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1,045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. 0,045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$ 3.670,02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EF5C64-A3F5-416B-A1F2-CDEF83071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487155"/>
                <a:ext cx="10995991" cy="5781123"/>
              </a:xfrm>
              <a:blipFill>
                <a:blip r:embed="rId2"/>
                <a:stretch>
                  <a:fillRect l="-1164" t="-1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2F6AA-8242-48EB-97E3-11B3E37A2426}"/>
              </a:ext>
            </a:extLst>
          </p:cNvPr>
          <p:cNvCxnSpPr/>
          <p:nvPr/>
        </p:nvCxnSpPr>
        <p:spPr>
          <a:xfrm>
            <a:off x="4532243" y="2464904"/>
            <a:ext cx="3220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89BEFD2-9DF2-487D-ABE8-78AD9286CAA2}"/>
              </a:ext>
            </a:extLst>
          </p:cNvPr>
          <p:cNvCxnSpPr/>
          <p:nvPr/>
        </p:nvCxnSpPr>
        <p:spPr>
          <a:xfrm flipV="1">
            <a:off x="4532243" y="1258957"/>
            <a:ext cx="0" cy="120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48E5D19-9C43-4B5D-AA1D-710737B7C2C4}"/>
              </a:ext>
            </a:extLst>
          </p:cNvPr>
          <p:cNvCxnSpPr>
            <a:cxnSpLocks/>
          </p:cNvCxnSpPr>
          <p:nvPr/>
        </p:nvCxnSpPr>
        <p:spPr>
          <a:xfrm>
            <a:off x="4532243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77B50B4-D99B-4C89-9B01-AB6B66C61CCE}"/>
              </a:ext>
            </a:extLst>
          </p:cNvPr>
          <p:cNvCxnSpPr>
            <a:cxnSpLocks/>
          </p:cNvCxnSpPr>
          <p:nvPr/>
        </p:nvCxnSpPr>
        <p:spPr>
          <a:xfrm>
            <a:off x="5486400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F23D26-873E-47EE-AAA1-5304C9F930F0}"/>
              </a:ext>
            </a:extLst>
          </p:cNvPr>
          <p:cNvCxnSpPr>
            <a:cxnSpLocks/>
          </p:cNvCxnSpPr>
          <p:nvPr/>
        </p:nvCxnSpPr>
        <p:spPr>
          <a:xfrm>
            <a:off x="6308035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B636410-A3B0-459D-9727-AFFFF097DEB6}"/>
              </a:ext>
            </a:extLst>
          </p:cNvPr>
          <p:cNvCxnSpPr>
            <a:cxnSpLocks/>
          </p:cNvCxnSpPr>
          <p:nvPr/>
        </p:nvCxnSpPr>
        <p:spPr>
          <a:xfrm>
            <a:off x="6997148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C7A7846-B5DE-4C10-B7D0-814A18DB4C65}"/>
              </a:ext>
            </a:extLst>
          </p:cNvPr>
          <p:cNvCxnSpPr>
            <a:cxnSpLocks/>
          </p:cNvCxnSpPr>
          <p:nvPr/>
        </p:nvCxnSpPr>
        <p:spPr>
          <a:xfrm>
            <a:off x="7752522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23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77181A-D78F-407D-85E3-1FC12614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9921"/>
                <a:ext cx="10515600" cy="54498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=3.500,00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1,021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0,021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$ 26.098,67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                   VF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P        P                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0        1       2  ......       7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77181A-D78F-407D-85E3-1FC12614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9921"/>
                <a:ext cx="10515600" cy="5449818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190AD0E-9A7F-46AA-94B6-7003AB680BFB}"/>
              </a:ext>
            </a:extLst>
          </p:cNvPr>
          <p:cNvCxnSpPr/>
          <p:nvPr/>
        </p:nvCxnSpPr>
        <p:spPr>
          <a:xfrm>
            <a:off x="3776869" y="4810539"/>
            <a:ext cx="3021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6B144F7-0CFA-4BA5-A0E1-700EC0B215DE}"/>
              </a:ext>
            </a:extLst>
          </p:cNvPr>
          <p:cNvCxnSpPr>
            <a:cxnSpLocks/>
          </p:cNvCxnSpPr>
          <p:nvPr/>
        </p:nvCxnSpPr>
        <p:spPr>
          <a:xfrm flipV="1">
            <a:off x="6798364" y="3299791"/>
            <a:ext cx="0" cy="14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704F2B0-2833-4E88-AE7C-35FEFE58B1B5}"/>
              </a:ext>
            </a:extLst>
          </p:cNvPr>
          <p:cNvCxnSpPr/>
          <p:nvPr/>
        </p:nvCxnSpPr>
        <p:spPr>
          <a:xfrm flipV="1">
            <a:off x="4518993" y="4227443"/>
            <a:ext cx="0" cy="583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ABC3E64-0D5A-4FA7-8C34-DA6D527131F8}"/>
              </a:ext>
            </a:extLst>
          </p:cNvPr>
          <p:cNvCxnSpPr/>
          <p:nvPr/>
        </p:nvCxnSpPr>
        <p:spPr>
          <a:xfrm flipV="1">
            <a:off x="5274364" y="4187687"/>
            <a:ext cx="0" cy="622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7DBCE7-8AEF-4DCA-B254-EE40718E2999}"/>
              </a:ext>
            </a:extLst>
          </p:cNvPr>
          <p:cNvCxnSpPr/>
          <p:nvPr/>
        </p:nvCxnSpPr>
        <p:spPr>
          <a:xfrm flipV="1">
            <a:off x="6798364" y="4227443"/>
            <a:ext cx="0" cy="583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793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FFBB-617C-460A-AF81-B9EB3DAB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pPr algn="ctr"/>
            <a:r>
              <a:rPr lang="pt-BR" dirty="0"/>
              <a:t>Amortização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B11FF-F3F9-4CBF-9C90-01D69CF5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         </a:t>
            </a:r>
          </a:p>
          <a:p>
            <a:pPr marL="0" indent="0" algn="just">
              <a:buNone/>
            </a:pPr>
            <a:r>
              <a:rPr lang="pt-BR" dirty="0"/>
              <a:t>    Amortização é um sistema em que um empréstimo ou financiamento é pago ou quitado através de pagamentos parcelados de modo que ao final do período contrato o débito esteja totalmente pago. As parcelas ou prestações é a soma da amortização mais o juros.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  parcela = amortização + juro</a:t>
            </a:r>
          </a:p>
        </p:txBody>
      </p:sp>
    </p:spTree>
    <p:extLst>
      <p:ext uri="{BB962C8B-B14F-4D97-AF65-F5344CB8AC3E}">
        <p14:creationId xmlns:p14="http://schemas.microsoft.com/office/powerpoint/2010/main" val="3187100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05DA6-748F-432C-83F2-35399F83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740483"/>
            <a:ext cx="10515600" cy="537703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Amortização representa a parte que corresponde a devolução do empréstimo ou financiamento contrato.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Juros representa o custo do serviço do empréstimo ou financiamento contrato.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principais sistemas de amortização são: Sistema de amortização francês (tabela </a:t>
            </a:r>
            <a:r>
              <a:rPr lang="pt-BR" dirty="0" err="1"/>
              <a:t>price</a:t>
            </a:r>
            <a:r>
              <a:rPr lang="pt-BR" dirty="0"/>
              <a:t>), sistema de amortização constante (SAC), sistema de amortização misto 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Neste curso estudaremos sistema de amortização francês e o sistema de amortização constante. Estes sistemas são os mais aplicados e utilizados no sistema financeiro e bancário.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82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0C9B-96DA-49CE-B9CE-9B9433FC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6" y="2021938"/>
            <a:ext cx="10515600" cy="6790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BED2B-E0ED-4FE7-92B6-E81EF8D5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6" y="3133921"/>
            <a:ext cx="10515600" cy="1156726"/>
          </a:xfrm>
        </p:spPr>
        <p:txBody>
          <a:bodyPr/>
          <a:lstStyle/>
          <a:p>
            <a:r>
              <a:rPr lang="pt-BR" dirty="0"/>
              <a:t>O termo carência em alguns empréstimos ou financiamentos é o período entre a contratação até o pagamento da primeira parcela.</a:t>
            </a:r>
          </a:p>
        </p:txBody>
      </p:sp>
    </p:spTree>
    <p:extLst>
      <p:ext uri="{BB962C8B-B14F-4D97-AF65-F5344CB8AC3E}">
        <p14:creationId xmlns:p14="http://schemas.microsoft.com/office/powerpoint/2010/main" val="11842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E6D0-DE51-4BA4-85ED-5A0DEA2D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pt-BR" dirty="0"/>
              <a:t>Sistema de amortização francês (tabela </a:t>
            </a:r>
            <a:r>
              <a:rPr lang="pt-BR" dirty="0" err="1"/>
              <a:t>price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8B4DDB1-CC60-4BDE-AD14-7A7FD0B2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08"/>
                <a:ext cx="10515600" cy="4978657"/>
              </a:xfrm>
            </p:spPr>
            <p:txBody>
              <a:bodyPr/>
              <a:lstStyle/>
              <a:p>
                <a:pPr algn="just"/>
                <a:r>
                  <a:rPr lang="pt-BR" dirty="0"/>
                  <a:t>Neste sistema a amortização é crescente e o saldo devedor é decrescente, assim, os juros são decrescentes. As parcelas são constantes.</a:t>
                </a:r>
              </a:p>
              <a:p>
                <a:pPr algn="just"/>
                <a:r>
                  <a:rPr lang="pt-BR" dirty="0"/>
                  <a:t>Fórmula do cálculo das prestações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 , 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𝑜𝑛𝑑𝑒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é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𝑐𝑜𝑒𝑓𝑖𝑐𝑖𝑒𝑛𝑡𝑒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𝑟𝑖𝑒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𝑢𝑛𝑖𝑓𝑜𝑟𝑚𝑒𝑠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     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8B4DDB1-CC60-4BDE-AD14-7A7FD0B2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08"/>
                <a:ext cx="10515600" cy="4978657"/>
              </a:xfrm>
              <a:blipFill>
                <a:blip r:embed="rId2"/>
                <a:stretch>
                  <a:fillRect l="-1043" t="-2083" r="-1159" b="-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2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7D16-A0FD-4983-A587-D7F64AC2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pt-BR" dirty="0"/>
              <a:t>  Solução dos 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40DEDE-2D72-47DC-AAB9-3CAD682FA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418" y="1409988"/>
                <a:ext cx="11097491" cy="50828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Solução do 1º exercício.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𝑒𝑛𝑡𝑟𝑎𝑑𝑎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$ 3.845,00 ∗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$ 3.845,00∗0,30=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$ 1.153,50</m:t>
                    </m:r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valor de cada prestação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3845,00 ∗0,70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$ 1.345,80.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 Solução do 2º exercício.</a:t>
                </a:r>
              </a:p>
              <a:p>
                <a:pPr marL="0" indent="0">
                  <a:buNone/>
                </a:pPr>
                <a:r>
                  <a:rPr lang="pt-BR" dirty="0"/>
                  <a:t>    valor da multa = R$ 35,00 * 25% = R$ 35,00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 ∗0,25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valor da multa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$ 8,80</m:t>
                    </m:r>
                  </m:oMath>
                </a14:m>
                <a:r>
                  <a:rPr lang="pt-BR" dirty="0"/>
                  <a:t>       Valor total = R$ 35,00 + R$ 8,80 = R$ 43,80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Valor total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 ∗0,25=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 ∗1,25=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$ 43,80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40DEDE-2D72-47DC-AAB9-3CAD682FA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418" y="1409988"/>
                <a:ext cx="11097491" cy="5082885"/>
              </a:xfrm>
              <a:blipFill>
                <a:blip r:embed="rId2"/>
                <a:stretch>
                  <a:fillRect l="-879" t="-2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90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CE52-01A8-45F9-A8CD-72D786F8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  Tabela de amortização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E93BA-2D78-4840-87A7-A1005313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F544F0C-CCA2-40CD-8FD1-2A4338394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297500"/>
                  </p:ext>
                </p:extLst>
              </p:nvPr>
            </p:nvGraphicFramePr>
            <p:xfrm>
              <a:off x="1638105" y="1690688"/>
              <a:ext cx="8128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21169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446250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0361696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22404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5114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711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F544F0C-CCA2-40CD-8FD1-2A4338394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297500"/>
                  </p:ext>
                </p:extLst>
              </p:nvPr>
            </p:nvGraphicFramePr>
            <p:xfrm>
              <a:off x="1638105" y="1690688"/>
              <a:ext cx="8128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21169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446250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0361696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22404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511415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526" r="-30074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0526" r="-20074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10526" r="-10074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10526" r="-749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7115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3CCE3-12E3-4444-866D-EC5E2C1205B8}"/>
                  </a:ext>
                </a:extLst>
              </p:cNvPr>
              <p:cNvSpPr txBox="1"/>
              <p:nvPr/>
            </p:nvSpPr>
            <p:spPr>
              <a:xfrm>
                <a:off x="1638105" y="2523966"/>
                <a:ext cx="8128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   </a:t>
                </a:r>
                <a:r>
                  <a:rPr lang="pt-BR" sz="2400" dirty="0"/>
                  <a:t>t – período.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𝑠𝑎𝑙𝑑𝑜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𝑑𝑒𝑣𝑒𝑑𝑜𝑟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𝑎𝑚𝑜𝑟𝑡𝑖𝑧𝑎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  <a:p>
                <a:endParaRPr lang="pt-BR" sz="2400" dirty="0"/>
              </a:p>
              <a:p>
                <a:r>
                  <a:rPr lang="pt-BR" sz="2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𝑗𝑢𝑟𝑜𝑠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b="0" dirty="0"/>
                  <a:t> </a:t>
                </a:r>
              </a:p>
              <a:p>
                <a:endParaRPr lang="pt-BR" sz="2400" b="0" dirty="0"/>
              </a:p>
              <a:p>
                <a:r>
                  <a:rPr lang="pt-BR" sz="24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𝑃𝑎𝑟𝑐𝑒𝑙𝑎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b="0" dirty="0"/>
                  <a:t> </a:t>
                </a:r>
              </a:p>
              <a:p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3CCE3-12E3-4444-866D-EC5E2C12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05" y="2523966"/>
                <a:ext cx="8128000" cy="3693319"/>
              </a:xfrm>
              <a:prstGeom prst="rect">
                <a:avLst/>
              </a:prstGeom>
              <a:blipFill>
                <a:blip r:embed="rId3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535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DC5C-4FF9-4A9F-BC84-E2D0D5D6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 Exemplos de amortização francês           (tabela </a:t>
            </a:r>
            <a:r>
              <a:rPr lang="pt-BR" dirty="0" err="1"/>
              <a:t>price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747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69C38E-B9DA-4D94-A81D-5AC2C319E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874"/>
                <a:ext cx="10515600" cy="631292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sz="2400" dirty="0"/>
                  <a:t>[1] Um empréstimo de R$ 3.600,00 pode ser financiado pelo sistema francês. Sabendo que a taxa efetiva é de 2% a.m. com prazo de 5 meses. Qual é o total de juros pagos do empréstimo?</a:t>
                </a:r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2 %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.   0,02</m:t>
                        </m:r>
                      </m:den>
                    </m:f>
                  </m:oMath>
                </a14:m>
                <a:r>
                  <a:rPr lang="pt-BR" sz="2400" dirty="0"/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$ 3.600,00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2 %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$ 763,77</m:t>
                    </m:r>
                  </m:oMath>
                </a14:m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69C38E-B9DA-4D94-A81D-5AC2C319E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874"/>
                <a:ext cx="10515600" cy="6312926"/>
              </a:xfrm>
              <a:blipFill>
                <a:blip r:embed="rId2"/>
                <a:stretch>
                  <a:fillRect l="-928" t="-135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B7C311D2-1E6D-4C7A-BB50-43C2B695D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1525715"/>
                  </p:ext>
                </p:extLst>
              </p:nvPr>
            </p:nvGraphicFramePr>
            <p:xfrm>
              <a:off x="1919459" y="3069297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6528879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79854936"/>
                        </a:ext>
                      </a:extLst>
                    </a:gridCol>
                    <a:gridCol w="1638105">
                      <a:extLst>
                        <a:ext uri="{9D8B030D-6E8A-4147-A177-3AD203B41FA5}">
                          <a16:colId xmlns:a16="http://schemas.microsoft.com/office/drawing/2014/main" val="1741283976"/>
                        </a:ext>
                      </a:extLst>
                    </a:gridCol>
                    <a:gridCol w="1613095">
                      <a:extLst>
                        <a:ext uri="{9D8B030D-6E8A-4147-A177-3AD203B41FA5}">
                          <a16:colId xmlns:a16="http://schemas.microsoft.com/office/drawing/2014/main" val="26736523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41092220"/>
                        </a:ext>
                      </a:extLst>
                    </a:gridCol>
                  </a:tblGrid>
                  <a:tr h="367323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605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8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R$ 2.908,23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R$ 691,77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R$ 72,00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909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R$ 2.202,62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R$ 705,61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R$ 58,16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303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R$ 1.482,90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R$ 719,72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R$ 44,05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55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   748,79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R$ 734,11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R$ 29,66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62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R$ 748,49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R$ 14,98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97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    R$ 218,85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R$ 3.818,85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308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B7C311D2-1E6D-4C7A-BB50-43C2B695D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1525715"/>
                  </p:ext>
                </p:extLst>
              </p:nvPr>
            </p:nvGraphicFramePr>
            <p:xfrm>
              <a:off x="1919459" y="3069297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6528879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79854936"/>
                        </a:ext>
                      </a:extLst>
                    </a:gridCol>
                    <a:gridCol w="1638105">
                      <a:extLst>
                        <a:ext uri="{9D8B030D-6E8A-4147-A177-3AD203B41FA5}">
                          <a16:colId xmlns:a16="http://schemas.microsoft.com/office/drawing/2014/main" val="1741283976"/>
                        </a:ext>
                      </a:extLst>
                    </a:gridCol>
                    <a:gridCol w="1613095">
                      <a:extLst>
                        <a:ext uri="{9D8B030D-6E8A-4147-A177-3AD203B41FA5}">
                          <a16:colId xmlns:a16="http://schemas.microsoft.com/office/drawing/2014/main" val="26736523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410922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10667" r="-30074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98885" t="-10667" r="-198513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3396" t="-10667" r="-10150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375" t="-10667" r="-749" b="-5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605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8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R$ 2.908,23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R$ 691,77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R$ 72,00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909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R$ 2.202,62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R$ 705,61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R$ 58,16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303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R$ 1.482,90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R$ 719,72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R$ 44,05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55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   748,79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R$ 734,11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R$ 29,66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62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R$ 748,49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R$ 14,98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97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    R$ 218,85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R$ 3.818,85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3083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9789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3D73E8-557C-4211-B821-5F99BD35B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300" y="403225"/>
                <a:ext cx="10515600" cy="212407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sz="2400" dirty="0"/>
                  <a:t>[2] Um financiamento de R$ 10.000,00 com prazo de 4 meses com carência de 1 mês no sistema de amortização francês (tabela </a:t>
                </a:r>
                <a:r>
                  <a:rPr lang="pt-BR" sz="2400" dirty="0" err="1"/>
                  <a:t>price</a:t>
                </a:r>
                <a:r>
                  <a:rPr lang="pt-BR" sz="2400" dirty="0"/>
                  <a:t>), sendo aplicado uma taxa efetiva de 2,5 % a.m. Faça a tabela de amortização.</a:t>
                </a:r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2 %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1,025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1,025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.   0,025</m:t>
                        </m:r>
                      </m:den>
                    </m:f>
                  </m:oMath>
                </a14:m>
                <a:r>
                  <a:rPr lang="pt-BR" sz="2400" dirty="0"/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$ 10.250,00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2,5 %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$ 2.724,63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3D73E8-557C-4211-B821-5F99BD35B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0" y="403225"/>
                <a:ext cx="10515600" cy="2124075"/>
              </a:xfrm>
              <a:blipFill>
                <a:blip r:embed="rId2"/>
                <a:stretch>
                  <a:fillRect l="-928" t="-5444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71D0AEB-6D74-4F38-B465-B0F171D15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056494"/>
                  </p:ext>
                </p:extLst>
              </p:nvPr>
            </p:nvGraphicFramePr>
            <p:xfrm>
              <a:off x="1689100" y="2748281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6638106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5550518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432854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5483504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0834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2400" dirty="0"/>
                            <a:t>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51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306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27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R$ 7.781,62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R$ 2.468,38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R$ 256,25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37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R$ 5.251,53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R$ 2.530,09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R$ 194,54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577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R$ 2.593,34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R$ 131,29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659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R$ 66,44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554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R$ 648,53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R$ 10.898,53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370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71D0AEB-6D74-4F38-B465-B0F171D15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056494"/>
                  </p:ext>
                </p:extLst>
              </p:nvPr>
            </p:nvGraphicFramePr>
            <p:xfrm>
              <a:off x="1689100" y="2748281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6638106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5550518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432854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5483504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08340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2400" dirty="0"/>
                            <a:t>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9333" r="-300375" b="-5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9333" r="-201504" b="-5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333" r="-100749" b="-5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9333" r="-749" b="-58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51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306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27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R$ 7.781,62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R$ 2.468,38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R$ 256,25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37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R$ 5.251,53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R$ 2.530,09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R$ 194,54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577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R$ 2.593,34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R$ 131,29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659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R$ 66,44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554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R$ 648,53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R$ 10.898,53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370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4933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28D3-4213-4F00-A80D-EDD77494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002"/>
          </a:xfrm>
        </p:spPr>
        <p:txBody>
          <a:bodyPr/>
          <a:lstStyle/>
          <a:p>
            <a:pPr algn="ctr"/>
            <a:r>
              <a:rPr lang="pt-BR" dirty="0"/>
              <a:t>Sistema de Amortização Constante – SAC.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CA96A63-0804-48FA-9394-088640D4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545" y="1430770"/>
                <a:ext cx="11222182" cy="474142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	No sistema de amortização constantes as prestações são decrescentes, pois os juros diminuem a cada prestação.</a:t>
                </a:r>
              </a:p>
              <a:p>
                <a:pPr marL="0" indent="0" algn="just">
                  <a:buNone/>
                </a:pPr>
                <a:r>
                  <a:rPr lang="pt-BR" dirty="0"/>
                  <a:t>	Neste  sistema a amortização é calculada fazendo a razão entre o principal ou valor presente pelo número de prestações. O sistema de amortização constante é as vezes utilizados pelo sistema bancário em seus financiamentos imobiliários. </a:t>
                </a:r>
              </a:p>
              <a:p>
                <a:pPr marL="0" indent="0" algn="ctr">
                  <a:buNone/>
                </a:pPr>
                <a:r>
                  <a:rPr lang="pt-BR" b="1" i="1" dirty="0"/>
                  <a:t>Fórmulas.</a:t>
                </a:r>
              </a:p>
              <a:p>
                <a:pPr marL="0" indent="0" algn="just">
                  <a:buNone/>
                </a:pPr>
                <a:endParaRPr lang="pt-BR" b="1" i="1" dirty="0"/>
              </a:p>
              <a:p>
                <a:pPr marL="0" indent="0" algn="just">
                  <a:buNone/>
                </a:pPr>
                <a:r>
                  <a:rPr lang="pt-BR" b="1" i="1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𝑽𝑷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,       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𝑺𝑫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 .   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,       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pt-BR" b="1" i="1" dirty="0"/>
              </a:p>
              <a:p>
                <a:pPr marL="0" indent="0" algn="ctr">
                  <a:buNone/>
                </a:pPr>
                <a:endParaRPr lang="pt-BR" b="1" i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CA96A63-0804-48FA-9394-088640D4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45" y="1430770"/>
                <a:ext cx="11222182" cy="4741429"/>
              </a:xfrm>
              <a:blipFill>
                <a:blip r:embed="rId2"/>
                <a:stretch>
                  <a:fillRect l="-1086" t="-2188" r="-11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8527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53C3-A940-459E-B2A0-BEE61940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pt-BR" dirty="0"/>
              <a:t>Exemplos - Amortização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3AFDD-81A1-425F-803F-5A89F4CF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576243"/>
            <a:ext cx="1070956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[1] Um financiamento de R$ 500.000,00 será pago pelo sistema de amortização constante – SAC em cinco parcelas mensais a juros efetivos de 4% a.m. Calcular.</a:t>
            </a:r>
          </a:p>
          <a:p>
            <a:pPr marL="0" indent="0" algn="just">
              <a:buNone/>
            </a:pPr>
            <a:endParaRPr lang="pt-BR" dirty="0"/>
          </a:p>
          <a:p>
            <a:pPr marL="514350" indent="-514350" algn="just">
              <a:buAutoNum type="alphaUcParenBoth"/>
            </a:pPr>
            <a:r>
              <a:rPr lang="pt-BR" dirty="0"/>
              <a:t>A amortização do 4º mês;</a:t>
            </a:r>
          </a:p>
          <a:p>
            <a:pPr marL="514350" indent="-514350" algn="just">
              <a:buAutoNum type="alphaUcParenBoth"/>
            </a:pPr>
            <a:endParaRPr lang="pt-BR" dirty="0"/>
          </a:p>
          <a:p>
            <a:pPr marL="514350" indent="-514350" algn="just">
              <a:buAutoNum type="alphaUcParenBoth"/>
            </a:pPr>
            <a:r>
              <a:rPr lang="pt-BR" dirty="0"/>
              <a:t>A soma total dos juros pagos;</a:t>
            </a:r>
          </a:p>
          <a:p>
            <a:pPr marL="514350" indent="-514350" algn="just">
              <a:buAutoNum type="alphaUcParenBoth"/>
            </a:pPr>
            <a:endParaRPr lang="pt-BR" dirty="0"/>
          </a:p>
          <a:p>
            <a:pPr marL="514350" indent="-514350" algn="just">
              <a:buAutoNum type="alphaUcParenBoth"/>
            </a:pPr>
            <a:r>
              <a:rPr lang="pt-BR" dirty="0"/>
              <a:t>O saldo devedor depois do pagamento da 3º prestação.</a:t>
            </a:r>
          </a:p>
        </p:txBody>
      </p:sp>
    </p:spTree>
    <p:extLst>
      <p:ext uri="{BB962C8B-B14F-4D97-AF65-F5344CB8AC3E}">
        <p14:creationId xmlns:p14="http://schemas.microsoft.com/office/powerpoint/2010/main" val="307149504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8E2752-4F99-427B-AFB9-86794EC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3455"/>
                <a:ext cx="10515600" cy="53409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3200" dirty="0"/>
                  <a:t>Solução do exercício nº 1.</a:t>
                </a:r>
              </a:p>
              <a:p>
                <a:pPr marL="0" indent="0">
                  <a:buNone/>
                </a:pPr>
                <a:endParaRPr lang="pt-BR" sz="3200" dirty="0"/>
              </a:p>
              <a:p>
                <a:pPr marL="0" indent="0">
                  <a:buNone/>
                </a:pPr>
                <a:r>
                  <a:rPr lang="pt-BR" sz="3200" dirty="0"/>
                  <a:t>  Cálculo das amortizações.</a:t>
                </a:r>
              </a:p>
              <a:p>
                <a:pPr marL="0" indent="0">
                  <a:buNone/>
                </a:pPr>
                <a:endParaRPr lang="pt-BR" sz="3200" dirty="0"/>
              </a:p>
              <a:p>
                <a:pPr marL="0" indent="0" algn="ctr">
                  <a:buNone/>
                </a:pPr>
                <a:endParaRPr lang="pt-BR" sz="3200" dirty="0"/>
              </a:p>
              <a:p>
                <a:pPr marL="0" indent="0" algn="ctr">
                  <a:buNone/>
                </a:pP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$ 500.000,00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$ 100.000,00</m:t>
                    </m:r>
                  </m:oMath>
                </a14:m>
                <a:r>
                  <a:rPr lang="pt-BR" sz="3200" dirty="0"/>
                  <a:t>     </a:t>
                </a:r>
              </a:p>
              <a:p>
                <a:pPr marL="0" indent="0" algn="just">
                  <a:buNone/>
                </a:pPr>
                <a:endParaRPr lang="pt-BR" sz="3200" dirty="0"/>
              </a:p>
              <a:p>
                <a:pPr marL="0" indent="0" algn="just">
                  <a:buNone/>
                </a:pPr>
                <a:r>
                  <a:rPr lang="pt-BR" sz="3200" dirty="0"/>
                  <a:t>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8E2752-4F99-427B-AFB9-86794EC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3455"/>
                <a:ext cx="10515600" cy="5340927"/>
              </a:xfrm>
              <a:blipFill>
                <a:blip r:embed="rId2"/>
                <a:stretch>
                  <a:fillRect l="-1507" t="-2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36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07201-63EF-49A7-AC17-31E094EF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Tabela de amortização constante – SAC.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F1C18-D50B-49A9-A974-A4ED8DCC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BF8FB10-2821-40AF-AF06-C1F527ABF7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044151"/>
                  </p:ext>
                </p:extLst>
              </p:nvPr>
            </p:nvGraphicFramePr>
            <p:xfrm>
              <a:off x="436418" y="1690689"/>
              <a:ext cx="11305310" cy="44477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1062">
                      <a:extLst>
                        <a:ext uri="{9D8B030D-6E8A-4147-A177-3AD203B41FA5}">
                          <a16:colId xmlns:a16="http://schemas.microsoft.com/office/drawing/2014/main" val="985172617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383115208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90167137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1900279668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736089005"/>
                        </a:ext>
                      </a:extLst>
                    </a:gridCol>
                  </a:tblGrid>
                  <a:tr h="509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4104830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26363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59621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R$ 300.000,00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R$ 116.000,00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279126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R$ 12.000.00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R$ 112.000,00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2821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R$ 108.000,00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456654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R$ 104.000,00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17203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1" dirty="0">
                              <a:solidFill>
                                <a:srgbClr val="FF0000"/>
                              </a:solidFill>
                            </a:rPr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R$ 560.000,00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210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BF8FB10-2821-40AF-AF06-C1F527ABF7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044151"/>
                  </p:ext>
                </p:extLst>
              </p:nvPr>
            </p:nvGraphicFramePr>
            <p:xfrm>
              <a:off x="436418" y="1690689"/>
              <a:ext cx="11305310" cy="44477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1062">
                      <a:extLst>
                        <a:ext uri="{9D8B030D-6E8A-4147-A177-3AD203B41FA5}">
                          <a16:colId xmlns:a16="http://schemas.microsoft.com/office/drawing/2014/main" val="985172617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383115208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90167137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1900279668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736089005"/>
                        </a:ext>
                      </a:extLst>
                    </a:gridCol>
                  </a:tblGrid>
                  <a:tr h="509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70" t="-9524" r="-300809" b="-7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9731" t="-9524" r="-200000" b="-7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00539" t="-9524" r="-100539" b="-7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539" t="-9524" r="-539" b="-7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104830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26363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59621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R$ 300.000,00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R$ 116.000,00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279126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R$ 12.000.00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R$ 112.000,00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2821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R$ 108.000,00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456654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R$ 104.000,00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17203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1" dirty="0">
                              <a:solidFill>
                                <a:srgbClr val="FF0000"/>
                              </a:solidFill>
                            </a:rPr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R$ 560.000,00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2102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79404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15C4D-1CD4-4098-8B01-106FDA7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Respostas das 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A8D23-8B3A-410A-BA41-3C376604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Resposta do item (A)   R$ 100.000,00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Resposta do item (B)   R$ 60.000,00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Resposta do item (C)   R$ 200.000,00</a:t>
            </a:r>
          </a:p>
        </p:txBody>
      </p:sp>
    </p:spTree>
    <p:extLst>
      <p:ext uri="{BB962C8B-B14F-4D97-AF65-F5344CB8AC3E}">
        <p14:creationId xmlns:p14="http://schemas.microsoft.com/office/powerpoint/2010/main" val="38965178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D1DC465-6E1B-4909-BDF3-2C1D0C07C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0327"/>
                <a:ext cx="10515600" cy="5714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[2] Um empréstimo de R$ 60.000,00 deve ser devolvido de acordo com o sistema de amortização constante – SAC em 5 prestações mensais a uma taxa efetiva de 5 % a.m.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AutoNum type="alphaUcParenBoth"/>
                </a:pPr>
                <a:r>
                  <a:rPr lang="pt-BR" dirty="0"/>
                  <a:t>Qual é a soma dos juros pagos no 3º e 4º mês?</a:t>
                </a:r>
              </a:p>
              <a:p>
                <a:pPr marL="514350" indent="-514350">
                  <a:buAutoNum type="alphaUcParenBoth"/>
                </a:pPr>
                <a:r>
                  <a:rPr lang="pt-BR" dirty="0"/>
                  <a:t>Qual o saldo devedor após o pagamento da 4ª prestação?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Cálculo das amortizações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$ 60.000,00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$ 12.000,00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D1DC465-6E1B-4909-BDF3-2C1D0C07C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0327"/>
                <a:ext cx="10515600" cy="5714999"/>
              </a:xfrm>
              <a:blipFill>
                <a:blip r:embed="rId2"/>
                <a:stretch>
                  <a:fillRect l="-1217" t="-1814" r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8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390E3-6878-4AB6-8C49-778615A0A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599496"/>
                <a:ext cx="11596254" cy="55934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Solução do exercício número 3</a:t>
                </a:r>
              </a:p>
              <a:p>
                <a:pPr marL="0" indent="0">
                  <a:buNone/>
                </a:pPr>
                <a:r>
                  <a:rPr lang="pt-BR" dirty="0"/>
                  <a:t>       42% de R$ 124,00 é  dado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 ∗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$ 124,00∗0,42=  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$ 52,08</m:t>
                    </m:r>
                  </m:oMath>
                </a14:m>
                <a:r>
                  <a:rPr lang="pt-BR" dirty="0"/>
                  <a:t>. Assim o valor do produto após o reajuste é dado por </a:t>
                </a:r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$ 52,08=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$ 176,08.</m:t>
                    </m:r>
                  </m:oMath>
                </a14:m>
                <a:r>
                  <a:rPr lang="pt-BR" b="0" dirty="0"/>
                  <a:t>  Outra maneira de calcular o valor final do produto após o reajuste é dado pela seguinte fórmula da variação percentual.</a:t>
                </a:r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(1+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 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1+0,42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 ∗1,42=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$ 176,08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0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390E3-6878-4AB6-8C49-778615A0A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599496"/>
                <a:ext cx="11596254" cy="5593485"/>
              </a:xfrm>
              <a:blipFill>
                <a:blip r:embed="rId2"/>
                <a:stretch>
                  <a:fillRect l="-1104" t="-2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91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10DFD-7A7E-492A-BAFE-D13CDC88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pt-BR" dirty="0"/>
              <a:t>Tabela de amortização constante - 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8F99C8C-1C28-4E80-92C1-031E3237C1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36903"/>
                  </p:ext>
                </p:extLst>
              </p:nvPr>
            </p:nvGraphicFramePr>
            <p:xfrm>
              <a:off x="394855" y="1945793"/>
              <a:ext cx="10958945" cy="414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8464">
                      <a:extLst>
                        <a:ext uri="{9D8B030D-6E8A-4147-A177-3AD203B41FA5}">
                          <a16:colId xmlns:a16="http://schemas.microsoft.com/office/drawing/2014/main" val="680424043"/>
                        </a:ext>
                      </a:extLst>
                    </a:gridCol>
                    <a:gridCol w="2393826">
                      <a:extLst>
                        <a:ext uri="{9D8B030D-6E8A-4147-A177-3AD203B41FA5}">
                          <a16:colId xmlns:a16="http://schemas.microsoft.com/office/drawing/2014/main" val="1743592914"/>
                        </a:ext>
                      </a:extLst>
                    </a:gridCol>
                    <a:gridCol w="2473037">
                      <a:extLst>
                        <a:ext uri="{9D8B030D-6E8A-4147-A177-3AD203B41FA5}">
                          <a16:colId xmlns:a16="http://schemas.microsoft.com/office/drawing/2014/main" val="2140103129"/>
                        </a:ext>
                      </a:extLst>
                    </a:gridCol>
                    <a:gridCol w="2511829">
                      <a:extLst>
                        <a:ext uri="{9D8B030D-6E8A-4147-A177-3AD203B41FA5}">
                          <a16:colId xmlns:a16="http://schemas.microsoft.com/office/drawing/2014/main" val="2841947171"/>
                        </a:ext>
                      </a:extLst>
                    </a:gridCol>
                    <a:gridCol w="2191789">
                      <a:extLst>
                        <a:ext uri="{9D8B030D-6E8A-4147-A177-3AD203B41FA5}">
                          <a16:colId xmlns:a16="http://schemas.microsoft.com/office/drawing/2014/main" val="1168374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4082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790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R$ 48.000,00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R$ 15.000,00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867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R$ 2.400,00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R$ 14.400,00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654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R$ 1.800,00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R$ 13.800,00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34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R$ 1.200,00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R$ 13.200,00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852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R$ 12.600,00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5911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i="1" dirty="0">
                              <a:solidFill>
                                <a:srgbClr val="FF0000"/>
                              </a:solidFill>
                            </a:rPr>
                            <a:t>R$ 9.000,00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R$ 69.000,00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9424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8F99C8C-1C28-4E80-92C1-031E3237C1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36903"/>
                  </p:ext>
                </p:extLst>
              </p:nvPr>
            </p:nvGraphicFramePr>
            <p:xfrm>
              <a:off x="394855" y="1945793"/>
              <a:ext cx="10958945" cy="414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8464">
                      <a:extLst>
                        <a:ext uri="{9D8B030D-6E8A-4147-A177-3AD203B41FA5}">
                          <a16:colId xmlns:a16="http://schemas.microsoft.com/office/drawing/2014/main" val="680424043"/>
                        </a:ext>
                      </a:extLst>
                    </a:gridCol>
                    <a:gridCol w="2393826">
                      <a:extLst>
                        <a:ext uri="{9D8B030D-6E8A-4147-A177-3AD203B41FA5}">
                          <a16:colId xmlns:a16="http://schemas.microsoft.com/office/drawing/2014/main" val="1743592914"/>
                        </a:ext>
                      </a:extLst>
                    </a:gridCol>
                    <a:gridCol w="2473037">
                      <a:extLst>
                        <a:ext uri="{9D8B030D-6E8A-4147-A177-3AD203B41FA5}">
                          <a16:colId xmlns:a16="http://schemas.microsoft.com/office/drawing/2014/main" val="2140103129"/>
                        </a:ext>
                      </a:extLst>
                    </a:gridCol>
                    <a:gridCol w="2511829">
                      <a:extLst>
                        <a:ext uri="{9D8B030D-6E8A-4147-A177-3AD203B41FA5}">
                          <a16:colId xmlns:a16="http://schemas.microsoft.com/office/drawing/2014/main" val="2841947171"/>
                        </a:ext>
                      </a:extLst>
                    </a:gridCol>
                    <a:gridCol w="2191789">
                      <a:extLst>
                        <a:ext uri="{9D8B030D-6E8A-4147-A177-3AD203B41FA5}">
                          <a16:colId xmlns:a16="http://schemas.microsoft.com/office/drawing/2014/main" val="116837437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70" t="-10588" r="-300254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3202" t="-10588" r="-190640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9515" t="-10588" r="-87864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588" r="-556" b="-7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0820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7909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R$ 48.000,00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R$ 15.000,00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8678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R$ 2.400,00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R$ 14.400,00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65493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R$ 1.800,00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R$ 13.800,00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3449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R$ 1.200,00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R$ 13.200,00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8522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R$ 12.600,00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5911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i="1" dirty="0">
                              <a:solidFill>
                                <a:srgbClr val="FF0000"/>
                              </a:solidFill>
                            </a:rPr>
                            <a:t>R$ 9.000,00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R$ 69.000,00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9424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86732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1F992-4736-429D-B2DE-E7CB67C5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Resposta do item (A)</a:t>
            </a:r>
          </a:p>
          <a:p>
            <a:pPr marL="0" indent="0">
              <a:buNone/>
            </a:pPr>
            <a:r>
              <a:rPr lang="pt-BR" dirty="0"/>
              <a:t>                                         R$ 3.000,00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Resposta do item (B)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R$ 12.000,00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79351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CBBBA-53B4-4328-B219-78A9A9BE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309"/>
            <a:ext cx="10515600" cy="515865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          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Teste sobre amortização francês (tabela </a:t>
            </a:r>
            <a:r>
              <a:rPr lang="pt-BR" dirty="0" err="1"/>
              <a:t>price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                                  e amortização constante (SAC)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</a:p>
          <a:p>
            <a:pPr marL="0" indent="0">
              <a:buNone/>
            </a:pPr>
            <a:r>
              <a:rPr lang="pt-BR" dirty="0"/>
              <a:t>                                 Arquivo de </a:t>
            </a:r>
            <a:r>
              <a:rPr lang="pt-BR" dirty="0" err="1"/>
              <a:t>word</a:t>
            </a:r>
            <a:r>
              <a:rPr lang="pt-BR" dirty="0"/>
              <a:t> em anexo.</a:t>
            </a:r>
          </a:p>
        </p:txBody>
      </p:sp>
    </p:spTree>
    <p:extLst>
      <p:ext uri="{BB962C8B-B14F-4D97-AF65-F5344CB8AC3E}">
        <p14:creationId xmlns:p14="http://schemas.microsoft.com/office/powerpoint/2010/main" val="161841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4E03EF9-9153-4A43-8B24-25B3A3048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1" y="498764"/>
                <a:ext cx="11554691" cy="6130636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pt-BR" sz="11200" dirty="0"/>
                  <a:t>Solução do exercício 4.</a:t>
                </a:r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        Valor do desconto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 </m:t>
                    </m:r>
                    <m:f>
                      <m:fPr>
                        <m:ctrlPr>
                          <a:rPr lang="pt-BR" sz="1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∗0,15</m:t>
                    </m:r>
                  </m:oMath>
                </a14:m>
                <a:endParaRPr lang="pt-BR" sz="11200" dirty="0"/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 Valor do desconto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$ 645,00</m:t>
                    </m:r>
                  </m:oMath>
                </a14:m>
                <a:r>
                  <a:rPr lang="pt-BR" sz="11200" dirty="0"/>
                  <a:t>  </a:t>
                </a:r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 Valor à vista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$ 4.300,00 −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$ 645,00=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$ 3.655,00</m:t>
                    </m:r>
                  </m:oMath>
                </a14:m>
                <a:endParaRPr lang="pt-BR" sz="11200" dirty="0"/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Outra maneira de calcular o valor à vista é dados por</a:t>
                </a:r>
              </a:p>
              <a:p>
                <a:pPr marL="0" indent="0">
                  <a:buNone/>
                </a:pPr>
                <a:r>
                  <a:rPr lang="pt-BR" sz="11200" dirty="0"/>
                  <a:t>         </a:t>
                </a:r>
              </a:p>
              <a:p>
                <a:pPr marL="0" indent="0">
                  <a:buNone/>
                </a:pPr>
                <a:r>
                  <a:rPr lang="pt-BR" sz="11200" dirty="0"/>
                  <a:t>    Valor à vista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 </m:t>
                    </m:r>
                    <m:f>
                      <m:fPr>
                        <m:ctrlPr>
                          <a:rPr lang="pt-BR" sz="1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∗0,85=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$ 3.655,00</m:t>
                    </m:r>
                  </m:oMath>
                </a14:m>
                <a:endParaRPr lang="pt-BR" sz="11200" dirty="0"/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4E03EF9-9153-4A43-8B24-25B3A3048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498764"/>
                <a:ext cx="11554691" cy="6130636"/>
              </a:xfrm>
              <a:blipFill>
                <a:blip r:embed="rId2"/>
                <a:stretch>
                  <a:fillRect l="-1108" t="-2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1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6022</Words>
  <Application>Microsoft Office PowerPoint</Application>
  <PresentationFormat>Widescreen</PresentationFormat>
  <Paragraphs>876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Tema do Office</vt:lpstr>
      <vt:lpstr> Matemática Comercial e Matemática Financeira com excel e calculadora financeira HP 12 C.</vt:lpstr>
      <vt:lpstr>Objetivos do curso.</vt:lpstr>
      <vt:lpstr> Tópicos que serão visto no curso.</vt:lpstr>
      <vt:lpstr>  Emodulador da HP12C </vt:lpstr>
      <vt:lpstr> Porcentagem</vt:lpstr>
      <vt:lpstr> Aplicações de porcentagem.</vt:lpstr>
      <vt:lpstr>  Solução dos exercícios</vt:lpstr>
      <vt:lpstr>Apresentação do PowerPoint</vt:lpstr>
      <vt:lpstr>Apresentação do PowerPoint</vt:lpstr>
      <vt:lpstr>  Teste sobre porcentagem.  Arquivo de word em anexo.</vt:lpstr>
      <vt:lpstr>  Diagrama de fluxo de caixa</vt:lpstr>
      <vt:lpstr> Juros e regime de capitalização.</vt:lpstr>
      <vt:lpstr> Juros Simples</vt:lpstr>
      <vt:lpstr> Observações em relação a taxa de juros</vt:lpstr>
      <vt:lpstr> Exemplo</vt:lpstr>
      <vt:lpstr>Aplicando as fórmulas</vt:lpstr>
      <vt:lpstr> Outros exemplos de juros simples</vt:lpstr>
      <vt:lpstr>Apresentação do PowerPoint</vt:lpstr>
      <vt:lpstr> Solução dos exercícios de juros simples.</vt:lpstr>
      <vt:lpstr>Apresentação do PowerPoint</vt:lpstr>
      <vt:lpstr>Apresentação do PowerPoint</vt:lpstr>
      <vt:lpstr>Apresentação do PowerPoint</vt:lpstr>
      <vt:lpstr>Apresentação do PowerPoint</vt:lpstr>
      <vt:lpstr>Juros Compostos</vt:lpstr>
      <vt:lpstr>Exemplos e problemas de juros compostos</vt:lpstr>
      <vt:lpstr>Solução dos problemas de juros compostos</vt:lpstr>
      <vt:lpstr>Apresentação do PowerPoint</vt:lpstr>
      <vt:lpstr>Apresentação do PowerPoint</vt:lpstr>
      <vt:lpstr>Apresentação do PowerPoint</vt:lpstr>
      <vt:lpstr>Apresentação do PowerPoint</vt:lpstr>
      <vt:lpstr>Desconto Linear Simples</vt:lpstr>
      <vt:lpstr>Observações</vt:lpstr>
      <vt:lpstr>Desconto racional simples ou por dentro</vt:lpstr>
      <vt:lpstr>Desconto comercial ou por fora</vt:lpstr>
      <vt:lpstr>Comparação entre desconto racional e comercial</vt:lpstr>
      <vt:lpstr>Desconto Bancário</vt:lpstr>
      <vt:lpstr>Taxa de desconto efetiva na operação de desconto simples.</vt:lpstr>
      <vt:lpstr>Exemplos – desconto linear simples</vt:lpstr>
      <vt:lpstr>Apresentação do PowerPoint</vt:lpstr>
      <vt:lpstr>Apresentação do PowerPoint</vt:lpstr>
      <vt:lpstr>Solução dos exemplos – desconto linear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Taxa Equivalentes</vt:lpstr>
      <vt:lpstr>Apresentação do PowerPoint</vt:lpstr>
      <vt:lpstr>Taxa de Juro nominal</vt:lpstr>
      <vt:lpstr>Determinação da taxa efetiva anual.</vt:lpstr>
      <vt:lpstr>Exemplos – taxa de juro</vt:lpstr>
      <vt:lpstr>  solução dos exercícios – taxa de Juros</vt:lpstr>
      <vt:lpstr>Apresentação do PowerPoint</vt:lpstr>
      <vt:lpstr>Apresentação do PowerPoint</vt:lpstr>
      <vt:lpstr>Apresentação do PowerPoint</vt:lpstr>
      <vt:lpstr>Apresentação do PowerPoint</vt:lpstr>
      <vt:lpstr>Série Periódica e Uniforme</vt:lpstr>
      <vt:lpstr> Valor Presente de uma série periódica e uniforme</vt:lpstr>
      <vt:lpstr>Valor futuro de uma série periódica e uniforme</vt:lpstr>
      <vt:lpstr>Exemplos sobre séries periódicas e uniformes.</vt:lpstr>
      <vt:lpstr>Apresentação do PowerPoint</vt:lpstr>
      <vt:lpstr>Solução dos exemplos de séries</vt:lpstr>
      <vt:lpstr>Apresentação do PowerPoint</vt:lpstr>
      <vt:lpstr>Apresentação do PowerPoint</vt:lpstr>
      <vt:lpstr>Apresentação do PowerPoint</vt:lpstr>
      <vt:lpstr>Amortização </vt:lpstr>
      <vt:lpstr>Apresentação do PowerPoint</vt:lpstr>
      <vt:lpstr>CARÊNCIA</vt:lpstr>
      <vt:lpstr>Sistema de amortização francês (tabela price)</vt:lpstr>
      <vt:lpstr>    Tabela de amortização</vt:lpstr>
      <vt:lpstr> Exemplos de amortização francês           (tabela price)</vt:lpstr>
      <vt:lpstr>Apresentação do PowerPoint</vt:lpstr>
      <vt:lpstr>Apresentação do PowerPoint</vt:lpstr>
      <vt:lpstr>Sistema de Amortização Constante – SAC.</vt:lpstr>
      <vt:lpstr>Exemplos - Amortização</vt:lpstr>
      <vt:lpstr>Apresentação do PowerPoint</vt:lpstr>
      <vt:lpstr> Tabela de amortização constante – SAC.</vt:lpstr>
      <vt:lpstr> Respostas das perguntas</vt:lpstr>
      <vt:lpstr>Apresentação do PowerPoint</vt:lpstr>
      <vt:lpstr>Tabela de amortização constante - SAC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Comercial e Matemática Financeira.</dc:title>
  <dc:creator>Christiano Garcia</dc:creator>
  <cp:lastModifiedBy>christiano garcia</cp:lastModifiedBy>
  <cp:revision>137</cp:revision>
  <dcterms:created xsi:type="dcterms:W3CDTF">2022-01-20T22:09:01Z</dcterms:created>
  <dcterms:modified xsi:type="dcterms:W3CDTF">2023-08-03T14:02:46Z</dcterms:modified>
</cp:coreProperties>
</file>