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uli"/>
      <p:regular r:id="rId14"/>
      <p:bold r:id="rId15"/>
      <p:italic r:id="rId16"/>
      <p:boldItalic r:id="rId17"/>
    </p:embeddedFont>
    <p:embeddedFont>
      <p:font typeface="Nixie One"/>
      <p:regular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uli-bold.fntdata"/><Relationship Id="rId14" Type="http://schemas.openxmlformats.org/officeDocument/2006/relationships/font" Target="fonts/Muli-regular.fntdata"/><Relationship Id="rId17" Type="http://schemas.openxmlformats.org/officeDocument/2006/relationships/font" Target="fonts/Muli-boldItalic.fntdata"/><Relationship Id="rId16" Type="http://schemas.openxmlformats.org/officeDocument/2006/relationships/font" Target="fonts/Muli-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font" Target="fonts/Nixie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3919993" y="3977033"/>
            <a:ext cx="1303500" cy="11283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6" y="-81000"/>
            <a:ext cx="1525499" cy="1761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3602723" y="1360109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flipH="1" rot="10800000">
            <a:off x="5278914" y="855278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 rot="10800000">
            <a:off x="5365798" y="352324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flipH="1" rot="10800000">
            <a:off x="5010533" y="4576647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 rot="10800000">
            <a:off x="5133679" y="4056450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flipH="1" rot="10800000">
            <a:off x="3530384" y="4576661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4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 rot="10800000">
            <a:off x="-94969" y="303826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52" name="Shape 52"/>
          <p:cNvSpPr/>
          <p:nvPr/>
        </p:nvSpPr>
        <p:spPr>
          <a:xfrm flipH="1" rot="10800000">
            <a:off x="66674" y="31354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828674" y="35165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761999" y="87795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 rot="10800000">
            <a:off x="793851" y="4692801"/>
            <a:ext cx="517499" cy="4478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flipH="1" rot="10800000">
            <a:off x="733424" y="393602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 rot="10800000">
            <a:off x="738524" y="1008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 rot="10800000">
            <a:off x="-291324" y="4148475"/>
            <a:ext cx="1182300" cy="1023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 rot="10800000">
            <a:off x="420724" y="-65225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8" y="4430470"/>
            <a:ext cx="505231" cy="45956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 rot="10800000">
            <a:off x="-94969" y="619169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8" y="1905237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SzPct val="100000"/>
              <a:buFont typeface="Nixie One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1" name="Shape 91"/>
          <p:cNvSpPr/>
          <p:nvPr/>
        </p:nvSpPr>
        <p:spPr>
          <a:xfrm flipH="1" rot="10800000">
            <a:off x="-123825" y="28115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 rot="10800000">
            <a:off x="638174" y="3192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 rot="10800000">
            <a:off x="752474" y="1201800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10800000">
            <a:off x="657224" y="4380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3" y="1394517"/>
            <a:ext cx="351203" cy="324660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5"/>
            <a:ext cx="247468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0"/>
            <a:ext cx="342881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flipH="1" rot="10800000">
            <a:off x="542924" y="36121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flipH="1" rot="10800000">
            <a:off x="728999" y="424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 rot="10800000">
            <a:off x="-115052" y="3996025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flipH="1" rot="10800000">
            <a:off x="411199" y="2586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1" y="1681689"/>
            <a:ext cx="455624" cy="437053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5" y="4214500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2" name="Shape 132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3" name="Shape 173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4" name="Shape 214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0" name="Shape 240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8" y="157099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None/>
              <a:defRPr/>
            </a:lvl1pPr>
          </a:lstStyle>
          <a:p/>
        </p:txBody>
      </p:sp>
      <p:sp>
        <p:nvSpPr>
          <p:cNvPr id="279" name="Shape 279"/>
          <p:cNvSpPr/>
          <p:nvPr/>
        </p:nvSpPr>
        <p:spPr>
          <a:xfrm flipH="1" rot="10800000">
            <a:off x="-123825" y="10589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 flipH="1" rot="10800000">
            <a:off x="327799" y="889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flipH="1" rot="10800000">
            <a:off x="8486774" y="4230775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 flipH="1" rot="10800000">
            <a:off x="8124824" y="4615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 flipH="1" rot="10800000">
            <a:off x="7821347" y="2935400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 flipH="1" rot="10800000">
            <a:off x="8486775" y="351217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4"/>
            <a:ext cx="455624" cy="437053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flipH="1" rot="10800000">
            <a:off x="8218351" y="4121458"/>
            <a:ext cx="685200" cy="5934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 flipH="1" rot="10800000">
            <a:off x="503115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 flipH="1" rot="10800000">
            <a:off x="1208423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 flipH="1" rot="10800000">
            <a:off x="247753" y="49692"/>
            <a:ext cx="295199" cy="255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 flipH="1" rot="10800000">
            <a:off x="8763567" y="4485979"/>
            <a:ext cx="542999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 flipH="1" rot="10800000">
            <a:off x="8523810" y="4741099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 flipH="1" rot="10800000">
            <a:off x="8322785" y="3628022"/>
            <a:ext cx="542999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 flipH="1" rot="10800000">
            <a:off x="8763568" y="4009882"/>
            <a:ext cx="237599" cy="2057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Driven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Introdução</a:t>
            </a:r>
          </a:p>
        </p:txBody>
      </p:sp>
      <p:sp>
        <p:nvSpPr>
          <p:cNvPr id="335" name="Shape 335"/>
          <p:cNvSpPr txBox="1"/>
          <p:nvPr>
            <p:ph idx="1" type="subTitle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Uma breve descrição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Escreva seus testes antes. Desenvolva depois.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Benefícios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Qualidade do Código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Raciocínio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Segurança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Documentação.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Pontos de dificuldade.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1732700" y="2255124"/>
            <a:ext cx="4944300" cy="165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Praticar em código já existente.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Não existe código e já precisa testar.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Curva de aprendizado.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Não é a </a:t>
            </a:r>
            <a:r>
              <a:rPr lang="en"/>
              <a:t>preferência</a:t>
            </a:r>
            <a:r>
              <a:rPr lang="en"/>
              <a:t> 100%.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 rot="-5400000">
            <a:off x="867324" y="468799"/>
            <a:ext cx="2691900" cy="3108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9" name="Shape 359"/>
          <p:cNvSpPr txBox="1"/>
          <p:nvPr>
            <p:ph idx="4294967295" type="ctrTitle"/>
          </p:nvPr>
        </p:nvSpPr>
        <p:spPr>
          <a:xfrm>
            <a:off x="3829050" y="1474800"/>
            <a:ext cx="4991099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Ideia básica</a:t>
            </a:r>
          </a:p>
        </p:txBody>
      </p:sp>
      <p:sp>
        <p:nvSpPr>
          <p:cNvPr id="360" name="Shape 360"/>
          <p:cNvSpPr txBox="1"/>
          <p:nvPr>
            <p:ph idx="4294967295" type="subTitle"/>
          </p:nvPr>
        </p:nvSpPr>
        <p:spPr>
          <a:xfrm>
            <a:off x="3829050" y="2464804"/>
            <a:ext cx="43337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Escreva os testes, depois desenvolva</a:t>
            </a:r>
          </a:p>
        </p:txBody>
      </p:sp>
      <p:grpSp>
        <p:nvGrpSpPr>
          <p:cNvPr id="361" name="Shape 361"/>
          <p:cNvGrpSpPr/>
          <p:nvPr/>
        </p:nvGrpSpPr>
        <p:grpSpPr>
          <a:xfrm>
            <a:off x="1885570" y="952450"/>
            <a:ext cx="1032404" cy="1032467"/>
            <a:chOff x="6654650" y="3665275"/>
            <a:chExt cx="409100" cy="409125"/>
          </a:xfrm>
        </p:grpSpPr>
        <p:sp>
          <p:nvSpPr>
            <p:cNvPr id="362" name="Shape 362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 rot="-731900">
            <a:off x="1604965" y="2201850"/>
            <a:ext cx="688564" cy="688680"/>
            <a:chOff x="570875" y="4322250"/>
            <a:chExt cx="443300" cy="443325"/>
          </a:xfrm>
        </p:grpSpPr>
        <p:sp>
          <p:nvSpPr>
            <p:cNvPr id="365" name="Shape 365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Shape 369"/>
          <p:cNvSpPr/>
          <p:nvPr/>
        </p:nvSpPr>
        <p:spPr>
          <a:xfrm>
            <a:off x="2657037" y="2114501"/>
            <a:ext cx="260931" cy="24914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 rot="2327381">
            <a:off x="1220785" y="1598881"/>
            <a:ext cx="443468" cy="423387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 rot="2327012">
            <a:off x="2870272" y="1771645"/>
            <a:ext cx="183443" cy="17512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Análise do problema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Discuta o problema para decidir a melhor solução.</a:t>
            </a:r>
          </a:p>
        </p:txBody>
      </p:sp>
      <p:sp>
        <p:nvSpPr>
          <p:cNvPr id="377" name="Shape 37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Análise prévia</a:t>
            </a:r>
          </a:p>
        </p:txBody>
      </p:sp>
      <p:sp>
        <p:nvSpPr>
          <p:cNvPr id="378" name="Shape 378"/>
          <p:cNvSpPr txBox="1"/>
          <p:nvPr>
            <p:ph idx="2" type="body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Levantamento dos testes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Escreva os testes baseado na solução idealizada.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Processo do TDD</a:t>
            </a:r>
          </a:p>
        </p:txBody>
      </p:sp>
      <p:sp>
        <p:nvSpPr>
          <p:cNvPr id="384" name="Shape 384"/>
          <p:cNvSpPr/>
          <p:nvPr/>
        </p:nvSpPr>
        <p:spPr>
          <a:xfrm>
            <a:off x="238125" y="23283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Criação dos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Testes</a:t>
            </a:r>
          </a:p>
        </p:txBody>
      </p:sp>
      <p:sp>
        <p:nvSpPr>
          <p:cNvPr id="385" name="Shape 385"/>
          <p:cNvSpPr/>
          <p:nvPr/>
        </p:nvSpPr>
        <p:spPr>
          <a:xfrm>
            <a:off x="4040437" y="2328350"/>
            <a:ext cx="21927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Código</a:t>
            </a:r>
          </a:p>
        </p:txBody>
      </p:sp>
      <p:sp>
        <p:nvSpPr>
          <p:cNvPr id="386" name="Shape 386"/>
          <p:cNvSpPr/>
          <p:nvPr/>
        </p:nvSpPr>
        <p:spPr>
          <a:xfrm>
            <a:off x="6064893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Testes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Passando</a:t>
            </a:r>
          </a:p>
        </p:txBody>
      </p:sp>
      <p:sp>
        <p:nvSpPr>
          <p:cNvPr id="387" name="Shape 387"/>
          <p:cNvSpPr/>
          <p:nvPr/>
        </p:nvSpPr>
        <p:spPr>
          <a:xfrm>
            <a:off x="2015981" y="2328350"/>
            <a:ext cx="21927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Testes falham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 rot="-5400000">
            <a:off x="1053600" y="533300"/>
            <a:ext cx="1855800" cy="21429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Shape 393"/>
          <p:cNvSpPr txBox="1"/>
          <p:nvPr>
            <p:ph idx="4294967295" type="ctrTitle"/>
          </p:nvPr>
        </p:nvSpPr>
        <p:spPr>
          <a:xfrm>
            <a:off x="3152775" y="1354750"/>
            <a:ext cx="45620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/>
              <a:t>Code</a:t>
            </a:r>
            <a:r>
              <a:rPr lang="en" sz="8000"/>
              <a:t>!</a:t>
            </a:r>
          </a:p>
        </p:txBody>
      </p:sp>
      <p:sp>
        <p:nvSpPr>
          <p:cNvPr id="394" name="Shape 394"/>
          <p:cNvSpPr txBox="1"/>
          <p:nvPr>
            <p:ph idx="4294967295" type="body"/>
          </p:nvPr>
        </p:nvSpPr>
        <p:spPr>
          <a:xfrm>
            <a:off x="3286467" y="2400250"/>
            <a:ext cx="4562099" cy="24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Juntem-se em duplas!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1591718" y="1212579"/>
            <a:ext cx="779560" cy="779560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