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t-BR"/>
              <a:t>O Recrutamento de clientes colaborativos segue os seguintes passos:</a:t>
            </a:r>
          </a:p>
          <a:p>
            <a:pPr lvl="0">
              <a:spcBef>
                <a:spcPts val="0"/>
              </a:spcBef>
              <a:buNone/>
            </a:pPr>
            <a:r>
              <a:rPr lang="pt-BR"/>
              <a:t>Gerenciando e liderando times ágeis de engenharia;</a:t>
            </a:r>
          </a:p>
          <a:p>
            <a:pPr lvl="0">
              <a:spcBef>
                <a:spcPts val="0"/>
              </a:spcBef>
              <a:buNone/>
            </a:pPr>
            <a:r>
              <a:rPr lang="pt-BR"/>
              <a:t>Planejamento e previsão no processo de desenvolvimento ágil;</a:t>
            </a:r>
          </a:p>
          <a:p>
            <a:pPr lvl="0">
              <a:spcBef>
                <a:spcPts val="0"/>
              </a:spcBef>
              <a:buNone/>
            </a:pPr>
            <a:r>
              <a:rPr lang="pt-BR"/>
              <a:t>Coordenação no processo de desenvolvimento ágil;</a:t>
            </a:r>
          </a:p>
          <a:p>
            <a:pPr lvl="0">
              <a:spcBef>
                <a:spcPts val="0"/>
              </a:spcBef>
              <a:buNone/>
            </a:pPr>
            <a:r>
              <a:rPr lang="pt-BR"/>
              <a:t>Recrutando clientes colaborativos;</a:t>
            </a:r>
          </a:p>
          <a:p>
            <a:pPr lvl="0" rtl="0">
              <a:spcBef>
                <a:spcPts val="0"/>
              </a:spcBef>
              <a:buNone/>
            </a:pPr>
            <a:r>
              <a:rPr lang="pt-BR"/>
              <a:t>É possível notar que os cuidados de planejamento e coordenação foram aplicados pela empresa Cisco,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t-BR"/>
              <a:t>A mudança de método cascata tem impacto para as atribuições dos cargos de </a:t>
            </a:r>
            <a:r>
              <a:rPr lang="pt-BR"/>
              <a:t>pleno</a:t>
            </a:r>
            <a:r>
              <a:rPr lang="pt-BR"/>
              <a:t> e sênior principalmente. Pois, estão mais acomodados com criar e entregar tarefas gerenciadas pelo cronograma, que eles mesmo gerenciam, diferentemente do ritmo ágil, onde cada engenheiro tem uma grande autonomia. Há diferença também no gerenciamento dos prazos, pois no cascata, a entrega só é feita ao final, e no os antigos </a:t>
            </a:r>
            <a:r>
              <a:rPr lang="pt-BR"/>
              <a:t>engenheiros</a:t>
            </a:r>
            <a:r>
              <a:rPr lang="pt-BR"/>
              <a:t> tem que se planejar para realizar entregas a cada duas semanas ou mensalmente. Os engenheiros receberam maior autonomia em suas atividades, o que possibilitou eles poderem se comunicar diretamente com o diretor de unidade, removendo a necessidade de reuniões com os gerentes para passar o acompanhamento do projeto e do cronograma.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pt-BR"/>
              <a:t>Diferentemente da metodologia do cascata que </a:t>
            </a:r>
            <a:r>
              <a:rPr lang="pt-BR"/>
              <a:t>possuía</a:t>
            </a:r>
            <a:r>
              <a:rPr lang="pt-BR"/>
              <a:t> ciclos de aproximadamente 12 a 18 meses com fases bem definidas para cada etapa do projeto em que era possível predizer com exatidão como o projeto estava, no ágil, o feedback do cliente a cada 2 semanas, possibilita que o projeto mude de rumo, fazendo com que usa previsibilidade seja bastante </a:t>
            </a:r>
            <a:r>
              <a:rPr lang="pt-BR"/>
              <a:t>diminuída</a:t>
            </a:r>
            <a:r>
              <a:rPr lang="pt-BR"/>
              <a:t>. É sugerido que seja planejado em alto nível um provável calendário de sprints, e planeja-se apenas algumas semanas a frente, nunca muitos meses.</a:t>
            </a:r>
            <a:br>
              <a:rPr lang="pt-BR"/>
            </a:br>
            <a:r>
              <a:rPr lang="pt-BR"/>
              <a:t>Diferentemente do que é esperado, na Cisco eles conseguem planejar trimestres de trabalho, mas quando há uma mudança, os funcionários precisam seguir rígidas linhas de guia para conseguir efetivar a mudança. Isso é possível, pois quando há produtos novos há uma equipe de engenheiros preparada somente para gerenciar as atividades desenvolvidas pelo time de execução. Para garantir que o produto será </a:t>
            </a:r>
            <a:r>
              <a:rPr lang="pt-BR"/>
              <a:t>planejado</a:t>
            </a:r>
            <a:r>
              <a:rPr lang="pt-BR"/>
              <a:t> e ajustado a mudanças adequadamente, a Cisco mantém em sua equipe de planejamento somente os engenheiros mais </a:t>
            </a:r>
            <a:r>
              <a:rPr lang="pt-BR"/>
              <a:t>experientes</a:t>
            </a:r>
            <a:r>
              <a:rPr lang="pt-BR"/>
              <a:t>, por saberem mais como lidar com os problemas </a:t>
            </a:r>
            <a:r>
              <a:rPr lang="pt-BR"/>
              <a:t>relacionados</a:t>
            </a:r>
            <a:r>
              <a:rPr lang="pt-BR"/>
              <a:t> ao desenvolvimento de produtos.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t-BR"/>
              <a:t>Quando trata-se de adotar as metodologias ágeis, surgem 3 níveis de problemas de coordenação: O nível interno trata da dificuldade de coordenar a própria equipe, pois para garantir a entrega em 2 semanas a equipe tem um trabalho árduo de realizar a implementação, assim como os testes e a revisão do código. Para conseguir garantir isso, eles otimizam o tamanho dos times e reduzem ao máximo o número de tarefas simultâneas.</a:t>
            </a:r>
          </a:p>
          <a:p>
            <a:pPr lvl="0">
              <a:spcBef>
                <a:spcPts val="0"/>
              </a:spcBef>
              <a:buNone/>
            </a:pPr>
            <a:r>
              <a:rPr lang="pt-BR"/>
              <a:t>O problema da coordenação entre departamento surge quando há vários subprodutos de um mesmo projeto (Hardware e Software) em que as equipes de cada subproduto precisam trocar informações, mas cada uma delas segue uma metodologia diferente. Para isto, eles fazem com que uma equipe responsável pelo design do produto gaste um esforço muito grande de forma que o projeto pareça-se com um framework que possibilite uso de metodologias ágeis para o desenvolvimento de software, enquanto a outra equipe trabalha com metodologia mais tradicional, e dessa forma, o projeto aceita as mudanças, mas com o menor número possível delas.</a:t>
            </a:r>
          </a:p>
          <a:p>
            <a:pPr lvl="0" rtl="0">
              <a:spcBef>
                <a:spcPts val="0"/>
              </a:spcBef>
              <a:buNone/>
            </a:pPr>
            <a:r>
              <a:rPr lang="pt-BR"/>
              <a:t>Na comunicação externa, a Cisco precisa manter um sistema de coordenação e monitoramento muito </a:t>
            </a:r>
            <a:r>
              <a:rPr lang="pt-BR"/>
              <a:t>intenso</a:t>
            </a:r>
            <a:r>
              <a:rPr lang="pt-BR"/>
              <a:t> para </a:t>
            </a:r>
            <a:r>
              <a:rPr lang="pt-BR"/>
              <a:t>prevenir</a:t>
            </a:r>
            <a:r>
              <a:rPr lang="pt-BR"/>
              <a:t> que erros como a geração de 80% de retrabalho aconteça, de forma que o cliente fique bastante próximo.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pt-BR"/>
              <a:t>Os cliente colaborativos esperados pelos times ágeis, geralmente são diferentes dos clientes usuais da Cisco, pois eles entendem que precisam colaborar e fornecer feedback para os produtos que ainda estão em desenvolvimento e precisam de ajustes. E nem todos os tipos de clientes são capazes de realizar as tarefas exigidas.</a:t>
            </a:r>
            <a:br>
              <a:rPr lang="pt-BR"/>
            </a:br>
            <a:r>
              <a:rPr lang="pt-BR"/>
              <a:t>Um investidor possui uma vasta área horizontal e portanto, precisa de produtos posicionados na horizontal. Uma outra financiadora precisa de camadas extras de segurança e privacidade que são incompatíveis com os requisitos anteriores. A solução está em escolher clientes mais colaborativos que auxiliem a entender todos os requisitos necessários do produto e que possibilitem a equipe a validar o produto com eles a todo momento.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t-BR"/>
              <a:t>Existem problemas enfrentados por muitas organizações que já utilizam o métodos de desenvolvimentos tradicionais e que desejam passar a adotar as práticas ágeis. Muitas dessas organizações são grandes, com um elevado número de empregados já acostumados com as metodologias anteriores. Dado o grande número de funcionários e que boa parte destes funcionários estão somente acostumados com outras metodologias, as empresas enfrentam problemas tanto gerenciais quanto de transição. Este problemas foram encontrados na Cisco e foram abordados na produção do artigo identificando os problemas e possíveis soluções para eles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pt-BR"/>
              <a:t>No artigo, eles realizaram um estudo de caso para a grande companhia Cisco Systems, esta companhia é produtora de hardwares de redes. Ou seja, produzem </a:t>
            </a:r>
            <a:r>
              <a:rPr lang="pt-BR"/>
              <a:t>switches</a:t>
            </a:r>
            <a:r>
              <a:rPr lang="pt-BR"/>
              <a:t>, roteadores, blades </a:t>
            </a:r>
            <a:r>
              <a:rPr lang="pt-BR"/>
              <a:t>Switches</a:t>
            </a:r>
            <a:r>
              <a:rPr lang="pt-BR"/>
              <a:t>, serviços de comunicação </a:t>
            </a:r>
            <a:r>
              <a:rPr lang="pt-BR"/>
              <a:t>endpoint</a:t>
            </a:r>
            <a:r>
              <a:rPr lang="pt-BR"/>
              <a:t> pela rede, hardwares de segurança de rede entre outros. Além disso, ela fornece também serviços de cloud, para armazenamento, processamento, </a:t>
            </a:r>
            <a:r>
              <a:rPr lang="pt-BR"/>
              <a:t>tráfego</a:t>
            </a:r>
            <a:r>
              <a:rPr lang="pt-BR"/>
              <a:t> de rede, hospedagem de serviços entre outros.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pt-BR"/>
              <a:t>Na Cisco, utiliza-se o modelo de desenvolvimento castaca, no qual todos os requisitos para o produto e o desenho dele é realizado nas primeiras fases, em seguida é feita as etapas de implementação e verificação dos produtos e no final, faz-se apenas a manutenção dos produtos. Todos os engenheros estão treinados e conhecem todo o processo de desenvolvimento muito bem.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t-BR"/>
              <a:t>Conhecendo a dificuldade para fazer os times esquecerem os pensamentos e hábitos antigos, a Cisco estabeleceu um grupo dedicado, Agile Tiger Team (ATT) para auxiliar os times na mudança de comportamento para a metodologia ágil.</a:t>
            </a:r>
            <a:br>
              <a:rPr lang="pt-BR"/>
            </a:br>
            <a:r>
              <a:rPr lang="pt-BR"/>
              <a:t>A ATT teve a responsabilidade de avaliar as atividades de transição descritas.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pt-BR"/>
              <a:t>Os benefícios da avaliação podem ser checados em 3 áreas, sendo elas o tempo de mercado, satisfação do cliente e engajamento do cliente com o projeto.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pt-BR"/>
              <a:t>A avaliação de prontidão consiste na identificação de benefícios cruciais para o projeto. Cisco percebeu que era necessário definir os seguintes tópicos para efetuar avaliação de prontidão:</a:t>
            </a:r>
            <a:br>
              <a:rPr lang="pt-BR"/>
            </a:br>
            <a:r>
              <a:rPr lang="pt-BR"/>
              <a:t>Acordo de liderança consiste em conversar com os líderes de cada equipe e definir os pontos que devem ser adaptados para a nova metodologia.</a:t>
            </a:r>
            <a:br>
              <a:rPr lang="pt-BR"/>
            </a:br>
            <a:r>
              <a:rPr lang="pt-BR"/>
              <a:t>Interdependência das atividades </a:t>
            </a:r>
            <a:r>
              <a:rPr lang="pt-BR"/>
              <a:t>mínimas</a:t>
            </a:r>
            <a:r>
              <a:rPr lang="pt-BR"/>
              <a:t> para a equipe de engenharia consiste em avaliar do produto em que a equipe de engenheiros está trabalhando.</a:t>
            </a:r>
            <a:br>
              <a:rPr lang="pt-BR"/>
            </a:br>
            <a:r>
              <a:rPr lang="pt-BR"/>
              <a:t>Desenvolvimento de produto no estágio inicial é a diminuição do impacto das mudanças no projeto.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pt-BR"/>
              <a:t>O auxílio na transição consiste na identificação das áreas em que se pode aplicar a metodologia ágil, execução de treinamentos para as equipes </a:t>
            </a:r>
            <a:r>
              <a:rPr lang="pt-BR"/>
              <a:t>inexperientes</a:t>
            </a:r>
            <a:r>
              <a:rPr lang="pt-BR"/>
              <a:t> com esta nova tecnologia. A definição de que os Coachs deveria, verificar o andamento da transição como um todo e não apenas a aplição da mudança de metodologia. Importante também ressaltar para as equipes que existem apenas boas práticas e nada é “lei” na metodologia ágil, a cultura de melhoria contínua deve ser aplicada.</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pt-BR"/>
              <a:t>Transição para o novo ágil e o modelo de desenvolvimento de produto</a:t>
            </a:r>
          </a:p>
        </p:txBody>
      </p:sp>
      <p:sp>
        <p:nvSpPr>
          <p:cNvPr id="55" name="Shape 55"/>
          <p:cNvSpPr txBox="1"/>
          <p:nvPr>
            <p:ph idx="1" type="subTitle"/>
          </p:nvPr>
        </p:nvSpPr>
        <p:spPr>
          <a:xfrm>
            <a:off x="311700" y="2834125"/>
            <a:ext cx="8520600" cy="1789200"/>
          </a:xfrm>
          <a:prstGeom prst="rect">
            <a:avLst/>
          </a:prstGeom>
        </p:spPr>
        <p:txBody>
          <a:bodyPr anchorCtr="0" anchor="t" bIns="91425" lIns="91425" rIns="91425" tIns="91425">
            <a:noAutofit/>
          </a:bodyPr>
          <a:lstStyle/>
          <a:p>
            <a:pPr lvl="0" algn="l">
              <a:spcBef>
                <a:spcPts val="0"/>
              </a:spcBef>
              <a:buNone/>
            </a:pPr>
            <a:r>
              <a:rPr lang="pt-BR"/>
              <a:t>Artur Temporim</a:t>
            </a:r>
            <a:br>
              <a:rPr lang="pt-BR"/>
            </a:br>
            <a:r>
              <a:rPr lang="pt-BR"/>
              <a:t>Marcelo Ferreira</a:t>
            </a:r>
          </a:p>
          <a:p>
            <a:pPr lvl="0" algn="l">
              <a:spcBef>
                <a:spcPts val="0"/>
              </a:spcBef>
              <a:buNone/>
            </a:pPr>
            <a:r>
              <a:rPr lang="pt-BR"/>
              <a:t>Matheus Miranda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Desafio #2 - </a:t>
            </a:r>
            <a:r>
              <a:rPr lang="pt-BR" sz="2400">
                <a:solidFill>
                  <a:srgbClr val="FFFFFF"/>
                </a:solidFill>
              </a:rPr>
              <a:t>Recrutando clientes colaborativos</a:t>
            </a:r>
          </a:p>
        </p:txBody>
      </p:sp>
      <p:sp>
        <p:nvSpPr>
          <p:cNvPr id="117" name="Shape 117"/>
          <p:cNvSpPr txBox="1"/>
          <p:nvPr>
            <p:ph type="title"/>
          </p:nvPr>
        </p:nvSpPr>
        <p:spPr>
          <a:xfrm>
            <a:off x="311700" y="1365425"/>
            <a:ext cx="8520600" cy="3543600"/>
          </a:xfrm>
          <a:prstGeom prst="rect">
            <a:avLst/>
          </a:prstGeom>
        </p:spPr>
        <p:txBody>
          <a:bodyPr anchorCtr="0" anchor="t" bIns="91425" lIns="91425" rIns="91425" tIns="91425">
            <a:noAutofit/>
          </a:bodyPr>
          <a:lstStyle/>
          <a:p>
            <a:pPr indent="-342900" lvl="0" marL="457200" rtl="0">
              <a:spcBef>
                <a:spcPts val="0"/>
              </a:spcBef>
              <a:buClr>
                <a:schemeClr val="lt2"/>
              </a:buClr>
              <a:buSzPct val="100000"/>
              <a:buChar char="●"/>
            </a:pPr>
            <a:r>
              <a:rPr lang="pt-BR" sz="1800">
                <a:solidFill>
                  <a:schemeClr val="lt2"/>
                </a:solidFill>
              </a:rPr>
              <a:t>Gerenciando e liderando times ágeis de engenharia;</a:t>
            </a:r>
          </a:p>
          <a:p>
            <a:pPr indent="-342900" lvl="0" marL="457200" rtl="0">
              <a:spcBef>
                <a:spcPts val="0"/>
              </a:spcBef>
              <a:buClr>
                <a:schemeClr val="lt2"/>
              </a:buClr>
              <a:buSzPct val="100000"/>
              <a:buChar char="●"/>
            </a:pPr>
            <a:r>
              <a:rPr lang="pt-BR" sz="1800">
                <a:solidFill>
                  <a:schemeClr val="lt2"/>
                </a:solidFill>
              </a:rPr>
              <a:t>Planejamento  e previsão no processo de desenvolvimento ágil;</a:t>
            </a:r>
          </a:p>
          <a:p>
            <a:pPr indent="-342900" lvl="0" marL="457200" rtl="0">
              <a:spcBef>
                <a:spcPts val="0"/>
              </a:spcBef>
              <a:buClr>
                <a:schemeClr val="lt2"/>
              </a:buClr>
              <a:buSzPct val="100000"/>
              <a:buChar char="●"/>
            </a:pPr>
            <a:r>
              <a:rPr lang="pt-BR" sz="1800">
                <a:solidFill>
                  <a:schemeClr val="lt2"/>
                </a:solidFill>
              </a:rPr>
              <a:t>Coordenação no processo de desenvolvimento ágil;</a:t>
            </a:r>
          </a:p>
          <a:p>
            <a:pPr indent="-342900" lvl="0" marL="457200" rtl="0">
              <a:spcBef>
                <a:spcPts val="0"/>
              </a:spcBef>
              <a:buClr>
                <a:schemeClr val="lt2"/>
              </a:buClr>
              <a:buSzPct val="100000"/>
              <a:buChar char="●"/>
            </a:pPr>
            <a:r>
              <a:rPr lang="pt-BR" sz="1800">
                <a:solidFill>
                  <a:schemeClr val="lt2"/>
                </a:solidFill>
              </a:rPr>
              <a:t>Recrutando clientes colaborativos;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78750"/>
            <a:ext cx="8520600" cy="572700"/>
          </a:xfrm>
          <a:prstGeom prst="rect">
            <a:avLst/>
          </a:prstGeom>
        </p:spPr>
        <p:txBody>
          <a:bodyPr anchorCtr="0" anchor="t" bIns="91425" lIns="91425" rIns="91425" tIns="91425">
            <a:noAutofit/>
          </a:bodyPr>
          <a:lstStyle/>
          <a:p>
            <a:pPr lvl="0" rtl="0">
              <a:spcBef>
                <a:spcPts val="0"/>
              </a:spcBef>
              <a:buNone/>
            </a:pPr>
            <a:r>
              <a:rPr lang="pt-BR"/>
              <a:t>Desafio #2 - </a:t>
            </a:r>
            <a:r>
              <a:rPr lang="pt-BR" sz="2400">
                <a:solidFill>
                  <a:srgbClr val="FFFFFF"/>
                </a:solidFill>
              </a:rPr>
              <a:t>Gerenciando e liderando times ágeis de engenharia</a:t>
            </a:r>
          </a:p>
          <a:p>
            <a:pPr lvl="0">
              <a:spcBef>
                <a:spcPts val="0"/>
              </a:spcBef>
              <a:buNone/>
            </a:pPr>
            <a:r>
              <a:t/>
            </a:r>
            <a:endParaRPr/>
          </a:p>
        </p:txBody>
      </p:sp>
      <p:sp>
        <p:nvSpPr>
          <p:cNvPr id="123" name="Shape 123"/>
          <p:cNvSpPr txBox="1"/>
          <p:nvPr>
            <p:ph type="title"/>
          </p:nvPr>
        </p:nvSpPr>
        <p:spPr>
          <a:xfrm>
            <a:off x="311700" y="1365425"/>
            <a:ext cx="8520600" cy="3543600"/>
          </a:xfrm>
          <a:prstGeom prst="rect">
            <a:avLst/>
          </a:prstGeom>
        </p:spPr>
        <p:txBody>
          <a:bodyPr anchorCtr="0" anchor="t" bIns="91425" lIns="91425" rIns="91425" tIns="91425">
            <a:noAutofit/>
          </a:bodyPr>
          <a:lstStyle/>
          <a:p>
            <a:pPr indent="-342900" lvl="0" marL="457200" rtl="0">
              <a:spcBef>
                <a:spcPts val="0"/>
              </a:spcBef>
              <a:buClr>
                <a:schemeClr val="lt2"/>
              </a:buClr>
              <a:buSzPct val="100000"/>
              <a:buChar char="●"/>
            </a:pPr>
            <a:r>
              <a:rPr lang="pt-BR" sz="1800">
                <a:solidFill>
                  <a:schemeClr val="lt2"/>
                </a:solidFill>
              </a:rPr>
              <a:t>Impacto nos pleno e sênior</a:t>
            </a:r>
          </a:p>
          <a:p>
            <a:pPr indent="-342900" lvl="0" marL="457200" rtl="0">
              <a:spcBef>
                <a:spcPts val="0"/>
              </a:spcBef>
              <a:buClr>
                <a:schemeClr val="lt2"/>
              </a:buClr>
              <a:buSzPct val="100000"/>
              <a:buChar char="●"/>
            </a:pPr>
            <a:r>
              <a:rPr lang="pt-BR" sz="1800">
                <a:solidFill>
                  <a:schemeClr val="lt2"/>
                </a:solidFill>
              </a:rPr>
              <a:t>Diferença nos prazos</a:t>
            </a:r>
          </a:p>
          <a:p>
            <a:pPr indent="-342900" lvl="0" marL="457200" rtl="0">
              <a:spcBef>
                <a:spcPts val="0"/>
              </a:spcBef>
              <a:buClr>
                <a:schemeClr val="lt2"/>
              </a:buClr>
              <a:buSzPct val="100000"/>
              <a:buChar char="●"/>
            </a:pPr>
            <a:r>
              <a:rPr lang="pt-BR" sz="1800">
                <a:solidFill>
                  <a:schemeClr val="lt2"/>
                </a:solidFill>
              </a:rPr>
              <a:t>Mudança no acompanhamento</a:t>
            </a:r>
          </a:p>
          <a:p>
            <a:pPr indent="-342900" lvl="1" marL="914400" rtl="0">
              <a:spcBef>
                <a:spcPts val="0"/>
              </a:spcBef>
              <a:buClr>
                <a:schemeClr val="lt2"/>
              </a:buClr>
              <a:buSzPct val="100000"/>
              <a:buChar char="○"/>
            </a:pPr>
            <a:r>
              <a:rPr lang="pt-BR" sz="1800">
                <a:solidFill>
                  <a:schemeClr val="lt2"/>
                </a:solidFill>
              </a:rPr>
              <a:t>Relato por meio de reuniões entre gerentes e engenheiros coordenadores</a:t>
            </a:r>
          </a:p>
          <a:p>
            <a:pPr indent="-342900" lvl="1" marL="914400" rtl="0">
              <a:spcBef>
                <a:spcPts val="0"/>
              </a:spcBef>
              <a:buClr>
                <a:schemeClr val="lt2"/>
              </a:buClr>
              <a:buSzPct val="100000"/>
              <a:buChar char="○"/>
            </a:pPr>
            <a:r>
              <a:rPr lang="pt-BR" sz="1800">
                <a:solidFill>
                  <a:schemeClr val="lt2"/>
                </a:solidFill>
              </a:rPr>
              <a:t>Relato diretamente para diretor de unidade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78750"/>
            <a:ext cx="8520600" cy="572700"/>
          </a:xfrm>
          <a:prstGeom prst="rect">
            <a:avLst/>
          </a:prstGeom>
        </p:spPr>
        <p:txBody>
          <a:bodyPr anchorCtr="0" anchor="t" bIns="91425" lIns="91425" rIns="91425" tIns="91425">
            <a:noAutofit/>
          </a:bodyPr>
          <a:lstStyle/>
          <a:p>
            <a:pPr lvl="0" rtl="0">
              <a:spcBef>
                <a:spcPts val="0"/>
              </a:spcBef>
              <a:buNone/>
            </a:pPr>
            <a:r>
              <a:rPr lang="pt-BR"/>
              <a:t>Desafio #2 - </a:t>
            </a:r>
            <a:r>
              <a:rPr lang="pt-BR" sz="2400">
                <a:solidFill>
                  <a:srgbClr val="FFFFFF"/>
                </a:solidFill>
              </a:rPr>
              <a:t>Planejamento  e previsão no processo de desenvolvimento ágil</a:t>
            </a:r>
          </a:p>
          <a:p>
            <a:pPr lvl="0" rtl="0">
              <a:spcBef>
                <a:spcPts val="0"/>
              </a:spcBef>
              <a:buNone/>
            </a:pPr>
            <a:r>
              <a:t/>
            </a:r>
            <a:endParaRPr/>
          </a:p>
        </p:txBody>
      </p:sp>
      <p:sp>
        <p:nvSpPr>
          <p:cNvPr id="129" name="Shape 129"/>
          <p:cNvSpPr txBox="1"/>
          <p:nvPr>
            <p:ph type="title"/>
          </p:nvPr>
        </p:nvSpPr>
        <p:spPr>
          <a:xfrm>
            <a:off x="311700" y="1365425"/>
            <a:ext cx="8520600" cy="3543600"/>
          </a:xfrm>
          <a:prstGeom prst="rect">
            <a:avLst/>
          </a:prstGeom>
        </p:spPr>
        <p:txBody>
          <a:bodyPr anchorCtr="0" anchor="t" bIns="91425" lIns="91425" rIns="91425" tIns="91425">
            <a:noAutofit/>
          </a:bodyPr>
          <a:lstStyle/>
          <a:p>
            <a:pPr indent="-342900" lvl="0" marL="457200" rtl="0">
              <a:spcBef>
                <a:spcPts val="0"/>
              </a:spcBef>
              <a:buClr>
                <a:schemeClr val="lt2"/>
              </a:buClr>
              <a:buSzPct val="100000"/>
              <a:buChar char="●"/>
            </a:pPr>
            <a:r>
              <a:rPr lang="pt-BR" sz="1800">
                <a:solidFill>
                  <a:schemeClr val="lt2"/>
                </a:solidFill>
              </a:rPr>
              <a:t>Dificuldades na previsibilidade do ágil</a:t>
            </a:r>
          </a:p>
          <a:p>
            <a:pPr indent="-342900" lvl="0" marL="457200" rtl="0">
              <a:spcBef>
                <a:spcPts val="0"/>
              </a:spcBef>
              <a:buClr>
                <a:schemeClr val="lt2"/>
              </a:buClr>
              <a:buSzPct val="100000"/>
              <a:buChar char="●"/>
            </a:pPr>
            <a:r>
              <a:rPr lang="pt-BR" sz="1800">
                <a:solidFill>
                  <a:schemeClr val="lt2"/>
                </a:solidFill>
              </a:rPr>
              <a:t>Opiniões do cliente mudam projeto</a:t>
            </a:r>
          </a:p>
          <a:p>
            <a:pPr indent="-342900" lvl="0" marL="457200" rtl="0">
              <a:spcBef>
                <a:spcPts val="0"/>
              </a:spcBef>
              <a:buClr>
                <a:schemeClr val="lt2"/>
              </a:buClr>
              <a:buSzPct val="100000"/>
              <a:buChar char="●"/>
            </a:pPr>
            <a:r>
              <a:rPr lang="pt-BR" sz="1800">
                <a:solidFill>
                  <a:schemeClr val="lt2"/>
                </a:solidFill>
              </a:rPr>
              <a:t>Prevendo semanas</a:t>
            </a:r>
          </a:p>
          <a:p>
            <a:pPr indent="-342900" lvl="0" marL="457200" rtl="0">
              <a:spcBef>
                <a:spcPts val="0"/>
              </a:spcBef>
              <a:buClr>
                <a:schemeClr val="lt2"/>
              </a:buClr>
              <a:buSzPct val="100000"/>
              <a:buChar char="●"/>
            </a:pPr>
            <a:r>
              <a:rPr lang="pt-BR" sz="1800">
                <a:solidFill>
                  <a:schemeClr val="lt2"/>
                </a:solidFill>
              </a:rPr>
              <a:t>CISCO</a:t>
            </a:r>
          </a:p>
          <a:p>
            <a:pPr indent="-342900" lvl="1" marL="914400" rtl="0">
              <a:spcBef>
                <a:spcPts val="0"/>
              </a:spcBef>
              <a:buClr>
                <a:schemeClr val="lt2"/>
              </a:buClr>
              <a:buSzPct val="100000"/>
              <a:buChar char="○"/>
            </a:pPr>
            <a:r>
              <a:rPr lang="pt-BR" sz="1800">
                <a:solidFill>
                  <a:schemeClr val="lt2"/>
                </a:solidFill>
              </a:rPr>
              <a:t>Entrega de produto a cada 3 meses</a:t>
            </a:r>
          </a:p>
          <a:p>
            <a:pPr indent="-342900" lvl="1" marL="914400" rtl="0">
              <a:spcBef>
                <a:spcPts val="0"/>
              </a:spcBef>
              <a:buClr>
                <a:schemeClr val="lt2"/>
              </a:buClr>
              <a:buSzPct val="100000"/>
              <a:buChar char="○"/>
            </a:pPr>
            <a:r>
              <a:rPr lang="pt-BR" sz="1800">
                <a:solidFill>
                  <a:schemeClr val="lt2"/>
                </a:solidFill>
              </a:rPr>
              <a:t>Esforço de processo preditivo</a:t>
            </a:r>
          </a:p>
          <a:p>
            <a:pPr indent="-342900" lvl="1" marL="914400" rtl="0">
              <a:spcBef>
                <a:spcPts val="0"/>
              </a:spcBef>
              <a:buClr>
                <a:schemeClr val="lt2"/>
              </a:buClr>
              <a:buSzPct val="100000"/>
              <a:buChar char="○"/>
            </a:pPr>
            <a:r>
              <a:rPr lang="pt-BR" sz="1800">
                <a:solidFill>
                  <a:schemeClr val="lt2"/>
                </a:solidFill>
              </a:rPr>
              <a:t>Novo produto -&gt; Casos de uso -&gt; tarefas de engenharia.</a:t>
            </a:r>
          </a:p>
          <a:p>
            <a:pPr indent="-342900" lvl="1" marL="914400" rtl="0">
              <a:spcBef>
                <a:spcPts val="0"/>
              </a:spcBef>
              <a:buClr>
                <a:schemeClr val="lt2"/>
              </a:buClr>
              <a:buSzPct val="100000"/>
              <a:buChar char="○"/>
            </a:pPr>
            <a:r>
              <a:rPr lang="pt-BR" sz="1800">
                <a:solidFill>
                  <a:schemeClr val="lt2"/>
                </a:solidFill>
              </a:rPr>
              <a:t>Mudanças ocasionam ajustes de planejamento</a:t>
            </a:r>
          </a:p>
          <a:p>
            <a:pPr indent="-342900" lvl="1" marL="914400" rtl="0">
              <a:spcBef>
                <a:spcPts val="0"/>
              </a:spcBef>
              <a:buClr>
                <a:schemeClr val="lt2"/>
              </a:buClr>
              <a:buSzPct val="100000"/>
              <a:buChar char="○"/>
            </a:pPr>
            <a:r>
              <a:rPr lang="pt-BR" sz="1800">
                <a:solidFill>
                  <a:schemeClr val="lt2"/>
                </a:solidFill>
              </a:rPr>
              <a:t>2 times</a:t>
            </a:r>
          </a:p>
          <a:p>
            <a:pPr indent="-342900" lvl="2" marL="1371600" rtl="0">
              <a:spcBef>
                <a:spcPts val="0"/>
              </a:spcBef>
              <a:buClr>
                <a:schemeClr val="lt2"/>
              </a:buClr>
              <a:buSzPct val="100000"/>
              <a:buChar char="■"/>
            </a:pPr>
            <a:r>
              <a:rPr lang="pt-BR" sz="1800">
                <a:solidFill>
                  <a:schemeClr val="lt2"/>
                </a:solidFill>
              </a:rPr>
              <a:t>Execução</a:t>
            </a:r>
          </a:p>
          <a:p>
            <a:pPr indent="-342900" lvl="2" marL="1371600" rtl="0">
              <a:spcBef>
                <a:spcPts val="0"/>
              </a:spcBef>
              <a:buClr>
                <a:schemeClr val="lt2"/>
              </a:buClr>
              <a:buSzPct val="100000"/>
              <a:buChar char="■"/>
            </a:pPr>
            <a:r>
              <a:rPr lang="pt-BR" sz="1800">
                <a:solidFill>
                  <a:schemeClr val="lt2"/>
                </a:solidFill>
              </a:rPr>
              <a:t>Planejamento (Seniors)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378750"/>
            <a:ext cx="8520600" cy="572700"/>
          </a:xfrm>
          <a:prstGeom prst="rect">
            <a:avLst/>
          </a:prstGeom>
        </p:spPr>
        <p:txBody>
          <a:bodyPr anchorCtr="0" anchor="t" bIns="91425" lIns="91425" rIns="91425" tIns="91425">
            <a:noAutofit/>
          </a:bodyPr>
          <a:lstStyle/>
          <a:p>
            <a:pPr lvl="0" rtl="0">
              <a:spcBef>
                <a:spcPts val="0"/>
              </a:spcBef>
              <a:buNone/>
            </a:pPr>
            <a:r>
              <a:rPr lang="pt-BR"/>
              <a:t>Desafio #2 - </a:t>
            </a:r>
            <a:r>
              <a:rPr lang="pt-BR" sz="2400">
                <a:solidFill>
                  <a:srgbClr val="F3F3F3"/>
                </a:solidFill>
              </a:rPr>
              <a:t>Coordenação no processo de desenvolvimento ágil</a:t>
            </a:r>
          </a:p>
          <a:p>
            <a:pPr lvl="0" rtl="0">
              <a:spcBef>
                <a:spcPts val="0"/>
              </a:spcBef>
              <a:buNone/>
            </a:pPr>
            <a:r>
              <a:t/>
            </a:r>
            <a:endParaRPr/>
          </a:p>
        </p:txBody>
      </p:sp>
      <p:sp>
        <p:nvSpPr>
          <p:cNvPr id="135" name="Shape 135"/>
          <p:cNvSpPr txBox="1"/>
          <p:nvPr>
            <p:ph type="title"/>
          </p:nvPr>
        </p:nvSpPr>
        <p:spPr>
          <a:xfrm>
            <a:off x="311700" y="1365425"/>
            <a:ext cx="8520600" cy="3543600"/>
          </a:xfrm>
          <a:prstGeom prst="rect">
            <a:avLst/>
          </a:prstGeom>
        </p:spPr>
        <p:txBody>
          <a:bodyPr anchorCtr="0" anchor="t" bIns="91425" lIns="91425" rIns="91425" tIns="91425">
            <a:noAutofit/>
          </a:bodyPr>
          <a:lstStyle/>
          <a:p>
            <a:pPr indent="-342900" lvl="0" marL="457200" rtl="0">
              <a:spcBef>
                <a:spcPts val="0"/>
              </a:spcBef>
              <a:buClr>
                <a:schemeClr val="lt2"/>
              </a:buClr>
              <a:buSzPct val="100000"/>
              <a:buChar char="●"/>
            </a:pPr>
            <a:r>
              <a:rPr lang="pt-BR" sz="1800">
                <a:solidFill>
                  <a:schemeClr val="lt2"/>
                </a:solidFill>
              </a:rPr>
              <a:t>3 níveis de problemas relacionados a times</a:t>
            </a:r>
          </a:p>
          <a:p>
            <a:pPr indent="-342900" lvl="1" marL="914400" rtl="0">
              <a:spcBef>
                <a:spcPts val="0"/>
              </a:spcBef>
              <a:buClr>
                <a:schemeClr val="lt2"/>
              </a:buClr>
              <a:buSzPct val="100000"/>
              <a:buChar char="○"/>
            </a:pPr>
            <a:r>
              <a:rPr lang="pt-BR" sz="1800">
                <a:solidFill>
                  <a:schemeClr val="lt2"/>
                </a:solidFill>
              </a:rPr>
              <a:t>Coordenação interna</a:t>
            </a:r>
          </a:p>
          <a:p>
            <a:pPr indent="-342900" lvl="1" marL="914400" rtl="0">
              <a:spcBef>
                <a:spcPts val="0"/>
              </a:spcBef>
              <a:buClr>
                <a:schemeClr val="lt2"/>
              </a:buClr>
              <a:buSzPct val="100000"/>
              <a:buChar char="○"/>
            </a:pPr>
            <a:r>
              <a:rPr lang="pt-BR" sz="1800">
                <a:solidFill>
                  <a:schemeClr val="lt2"/>
                </a:solidFill>
              </a:rPr>
              <a:t>Coordenação entre departamentos</a:t>
            </a:r>
          </a:p>
          <a:p>
            <a:pPr indent="-342900" lvl="1" marL="914400" rtl="0">
              <a:spcBef>
                <a:spcPts val="0"/>
              </a:spcBef>
              <a:buClr>
                <a:schemeClr val="lt2"/>
              </a:buClr>
              <a:buSzPct val="100000"/>
              <a:buChar char="○"/>
            </a:pPr>
            <a:r>
              <a:rPr lang="pt-BR" sz="1800">
                <a:solidFill>
                  <a:schemeClr val="lt2"/>
                </a:solidFill>
              </a:rPr>
              <a:t>Coordenação com parceiros externos.</a:t>
            </a:r>
          </a:p>
          <a:p>
            <a:pPr indent="-342900" lvl="0" marL="457200" rtl="0">
              <a:spcBef>
                <a:spcPts val="0"/>
              </a:spcBef>
              <a:buClr>
                <a:schemeClr val="lt2"/>
              </a:buClr>
              <a:buSzPct val="100000"/>
              <a:buChar char="●"/>
            </a:pPr>
            <a:r>
              <a:rPr lang="pt-BR" sz="1800">
                <a:solidFill>
                  <a:schemeClr val="lt2"/>
                </a:solidFill>
              </a:rPr>
              <a:t>Otimização dos times: - tarefas simultâneas - pessoas no time</a:t>
            </a:r>
          </a:p>
          <a:p>
            <a:pPr indent="-342900" lvl="0" marL="457200" rtl="0">
              <a:spcBef>
                <a:spcPts val="0"/>
              </a:spcBef>
              <a:buClr>
                <a:schemeClr val="lt2"/>
              </a:buClr>
              <a:buSzPct val="100000"/>
              <a:buChar char="●"/>
            </a:pPr>
            <a:r>
              <a:rPr lang="pt-BR" sz="1800">
                <a:solidFill>
                  <a:schemeClr val="lt2"/>
                </a:solidFill>
              </a:rPr>
              <a:t>Ótima definição do desenho do projeto, com a possibilidade de framework</a:t>
            </a:r>
          </a:p>
          <a:p>
            <a:pPr indent="-342900" lvl="1" marL="914400" rtl="0">
              <a:spcBef>
                <a:spcPts val="0"/>
              </a:spcBef>
              <a:buClr>
                <a:schemeClr val="lt2"/>
              </a:buClr>
              <a:buSzPct val="100000"/>
              <a:buChar char="○"/>
            </a:pPr>
            <a:r>
              <a:rPr lang="pt-BR" sz="1800">
                <a:solidFill>
                  <a:schemeClr val="lt2"/>
                </a:solidFill>
              </a:rPr>
              <a:t>Reduz possíveis chances de mudanças no projeto</a:t>
            </a:r>
          </a:p>
          <a:p>
            <a:pPr indent="-342900" lvl="0" marL="457200" rtl="0">
              <a:spcBef>
                <a:spcPts val="0"/>
              </a:spcBef>
              <a:buClr>
                <a:schemeClr val="lt2"/>
              </a:buClr>
              <a:buSzPct val="100000"/>
              <a:buChar char="●"/>
            </a:pPr>
            <a:r>
              <a:rPr lang="pt-BR" sz="1800">
                <a:solidFill>
                  <a:schemeClr val="lt2"/>
                </a:solidFill>
              </a:rPr>
              <a:t>há 80% de retrabalho no código por falha na comunicação com parceiros externos.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78750"/>
            <a:ext cx="8520600" cy="572700"/>
          </a:xfrm>
          <a:prstGeom prst="rect">
            <a:avLst/>
          </a:prstGeom>
        </p:spPr>
        <p:txBody>
          <a:bodyPr anchorCtr="0" anchor="t" bIns="91425" lIns="91425" rIns="91425" tIns="91425">
            <a:noAutofit/>
          </a:bodyPr>
          <a:lstStyle/>
          <a:p>
            <a:pPr lvl="0" rtl="0">
              <a:spcBef>
                <a:spcPts val="0"/>
              </a:spcBef>
              <a:buNone/>
            </a:pPr>
            <a:r>
              <a:rPr lang="pt-BR"/>
              <a:t>Desafio #2 - </a:t>
            </a:r>
            <a:r>
              <a:rPr lang="pt-BR" sz="2400">
                <a:solidFill>
                  <a:srgbClr val="FFFFFF"/>
                </a:solidFill>
              </a:rPr>
              <a:t>Recrutando clientes colaborativos</a:t>
            </a:r>
          </a:p>
          <a:p>
            <a:pPr lvl="0" rtl="0">
              <a:spcBef>
                <a:spcPts val="0"/>
              </a:spcBef>
              <a:buNone/>
            </a:pPr>
            <a:r>
              <a:t/>
            </a:r>
            <a:endParaRPr/>
          </a:p>
        </p:txBody>
      </p:sp>
      <p:sp>
        <p:nvSpPr>
          <p:cNvPr id="141" name="Shape 141"/>
          <p:cNvSpPr txBox="1"/>
          <p:nvPr>
            <p:ph type="title"/>
          </p:nvPr>
        </p:nvSpPr>
        <p:spPr>
          <a:xfrm>
            <a:off x="311700" y="1365425"/>
            <a:ext cx="8520600" cy="3543600"/>
          </a:xfrm>
          <a:prstGeom prst="rect">
            <a:avLst/>
          </a:prstGeom>
        </p:spPr>
        <p:txBody>
          <a:bodyPr anchorCtr="0" anchor="t" bIns="91425" lIns="91425" rIns="91425" tIns="91425">
            <a:noAutofit/>
          </a:bodyPr>
          <a:lstStyle/>
          <a:p>
            <a:pPr indent="-342900" lvl="0" marL="457200" rtl="0">
              <a:spcBef>
                <a:spcPts val="0"/>
              </a:spcBef>
              <a:buClr>
                <a:schemeClr val="lt2"/>
              </a:buClr>
              <a:buSzPct val="100000"/>
              <a:buChar char="●"/>
            </a:pPr>
            <a:r>
              <a:rPr lang="pt-BR" sz="1800">
                <a:solidFill>
                  <a:schemeClr val="lt2"/>
                </a:solidFill>
              </a:rPr>
              <a:t>Clientes para novos produtos são diferentes para produtos já existentes</a:t>
            </a:r>
          </a:p>
          <a:p>
            <a:pPr indent="-342900" lvl="0" marL="457200" rtl="0">
              <a:spcBef>
                <a:spcPts val="0"/>
              </a:spcBef>
              <a:buClr>
                <a:schemeClr val="lt2"/>
              </a:buClr>
              <a:buSzPct val="100000"/>
              <a:buChar char="●"/>
            </a:pPr>
            <a:r>
              <a:rPr lang="pt-BR" sz="1800">
                <a:solidFill>
                  <a:schemeClr val="lt2"/>
                </a:solidFill>
              </a:rPr>
              <a:t>Clientes colaborativos sabem usar produtos sob desenvolvimento</a:t>
            </a:r>
          </a:p>
          <a:p>
            <a:pPr indent="-342900" lvl="0" marL="457200" rtl="0">
              <a:spcBef>
                <a:spcPts val="0"/>
              </a:spcBef>
              <a:buClr>
                <a:schemeClr val="lt2"/>
              </a:buClr>
              <a:buSzPct val="100000"/>
              <a:buChar char="●"/>
            </a:pPr>
            <a:r>
              <a:rPr lang="pt-BR" sz="1800">
                <a:solidFill>
                  <a:schemeClr val="lt2"/>
                </a:solidFill>
              </a:rPr>
              <a:t>Erros na escolha dos clientes</a:t>
            </a:r>
          </a:p>
          <a:p>
            <a:pPr indent="-342900" lvl="0" marL="457200" rtl="0">
              <a:spcBef>
                <a:spcPts val="0"/>
              </a:spcBef>
              <a:buClr>
                <a:schemeClr val="lt2"/>
              </a:buClr>
              <a:buSzPct val="100000"/>
              <a:buChar char="●"/>
            </a:pPr>
            <a:r>
              <a:rPr lang="pt-BR" sz="1800">
                <a:solidFill>
                  <a:schemeClr val="lt2"/>
                </a:solidFill>
              </a:rPr>
              <a:t>Problema: Investidor A -&gt; Horizontal; Investidor B -&gt; mais segurança.</a:t>
            </a:r>
          </a:p>
          <a:p>
            <a:pPr indent="-342900" lvl="1" marL="914400" rtl="0">
              <a:spcBef>
                <a:spcPts val="0"/>
              </a:spcBef>
              <a:buClr>
                <a:schemeClr val="lt2"/>
              </a:buClr>
              <a:buSzPct val="100000"/>
              <a:buChar char="○"/>
            </a:pPr>
            <a:r>
              <a:rPr lang="pt-BR" sz="1800">
                <a:solidFill>
                  <a:schemeClr val="lt2"/>
                </a:solidFill>
              </a:rPr>
              <a:t>Solução é encontrar clientes colaborativos.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pt-BR"/>
              <a:t>Um estudo de caso da Cisco	Systems</a:t>
            </a:r>
          </a:p>
        </p:txBody>
      </p:sp>
      <p:sp>
        <p:nvSpPr>
          <p:cNvPr id="61" name="Shape 61"/>
          <p:cNvSpPr txBox="1"/>
          <p:nvPr>
            <p:ph idx="1" type="subTitle"/>
          </p:nvPr>
        </p:nvSpPr>
        <p:spPr>
          <a:xfrm>
            <a:off x="311700" y="2834125"/>
            <a:ext cx="8520600" cy="1789200"/>
          </a:xfrm>
          <a:prstGeom prst="rect">
            <a:avLst/>
          </a:prstGeom>
        </p:spPr>
        <p:txBody>
          <a:bodyPr anchorCtr="0" anchor="t" bIns="91425" lIns="91425" rIns="91425" tIns="91425">
            <a:noAutofit/>
          </a:bodyPr>
          <a:lstStyle/>
          <a:p>
            <a:pPr lvl="0" rtl="0" algn="l">
              <a:spcBef>
                <a:spcPts val="0"/>
              </a:spcBef>
              <a:buNone/>
            </a:pPr>
            <a:r>
              <a:rPr lang="pt-BR"/>
              <a:t>Adoção das metodologias ágeis</a:t>
            </a:r>
          </a:p>
          <a:p>
            <a:pPr lvl="0" rtl="0" algn="l">
              <a:spcBef>
                <a:spcPts val="0"/>
              </a:spcBef>
              <a:buNone/>
            </a:pPr>
            <a:r>
              <a:rPr lang="pt-BR"/>
              <a:t>Desenvolvendo novo método de gerenciamento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t>Problema abordado</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68" name="Shape 68"/>
          <p:cNvSpPr/>
          <p:nvPr/>
        </p:nvSpPr>
        <p:spPr>
          <a:xfrm>
            <a:off x="311700" y="1152475"/>
            <a:ext cx="4204500" cy="1907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Clr>
                <a:schemeClr val="dk1"/>
              </a:buClr>
              <a:buSzPct val="61111"/>
              <a:buFont typeface="Arial"/>
              <a:buNone/>
            </a:pPr>
            <a:r>
              <a:rPr b="1" lang="pt-BR" sz="1800"/>
              <a:t>Helping transition to the agile</a:t>
            </a:r>
          </a:p>
          <a:p>
            <a:pPr lvl="0">
              <a:spcBef>
                <a:spcPts val="0"/>
              </a:spcBef>
              <a:buClr>
                <a:schemeClr val="dk1"/>
              </a:buClr>
              <a:buSzPct val="61111"/>
              <a:buFont typeface="Arial"/>
              <a:buNone/>
            </a:pPr>
            <a:r>
              <a:rPr b="1" lang="pt-BR" sz="1800"/>
              <a:t>development process</a:t>
            </a:r>
          </a:p>
          <a:p>
            <a:pPr lvl="0">
              <a:spcBef>
                <a:spcPts val="0"/>
              </a:spcBef>
              <a:buClr>
                <a:schemeClr val="dk1"/>
              </a:buClr>
              <a:buFont typeface="Arial"/>
              <a:buNone/>
            </a:pPr>
            <a:r>
              <a:t/>
            </a:r>
            <a:endParaRPr/>
          </a:p>
          <a:p>
            <a:pPr lvl="0">
              <a:spcBef>
                <a:spcPts val="0"/>
              </a:spcBef>
              <a:buClr>
                <a:schemeClr val="dk1"/>
              </a:buClr>
              <a:buFont typeface="Arial"/>
              <a:buNone/>
            </a:pPr>
            <a:r>
              <a:rPr lang="pt-BR"/>
              <a:t>How can companies select and help</a:t>
            </a:r>
          </a:p>
          <a:p>
            <a:pPr lvl="0">
              <a:spcBef>
                <a:spcPts val="0"/>
              </a:spcBef>
              <a:buClr>
                <a:schemeClr val="dk1"/>
              </a:buClr>
              <a:buFont typeface="Arial"/>
              <a:buNone/>
            </a:pPr>
            <a:r>
              <a:rPr lang="pt-BR"/>
              <a:t>organizational units and teams to</a:t>
            </a:r>
          </a:p>
          <a:p>
            <a:pPr lvl="0">
              <a:spcBef>
                <a:spcPts val="0"/>
              </a:spcBef>
              <a:buClr>
                <a:schemeClr val="dk1"/>
              </a:buClr>
              <a:buFont typeface="Arial"/>
              <a:buNone/>
            </a:pPr>
            <a:r>
              <a:rPr lang="pt-BR"/>
              <a:t>change from non-agile to agile</a:t>
            </a:r>
          </a:p>
          <a:p>
            <a:pPr lvl="0">
              <a:spcBef>
                <a:spcPts val="0"/>
              </a:spcBef>
              <a:buNone/>
            </a:pPr>
            <a:r>
              <a:rPr lang="pt-BR"/>
              <a:t>development processes?</a:t>
            </a:r>
          </a:p>
        </p:txBody>
      </p:sp>
      <p:sp>
        <p:nvSpPr>
          <p:cNvPr id="69" name="Shape 69"/>
          <p:cNvSpPr/>
          <p:nvPr/>
        </p:nvSpPr>
        <p:spPr>
          <a:xfrm>
            <a:off x="4627800" y="2661775"/>
            <a:ext cx="4204500" cy="1907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pt-BR" sz="1800"/>
              <a:t>New management practices</a:t>
            </a:r>
          </a:p>
          <a:p>
            <a:pPr lvl="0">
              <a:spcBef>
                <a:spcPts val="0"/>
              </a:spcBef>
              <a:buNone/>
            </a:pPr>
            <a:r>
              <a:rPr b="1" lang="pt-BR" sz="1800"/>
              <a:t>required by agile development</a:t>
            </a:r>
          </a:p>
          <a:p>
            <a:pPr lvl="0" rtl="0">
              <a:spcBef>
                <a:spcPts val="0"/>
              </a:spcBef>
              <a:buNone/>
            </a:pPr>
            <a:r>
              <a:rPr b="1" lang="pt-BR" sz="1800"/>
              <a:t>processes</a:t>
            </a:r>
          </a:p>
          <a:p>
            <a:pPr lvl="0">
              <a:spcBef>
                <a:spcPts val="0"/>
              </a:spcBef>
              <a:buNone/>
            </a:pPr>
            <a:r>
              <a:t/>
            </a:r>
            <a:endParaRPr/>
          </a:p>
          <a:p>
            <a:pPr lvl="0">
              <a:spcBef>
                <a:spcPts val="0"/>
              </a:spcBef>
              <a:buNone/>
            </a:pPr>
            <a:r>
              <a:rPr lang="pt-BR"/>
              <a:t>How can companies develop new</a:t>
            </a:r>
          </a:p>
          <a:p>
            <a:pPr lvl="0">
              <a:spcBef>
                <a:spcPts val="0"/>
              </a:spcBef>
              <a:buNone/>
            </a:pPr>
            <a:r>
              <a:rPr lang="pt-BR"/>
              <a:t>management environments &amp;</a:t>
            </a:r>
          </a:p>
          <a:p>
            <a:pPr lvl="0">
              <a:spcBef>
                <a:spcPts val="0"/>
              </a:spcBef>
              <a:buNone/>
            </a:pPr>
            <a:r>
              <a:rPr lang="pt-BR"/>
              <a:t>practices to enable and support agile</a:t>
            </a:r>
          </a:p>
          <a:p>
            <a:pPr lvl="0" rtl="0">
              <a:spcBef>
                <a:spcPts val="0"/>
              </a:spcBef>
              <a:buNone/>
            </a:pPr>
            <a:r>
              <a:rPr lang="pt-BR"/>
              <a:t>development practices?</a:t>
            </a:r>
          </a:p>
        </p:txBody>
      </p:sp>
      <p:cxnSp>
        <p:nvCxnSpPr>
          <p:cNvPr id="70" name="Shape 70"/>
          <p:cNvCxnSpPr>
            <a:stCxn id="68" idx="3"/>
            <a:endCxn id="69" idx="0"/>
          </p:cNvCxnSpPr>
          <p:nvPr/>
        </p:nvCxnSpPr>
        <p:spPr>
          <a:xfrm>
            <a:off x="4516200" y="2106025"/>
            <a:ext cx="2214000" cy="555900"/>
          </a:xfrm>
          <a:prstGeom prst="bentConnector2">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Estudo de caso - Cisco Systems</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77" name="Shape 77"/>
          <p:cNvSpPr txBox="1"/>
          <p:nvPr>
            <p:ph idx="1" type="body"/>
          </p:nvPr>
        </p:nvSpPr>
        <p:spPr>
          <a:xfrm>
            <a:off x="311700" y="4568875"/>
            <a:ext cx="8520600" cy="502500"/>
          </a:xfrm>
          <a:prstGeom prst="rect">
            <a:avLst/>
          </a:prstGeom>
        </p:spPr>
        <p:txBody>
          <a:bodyPr anchorCtr="0" anchor="t" bIns="91425" lIns="91425" rIns="91425" tIns="91425">
            <a:noAutofit/>
          </a:bodyPr>
          <a:lstStyle/>
          <a:p>
            <a:pPr lvl="0" rtl="0">
              <a:spcBef>
                <a:spcPts val="0"/>
              </a:spcBef>
              <a:buNone/>
            </a:pPr>
            <a:r>
              <a:rPr lang="pt-BR" sz="1100"/>
              <a:t>Fonte: </a:t>
            </a:r>
            <a:r>
              <a:rPr lang="pt-BR" sz="1100"/>
              <a:t>http://www.cisco.com/c/pt_br/index.html</a:t>
            </a:r>
          </a:p>
        </p:txBody>
      </p:sp>
      <p:pic>
        <p:nvPicPr>
          <p:cNvPr id="78" name="Shape 78"/>
          <p:cNvPicPr preferRelativeResize="0"/>
          <p:nvPr/>
        </p:nvPicPr>
        <p:blipFill>
          <a:blip r:embed="rId3">
            <a:alphaModFix/>
          </a:blip>
          <a:stretch>
            <a:fillRect/>
          </a:stretch>
        </p:blipFill>
        <p:spPr>
          <a:xfrm>
            <a:off x="311700" y="1152475"/>
            <a:ext cx="3717000" cy="2065000"/>
          </a:xfrm>
          <a:prstGeom prst="rect">
            <a:avLst/>
          </a:prstGeom>
          <a:noFill/>
          <a:ln>
            <a:noFill/>
          </a:ln>
        </p:spPr>
      </p:pic>
      <p:pic>
        <p:nvPicPr>
          <p:cNvPr descr="Captura de tela de 2017-05-30 12-28-09.png" id="79" name="Shape 79"/>
          <p:cNvPicPr preferRelativeResize="0"/>
          <p:nvPr/>
        </p:nvPicPr>
        <p:blipFill rotWithShape="1">
          <a:blip r:embed="rId4">
            <a:alphaModFix/>
          </a:blip>
          <a:srcRect b="0" l="0" r="0" t="0"/>
          <a:stretch/>
        </p:blipFill>
        <p:spPr>
          <a:xfrm>
            <a:off x="4028700" y="2396323"/>
            <a:ext cx="4803599" cy="2172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Estudo de caso - Cisco Systems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86" name="Shape 86"/>
          <p:cNvPicPr preferRelativeResize="0"/>
          <p:nvPr/>
        </p:nvPicPr>
        <p:blipFill>
          <a:blip r:embed="rId3">
            <a:alphaModFix/>
          </a:blip>
          <a:stretch>
            <a:fillRect/>
          </a:stretch>
        </p:blipFill>
        <p:spPr>
          <a:xfrm>
            <a:off x="1143000" y="1017725"/>
            <a:ext cx="4734860" cy="3551150"/>
          </a:xfrm>
          <a:prstGeom prst="rect">
            <a:avLst/>
          </a:prstGeom>
          <a:noFill/>
          <a:ln>
            <a:noFill/>
          </a:ln>
        </p:spPr>
      </p:pic>
      <p:sp>
        <p:nvSpPr>
          <p:cNvPr id="87" name="Shape 87"/>
          <p:cNvSpPr txBox="1"/>
          <p:nvPr>
            <p:ph idx="1" type="body"/>
          </p:nvPr>
        </p:nvSpPr>
        <p:spPr>
          <a:xfrm>
            <a:off x="311700" y="4568875"/>
            <a:ext cx="8520600" cy="502500"/>
          </a:xfrm>
          <a:prstGeom prst="rect">
            <a:avLst/>
          </a:prstGeom>
        </p:spPr>
        <p:txBody>
          <a:bodyPr anchorCtr="0" anchor="t" bIns="91425" lIns="91425" rIns="91425" tIns="91425">
            <a:noAutofit/>
          </a:bodyPr>
          <a:lstStyle/>
          <a:p>
            <a:pPr lvl="0" rtl="0">
              <a:spcBef>
                <a:spcPts val="0"/>
              </a:spcBef>
              <a:buNone/>
            </a:pPr>
            <a:r>
              <a:rPr lang="pt-BR" sz="1100"/>
              <a:t>Fonte: https://upload.wikimedia.org/wikipedia/commons/thumb/e/e2/Waterfall_model.svg/1280px-Waterfall_model.svg.png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887100"/>
          </a:xfrm>
          <a:prstGeom prst="rect">
            <a:avLst/>
          </a:prstGeom>
        </p:spPr>
        <p:txBody>
          <a:bodyPr anchorCtr="0" anchor="t" bIns="91425" lIns="91425" rIns="91425" tIns="91425">
            <a:noAutofit/>
          </a:bodyPr>
          <a:lstStyle/>
          <a:p>
            <a:pPr lvl="0">
              <a:spcBef>
                <a:spcPts val="0"/>
              </a:spcBef>
              <a:buNone/>
            </a:pPr>
            <a:r>
              <a:rPr lang="pt-BR"/>
              <a:t>Desafio #1  - </a:t>
            </a:r>
            <a:r>
              <a:rPr b="1" lang="pt-BR" sz="1800">
                <a:solidFill>
                  <a:srgbClr val="FFFFFF"/>
                </a:solidFill>
              </a:rPr>
              <a:t>Helping transition to the agile</a:t>
            </a:r>
          </a:p>
          <a:p>
            <a:pPr lvl="0" rtl="0">
              <a:spcBef>
                <a:spcPts val="0"/>
              </a:spcBef>
              <a:buClr>
                <a:schemeClr val="dk1"/>
              </a:buClr>
              <a:buSzPct val="61111"/>
              <a:buFont typeface="Arial"/>
              <a:buNone/>
            </a:pPr>
            <a:r>
              <a:rPr b="1" lang="pt-BR" sz="1800">
                <a:solidFill>
                  <a:srgbClr val="FFFFFF"/>
                </a:solidFill>
              </a:rPr>
              <a:t>development process</a:t>
            </a:r>
          </a:p>
        </p:txBody>
      </p:sp>
      <p:sp>
        <p:nvSpPr>
          <p:cNvPr id="93" name="Shape 93"/>
          <p:cNvSpPr txBox="1"/>
          <p:nvPr>
            <p:ph idx="1" type="body"/>
          </p:nvPr>
        </p:nvSpPr>
        <p:spPr>
          <a:xfrm>
            <a:off x="311700" y="1550150"/>
            <a:ext cx="8520600" cy="3416400"/>
          </a:xfrm>
          <a:prstGeom prst="rect">
            <a:avLst/>
          </a:prstGeom>
        </p:spPr>
        <p:txBody>
          <a:bodyPr anchorCtr="0" anchor="t" bIns="91425" lIns="91425" rIns="91425" tIns="91425">
            <a:noAutofit/>
          </a:bodyPr>
          <a:lstStyle/>
          <a:p>
            <a:pPr indent="-228600" lvl="0" marL="457200" rtl="0">
              <a:spcBef>
                <a:spcPts val="0"/>
              </a:spcBef>
              <a:buChar char="●"/>
            </a:pPr>
            <a:r>
              <a:rPr b="1" lang="pt-BR"/>
              <a:t>Criação da ATT</a:t>
            </a:r>
          </a:p>
          <a:p>
            <a:pPr indent="-342900" lvl="1" marL="914400" rtl="0">
              <a:spcBef>
                <a:spcPts val="0"/>
              </a:spcBef>
              <a:buSzPct val="100000"/>
              <a:buChar char="○"/>
            </a:pPr>
            <a:r>
              <a:rPr lang="pt-BR" sz="1800"/>
              <a:t>Agile Tiger Team</a:t>
            </a:r>
          </a:p>
          <a:p>
            <a:pPr indent="-228600" lvl="0" marL="457200" rtl="0">
              <a:spcBef>
                <a:spcPts val="0"/>
              </a:spcBef>
              <a:buChar char="●"/>
            </a:pPr>
            <a:r>
              <a:rPr b="1" lang="pt-BR"/>
              <a:t>Definiu avaliação dos seguintes tópicos</a:t>
            </a:r>
          </a:p>
          <a:p>
            <a:pPr indent="-342900" lvl="1" marL="914400">
              <a:spcBef>
                <a:spcPts val="0"/>
              </a:spcBef>
              <a:buSzPct val="100000"/>
              <a:buChar char="○"/>
            </a:pPr>
            <a:r>
              <a:rPr lang="pt-BR" sz="1800"/>
              <a:t>Avaliação de benefícios;</a:t>
            </a:r>
          </a:p>
          <a:p>
            <a:pPr indent="-342900" lvl="1" marL="914400">
              <a:spcBef>
                <a:spcPts val="0"/>
              </a:spcBef>
              <a:buSzPct val="100000"/>
              <a:buChar char="○"/>
            </a:pPr>
            <a:r>
              <a:rPr lang="pt-BR" sz="1800"/>
              <a:t>Avaliação de prontidão;</a:t>
            </a:r>
          </a:p>
          <a:p>
            <a:pPr indent="-342900" lvl="1" marL="914400" rtl="0">
              <a:spcBef>
                <a:spcPts val="0"/>
              </a:spcBef>
              <a:buSzPct val="100000"/>
              <a:buChar char="○"/>
            </a:pPr>
            <a:r>
              <a:rPr lang="pt-BR" sz="1800"/>
              <a:t>Auxiliando a transição;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Desafio #1  - </a:t>
            </a:r>
            <a:r>
              <a:rPr lang="pt-BR" sz="2400">
                <a:solidFill>
                  <a:srgbClr val="FFFFFF"/>
                </a:solidFill>
              </a:rPr>
              <a:t>Avaliação de benefícios</a:t>
            </a:r>
          </a:p>
        </p:txBody>
      </p:sp>
      <p:sp>
        <p:nvSpPr>
          <p:cNvPr id="99" name="Shape 99"/>
          <p:cNvSpPr txBox="1"/>
          <p:nvPr>
            <p:ph idx="1" type="body"/>
          </p:nvPr>
        </p:nvSpPr>
        <p:spPr>
          <a:xfrm>
            <a:off x="311700" y="1550150"/>
            <a:ext cx="8520600" cy="3416400"/>
          </a:xfrm>
          <a:prstGeom prst="rect">
            <a:avLst/>
          </a:prstGeom>
        </p:spPr>
        <p:txBody>
          <a:bodyPr anchorCtr="0" anchor="t" bIns="91425" lIns="91425" rIns="91425" tIns="91425">
            <a:noAutofit/>
          </a:bodyPr>
          <a:lstStyle/>
          <a:p>
            <a:pPr indent="-228600" lvl="0" marL="457200" rtl="0">
              <a:spcBef>
                <a:spcPts val="0"/>
              </a:spcBef>
              <a:buChar char="●"/>
            </a:pPr>
            <a:r>
              <a:rPr b="1" lang="pt-BR"/>
              <a:t>Avalia os benefícios em 3 áreas:</a:t>
            </a:r>
          </a:p>
          <a:p>
            <a:pPr indent="-342900" lvl="1" marL="914400" rtl="0">
              <a:spcBef>
                <a:spcPts val="0"/>
              </a:spcBef>
              <a:buSzPct val="100000"/>
              <a:buChar char="○"/>
            </a:pPr>
            <a:r>
              <a:rPr lang="pt-BR" sz="1800"/>
              <a:t>Tempo de mercado;</a:t>
            </a:r>
          </a:p>
          <a:p>
            <a:pPr indent="-342900" lvl="1" marL="914400" rtl="0">
              <a:spcBef>
                <a:spcPts val="0"/>
              </a:spcBef>
              <a:buSzPct val="100000"/>
              <a:buChar char="○"/>
            </a:pPr>
            <a:r>
              <a:rPr lang="pt-BR" sz="1800"/>
              <a:t>Satisfação do cliente;</a:t>
            </a:r>
          </a:p>
          <a:p>
            <a:pPr indent="-342900" lvl="1" marL="914400" rtl="0">
              <a:spcBef>
                <a:spcPts val="0"/>
              </a:spcBef>
              <a:buSzPct val="100000"/>
              <a:buChar char="○"/>
            </a:pPr>
            <a:r>
              <a:rPr lang="pt-BR" sz="1800"/>
              <a:t>Engajamento do cliente;</a:t>
            </a:r>
          </a:p>
          <a:p>
            <a:pPr indent="-228600" lvl="0" marL="457200" rtl="0">
              <a:spcBef>
                <a:spcPts val="0"/>
              </a:spcBef>
              <a:buChar char="●"/>
            </a:pPr>
            <a:r>
              <a:rPr b="1" lang="pt-BR"/>
              <a:t>Comunicar benefícios com todos os níveis.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Desafio #1  - </a:t>
            </a:r>
            <a:r>
              <a:rPr lang="pt-BR" sz="2400">
                <a:solidFill>
                  <a:srgbClr val="FFFFFF"/>
                </a:solidFill>
              </a:rPr>
              <a:t>Avaliação de prontidão</a:t>
            </a:r>
          </a:p>
        </p:txBody>
      </p:sp>
      <p:sp>
        <p:nvSpPr>
          <p:cNvPr id="105" name="Shape 105"/>
          <p:cNvSpPr txBox="1"/>
          <p:nvPr>
            <p:ph idx="1" type="body"/>
          </p:nvPr>
        </p:nvSpPr>
        <p:spPr>
          <a:xfrm>
            <a:off x="311700" y="1550150"/>
            <a:ext cx="8520600" cy="3416400"/>
          </a:xfrm>
          <a:prstGeom prst="rect">
            <a:avLst/>
          </a:prstGeom>
        </p:spPr>
        <p:txBody>
          <a:bodyPr anchorCtr="0" anchor="t" bIns="91425" lIns="91425" rIns="91425" tIns="91425">
            <a:noAutofit/>
          </a:bodyPr>
          <a:lstStyle/>
          <a:p>
            <a:pPr indent="-228600" lvl="0" marL="457200" rtl="0">
              <a:spcBef>
                <a:spcPts val="0"/>
              </a:spcBef>
              <a:buChar char="●"/>
            </a:pPr>
            <a:r>
              <a:rPr b="1" lang="pt-BR"/>
              <a:t>Condições para transição:</a:t>
            </a:r>
          </a:p>
          <a:p>
            <a:pPr indent="-342900" lvl="1" marL="914400" rtl="0">
              <a:spcBef>
                <a:spcPts val="0"/>
              </a:spcBef>
              <a:buSzPct val="100000"/>
              <a:buChar char="○"/>
            </a:pPr>
            <a:r>
              <a:rPr lang="pt-BR" sz="1800"/>
              <a:t>Acordo de Liderança;</a:t>
            </a:r>
          </a:p>
          <a:p>
            <a:pPr indent="-342900" lvl="1" marL="914400" rtl="0">
              <a:spcBef>
                <a:spcPts val="0"/>
              </a:spcBef>
              <a:buSzPct val="100000"/>
              <a:buChar char="○"/>
            </a:pPr>
            <a:r>
              <a:rPr lang="pt-BR" sz="1800"/>
              <a:t>Interdependência</a:t>
            </a:r>
            <a:r>
              <a:rPr lang="pt-BR" sz="1800"/>
              <a:t> das atividades mínimas para a equipe de engenharia;</a:t>
            </a:r>
          </a:p>
          <a:p>
            <a:pPr indent="-342900" lvl="1" marL="914400" rtl="0">
              <a:spcBef>
                <a:spcPts val="0"/>
              </a:spcBef>
              <a:buSzPct val="100000"/>
              <a:buChar char="○"/>
            </a:pPr>
            <a:r>
              <a:rPr lang="pt-BR" sz="1800"/>
              <a:t>Desenvolvimento de produto no estágio inicial;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t>Desafio #1  - </a:t>
            </a:r>
            <a:r>
              <a:rPr lang="pt-BR" sz="2400">
                <a:solidFill>
                  <a:srgbClr val="FFFFFF"/>
                </a:solidFill>
              </a:rPr>
              <a:t>Auxiliando a transição</a:t>
            </a:r>
          </a:p>
        </p:txBody>
      </p:sp>
      <p:sp>
        <p:nvSpPr>
          <p:cNvPr id="111" name="Shape 111"/>
          <p:cNvSpPr txBox="1"/>
          <p:nvPr>
            <p:ph idx="1" type="body"/>
          </p:nvPr>
        </p:nvSpPr>
        <p:spPr>
          <a:xfrm>
            <a:off x="311700" y="1155425"/>
            <a:ext cx="8520600" cy="3704400"/>
          </a:xfrm>
          <a:prstGeom prst="rect">
            <a:avLst/>
          </a:prstGeom>
        </p:spPr>
        <p:txBody>
          <a:bodyPr anchorCtr="0" anchor="t" bIns="91425" lIns="91425" rIns="91425" tIns="91425">
            <a:noAutofit/>
          </a:bodyPr>
          <a:lstStyle/>
          <a:p>
            <a:pPr indent="-228600" lvl="0" marL="457200" rtl="0">
              <a:spcBef>
                <a:spcPts val="0"/>
              </a:spcBef>
              <a:buChar char="●"/>
            </a:pPr>
            <a:r>
              <a:rPr lang="pt-BR"/>
              <a:t>Examinar áreas;</a:t>
            </a:r>
          </a:p>
          <a:p>
            <a:pPr indent="-228600" lvl="0" marL="457200" rtl="0">
              <a:spcBef>
                <a:spcPts val="0"/>
              </a:spcBef>
              <a:buChar char="●"/>
            </a:pPr>
            <a:r>
              <a:rPr lang="pt-BR"/>
              <a:t>Provê Treinamentos;</a:t>
            </a:r>
          </a:p>
          <a:p>
            <a:pPr indent="-228600" lvl="0" marL="457200" rtl="0">
              <a:spcBef>
                <a:spcPts val="0"/>
              </a:spcBef>
              <a:buChar char="●"/>
            </a:pPr>
            <a:r>
              <a:rPr lang="pt-BR"/>
              <a:t>ATT analisou </a:t>
            </a:r>
            <a:r>
              <a:rPr lang="pt-BR"/>
              <a:t>lições</a:t>
            </a:r>
            <a:r>
              <a:rPr lang="pt-BR"/>
              <a:t> e aprendizados dos engenheiros para garantir que seriam inseridos nos treinamentos ágeis;</a:t>
            </a:r>
          </a:p>
          <a:p>
            <a:pPr indent="-228600" lvl="0" marL="457200" rtl="0">
              <a:spcBef>
                <a:spcPts val="0"/>
              </a:spcBef>
              <a:buChar char="●"/>
            </a:pPr>
            <a:r>
              <a:rPr lang="pt-BR"/>
              <a:t>Coachs precisam prestar atenção em tudo;</a:t>
            </a:r>
          </a:p>
          <a:p>
            <a:pPr indent="-228600" lvl="0" marL="457200" rtl="0">
              <a:spcBef>
                <a:spcPts val="0"/>
              </a:spcBef>
              <a:buChar char="●"/>
            </a:pPr>
            <a:r>
              <a:rPr lang="pt-BR"/>
              <a:t>Times tem que aprender que existem apenas “boas práticas”;</a:t>
            </a:r>
          </a:p>
          <a:p>
            <a:pPr indent="-228600" lvl="0" marL="457200" rtl="0">
              <a:spcBef>
                <a:spcPts val="0"/>
              </a:spcBef>
              <a:buChar char="●"/>
            </a:pPr>
            <a:r>
              <a:rPr lang="pt-BR"/>
              <a:t>Criar cultura de </a:t>
            </a:r>
            <a:r>
              <a:rPr b="1" lang="pt-BR"/>
              <a:t>melhoria contínua;</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