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ixie One"/>
      <p:regular r:id="rId22"/>
    </p:embeddedFont>
    <p:embeddedFont>
      <p:font typeface="Varela Round"/>
      <p:regular r:id="rId23"/>
    </p:embeddedFont>
    <p:embeddedFont>
      <p:font typeface="Ultra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NixieOn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Ultra-regular.fntdata"/><Relationship Id="rId12" Type="http://schemas.openxmlformats.org/officeDocument/2006/relationships/slide" Target="slides/slide8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058200" y="-295450"/>
            <a:ext cx="3027599" cy="30278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773750" y="3449654"/>
            <a:ext cx="55964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A1BECC"/>
              </a:buClr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A1BECC"/>
              </a:buClr>
              <a:buSzPct val="100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1414537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31175" y="-5717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065925" y="-295450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417200" y="20526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46046" y="3365546"/>
            <a:ext cx="455999" cy="455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072325" y="4494725"/>
            <a:ext cx="993600" cy="9932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7370250" y="780100"/>
            <a:ext cx="932399" cy="9323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34450" y="4139625"/>
            <a:ext cx="424799" cy="42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308287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880850" y="1920300"/>
            <a:ext cx="5382300" cy="207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/>
        </p:nvSpPr>
        <p:spPr>
          <a:xfrm>
            <a:off x="3593400" y="7813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51" name="Shape 51"/>
          <p:cNvSpPr/>
          <p:nvPr/>
        </p:nvSpPr>
        <p:spPr>
          <a:xfrm>
            <a:off x="229225" y="2988350"/>
            <a:ext cx="802799" cy="8030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442225" y="3999900"/>
            <a:ext cx="1695899" cy="1695899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334025" y="-231725"/>
            <a:ext cx="1666799" cy="1666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032025" y="3791450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217050" y="1311325"/>
            <a:ext cx="304799" cy="304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050675" y="2042175"/>
            <a:ext cx="1520099" cy="1520099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969775" y="3713850"/>
            <a:ext cx="597900" cy="598199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1144200" y="2698575"/>
            <a:ext cx="893699" cy="8936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88725" y="2338650"/>
            <a:ext cx="811199" cy="811199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53675" y="4149950"/>
            <a:ext cx="1207799" cy="12077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38575" y="2993025"/>
            <a:ext cx="304799" cy="3047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39500" y="1019775"/>
            <a:ext cx="397499" cy="3974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95350" y="-321125"/>
            <a:ext cx="741599" cy="741599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 column +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0" y="909050"/>
            <a:ext cx="36395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0" y="1525754"/>
            <a:ext cx="3639599" cy="2786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81" name="Shape 81"/>
          <p:cNvSpPr/>
          <p:nvPr/>
        </p:nvSpPr>
        <p:spPr>
          <a:xfrm>
            <a:off x="580275" y="751950"/>
            <a:ext cx="3639599" cy="36395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5375" y="4559750"/>
            <a:ext cx="361499" cy="361499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364800" y="346950"/>
            <a:ext cx="274199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899000" y="242225"/>
            <a:ext cx="853799" cy="853799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061150" y="142950"/>
            <a:ext cx="538499" cy="5381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650848" y="1550150"/>
            <a:ext cx="2560500" cy="337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177050" y="657475"/>
            <a:ext cx="846899" cy="846899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87650" y="4142300"/>
            <a:ext cx="1207799" cy="12077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72525" y="1696950"/>
            <a:ext cx="304799" cy="3047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515500" y="-72500"/>
            <a:ext cx="397499" cy="397499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651500" y="1030850"/>
            <a:ext cx="304799" cy="3047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097900" y="167450"/>
            <a:ext cx="741599" cy="741599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-205625" y="2347725"/>
            <a:ext cx="2040599" cy="2040599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8532600" y="911950"/>
            <a:ext cx="542699" cy="542699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935875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723372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6510870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1016475" y="2981600"/>
            <a:ext cx="440399" cy="4403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2059425" y="1112475"/>
            <a:ext cx="304799" cy="3047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546800" y="608625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8211275" y="1152650"/>
            <a:ext cx="397499" cy="3974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599600" y="-27525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16475" y="4091700"/>
            <a:ext cx="1207799" cy="12077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/>
          <p:nvPr/>
        </p:nvSpPr>
        <p:spPr>
          <a:xfrm>
            <a:off x="1280687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46046" y="3213146"/>
            <a:ext cx="455999" cy="455999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71500" y="3038600"/>
            <a:ext cx="804899" cy="804899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280700" y="1608475"/>
            <a:ext cx="1043399" cy="1043999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640475" y="-201875"/>
            <a:ext cx="750299" cy="7502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-222975" y="500875"/>
            <a:ext cx="1832699" cy="1832699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280700" y="3950125"/>
            <a:ext cx="750299" cy="750299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809376" y="886439"/>
            <a:ext cx="416399" cy="4163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118000" y="-244550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46900" y="723962"/>
            <a:ext cx="741599" cy="741599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46225" y="4177700"/>
            <a:ext cx="6651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600"/>
            </a:lvl1pPr>
          </a:lstStyle>
          <a:p/>
        </p:txBody>
      </p:sp>
      <p:sp>
        <p:nvSpPr>
          <p:cNvPr id="148" name="Shape 148"/>
          <p:cNvSpPr/>
          <p:nvPr/>
        </p:nvSpPr>
        <p:spPr>
          <a:xfrm rot="10800000">
            <a:off x="8705950" y="3777262"/>
            <a:ext cx="617399" cy="617399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10800000">
            <a:off x="608749" y="841360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10800000">
            <a:off x="8195021" y="4553299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10800000">
            <a:off x="8458384" y="4183762"/>
            <a:ext cx="210899" cy="2108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10800000">
            <a:off x="-153146" y="-444546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10800000">
            <a:off x="8012015" y="133390"/>
            <a:ext cx="434699" cy="434699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10800000">
            <a:off x="-73577" y="841499"/>
            <a:ext cx="330899" cy="330899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10800000">
            <a:off x="8512150" y="133404"/>
            <a:ext cx="811199" cy="811199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10800000">
            <a:off x="117997" y="-173402"/>
            <a:ext cx="586199" cy="586199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10800000">
            <a:off x="748824" y="4695049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10800000">
            <a:off x="-316662" y="3443534"/>
            <a:ext cx="506099" cy="506099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10800000">
            <a:off x="-226169" y="4140649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>
            <a:off x="8700641" y="1100249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A1BECC"/>
              </a:buClr>
              <a:buSzPct val="1000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A1BECC"/>
              </a:buClr>
              <a:buSzPct val="1000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A1BECC"/>
              </a:buClr>
              <a:buSzPct val="100000"/>
              <a:buFont typeface="Varela Round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travis-ci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devmedia.com.br/integracao-continua-uma-introducao-ao-assunto/28002" TargetMode="External"/><Relationship Id="rId4" Type="http://schemas.openxmlformats.org/officeDocument/2006/relationships/hyperlink" Target="https://martinfowler.com/articles/continuousIntegration.htm" TargetMode="External"/><Relationship Id="rId5" Type="http://schemas.openxmlformats.org/officeDocument/2006/relationships/hyperlink" Target="http://www.devmedia.com.br/build-automatico-de-projetos-com-continuum/28914" TargetMode="External"/><Relationship Id="rId6" Type="http://schemas.openxmlformats.org/officeDocument/2006/relationships/hyperlink" Target="http://blog.caelum.com.br/integracao-continua/" TargetMode="External"/><Relationship Id="rId7" Type="http://schemas.openxmlformats.org/officeDocument/2006/relationships/hyperlink" Target="http://stefanteixeira.com.br/2014/09/01/configurando-travis-ci-para-um-projeto-com-ghostdriver-e-gradl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ravis-ci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Integração</a:t>
            </a:r>
            <a:br>
              <a:rPr b="1" lang="en"/>
            </a:br>
            <a:r>
              <a:rPr b="1" lang="en"/>
              <a:t>Contínua</a:t>
            </a:r>
          </a:p>
        </p:txBody>
      </p: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1878200" y="4450175"/>
            <a:ext cx="4485600" cy="49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i="1" lang="en"/>
              <a:t>Dividir, conquistar e integrar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751" y="1194076"/>
            <a:ext cx="5792474" cy="3383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Shape 282"/>
          <p:cNvGrpSpPr/>
          <p:nvPr/>
        </p:nvGrpSpPr>
        <p:grpSpPr>
          <a:xfrm>
            <a:off x="6009475" y="3923075"/>
            <a:ext cx="2887612" cy="774300"/>
            <a:chOff x="2151875" y="4224875"/>
            <a:chExt cx="2887612" cy="774300"/>
          </a:xfrm>
        </p:grpSpPr>
        <p:sp>
          <p:nvSpPr>
            <p:cNvPr id="283" name="Shape 283"/>
            <p:cNvSpPr/>
            <p:nvPr/>
          </p:nvSpPr>
          <p:spPr>
            <a:xfrm flipH="1" rot="10800000">
              <a:off x="2151875" y="4224875"/>
              <a:ext cx="2781600" cy="774300"/>
            </a:xfrm>
            <a:prstGeom prst="wedgeEllipseCallout">
              <a:avLst>
                <a:gd fmla="val -60849" name="adj1"/>
                <a:gd fmla="val -9331" name="adj2"/>
              </a:avLst>
            </a:prstGeom>
            <a:solidFill>
              <a:srgbClr val="E8004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2441487" y="4382375"/>
              <a:ext cx="2598000" cy="4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Selecionar o repositório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875" y="0"/>
            <a:ext cx="4311800" cy="43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>
            <p:ph idx="4294967295" type="subTitle"/>
          </p:nvPr>
        </p:nvSpPr>
        <p:spPr>
          <a:xfrm>
            <a:off x="1810725" y="535975"/>
            <a:ext cx="3188400" cy="31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A1BECC"/>
                </a:solidFill>
              </a:rPr>
              <a:t>Na raiz do repositório criar o arquivo: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1BECC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.travis.yml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1BECC"/>
              </a:solidFill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371" y="2506150"/>
            <a:ext cx="969124" cy="137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Shape 292"/>
          <p:cNvCxnSpPr>
            <a:stCxn id="291" idx="3"/>
          </p:cNvCxnSpPr>
          <p:nvPr/>
        </p:nvCxnSpPr>
        <p:spPr>
          <a:xfrm flipH="1" rot="10800000">
            <a:off x="3889496" y="1548412"/>
            <a:ext cx="1608300" cy="1643100"/>
          </a:xfrm>
          <a:prstGeom prst="curvedConnector2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93" name="Shape 293"/>
          <p:cNvSpPr txBox="1"/>
          <p:nvPr/>
        </p:nvSpPr>
        <p:spPr>
          <a:xfrm>
            <a:off x="1456425" y="4167475"/>
            <a:ext cx="66786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24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Este será o arquivo de build com o script para compilação e execução dos testes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2909625" y="157350"/>
            <a:ext cx="3598500" cy="482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language: ruby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services: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mysql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before_script: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mysql -e 'create database myapp_test;' -uroot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script: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cd 2017.1-SIGS3/SIGS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bundle install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bundle exec rake db:load_config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bundle exec rake db:create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bundle exec rake db:migrate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bundle exec rspec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after_sucess: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coveralls push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rvm: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- 2.3.1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notifications: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email: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recipients: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- email@example.com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021" y="3257075"/>
            <a:ext cx="929749" cy="131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7072300" y="2602875"/>
            <a:ext cx="1981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.travis.yml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072300" y="4572100"/>
            <a:ext cx="1981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exemplo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4294967295" type="ctrTitle"/>
          </p:nvPr>
        </p:nvSpPr>
        <p:spPr>
          <a:xfrm>
            <a:off x="685800" y="6689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Sucesso!!!</a:t>
            </a:r>
          </a:p>
        </p:txBody>
      </p:sp>
      <p:sp>
        <p:nvSpPr>
          <p:cNvPr id="307" name="Shape 307"/>
          <p:cNvSpPr txBox="1"/>
          <p:nvPr>
            <p:ph idx="4294967295" type="subTitle"/>
          </p:nvPr>
        </p:nvSpPr>
        <p:spPr>
          <a:xfrm>
            <a:off x="1275150" y="2100975"/>
            <a:ext cx="6593700" cy="75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00ACC3"/>
                </a:solidFill>
              </a:rPr>
              <a:t>O Travis agora está configurado para rodar os scripts toda vez que fizerem um novo commit</a:t>
            </a:r>
          </a:p>
        </p:txBody>
      </p:sp>
      <p:sp>
        <p:nvSpPr>
          <p:cNvPr id="308" name="Shape 308"/>
          <p:cNvSpPr/>
          <p:nvPr/>
        </p:nvSpPr>
        <p:spPr>
          <a:xfrm>
            <a:off x="1751480" y="750775"/>
            <a:ext cx="996143" cy="996143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 vez que uma nova funcionalidade for implementada o Travis irá: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0" y="1525750"/>
            <a:ext cx="4271700" cy="27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Criar uma máquina virtual em branco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Pegar o código-fonte no GitHub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Fazer o deploy da aplicação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Rodar os testes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Notificar o usuário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669200" y="1338350"/>
            <a:ext cx="34509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Dúvidas sobre como  construir o arquivo de build da sua aplicação?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Acesse: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800" u="sng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http://docs.travis-ci.com/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2935850" y="1594225"/>
            <a:ext cx="5275500" cy="224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Agora, toda a sua equipe de desenvolvimento recebe um </a:t>
            </a:r>
            <a:r>
              <a:rPr b="1" lang="en">
                <a:solidFill>
                  <a:srgbClr val="000000"/>
                </a:solidFill>
              </a:rPr>
              <a:t>feedback instantâneo </a:t>
            </a:r>
            <a:r>
              <a:rPr lang="en">
                <a:solidFill>
                  <a:srgbClr val="000000"/>
                </a:solidFill>
              </a:rPr>
              <a:t>quando uma nova funcionalidade é implementada, ou de quando várias funcionalidades são implementadas em paralelo, garantindo a </a:t>
            </a:r>
            <a:r>
              <a:rPr b="1" lang="en">
                <a:solidFill>
                  <a:srgbClr val="E8004C"/>
                </a:solidFill>
              </a:rPr>
              <a:t>integridade do código</a:t>
            </a:r>
            <a:r>
              <a:rPr lang="en">
                <a:solidFill>
                  <a:srgbClr val="000000"/>
                </a:solidFill>
              </a:rPr>
              <a:t> constantemente.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368875" y="2496725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 EQUIPE - 2017.1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368875" y="2955977"/>
            <a:ext cx="5275500" cy="18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Bruno Matias, 15/0051212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Carlos Aragon, 15/0121148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Iasmin Mendes, 14/0041940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Wallacy Braz, 15/0059329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4294967295" type="title"/>
          </p:nvPr>
        </p:nvSpPr>
        <p:spPr>
          <a:xfrm>
            <a:off x="1934250" y="371125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1364575" y="1032450"/>
            <a:ext cx="6544200" cy="307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Integração contínua: uma introdução ao assunto. Disponível em: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&lt;h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ttp://www.devmedia.com.br/integracao-continua-uma-introducao-ao-assunto/28002</a:t>
            </a:r>
            <a:r>
              <a:rPr lang="en" sz="1200"/>
              <a:t> &gt; Acesso em 23-05-2017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MARTIN,Fowler. Continuous Integration, 2009. Disponível em: &lt;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https://martinfowler.com/articles/continuousIntegration.htm</a:t>
            </a:r>
            <a:r>
              <a:rPr lang="en" sz="1200"/>
              <a:t> l&gt;. Acesso em: 23 de maio.2017.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FLÁVIO, José. Build automático de projetos com Continuum. Disponível em: &lt;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http://www.devmedia.com.br/build-automatico-de-projetos-com-continuum/28914</a:t>
            </a:r>
            <a:r>
              <a:rPr lang="en" sz="1200"/>
              <a:t> &gt; Acesso em 23/05/2017 às 20h.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CAUÊ, Guerra. Integração Contínua e o processo Agile. Disponível em: &lt;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http://blog.caelum.com.br/integracao-continua/</a:t>
            </a:r>
            <a:r>
              <a:rPr lang="en" sz="1200"/>
              <a:t> &gt; Acesso em 23 de maio de 2017.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TEIXEIRA, Stefan. Configurando Travis CI para um projeto com GhostDriver e Gradle Disponível em: &lt;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http://stefanteixeira.com.br/2014/09/01/configurando-travis-ci-para-um-projeto-com-ghostdriver-e-gradle/</a:t>
            </a:r>
            <a:r>
              <a:rPr lang="en" sz="1200"/>
              <a:t> &gt; Acesso em: 6 de junho de 2017.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1773225" y="1920300"/>
            <a:ext cx="5754000" cy="20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i="1" lang="en"/>
              <a:t>Integração contínua (CI) é o processo de automatizar a compilação e teste de código sempre que um membro da equipe comete alterações no controle de versão.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r">
              <a:spcBef>
                <a:spcPts val="0"/>
              </a:spcBef>
              <a:buNone/>
            </a:pPr>
            <a:r>
              <a:rPr i="1" lang="en" sz="2000"/>
              <a:t>Sam Guckenheimer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2935875" y="756375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Integração Contínua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935875" y="1297150"/>
            <a:ext cx="5824500" cy="27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Prática XP</a:t>
            </a:r>
          </a:p>
          <a:p>
            <a:pPr lvl="0" rtl="0" algn="just">
              <a:spcBef>
                <a:spcPts val="0"/>
              </a:spcBef>
              <a:buNone/>
            </a:pPr>
            <a:br>
              <a:rPr lang="en"/>
            </a:br>
            <a:r>
              <a:rPr lang="en" sz="1800"/>
              <a:t> Desenvolvedores de software que trabalham em funcionalidades diferentes precisam integrar suas mudanças com o resto da base de código da equipe. Esperar dias ou semanas para integrar o código cria muitos conflitos de mesclagem, difíceis de corrigir erros, divergentes estratégias de código e esforços duplicados. A CI exige que o código da equipe  seja controlado buscando garantir </a:t>
            </a:r>
            <a:r>
              <a:rPr b="1" lang="en" sz="1800">
                <a:solidFill>
                  <a:srgbClr val="E8004C"/>
                </a:solidFill>
              </a:rPr>
              <a:t>qualidade</a:t>
            </a:r>
            <a:r>
              <a:rPr lang="en" sz="1800"/>
              <a:t> e </a:t>
            </a:r>
            <a:r>
              <a:rPr b="1" lang="en" sz="1800">
                <a:solidFill>
                  <a:srgbClr val="E8004C"/>
                </a:solidFill>
              </a:rPr>
              <a:t>coesão</a:t>
            </a:r>
            <a:r>
              <a:rPr lang="en" sz="180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hape 201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617A86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 txBox="1"/>
          <p:nvPr>
            <p:ph idx="4294967295" type="title"/>
          </p:nvPr>
        </p:nvSpPr>
        <p:spPr>
          <a:xfrm>
            <a:off x="1934250" y="1545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Requisitos</a:t>
            </a:r>
            <a:r>
              <a:rPr b="1" lang="en"/>
              <a:t> para a Integração Contínua</a:t>
            </a:r>
          </a:p>
        </p:txBody>
      </p:sp>
      <p:sp>
        <p:nvSpPr>
          <p:cNvPr id="203" name="Shape 203"/>
          <p:cNvSpPr/>
          <p:nvPr/>
        </p:nvSpPr>
        <p:spPr>
          <a:xfrm>
            <a:off x="1327800" y="2362050"/>
            <a:ext cx="419100" cy="419400"/>
          </a:xfrm>
          <a:prstGeom prst="donut">
            <a:avLst>
              <a:gd fmla="val 241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4" name="Shape 204"/>
          <p:cNvCxnSpPr/>
          <p:nvPr/>
        </p:nvCxnSpPr>
        <p:spPr>
          <a:xfrm rot="10800000">
            <a:off x="1537500" y="1733550"/>
            <a:ext cx="0" cy="876300"/>
          </a:xfrm>
          <a:prstGeom prst="straightConnector1">
            <a:avLst/>
          </a:prstGeom>
          <a:noFill/>
          <a:ln cap="flat" cmpd="sng" w="19050">
            <a:solidFill>
              <a:srgbClr val="617A86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205" name="Shape 205"/>
          <p:cNvSpPr txBox="1"/>
          <p:nvPr/>
        </p:nvSpPr>
        <p:spPr>
          <a:xfrm>
            <a:off x="913650" y="974675"/>
            <a:ext cx="12477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Manter um repositório de código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1854425" y="2362050"/>
            <a:ext cx="1394100" cy="1400200"/>
            <a:chOff x="2054775" y="2362050"/>
            <a:chExt cx="1394100" cy="1400200"/>
          </a:xfrm>
        </p:grpSpPr>
        <p:sp>
          <p:nvSpPr>
            <p:cNvPr id="207" name="Shape 207"/>
            <p:cNvSpPr/>
            <p:nvPr/>
          </p:nvSpPr>
          <p:spPr>
            <a:xfrm>
              <a:off x="2542275" y="2362050"/>
              <a:ext cx="419100" cy="419400"/>
            </a:xfrm>
            <a:prstGeom prst="donut">
              <a:avLst>
                <a:gd fmla="val 24108" name="adj"/>
              </a:avLst>
            </a:prstGeom>
            <a:solidFill>
              <a:srgbClr val="E8004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2751825" y="2524125"/>
              <a:ext cx="0" cy="876300"/>
            </a:xfrm>
            <a:prstGeom prst="straightConnector1">
              <a:avLst/>
            </a:prstGeom>
            <a:noFill/>
            <a:ln cap="flat" cmpd="sng" w="19050">
              <a:solidFill>
                <a:srgbClr val="617A86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209" name="Shape 209"/>
            <p:cNvSpPr txBox="1"/>
            <p:nvPr/>
          </p:nvSpPr>
          <p:spPr>
            <a:xfrm>
              <a:off x="2054775" y="3346450"/>
              <a:ext cx="13941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617A86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Automatizar a compilação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617A86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Build</a:t>
              </a:r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3032012" y="1197750"/>
            <a:ext cx="1394100" cy="1583687"/>
            <a:chOff x="3476600" y="1197750"/>
            <a:chExt cx="1394100" cy="1583687"/>
          </a:xfrm>
        </p:grpSpPr>
        <p:sp>
          <p:nvSpPr>
            <p:cNvPr id="211" name="Shape 211"/>
            <p:cNvSpPr/>
            <p:nvPr/>
          </p:nvSpPr>
          <p:spPr>
            <a:xfrm>
              <a:off x="3963950" y="2362037"/>
              <a:ext cx="419100" cy="419400"/>
            </a:xfrm>
            <a:prstGeom prst="donut">
              <a:avLst>
                <a:gd fmla="val 24108" name="adj"/>
              </a:avLst>
            </a:prstGeom>
            <a:solidFill>
              <a:srgbClr val="65BB48">
                <a:alpha val="8667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4173650" y="1733537"/>
              <a:ext cx="0" cy="876300"/>
            </a:xfrm>
            <a:prstGeom prst="straightConnector1">
              <a:avLst/>
            </a:prstGeom>
            <a:noFill/>
            <a:ln cap="flat" cmpd="sng" w="19050">
              <a:solidFill>
                <a:srgbClr val="617A86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213" name="Shape 213"/>
            <p:cNvSpPr txBox="1"/>
            <p:nvPr/>
          </p:nvSpPr>
          <p:spPr>
            <a:xfrm>
              <a:off x="3476600" y="1197750"/>
              <a:ext cx="13941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617A86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Testes automatizado</a:t>
              </a: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4141550" y="2362050"/>
            <a:ext cx="1583100" cy="1400200"/>
            <a:chOff x="1960275" y="2362050"/>
            <a:chExt cx="1583100" cy="1400200"/>
          </a:xfrm>
        </p:grpSpPr>
        <p:sp>
          <p:nvSpPr>
            <p:cNvPr id="215" name="Shape 215"/>
            <p:cNvSpPr/>
            <p:nvPr/>
          </p:nvSpPr>
          <p:spPr>
            <a:xfrm>
              <a:off x="2542275" y="2362050"/>
              <a:ext cx="419100" cy="419400"/>
            </a:xfrm>
            <a:prstGeom prst="donut">
              <a:avLst>
                <a:gd fmla="val 24108" name="adj"/>
              </a:avLst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2751825" y="2524125"/>
              <a:ext cx="0" cy="876300"/>
            </a:xfrm>
            <a:prstGeom prst="straightConnector1">
              <a:avLst/>
            </a:prstGeom>
            <a:noFill/>
            <a:ln cap="flat" cmpd="sng" w="19050">
              <a:solidFill>
                <a:srgbClr val="617A86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217" name="Shape 217"/>
            <p:cNvSpPr txBox="1"/>
            <p:nvPr/>
          </p:nvSpPr>
          <p:spPr>
            <a:xfrm>
              <a:off x="1960275" y="3346450"/>
              <a:ext cx="15831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617A86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Os commits diários devem estar alinhados com a a branch principal</a:t>
              </a:r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5486125" y="996700"/>
            <a:ext cx="1394100" cy="1784737"/>
            <a:chOff x="5815650" y="996700"/>
            <a:chExt cx="1394100" cy="1784737"/>
          </a:xfrm>
        </p:grpSpPr>
        <p:sp>
          <p:nvSpPr>
            <p:cNvPr id="219" name="Shape 219"/>
            <p:cNvSpPr/>
            <p:nvPr/>
          </p:nvSpPr>
          <p:spPr>
            <a:xfrm>
              <a:off x="6303000" y="2362037"/>
              <a:ext cx="419100" cy="419400"/>
            </a:xfrm>
            <a:prstGeom prst="donut">
              <a:avLst>
                <a:gd fmla="val 24108" name="adj"/>
              </a:avLst>
            </a:prstGeom>
            <a:solidFill>
              <a:srgbClr val="ED4A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Shape 220"/>
            <p:cNvCxnSpPr/>
            <p:nvPr/>
          </p:nvCxnSpPr>
          <p:spPr>
            <a:xfrm rot="10800000">
              <a:off x="6512700" y="1733537"/>
              <a:ext cx="0" cy="876300"/>
            </a:xfrm>
            <a:prstGeom prst="straightConnector1">
              <a:avLst/>
            </a:prstGeom>
            <a:noFill/>
            <a:ln cap="flat" cmpd="sng" w="19050">
              <a:solidFill>
                <a:srgbClr val="617A86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221" name="Shape 221"/>
            <p:cNvSpPr txBox="1"/>
            <p:nvPr/>
          </p:nvSpPr>
          <p:spPr>
            <a:xfrm>
              <a:off x="5815650" y="996700"/>
              <a:ext cx="1394100" cy="5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617A86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Todo commit deve passar pelo build</a:t>
              </a: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6617675" y="2362050"/>
            <a:ext cx="1583100" cy="1400200"/>
            <a:chOff x="1960275" y="2362050"/>
            <a:chExt cx="1583100" cy="1400200"/>
          </a:xfrm>
        </p:grpSpPr>
        <p:sp>
          <p:nvSpPr>
            <p:cNvPr id="223" name="Shape 223"/>
            <p:cNvSpPr/>
            <p:nvPr/>
          </p:nvSpPr>
          <p:spPr>
            <a:xfrm>
              <a:off x="2542275" y="2362050"/>
              <a:ext cx="419100" cy="419400"/>
            </a:xfrm>
            <a:prstGeom prst="donut">
              <a:avLst>
                <a:gd fmla="val 24108" name="adj"/>
              </a:avLst>
            </a:prstGeom>
            <a:solidFill>
              <a:srgbClr val="197B8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Shape 224"/>
            <p:cNvCxnSpPr/>
            <p:nvPr/>
          </p:nvCxnSpPr>
          <p:spPr>
            <a:xfrm>
              <a:off x="2751825" y="2524125"/>
              <a:ext cx="0" cy="876300"/>
            </a:xfrm>
            <a:prstGeom prst="straightConnector1">
              <a:avLst/>
            </a:prstGeom>
            <a:noFill/>
            <a:ln cap="flat" cmpd="sng" w="19050">
              <a:solidFill>
                <a:srgbClr val="617A86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225" name="Shape 225"/>
            <p:cNvSpPr txBox="1"/>
            <p:nvPr/>
          </p:nvSpPr>
          <p:spPr>
            <a:xfrm>
              <a:off x="1960275" y="3346450"/>
              <a:ext cx="15831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617A86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Build Rápido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781700" y="909050"/>
            <a:ext cx="5275500" cy="64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Integração Contínua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2781700" y="1550150"/>
            <a:ext cx="1854600" cy="33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Controle de Versão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Trabalho colaborativo, onde há compartilhamento de dados entre diversos desenvolvedores que trabalham em conjunto.</a:t>
            </a:r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4723372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Testes Automatizados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Análise quanto a integridade da build atual.</a:t>
            </a:r>
          </a:p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6510870" y="1550150"/>
            <a:ext cx="1700399" cy="33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Build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Compilar, preparar o executável e testar a aplicação sem a necessidade da intervenção manual de um desenvolvedor.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186950" y="2419075"/>
            <a:ext cx="1878900" cy="1056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Métricas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39" name="Shape 239"/>
          <p:cNvSpPr txBox="1"/>
          <p:nvPr>
            <p:ph idx="4294967295" type="title"/>
          </p:nvPr>
        </p:nvSpPr>
        <p:spPr>
          <a:xfrm>
            <a:off x="1934250" y="154550"/>
            <a:ext cx="5275499" cy="64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Ciclo de Integração</a:t>
            </a:r>
          </a:p>
        </p:txBody>
      </p:sp>
      <p:sp>
        <p:nvSpPr>
          <p:cNvPr id="240" name="Shape 240"/>
          <p:cNvSpPr/>
          <p:nvPr/>
        </p:nvSpPr>
        <p:spPr>
          <a:xfrm>
            <a:off x="3632550" y="1162550"/>
            <a:ext cx="1878900" cy="1056900"/>
          </a:xfrm>
          <a:prstGeom prst="roundRect">
            <a:avLst>
              <a:gd fmla="val 16667" name="adj"/>
            </a:avLst>
          </a:prstGeom>
          <a:solidFill>
            <a:srgbClr val="197B8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Desenvolvimento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&lt; / &gt;</a:t>
            </a:r>
          </a:p>
        </p:txBody>
      </p:sp>
      <p:sp>
        <p:nvSpPr>
          <p:cNvPr id="241" name="Shape 241"/>
          <p:cNvSpPr/>
          <p:nvPr/>
        </p:nvSpPr>
        <p:spPr>
          <a:xfrm>
            <a:off x="5992650" y="2419075"/>
            <a:ext cx="1878900" cy="1056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Repositório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325" y="2977374"/>
            <a:ext cx="375558" cy="3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3632550" y="3781725"/>
            <a:ext cx="1878900" cy="1056900"/>
          </a:xfrm>
          <a:prstGeom prst="roundRect">
            <a:avLst>
              <a:gd fmla="val 16667" name="adj"/>
            </a:avLst>
          </a:prstGeom>
          <a:solidFill>
            <a:srgbClr val="65BB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Build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466" y="2932204"/>
            <a:ext cx="461850" cy="46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>
            <a:stCxn id="238" idx="0"/>
            <a:endCxn id="240" idx="1"/>
          </p:cNvCxnSpPr>
          <p:nvPr/>
        </p:nvCxnSpPr>
        <p:spPr>
          <a:xfrm rot="-5400000">
            <a:off x="2515500" y="1301875"/>
            <a:ext cx="728100" cy="1506300"/>
          </a:xfrm>
          <a:prstGeom prst="curvedConnector2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6" name="Shape 246"/>
          <p:cNvSpPr txBox="1"/>
          <p:nvPr/>
        </p:nvSpPr>
        <p:spPr>
          <a:xfrm>
            <a:off x="2126400" y="1376362"/>
            <a:ext cx="119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Melhorar</a:t>
            </a:r>
          </a:p>
        </p:txBody>
      </p:sp>
      <p:cxnSp>
        <p:nvCxnSpPr>
          <p:cNvPr id="247" name="Shape 247"/>
          <p:cNvCxnSpPr>
            <a:stCxn id="240" idx="3"/>
            <a:endCxn id="241" idx="0"/>
          </p:cNvCxnSpPr>
          <p:nvPr/>
        </p:nvCxnSpPr>
        <p:spPr>
          <a:xfrm>
            <a:off x="5511450" y="1691000"/>
            <a:ext cx="1420800" cy="728100"/>
          </a:xfrm>
          <a:prstGeom prst="curvedConnector2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>
            <a:stCxn id="241" idx="2"/>
            <a:endCxn id="243" idx="3"/>
          </p:cNvCxnSpPr>
          <p:nvPr/>
        </p:nvCxnSpPr>
        <p:spPr>
          <a:xfrm rot="5400000">
            <a:off x="5804700" y="3182875"/>
            <a:ext cx="834300" cy="1420500"/>
          </a:xfrm>
          <a:prstGeom prst="curvedConnector2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>
            <a:stCxn id="238" idx="2"/>
            <a:endCxn id="243" idx="1"/>
          </p:cNvCxnSpPr>
          <p:nvPr/>
        </p:nvCxnSpPr>
        <p:spPr>
          <a:xfrm flipH="1" rot="-5400000">
            <a:off x="2462400" y="3139975"/>
            <a:ext cx="834300" cy="1506300"/>
          </a:xfrm>
          <a:prstGeom prst="curvedConnector2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0" name="Shape 250"/>
          <p:cNvSpPr txBox="1"/>
          <p:nvPr/>
        </p:nvSpPr>
        <p:spPr>
          <a:xfrm>
            <a:off x="6411975" y="1459987"/>
            <a:ext cx="119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Commit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145425" y="4157900"/>
            <a:ext cx="172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Início do trabalho de CI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586400" y="4079162"/>
            <a:ext cx="119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Nixie One"/>
                <a:ea typeface="Nixie One"/>
                <a:cs typeface="Nixie One"/>
                <a:sym typeface="Nixie One"/>
              </a:rPr>
              <a:t>Reportar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4294967295" type="ctrTitle"/>
          </p:nvPr>
        </p:nvSpPr>
        <p:spPr>
          <a:xfrm>
            <a:off x="1304925" y="135550"/>
            <a:ext cx="65343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Travis CI</a:t>
            </a:r>
          </a:p>
        </p:txBody>
      </p:sp>
      <p:sp>
        <p:nvSpPr>
          <p:cNvPr id="258" name="Shape 258"/>
          <p:cNvSpPr txBox="1"/>
          <p:nvPr>
            <p:ph idx="4294967295" type="subTitle"/>
          </p:nvPr>
        </p:nvSpPr>
        <p:spPr>
          <a:xfrm>
            <a:off x="1304925" y="3868754"/>
            <a:ext cx="65343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A1BECC"/>
                </a:solidFill>
              </a:rPr>
              <a:t>Serviço de Integração em Nuvem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209850" y="1209587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962275" y="1543050"/>
            <a:ext cx="704699" cy="704699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648" y="1711036"/>
            <a:ext cx="1738700" cy="17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ctrTitle"/>
          </p:nvPr>
        </p:nvSpPr>
        <p:spPr>
          <a:xfrm>
            <a:off x="1739725" y="1991850"/>
            <a:ext cx="55965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Configurando o Travis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 o GitHub</a:t>
            </a:r>
          </a:p>
        </p:txBody>
      </p:sp>
      <p:sp>
        <p:nvSpPr>
          <p:cNvPr id="269" name="Shape 269"/>
          <p:cNvSpPr txBox="1"/>
          <p:nvPr>
            <p:ph idx="1" type="subTitle"/>
          </p:nvPr>
        </p:nvSpPr>
        <p:spPr>
          <a:xfrm>
            <a:off x="1773750" y="3437749"/>
            <a:ext cx="5596500" cy="95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https://travis-ci.org/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Acessar o site do Travis CI e permitir acesso a sua conta GitHub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926"/>
            <a:ext cx="9143999" cy="50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433000" y="541275"/>
            <a:ext cx="1312200" cy="786300"/>
          </a:xfrm>
          <a:prstGeom prst="wedgeEllipseCallout">
            <a:avLst>
              <a:gd fmla="val 1153" name="adj1"/>
              <a:gd fmla="val 66969" name="adj2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Integrar novo</a:t>
            </a:r>
            <a:br>
              <a:rPr b="1" lang="en" sz="1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1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repositório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