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Shape 18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793505" y="-869917"/>
            <a:ext cx="3579848" cy="752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Shape 83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5318919" y="1585119"/>
            <a:ext cx="467836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1127919" y="-396079"/>
            <a:ext cx="4678361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9" name="Shape 89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-2379" y="-925"/>
            <a:ext cx="9146379" cy="685892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" name="Shape 22"/>
          <p:cNvSpPr txBox="1"/>
          <p:nvPr>
            <p:ph type="ctrTitle"/>
          </p:nvPr>
        </p:nvSpPr>
        <p:spPr>
          <a:xfrm rot="-2460000">
            <a:off x="817111" y="1730402"/>
            <a:ext cx="5648622" cy="12043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 rot="-2460000">
            <a:off x="1212276" y="2470924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-2379" y="-925"/>
            <a:ext cx="9146379" cy="685892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 rot="-2460000">
            <a:off x="819398" y="1726736"/>
            <a:ext cx="5650992" cy="12075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 rot="-2460000">
            <a:off x="1216152" y="2468304"/>
            <a:ext cx="6510528" cy="329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Shape 34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822959" y="1097279"/>
            <a:ext cx="3200399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3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67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94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594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685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579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579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523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700016" y="1097279"/>
            <a:ext cx="3200399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3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67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94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594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685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579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579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523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22959" y="1097279"/>
            <a:ext cx="320039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819150" y="1701848"/>
            <a:ext cx="3200399" cy="3108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67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594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12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706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706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650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700016" y="1097279"/>
            <a:ext cx="320039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700016" y="1701848"/>
            <a:ext cx="3200399" cy="3108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67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594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12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706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706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650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Shape 55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Shape 59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Shape 62"/>
          <p:cNvSpPr/>
          <p:nvPr/>
        </p:nvSpPr>
        <p:spPr>
          <a:xfrm rot="5400000">
            <a:off x="433389" y="-433386"/>
            <a:ext cx="6858000" cy="7724777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 rot="-2460000">
            <a:off x="784930" y="1576103"/>
            <a:ext cx="5212080" cy="10894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b="0" i="0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749551" y="2618911"/>
            <a:ext cx="3807779" cy="332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4063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13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67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67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558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452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452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96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 rot="-2460000">
            <a:off x="1297953" y="2253384"/>
            <a:ext cx="5794759" cy="623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rgbClr val="FFFFFF"/>
              </a:buClr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Shape 68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pic"/>
          </p:nvPr>
        </p:nvSpPr>
        <p:spPr>
          <a:xfrm>
            <a:off x="2028825" y="0"/>
            <a:ext cx="7115175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r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Shape 71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5048250"/>
            <a:ext cx="3571874" cy="18097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48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 rot="-2460000">
            <a:off x="671197" y="1717500"/>
            <a:ext cx="5486400" cy="8674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-2460000">
            <a:off x="1143479" y="2180528"/>
            <a:ext cx="6096545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2"/>
              </a:buClr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Shape 77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2375" y="5918000"/>
            <a:ext cx="3574200" cy="940200"/>
          </a:xfrm>
          <a:custGeom>
            <a:pathLst>
              <a:path extrusionOk="0" h="120000" w="120000">
                <a:moveTo>
                  <a:pt x="79" y="119999"/>
                </a:moveTo>
                <a:lnTo>
                  <a:pt x="0" y="0"/>
                </a:lnTo>
                <a:lnTo>
                  <a:pt x="68674" y="0"/>
                </a:lnTo>
                <a:lnTo>
                  <a:pt x="119999" y="119999"/>
                </a:lnTo>
                <a:lnTo>
                  <a:pt x="79" y="11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7"/>
          <p:cNvSpPr/>
          <p:nvPr/>
        </p:nvSpPr>
        <p:spPr>
          <a:xfrm>
            <a:off x="-2375" y="5918000"/>
            <a:ext cx="9146400" cy="940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6779" y="0"/>
                </a:lnTo>
                <a:lnTo>
                  <a:pt x="120000" y="61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Shape 12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pt-BR" sz="4800"/>
              <a:t>Mapa Geral do PMBOK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22950" y="3442299"/>
            <a:ext cx="75210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Gesiel Freitas 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Lucas Andrade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Vinícius Carvalho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811509" y="91441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pt-BR" sz="2000"/>
              <a:t>Na Disciplina de Gestão de Portfólio e Projeto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PLANEJAMENTO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68650" y="1013797"/>
            <a:ext cx="8229600" cy="4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do cronograma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145 a 149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Planejar o gerenciamento do cronograma é o processo de estabelecer as políticas, os procedimentos e a documentação para o planejamento, desenvolvimento, gerenciamento, execução e controle do cronograma do projeto. O principal benefício deste processo é o fornecimento de orientação e instruções sobre como o cronograma do projeto será gerenciado ao longo de todo o projeto. 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de custos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195 a 200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Planejar o gerenciamento dos custos é o processo de estabelecer as políticas, os procedimentos e a documentação necessários para o planejamento, gerenciamento, despesas, e controle dos custos do projeto. O principal benefício deste processo é o fornecimento de orientação e instruções sobre como os custos do projeto serão gerenciados ao longo de todo o projeto.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PLANEJAMENTO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68650" y="1309397"/>
            <a:ext cx="8229600" cy="4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das aquisições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357 a 370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Planejar o gerenciamento da aquisições é o processo de documentação das decisões de compras do projeto, especificando a abordagem e identificando fornecedores em potencial. O principal benefício deste processo é que ele determina se deve-se adquirir ou não apoio externo e, se for o caso, o que adquirir, como fazer a aquisição, a quantidade necessária, e quando efetuar a aquisição. 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dos riscos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310 a 318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Planejar o gerenciamento dos riscos é o processo de definição de como conduzir as atividades de gerenciamento dos riscos de um projeto. O principal benefício deste processo é que ele garante que o grau, tipo, e visibilidade do gerenciamento dos riscos sejam proporcionais tanto aos riscos quanto à importância do projeto para a organização.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PLANEJAMENTO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68650" y="1309397"/>
            <a:ext cx="8229600" cy="4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da qualidade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227 a 242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Planejar o gerenciamento da qualidade é o processo de identificação dos requisitos e/ou padrões de qualidade do projeto e suas entregas, e de documentação de como o projeto demonstrará conformidade com os relevantes requisitos e/ou padrões de qualidade. O principal benefício desse processo é o fornecimento de orientação e instruções sobre como a qualidade será gerenciada e validada ao longo de todo o projeto. 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EXECUÇÃO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3127379"/>
            <a:ext cx="8229600" cy="263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Execução do Cronograma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Executar o cronograma é uma atividade da disciplina onde não possui uma atividade equivalente no PMBOK. Essa atividade engloba a execução das atividades, no qual está sendo executado todas as atividades previstas no cronograma.. </a:t>
            </a:r>
          </a:p>
        </p:txBody>
      </p:sp>
      <p:pic>
        <p:nvPicPr>
          <p:cNvPr descr="execucao_pmbok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419"/>
            <a:ext cx="9144000" cy="1689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MONITORAMENTO E CONTROLE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849" y="1518149"/>
            <a:ext cx="8592300" cy="3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MONITORAMENTO E CONTROLE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36300" y="1330225"/>
            <a:ext cx="8471400" cy="4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Validar o escopo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133 a 136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Validar o escopo é o processo de formalização da aceitação das entregas concluídas do projeto. O principal benefício deste processo é que ele proporciona objetividade ao processo de aceitação e aumenta a probabilidade da aceitação final do produto, serviço ou resultado, através da validação de cada entrega. 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Controlar Escopo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136 a 140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Controlar o escopo é o processo de monitoramento do progresso do escopo do projeto e do escopo do produto e gerenciamento das mudanças feitas na linha de base do escopo. O principal benefício deste processo é permitir que a linha de base do escopo seja mantida ao longo de todo o projeto.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MONITORAMENTO E CONTROLE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36300" y="1330225"/>
            <a:ext cx="8471400" cy="4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Controlar cronograma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185 a 192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Controlar o cronograma é o processo de monitoramento do andamento das atividades do projeto para atualização no seu progresso e gerenciamento das mudanças feitas na linha de base do cronograma para realizar o planejado. O principal benefício deste processo é fornecer os meios de se reconhecer o desvio do planejado e tomar medidas corretivas e preventivas, minimizando assim o risco. 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Controlar custos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215 a 226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Controlar os custos é o processo de monitoramento do andamento do projeto para atualização no seu orçamento e gerenciamento das mudanças feitas na linha de base de custos. O principal benefício deste processo é fornecer os meios de se reconhecer a variação do planejado a fim de tomar medidas corretivas e preventivas, minimizando assim o risco.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MONITORAMENTO E CONTROLE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36300" y="1330225"/>
            <a:ext cx="8471400" cy="4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Controlar riscos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349 a 354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Controlar os riscos é o processo de implementação de planos de respostas aos riscos, acompanhamento dos riscos identificados, monitoramento dos riscos residuais, identificação de novos riscos e avaliação da eficácia do processo de riscos durante todo o projeto. O principal benefício desse processo é a melhoria do grau de eficiência da abordagem dos riscos no decorrer de todo o ciclo de vida do projeto a fim de otimizar continuamente as respostas aos riscos.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OBRIGADO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4221087"/>
            <a:ext cx="8229600" cy="190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Introdução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00275" y="1100625"/>
            <a:ext cx="8672700" cy="474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O Guia PMBOK é um manual de boas práticas aplicadas ao gerenciamento de projetos, e é mantido pelo Project Management Institute, o PMI®.</a:t>
            </a:r>
          </a:p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PMBOK® é uma abreviação do inglês “</a:t>
            </a:r>
            <a:r>
              <a:rPr b="0" i="1" lang="pt-BR">
                <a:latin typeface="Arial"/>
                <a:ea typeface="Arial"/>
                <a:cs typeface="Arial"/>
                <a:sym typeface="Arial"/>
              </a:rPr>
              <a:t>Project Management Body Of Knowledg</a:t>
            </a:r>
            <a:r>
              <a:rPr b="0" lang="pt-BR">
                <a:latin typeface="Arial"/>
                <a:ea typeface="Arial"/>
                <a:cs typeface="Arial"/>
                <a:sym typeface="Arial"/>
              </a:rPr>
              <a:t>e” que podemos traduzir para o português como “O Corpo de Conhecimento em Gerenciamento de Projetos”, ou como o próprio PMBOK® em português se entitula: “O Guia do Conhecimento em Gerenciamento de Projetos”.</a:t>
            </a: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O Guia do Conhecimento em Gerenciamento de Projetos fornece diretrizes para o gerenciamento de projetos individuais e define os conceitos relacionados com o gerenciamento de projetos. Ele também descreve o ciclo de vida de gerenciamento de projetos e seus respectivos processos, assim como o ciclo de vida do projeto. O Guia PMBOK® contém o padrão e guia globalmente reconhecidos para a profissão de gerenciamento de projetos.</a:t>
            </a:r>
          </a:p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Introdução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6850" y="1100625"/>
            <a:ext cx="8846100" cy="460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o projeto para atender aos seus requisitos. O gerenciamento de projetos é realizado através da aplicação e integração apropriadas dos 47 processos de gerenciamento de projetos, logicamente agrupados em cinco grupos de processos. Esses cinco grupos de processos são</a:t>
            </a: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Iniciação;</a:t>
            </a: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Planejamento;</a:t>
            </a: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Execução;</a:t>
            </a: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Monitoramento e controle;</a:t>
            </a: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Encerramento.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Isso 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não</a:t>
            </a:r>
            <a:r>
              <a:rPr b="0"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significa que você como gerente 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é obrigado</a:t>
            </a:r>
            <a:r>
              <a:rPr b="0"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aplicar e seguir todos os 47 processos em todos os seus projetos, isso não é verdade e nem uma lei.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26950" y="71350"/>
            <a:ext cx="8117100" cy="587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000">
                <a:latin typeface="Arial"/>
                <a:ea typeface="Arial"/>
                <a:cs typeface="Arial"/>
                <a:sym typeface="Arial"/>
              </a:rPr>
              <a:t>Processos Gerais do PMBOK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822950" y="658449"/>
            <a:ext cx="7521000" cy="402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O Guia PMBOK possui uma sequência de leitura estipulada por especialistas</a:t>
            </a:r>
            <a:r>
              <a:rPr b="0" lang="pt-BR" sz="1200"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luxoPmbok.jpg"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8250"/>
            <a:ext cx="9144000" cy="56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0"/>
            <a:ext cx="8229600" cy="908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PROCESSO GPP</a:t>
            </a:r>
          </a:p>
        </p:txBody>
      </p:sp>
      <p:pic>
        <p:nvPicPr>
          <p:cNvPr descr="modelagem_trabalho_pmbook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1725"/>
            <a:ext cx="9143998" cy="622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INICIAÇÃO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3264712"/>
            <a:ext cx="8229600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Desenvolver o termo de abertura de projeto</a:t>
            </a:r>
          </a:p>
          <a:p>
            <a:pPr indent="0" lvl="0" marL="0" marR="0" rtl="0" algn="l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PMBOK: págs. 66 a 72</a:t>
            </a:r>
          </a:p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Desenvolver o termo de abertura do projeto é o processo de desenvolver um documento que formalmente autoriza a existência de um projeto e dá ao gerente do projeto a autoridade necessária para aplicar recursos organizacionais às atividades do projeto. O principal benefício deste processo é um início de projeto e limites de projeto bem definidos, a criação de um registro formal do projeto, e uma maneira direta da direção executiva aceitar e se comprometer formalmente com o projeto. 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77007"/>
            <a:ext cx="9144000" cy="21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PLANEJAMENTO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4221087"/>
            <a:ext cx="8229600" cy="190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14274"/>
            <a:ext cx="8042100" cy="46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PLANEJAMENTO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65061"/>
            <a:ext cx="82296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de Escopo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72 a 78</a:t>
            </a:r>
          </a:p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Planejar o gerenciamento do escopo é o processo de criar um plano de gerenciamento do escopo do projeto que documenta como tal escopo será definido, validado e controlado. O principal benefício deste processo é o fornecimento de orientação e instruções sobre como o escopo será gerenciado ao longo de todo o projeto. </a:t>
            </a:r>
          </a:p>
          <a:p>
            <a:pPr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 	 		</a:t>
            </a: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do projeto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72 a 78.</a:t>
            </a:r>
          </a:p>
          <a:p>
            <a:pPr indent="387350"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Desenvolver o plano de gerenciamento do projeto é o processo de definir, preparar e coordenar todos os planos auxiliares e integrá-los a um plano de gerenciamento de projeto abrangente. O principal benefício deste processo é um documento central que define a base de todo trabalho do projeto.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PLANEJAMENTO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68650" y="1013811"/>
            <a:ext cx="82296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das comunicações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287 a 297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Planejar o gerenciamento das comunicações é o processo de desenvolver uma abordagem apropriada e um plano de comunicação do projeto com base nas necessidades de informação e requisitos das partes interessadas e nos ativos organizacionais disponíveis. O principal benefício deste processo é a identificação e a documentação da abordagem de comunicação mais eficaz e eficiente com as partes interessadas. 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Criar o plano de gerenciamento de recursos humanos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PMBOK: págs. 256 a 267</a:t>
            </a:r>
          </a:p>
          <a:p>
            <a:pPr lvl="0" mar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0" lang="pt-BR">
                <a:latin typeface="Arial"/>
                <a:ea typeface="Arial"/>
                <a:cs typeface="Arial"/>
                <a:sym typeface="Arial"/>
              </a:rPr>
              <a:t>	Planejar o gerenciamento dos recursos humanos é o processo de identificação e documentação de papéis, responsabilidades, habilidades necessárias e relações hierárquicas do projeto, além da criação de um plano de gerenciamento de pessoal. O principal benefício desse processo é o estabelecimento dos papéis, responsabilidades e organogramas do projeto, além do plano de gerenciamento de pessoal, incluindo o cronograma para mobilização e liberação de pessoal.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