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 Light"/>
      <p:regular r:id="rId27"/>
      <p:bold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Rafael Braganc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Light-bold.fntdata"/><Relationship Id="rId27" Type="http://schemas.openxmlformats.org/officeDocument/2006/relationships/font" Target="fonts/RobotoSlab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Light-italic.fntdata"/><Relationship Id="rId12" Type="http://schemas.openxmlformats.org/officeDocument/2006/relationships/slide" Target="slides/slide7.xml"/><Relationship Id="rId34" Type="http://schemas.openxmlformats.org/officeDocument/2006/relationships/font" Target="fonts/Lato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5-16T17:29:50.620">
    <p:pos x="6000" y="0"/>
    <p:text>http://stackoverflow.com/questions/33938393/why-running-cucumber-test-with-maven-return-result-tests-run-0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1D2021"/>
                </a:solidFill>
              </a:rPr>
              <a:t>Logo, existem várias ferramentas e frameworks que apoiam esta fase do BDD, transformando esses requisitos em testes automatizados que ajudam a orientar o desenvolvedor para que a nova funcionalidade seja desenvolvida corretamente e dentro do prazo. </a:t>
            </a:r>
          </a:p>
          <a:p>
            <a:pPr indent="4845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1D202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1D2021"/>
                </a:solidFill>
              </a:rPr>
              <a:t>O Cucumber foi originalmente criado por membros da comunidade Ruby para apoiar o desenvolvimento de testes de aceitação automatizado utilizando a técnica BDD. Desde então o Cucumber cresceu e foi traduzido em várias linguagens, inclusive o Java, permitindo assim que vários de desenvolvedores desfrutem de suas vantagens. </a:t>
            </a:r>
          </a:p>
          <a:p>
            <a:pPr indent="4845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1D202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1D2021"/>
                </a:solidFill>
              </a:rPr>
              <a:t>Para começarmos, a técnica BDD se inicia na identificação do objetivo de negócio e como exemplo tomamos como objetivo de negócio a “Negociação bancária” que contém um Banco e Conta bancária. Vejamos as funcionalidades que devemos assegurar que funcionem.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1D2021"/>
                </a:solidFill>
              </a:rPr>
              <a:t>Para explicar o funcionamento do BDD vamos usar o seguinte exemplo: uma equipe praticante de BDD decide implementar uma nova funcionalidade e para isso, eles trabalham em conjunto com os usuários e outras partes interessadas para definir as histórias e cenários do que os usuários esperam dessa funcionalidade. Em particular, os usuários ajudam a definir um conjunto de exemplos concretos que ilustram resultados que a nova funcionalidade deve fornecer. Esses exemplos são criados utilizando um vocabulário comum e podem ser facilmente compreendidos pelos usuários finais e membros da equipe de desenvolvimento de software, e geralmente são expressos usando </a:t>
            </a:r>
            <a:r>
              <a:rPr b="1" lang="en" sz="1200">
                <a:solidFill>
                  <a:srgbClr val="1D2021"/>
                </a:solidFill>
              </a:rPr>
              <a:t>Cenário </a:t>
            </a:r>
            <a:r>
              <a:rPr lang="en" sz="1200">
                <a:solidFill>
                  <a:srgbClr val="1D2021"/>
                </a:solidFill>
              </a:rPr>
              <a:t>(Scenario), </a:t>
            </a:r>
            <a:r>
              <a:rPr b="1" lang="en" sz="1200">
                <a:solidFill>
                  <a:srgbClr val="1D2021"/>
                </a:solidFill>
              </a:rPr>
              <a:t>Dado </a:t>
            </a:r>
            <a:r>
              <a:rPr lang="en" sz="1200">
                <a:solidFill>
                  <a:srgbClr val="1D2021"/>
                </a:solidFill>
              </a:rPr>
              <a:t>(Given), </a:t>
            </a:r>
            <a:r>
              <a:rPr b="1" lang="en" sz="1200">
                <a:solidFill>
                  <a:srgbClr val="1D2021"/>
                </a:solidFill>
              </a:rPr>
              <a:t>Quando </a:t>
            </a:r>
            <a:r>
              <a:rPr lang="en" sz="1200">
                <a:solidFill>
                  <a:srgbClr val="1D2021"/>
                </a:solidFill>
              </a:rPr>
              <a:t>(When) e </a:t>
            </a:r>
            <a:r>
              <a:rPr b="1" lang="en" sz="1200">
                <a:solidFill>
                  <a:srgbClr val="1D2021"/>
                </a:solidFill>
              </a:rPr>
              <a:t>Então</a:t>
            </a:r>
            <a:r>
              <a:rPr lang="en" sz="1200">
                <a:solidFill>
                  <a:srgbClr val="1D2021"/>
                </a:solidFill>
              </a:rPr>
              <a:t> (Then).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300611" y="99018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21" name="Shape 2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24" name="Shape 2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2" name="Shape 32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background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81" name="Shape 28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84" name="Shape 28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Aqua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7" name="Shape 307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08" name="Shape 30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11" name="Shape 31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Yellow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35" name="Shape 33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38" name="Shape 33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Magenta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61" name="Shape 36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64" name="Shape 3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Shape 372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300611" y="99018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50" name="Shape 5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53" name="Shape 5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" name="Shape 61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B600"/>
              </a:buClr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469948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-140399" y="3784203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079300" y="44162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7150" y="4701448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896575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800546" y="465330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471996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28659" y="350927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27787" y="4664713"/>
            <a:ext cx="382243" cy="3822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1" name="Shape 81"/>
          <p:cNvGrpSpPr/>
          <p:nvPr/>
        </p:nvGrpSpPr>
        <p:grpSpPr>
          <a:xfrm>
            <a:off x="154024" y="4093698"/>
            <a:ext cx="508850" cy="478710"/>
            <a:chOff x="5972700" y="2330200"/>
            <a:chExt cx="411625" cy="387275"/>
          </a:xfrm>
        </p:grpSpPr>
        <p:sp>
          <p:nvSpPr>
            <p:cNvPr id="82" name="Shape 8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5222963" y="889722"/>
            <a:ext cx="292922" cy="464285"/>
            <a:chOff x="6718575" y="2318625"/>
            <a:chExt cx="256950" cy="407375"/>
          </a:xfrm>
        </p:grpSpPr>
        <p:sp>
          <p:nvSpPr>
            <p:cNvPr id="85" name="Shape 8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8pPr>
            <a:lvl9pPr lvl="8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11" name="Shape 11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14" name="Shape 11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40" name="Shape 14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43" name="Shape 14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Shape 15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9" name="Shape 169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70" name="Shape 17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73" name="Shape 17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Shape 18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637113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6591227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01" name="Shape 20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204" name="Shape 2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794199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-140399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8079300" y="3776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96550" y="917625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8924303" y="119380"/>
            <a:ext cx="292800" cy="2927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724346" y="767107"/>
            <a:ext cx="213000" cy="212999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28659" y="-12472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327787" y="626113"/>
            <a:ext cx="382243" cy="3822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4" name="Shape 224"/>
          <p:cNvGrpSpPr/>
          <p:nvPr/>
        </p:nvGrpSpPr>
        <p:grpSpPr>
          <a:xfrm>
            <a:off x="154024" y="438903"/>
            <a:ext cx="508850" cy="478710"/>
            <a:chOff x="5972700" y="2330200"/>
            <a:chExt cx="411625" cy="387275"/>
          </a:xfrm>
        </p:grpSpPr>
        <p:sp>
          <p:nvSpPr>
            <p:cNvPr id="225" name="Shape 22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228" name="Shape 228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7915421" y="229147"/>
            <a:ext cx="236882" cy="375436"/>
            <a:chOff x="6718575" y="2318625"/>
            <a:chExt cx="256950" cy="407375"/>
          </a:xfrm>
        </p:grpSpPr>
        <p:sp>
          <p:nvSpPr>
            <p:cNvPr id="230" name="Shape 23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3" name="Shape 253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54" name="Shape 25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57" name="Shape 25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Treinamento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BDD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 a equipe </a:t>
            </a:r>
            <a:r>
              <a:rPr lang="en"/>
              <a:t>identificou</a:t>
            </a:r>
            <a:r>
              <a:rPr lang="en"/>
              <a:t> e especificou que: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2998175" y="559475"/>
            <a:ext cx="5491500" cy="384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Cenário: </a:t>
            </a:r>
            <a:r>
              <a:rPr lang="en" sz="1800"/>
              <a:t>Transferir dinheiro para uma conta poupança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Dado </a:t>
            </a:r>
            <a:r>
              <a:rPr lang="en" sz="1800"/>
              <a:t>que eu tenho uma conta corrente com R$ 1000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en" sz="1800"/>
              <a:t> que eu tenha uma conta poupança com R$ 2000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Quando </a:t>
            </a:r>
            <a:r>
              <a:rPr lang="en" sz="1800"/>
              <a:t>eu transferir R$ 500 para a minha conta poupança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Então </a:t>
            </a:r>
            <a:r>
              <a:rPr lang="en" sz="1800"/>
              <a:t>eu deveria ter R$ 500 em minha conta corrente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en" sz="1800"/>
              <a:t>eu deveria ter R$ 2500 em minha conta poupança.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/>
              <a:t>O Cucumber foi originalmente criado por membros da comunidade Ruby para apoiar o desenvolvimento de testes de aceitação automatizado utilizando a técnica BDD. Desde então o Cucumber cresceu e foi traduzido em várias linguagens, inclusive o Java, permitindo assim que vários de desenvolvedores desfrutem de suas vantagens.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geral do Cucumber</a:t>
            </a:r>
          </a:p>
        </p:txBody>
      </p:sp>
      <p:pic>
        <p:nvPicPr>
          <p:cNvPr descr="image002.gif"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317825"/>
            <a:ext cx="3275874" cy="44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Os passos para usar esse framework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Descreva um comportamento em um texto simples;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Escreva uma definição dos passos em Java ou em outras linguagens;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Execute e veja os passos falharem;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Escreva o código  para fazer os passos passarem;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Se necessário, refatorar o código ou o comportamento descrito.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/>
              <a:t>Para começarmos, a técnica BDD se inicia na identificação do objetivo de negócio e como exemplo tomamos como objetivo de negócio a “Negociação bancária” que contém um Banco e Conta bancária. Vejamos as funcionalidades que devemos assegurar que funcionem.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geral</a:t>
            </a: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2830925" y="559475"/>
            <a:ext cx="5511900" cy="37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Lato"/>
              <a:buAutoNum type="arabicPeriod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Primeira funcionalidade: </a:t>
            </a:r>
            <a:r>
              <a:rPr lang="en"/>
              <a:t>Consiste em possibilitar que o usuário realize as operações bancárias utilizando sua conta, que são: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1.1 Fazer saque e depósito, considerando as seguintes restrições: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1.1.1 Só libera o saque se o valor deste for menor ou o igual ao valor do saldo disponível na conta;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1.1.2 Só libera o depósito se o valor deste for menor ou igual ao valor do limite disponível na conta.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geral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2. Segunda funcionalidade: </a:t>
            </a:r>
            <a:r>
              <a:rPr lang="en"/>
              <a:t>Consiste em possibilitar o usuário realizar operações básicas no banco que são: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2.1 Obter o total de dinheiro no banco;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2.2 Obter total de contas criadas no banco.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4294967295" type="ctrTitle"/>
          </p:nvPr>
        </p:nvSpPr>
        <p:spPr>
          <a:xfrm>
            <a:off x="1466100" y="1991850"/>
            <a:ext cx="6211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/>
              <a:t>Configurando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Vamos agora para a prática.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PS: abrir agora o arquivo de configuração.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B600"/>
                </a:solidFill>
              </a:rPr>
              <a:t>Olá</a:t>
            </a:r>
            <a:r>
              <a:rPr lang="en" sz="6000">
                <a:solidFill>
                  <a:srgbClr val="FFB600"/>
                </a:solidFill>
              </a:rPr>
              <a:t>!</a:t>
            </a:r>
          </a:p>
        </p:txBody>
      </p:sp>
      <p:sp>
        <p:nvSpPr>
          <p:cNvPr id="383" name="Shape 383"/>
          <p:cNvSpPr txBox="1"/>
          <p:nvPr>
            <p:ph idx="4294967295" type="subTitle"/>
          </p:nvPr>
        </p:nvSpPr>
        <p:spPr>
          <a:xfrm>
            <a:off x="685800" y="2401969"/>
            <a:ext cx="6593700" cy="17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Nós somos: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Leticia Souza 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15/0015160</a:t>
            </a:r>
            <a:r>
              <a:rPr lang="en" sz="1800">
                <a:solidFill>
                  <a:srgbClr val="FFFFFF"/>
                </a:solidFill>
              </a:rPr>
              <a:t>              Rafael Bragança - 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10/0120181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Varley Silva 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15/0047428</a:t>
            </a:r>
            <a:r>
              <a:rPr lang="en" sz="1800">
                <a:solidFill>
                  <a:srgbClr val="FFFFFF"/>
                </a:solidFill>
              </a:rPr>
              <a:t>                    Victor Leite -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16/0147191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Referencias: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http://www.devmedia.com.br/desenvolvimento-orientado-a-comportamento-bdd-com-cucumber/33547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Obrigado!</a:t>
            </a:r>
          </a:p>
        </p:txBody>
      </p:sp>
      <p:sp>
        <p:nvSpPr>
          <p:cNvPr id="501" name="Shape 501"/>
          <p:cNvSpPr txBox="1"/>
          <p:nvPr>
            <p:ph idx="4294967295" type="subTitle"/>
          </p:nvPr>
        </p:nvSpPr>
        <p:spPr>
          <a:xfrm>
            <a:off x="685800" y="2401969"/>
            <a:ext cx="6593700" cy="17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Duvidas?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O que é o BDD?</a:t>
            </a:r>
          </a:p>
        </p:txBody>
      </p:sp>
      <p:sp>
        <p:nvSpPr>
          <p:cNvPr id="390" name="Shape 390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BDD é técnica de desenvolvimento ágil que visa integrar regras de negócios com linguagem de programação, focando o comportamento do software. Além disso, pode-se dizer também, que BDD é a evolução do TDD. Isto porque, os testes ainda orientam o desenvolvimento, ou seja, primeiro se escreve o teste e depois o código.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/>
              <a:t>O foco em BDD é a linguagem e as interações usadas no processo de desenvolvimento de software. Desenvolvedores que se beneficiam destas técnicas escrevem os testes em sua língua nativa em combinação com a linguagem ubíqua (Ubiquitous Language). Isso permite que eles foquem em por que o código deve ser criado, ao invés de detalhes técnicos, e ainda possibilita uma comunicação eficiente entre as equipes de desenvolvimento e testes.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Pontos chaves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Inventado no ano de 2000, por Dan North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Desenvolvimento orientado por comportamento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BDD NÃO é um método de desenvolvimento de software, muito menos um substituto para o XP, SCRUM e afins.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idx="4294967295" type="ctrTitle"/>
          </p:nvPr>
        </p:nvSpPr>
        <p:spPr>
          <a:xfrm>
            <a:off x="1638425" y="3067925"/>
            <a:ext cx="58671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E como funciona?</a:t>
            </a:r>
          </a:p>
        </p:txBody>
      </p:sp>
      <p:grpSp>
        <p:nvGrpSpPr>
          <p:cNvPr id="413" name="Shape 413"/>
          <p:cNvGrpSpPr/>
          <p:nvPr/>
        </p:nvGrpSpPr>
        <p:grpSpPr>
          <a:xfrm>
            <a:off x="3940047" y="628007"/>
            <a:ext cx="1447569" cy="1447576"/>
            <a:chOff x="6643075" y="3664250"/>
            <a:chExt cx="407950" cy="407975"/>
          </a:xfrm>
        </p:grpSpPr>
        <p:sp>
          <p:nvSpPr>
            <p:cNvPr id="414" name="Shape 41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 rot="-587344">
            <a:off x="3600928" y="2274182"/>
            <a:ext cx="595166" cy="595132"/>
            <a:chOff x="576250" y="4319400"/>
            <a:chExt cx="442075" cy="442050"/>
          </a:xfrm>
        </p:grpSpPr>
        <p:sp>
          <p:nvSpPr>
            <p:cNvPr id="417" name="Shape 41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Shape 421"/>
          <p:cNvSpPr/>
          <p:nvPr/>
        </p:nvSpPr>
        <p:spPr>
          <a:xfrm>
            <a:off x="3593939" y="962288"/>
            <a:ext cx="226250" cy="21606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 rot="2697328">
            <a:off x="5346647" y="2148788"/>
            <a:ext cx="343458" cy="32794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5356714" y="1881143"/>
            <a:ext cx="137570" cy="13142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 rot="1280404">
            <a:off x="3589574" y="1613970"/>
            <a:ext cx="137563" cy="13139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2830925" y="1200150"/>
            <a:ext cx="5204700" cy="31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/>
              <a:t>Para explicar o funcionamento do BDD vamos usar o seguinte exemplo: uma equipe praticante de BDD decide implementar uma nova funcionalidade e para isso, eles trabalham em conjunto com os usuários e outras partes interessadas para definir as histórias e cenários do que os usuários esperam dessa funcionalidade. Em particular, os usuários ajudam a definir um conjunto de exemplos concretos que ilustram resultados que a nova funcionalidade deve fornecer. Esses exemplos são criados utilizando um vocabulário comum e podem ser facilmente compreendidos pelos usuários finais e membros da equipe de desenvolvimento de software, e geralmente são expressos usando Cenário (Scenario), Dado (Given), Quando (When) e Então (Then).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500"/>
          </a:p>
        </p:txBody>
      </p:sp>
      <p:sp>
        <p:nvSpPr>
          <p:cNvPr id="430" name="Shape 43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00" y="1302050"/>
            <a:ext cx="7767400" cy="24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