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https://pixabay.com/en/macbook-apple-imac-computer-screen-606763/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previous" TargetMode="External"/><Relationship Id="rId3" Type="http://schemas.openxmlformats.org/officeDocument/2006/relationships/hyperlink" Target="#slide=nex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previous" TargetMode="External"/><Relationship Id="rId3" Type="http://schemas.openxmlformats.org/officeDocument/2006/relationships/hyperlink" Target="#slide=nex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previous" TargetMode="External"/><Relationship Id="rId3" Type="http://schemas.openxmlformats.org/officeDocument/2006/relationships/hyperlink" Target="#slide=nex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34305" y="4736375"/>
            <a:ext cx="379799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rgbClr val="F3F3F3"/>
                </a:solidFill>
              </a:rPr>
              <a:t>‹#›</a:t>
            </a:fld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566579"/>
              </a:buClr>
              <a:buFont typeface="Trebuchet MS"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2" name="Shape 22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3" name="Shape 23">
            <a:hlinkClick r:id="rId2"/>
          </p:cNvPr>
          <p:cNvSpPr/>
          <p:nvPr/>
        </p:nvSpPr>
        <p:spPr>
          <a:xfrm rot="2700000">
            <a:off x="851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>
            <a:hlinkClick r:id="rId3"/>
          </p:cNvPr>
          <p:cNvSpPr/>
          <p:nvPr/>
        </p:nvSpPr>
        <p:spPr>
          <a:xfrm rot="-8100000">
            <a:off x="863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814055" y="4685175"/>
            <a:ext cx="7621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UnB / Gama - Gestão de Portfólios e Projetos - 2017.1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GitHub - github.com/fga-gpp-mds/00-Disciplina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34305" y="4736375"/>
            <a:ext cx="379799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68274" y="1152475"/>
            <a:ext cx="41640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rgbClr val="FFFFFF"/>
                </a:solidFill>
              </a:rPr>
              <a:t>‹#›</a:t>
            </a:fld>
          </a:p>
        </p:txBody>
      </p:sp>
      <p:cxnSp>
        <p:nvCxnSpPr>
          <p:cNvPr id="31" name="Shape 31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566579"/>
              </a:buClr>
              <a:buFont typeface="Trebuchet MS"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4" name="Shape 34">
            <a:hlinkClick r:id="rId2"/>
          </p:cNvPr>
          <p:cNvSpPr/>
          <p:nvPr/>
        </p:nvSpPr>
        <p:spPr>
          <a:xfrm rot="2700000">
            <a:off x="851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>
            <a:hlinkClick r:id="rId3"/>
          </p:cNvPr>
          <p:cNvSpPr/>
          <p:nvPr/>
        </p:nvSpPr>
        <p:spPr>
          <a:xfrm rot="-8100000">
            <a:off x="863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798455" y="4685175"/>
            <a:ext cx="76374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UnB / Gama - Gestão de Portfólios e Projetos - 2017.1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GitHub - github.com/fga-gpp-mds/00-Disciplina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566579"/>
              </a:buClr>
              <a:buFont typeface="Trebuchet MS"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1" name="Shape 41">
            <a:hlinkClick r:id="rId2"/>
          </p:cNvPr>
          <p:cNvSpPr/>
          <p:nvPr/>
        </p:nvSpPr>
        <p:spPr>
          <a:xfrm rot="2700000">
            <a:off x="851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434305" y="4736375"/>
            <a:ext cx="379799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>
            <a:hlinkClick r:id="rId3"/>
          </p:cNvPr>
          <p:cNvSpPr/>
          <p:nvPr/>
        </p:nvSpPr>
        <p:spPr>
          <a:xfrm rot="-8100000">
            <a:off x="863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5" name="Shape 45"/>
          <p:cNvSpPr txBox="1"/>
          <p:nvPr/>
        </p:nvSpPr>
        <p:spPr>
          <a:xfrm>
            <a:off x="814055" y="4685175"/>
            <a:ext cx="7621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UnB / Gama - Gestão de Portfólios e Projetos - 2017.1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GitHub - github.com/fga-gpp-mds/00-Disciplina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 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566579"/>
              </a:buClr>
              <a:buFont typeface="Trebuchet MS"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hbr.org/product/Opening-the-Valve--From-S/an/415015-PDF-ENG" TargetMode="External"/><Relationship Id="rId4" Type="http://schemas.openxmlformats.org/officeDocument/2006/relationships/hyperlink" Target="http://www.valvesoftware.com/company/Valve_Handbook_LowRes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735300" y="3683875"/>
            <a:ext cx="1673400" cy="393900"/>
          </a:xfrm>
          <a:prstGeom prst="roundRect">
            <a:avLst>
              <a:gd fmla="val 50000" name="adj"/>
            </a:avLst>
          </a:prstGeom>
          <a:solidFill>
            <a:srgbClr val="EE79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1479900" y="2178950"/>
            <a:ext cx="6184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From Software to Hardware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884350" y="2834775"/>
            <a:ext cx="3375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Um estudo de caso</a:t>
            </a:r>
          </a:p>
        </p:txBody>
      </p:sp>
      <p:pic>
        <p:nvPicPr>
          <p:cNvPr descr="2000px-Valve_logo.svg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937" y="682724"/>
            <a:ext cx="5296125" cy="144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tack </a:t>
            </a:r>
            <a:r>
              <a:rPr b="1" lang="en-GB">
                <a:solidFill>
                  <a:srgbClr val="EE795B"/>
                </a:solidFill>
              </a:rPr>
              <a:t>R</a:t>
            </a:r>
            <a:r>
              <a:rPr lang="en-GB"/>
              <a:t>ank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566579"/>
                </a:solidFill>
              </a:rPr>
              <a:t>Opening the Valve: From Software to Hardware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Apesar de não possuir uma hierarquia, a empresa implementa um Rank. Nesse Rank:</a:t>
            </a:r>
          </a:p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Recompensas são apresentadas aos melhores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Criado de forma colaborativa pelos próprios funcionários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Cada cabal elege internamente um funcionário, baseado em habilidade técnica, produtividade, contribuição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Funcionários eleitos são agregados e calibrados por comitês de funcionários para gerar um rank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73050" y="1499850"/>
            <a:ext cx="8397900" cy="24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Estabelecida na década de 90;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Aquisição de computadores pessoais acentuado;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80% deles eram em plataforma Windows.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Devido a estes fatores e também a abertura para desenvolvimento no sistema operacional a Valve não se preocupava com a produção de hardwares nem a produção de jogos para outras plataformas, o que tornava seu custo de produção baixo.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Logo no início da sua produção de jogos independentes, a Valve adquiriu a licença do jogo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Quake,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que permitiu criar seu primeiro jogo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Half Life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 </a:t>
            </a:r>
          </a:p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Após isso a empresa impulcionou o mercado aberto com incentivo á criação de modificações ao seus jogo produzidos (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Mods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).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Tal ação levou a criação de uma modificação chamaca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Counter Strike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, derivada de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Half Life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 Onde os desenvolvedores foram contratados e produziram o próximo sucesso da empresa,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Counter Strike.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Construindo uma Comunidade Aberta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Criando a Steam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73050" y="1597800"/>
            <a:ext cx="8397900" cy="194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 criação da Steam foi feita em 2002;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Objetivava a entrega e implantação de atualização do seus jogos de maneira remota;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Foco de jogos online, como Counter Strike.</a:t>
            </a:r>
          </a:p>
          <a:p>
            <a:pPr indent="-698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Após 2 anos, passou a disponibilizar a venda de seus próprios jogos, e, após isso, a venda de jogos de terceiros.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Rápido domínio do mercado de distribuição de jogos.</a:t>
            </a:r>
          </a:p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Construindo uma Nova </a:t>
            </a:r>
            <a:r>
              <a:rPr i="1" lang="en-GB" sz="1600">
                <a:solidFill>
                  <a:srgbClr val="566579"/>
                </a:solidFill>
              </a:rPr>
              <a:t>Engine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Usando 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engine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do jogo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Quake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para desenvolver os seus primeiros jogos, a Valve 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ventualmente procurou trazer o desenvolvimento para dentro de casa.</a:t>
            </a:r>
          </a:p>
          <a:p>
            <a:pPr indent="457200"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 utilização da ferramenta Source Engine, uma ferramenta desenvolvida pela empresa, trouxe tanto melhores gráficos, quanto a melhor modularidade de desempenho do jogo. Dessa engine foi desenvolvido o jogos como,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Half Life 2, Portal, Team Fortress 2, Left 4 Dead.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Ampliando o Mercado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73050" y="1331450"/>
            <a:ext cx="8397900" cy="32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Dominou completamente o ambiente de computadores pessoais;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Aventurou-se em portabilidade para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Consoles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Atualizada e aprimorada com várias funcionalidades;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Suporte para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mods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Usuários apoiarem outros usuários em jogos Indie.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Organização de jogos e funcionalidades por categoria;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Facilidade de pesquisa e instalação.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Outras empresas criaram suas lojas virtuais;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Microsoft lançou sua loja integrada e fechada a outras lojas com o lançamento do Windows 8.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forçada a implementar jogos e a Steam para ambiente Linux.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logo descobriu que o mercado de jogos para PC estava decaindo e se fechando mais, devido a dependência de arquiteturas de terceiros. 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Logo ápos isso um cabal espontaneamente surgiu, dedicado a explorar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hardware: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 grupo acreditava na importância em responder às necessidades do cliente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Não precisar abandonar seus jogos ou seus amigos na sala de estar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Desenharam o escopo do trabalho para ter jogos fora do computador e diretamente na sala.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Rapidamente se tornou claro que as peças precisavam ser desenvolvidas "dentro de casa"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Para produzir protótipos de alta-fidelidade contratou uma firma terceirizada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Porém 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Valve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estava desconfortável em terceirizar o desenvolvimento do produto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O Caminho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</a:t>
            </a: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</a:t>
            </a:r>
            <a:r>
              <a:rPr lang="en-GB"/>
              <a:t>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O Caminho - continuação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</a:rPr>
              <a:t>Vendo a situação do </a:t>
            </a:r>
            <a:r>
              <a:rPr i="1" lang="en-GB">
                <a:solidFill>
                  <a:srgbClr val="999999"/>
                </a:solidFill>
              </a:rPr>
              <a:t>Cabal</a:t>
            </a:r>
            <a:r>
              <a:rPr lang="en-GB">
                <a:solidFill>
                  <a:srgbClr val="999999"/>
                </a:solidFill>
              </a:rPr>
              <a:t> de </a:t>
            </a:r>
            <a:r>
              <a:rPr i="1" lang="en-GB">
                <a:solidFill>
                  <a:srgbClr val="999999"/>
                </a:solidFill>
              </a:rPr>
              <a:t>Hardware</a:t>
            </a:r>
            <a:r>
              <a:rPr lang="en-GB">
                <a:solidFill>
                  <a:srgbClr val="999999"/>
                </a:solidFill>
              </a:rPr>
              <a:t> a </a:t>
            </a:r>
            <a:r>
              <a:rPr i="1" lang="en-GB">
                <a:solidFill>
                  <a:srgbClr val="999999"/>
                </a:solidFill>
              </a:rPr>
              <a:t>Valve</a:t>
            </a:r>
            <a:r>
              <a:rPr lang="en-GB">
                <a:solidFill>
                  <a:srgbClr val="999999"/>
                </a:solidFill>
              </a:rPr>
              <a:t> teve uma descoberta.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</a:pPr>
            <a:r>
              <a:rPr lang="en-GB" sz="1400">
                <a:solidFill>
                  <a:srgbClr val="999999"/>
                </a:solidFill>
              </a:rPr>
              <a:t>A natureza do desenvolvimento de </a:t>
            </a:r>
            <a:r>
              <a:rPr i="1" lang="en-GB" sz="1400">
                <a:solidFill>
                  <a:srgbClr val="999999"/>
                </a:solidFill>
              </a:rPr>
              <a:t>hardware</a:t>
            </a:r>
            <a:r>
              <a:rPr lang="en-GB" sz="1400">
                <a:solidFill>
                  <a:srgbClr val="999999"/>
                </a:solidFill>
              </a:rPr>
              <a:t> se tornou uma ameaça a cultura da </a:t>
            </a:r>
            <a:r>
              <a:rPr i="1" lang="en-GB" sz="1400">
                <a:solidFill>
                  <a:srgbClr val="999999"/>
                </a:solidFill>
              </a:rPr>
              <a:t>Valve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A política de contrato de pessoas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Um especilista em hardware não seria em formato de 'T'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Um projeto especifico de hardware ameaçava a existência de um ambiente fluído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Necessita de um planejamento a frente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Investimento imediato alto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</a:pPr>
            <a:r>
              <a:rPr lang="en-GB" sz="1400">
                <a:solidFill>
                  <a:srgbClr val="999999"/>
                </a:solidFill>
              </a:rPr>
              <a:t>Então a Valve necessitaria começar a pensar em hardware de forma orgânica.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Existe um passo-a-passo?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73050" y="1513350"/>
            <a:ext cx="8397900" cy="24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Para entrar no campo de hardware a Valve teve que considerar e encarar três decisões chave: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1 ª ) Viabilidade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Dificuldades enfrentadas em desenvolver o produto sem poder receber a quantidade de feedbacks semelhantes a projetos de software.</a:t>
            </a:r>
          </a:p>
          <a:p>
            <a:pPr indent="-2286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Não se pode entregar um hardware em larga escala de maneira tão iterativa e incremental como jogos ou ferramentas de software.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Existe um passo-a-passo?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675" y="1233737"/>
            <a:ext cx="8397900" cy="34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2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ª ) Como fazer</a:t>
            </a: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Dilema sobre realizar todo o processo de produção do hardware ou terceirizar partes do mesmo;</a:t>
            </a: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Ambas as decisões tinham seus prós e contras;</a:t>
            </a:r>
          </a:p>
          <a:p>
            <a:pPr indent="-3175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Caso a Valve produzisse completamente o hardware seu processo seria mais simples, menos burocrático e mais seguro, </a:t>
            </a:r>
          </a:p>
          <a:p>
            <a:pPr indent="-31750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■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Implicaria em grandes mudanças na estrutura da empresa e um grande gasto inicial; </a:t>
            </a:r>
          </a:p>
          <a:p>
            <a:pPr indent="-3175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Caso a Valve utilizasse de parceiros para a produção do hardware haveria uma dependência da empresa para com esses parceiros fornecedores.</a:t>
            </a:r>
          </a:p>
          <a:p>
            <a:pPr indent="-31750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■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Aumento burocrático e segurança de produção reduzida;</a:t>
            </a:r>
          </a:p>
          <a:p>
            <a:pPr indent="-31750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■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Gatos na produção seriam reduzidos e mas sem mudanças na estrutura da empresa.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I</a:t>
            </a:r>
            <a:r>
              <a:rPr lang="en-GB"/>
              <a:t>ntegrantes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490000" y="901535"/>
            <a:ext cx="41640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Danilo Barros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Lucas Rufino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Thiago Canabrava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Vitor Bertulucci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UnB / FGA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1º semestre de 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Existe um passo-a-passo?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675" y="1233737"/>
            <a:ext cx="8397900" cy="34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3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ª ) Variedade de Produção</a:t>
            </a: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Deveriam ser adotadas as mesmas ou diferentes políticas para a produção dos vários componentes necessários para o jogo de computador poder ser jogado em ambientes de console? </a:t>
            </a:r>
          </a:p>
          <a:p>
            <a:pPr indent="-3175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 público exigia um novo controle que se adaptasse mais diversos tipos de jogos para computador,</a:t>
            </a:r>
          </a:p>
          <a:p>
            <a:pPr indent="-3175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Fator tornou a cabal de hardware mais complicada pois a Valve deveria encontrar a melhor maneira de produzi-lo sem que isso corrompesse sua estrutura organizacional única.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R</a:t>
            </a:r>
            <a:r>
              <a:rPr lang="en-GB"/>
              <a:t>eferências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675" y="878726"/>
            <a:ext cx="8397900" cy="3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Bernstein, Ethan, Francesca Gino, and Bradley Staats.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  <a:hlinkClick r:id="rId3"/>
              </a:rPr>
              <a:t>"Opening the Valve: From Software to Hardware (A)."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Harvard Business School Case 415-015, August 2014.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  <a:hlinkClick r:id="rId4"/>
              </a:rPr>
              <a:t>Handbook for New Employees - Valve &lt;http://www.valvesoftware.com/company/Valve_Handbook_LowRes.pdf&gt;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2329050" y="2933600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Obrigado </a:t>
            </a:r>
            <a:r>
              <a:rPr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por</a:t>
            </a:r>
            <a:r>
              <a:rPr b="1"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Assistir!</a:t>
            </a:r>
          </a:p>
        </p:txBody>
      </p:sp>
      <p:sp>
        <p:nvSpPr>
          <p:cNvPr id="242" name="Shape 242"/>
          <p:cNvSpPr/>
          <p:nvPr/>
        </p:nvSpPr>
        <p:spPr>
          <a:xfrm>
            <a:off x="4027800" y="1495700"/>
            <a:ext cx="1088400" cy="806700"/>
          </a:xfrm>
          <a:custGeom>
            <a:pathLst>
              <a:path extrusionOk="0" h="120000" w="12000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</a:t>
            </a:r>
            <a:r>
              <a:rPr lang="en-GB"/>
              <a:t>genda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11700" y="826700"/>
            <a:ext cx="57423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Introdução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A Criação da Valve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Cultura Valve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Estrutura Amorfa Valve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Cabals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Contrate a pessoa certa e fique com ela pra sempre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Stack Rank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Caminho da Valve (Software to Hardware)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A Caminho do Hardware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Existe um passo-a-passo?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Nessa apresentação trataremos sobre: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 história da empresa Valve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-GB" sz="1400">
                <a:solidFill>
                  <a:srgbClr val="999999"/>
                </a:solidFill>
                <a:highlight>
                  <a:srgbClr val="FFFFFF"/>
                </a:highlight>
              </a:rPr>
              <a:t>Sua concepção até os dias atuais, onde enfrenta uma situação de se reinventar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Características organizacionais da empresa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</a:pPr>
            <a:r>
              <a:rPr lang="en-GB" sz="1400">
                <a:solidFill>
                  <a:srgbClr val="999999"/>
                </a:solidFill>
                <a:highlight>
                  <a:srgbClr val="FFFFFF"/>
                </a:highlight>
              </a:rPr>
              <a:t>Sua cultura que não se baseia em cargos ou hierarquias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Sua cultura, estrutura e seus desafios em adaptar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I</a:t>
            </a:r>
            <a:r>
              <a:rPr lang="en-GB"/>
              <a:t>ntrodução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566579"/>
                </a:solidFill>
              </a:rPr>
              <a:t>Opening the Valve: From Software to Hardware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riação da Valve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34300" y="1876900"/>
            <a:ext cx="8397900" cy="270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Gabe Newell (co-founder) abandonou Harvard para trabalhar para a Microsoft em 1983;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Criou a Valve com intuito de trabalhar com pessoas inteligentes;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Construir produtos que impactam a vida de várias pessoas.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Criou um sistema atrativo para futuros empregados;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Ofereceu níveis sem precedentes de autonomia - atrair talentos;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conceituada com companhia não-hierárquica.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TÍTULOS NÃO EXISTEM.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73050" y="764799"/>
            <a:ext cx="83979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6579"/>
                </a:solidFill>
              </a:rPr>
              <a:t>"Gerente - O tipo de pessoa que a gente não tem nenhum. Então se você ver um, chame alguém, porque provavelmente é o fantasma de quem quer que esteve nesse prédio antes de nós."</a:t>
            </a:r>
          </a:p>
          <a:p>
            <a:pPr indent="387350"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EE795B"/>
                </a:solidFill>
              </a:rPr>
              <a:t>(Valve Handbook for New Employees)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34300" y="1312500"/>
            <a:ext cx="8397900" cy="251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Gabe já possuía uma estratégia, mas encontrava um problema: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Mercado de video games promissor;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Desafio: mercado muito dificil.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Mercado de jogos != Jogo de Loteria;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Pessoas que eram felizes criando um produto de sucesso tendem a ser bem-sucedidas.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Previsão: atrair e manter pessoas específicas em cada time que pareciam prever o sucesso;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Não basta recrutar os melhores - é saber como mantê-los  no time;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Quanto mais estável manter um time de alta performance, melhor.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ultura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434300" y="1763200"/>
            <a:ext cx="8397900" cy="28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Princípio defasado da organização de trabalho atual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Organização do trabalho hierárquico funcionou muito bem durante a revolução industrial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Atualmente o verdadeiro valor do trabalho está alocado na primeira tarefa criativa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É como fazer o Facebook ou o algoritmo de busca do Google após ele já ter sido feito.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 difícil não é escrever um software é saber qual software escrever.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se construiu na ideia de permitir que esses eventos com extremo valor ocorrecem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387350" lvl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Sendo assim, a Valve desde o princípio teve como cultura uma abordagem totalmente aberta, onde não existem chefes, hierarquias ou titulos, com uma filosofia que cada empregado é literalmente capaz de gerenciar a empresa. Dessa forma a estrutura da empresa foi desenvolvida de forma onde os empregados da Valve teriam 100% de liberdade para escolher em qual projeto trabalhar.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E</a:t>
            </a:r>
            <a:r>
              <a:rPr lang="en-GB"/>
              <a:t>strutura </a:t>
            </a:r>
            <a:r>
              <a:rPr b="1" lang="en-GB">
                <a:solidFill>
                  <a:srgbClr val="EE795B"/>
                </a:solidFill>
              </a:rPr>
              <a:t>A</a:t>
            </a:r>
            <a:r>
              <a:rPr lang="en-GB"/>
              <a:t>morfa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73050" y="764799"/>
            <a:ext cx="8397900" cy="9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6579"/>
                </a:solidFill>
              </a:rPr>
              <a:t>"Apesar de pessoas na Valve não terem um cargo fixo, eles podem e geralmente tem clareza sobre a definição de seu 'cargo' em um dia normal".</a:t>
            </a:r>
          </a:p>
          <a:p>
            <a:pPr indent="457200"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E795B"/>
                </a:solidFill>
              </a:rPr>
              <a:t>(Valve Handbook for New Employees)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34300" y="1763200"/>
            <a:ext cx="8397900" cy="28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Organização de time temporária - multidisciplinares de projeto;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Existem para entregar um produto ou uma funcionalidade grande;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Formam-se de maneira orgânica.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Pessoas unem-se a um grupo baseando-se em suas crenças de que o trabalho é importante o bastante para elas trabalharem nele;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Pode ser simples como um grupo sentado em uma mesa para resolver um problema;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Ou complexo como um grupo de pessoas alocadas estrategicamente para levar a Valve de uma empresa de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Software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para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Hardware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Líderes surge a partir de necessidade e são temporários.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abals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73050" y="764799"/>
            <a:ext cx="8397900" cy="9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6579"/>
                </a:solidFill>
              </a:rPr>
              <a:t>“A formação de novos projetos na Valve não é nem centralmente planejada nem centralmente gerenciada. Times de projeto, conhecidos como "cabals", desenvolvem organização quando necessário.”</a:t>
            </a:r>
          </a:p>
          <a:p>
            <a:pPr indent="457200"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E795B"/>
                </a:solidFill>
              </a:rPr>
              <a:t>(Valve Handbook for New Employees)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434300" y="1763200"/>
            <a:ext cx="8397900" cy="28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Para contratar a pessoa certa, Valve diz que: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eus funcionários ideais tem o formato de ‘</a:t>
            </a:r>
            <a:r>
              <a:rPr lang="en-GB">
                <a:solidFill>
                  <a:srgbClr val="EE795B"/>
                </a:solidFill>
              </a:rPr>
              <a:t>T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’: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Generalistas (altamente capacitadas em um conjunto amplo de habilidades importantes)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Especialistas (dentre os melhores no seu campo de atuação dentro de uma disciplina específica).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Para manter seus funcionários a empresa: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Oferece uma variedade de benefícios, incluindo viagens pagas;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Atrai as famílias de seus funcionários;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 próprio sistema Valve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ontrate a </a:t>
            </a:r>
            <a:r>
              <a:rPr b="1" lang="en-GB">
                <a:solidFill>
                  <a:srgbClr val="EE795B"/>
                </a:solidFill>
              </a:rPr>
              <a:t>P</a:t>
            </a:r>
            <a:r>
              <a:rPr lang="en-GB"/>
              <a:t>essoa </a:t>
            </a: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erta </a:t>
            </a:r>
            <a:r>
              <a:rPr b="1" lang="en-GB">
                <a:solidFill>
                  <a:srgbClr val="EE795B"/>
                </a:solidFill>
              </a:rPr>
              <a:t>-</a:t>
            </a:r>
            <a:r>
              <a:rPr lang="en-GB" sz="2500"/>
              <a:t> e fique com ela para </a:t>
            </a:r>
            <a:r>
              <a:rPr b="1" lang="en-GB" sz="2500">
                <a:solidFill>
                  <a:srgbClr val="EE795B"/>
                </a:solidFill>
              </a:rPr>
              <a:t>Sempre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73050" y="764799"/>
            <a:ext cx="8397900" cy="9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6579"/>
                </a:solidFill>
              </a:rPr>
              <a:t>"Toda vez que for entrevistar algum potencial empregado, você precisa se perguntar não apenas se ele é talentoso ou colaborativo, mas também se ele é capaz de literalmente gerenciar a empresa, porque ele vai."</a:t>
            </a:r>
          </a:p>
          <a:p>
            <a:pPr indent="457200"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E795B"/>
                </a:solidFill>
              </a:rPr>
              <a:t>(Valve Handbook for New Employees)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