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6BB5-8CD3-17FC-BED2-3D239DCEC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79EB2-DCCC-C103-A12F-6919224F3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35E5-01BA-E234-CCD9-E055C664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072C-5533-2B10-9B11-310B5FF5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DA0EF-80F3-0DA8-195B-F93380C5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357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48E5-6883-C2D5-6395-6DDF8C6B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01D7-F143-DB16-98FE-DD0F023E1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21D2-2D54-67F0-5AB0-073A70BD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7850-05D6-9BF5-A7EE-6C710AEF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1F27-973C-9074-F2D9-F7180584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67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F9BE1-2540-A587-2A8D-6CDBD02B8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7EDB4-86FB-8579-3FE6-166363D88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847B-1ED3-06B4-0F93-DBF2EDAB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7B8C-C8D1-BEE9-C17C-B84D0AFF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8DB6-8004-0682-93B5-968C3B85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534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6A1A-069C-526C-9492-1F1AAE40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8D01-33A4-9335-05FC-6F9988E6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544E-38C4-4707-FB3B-13E400B7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47E67-E2EC-4D34-D3AE-B4B8D2C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5466-A8DF-30ED-82AA-188A98A4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663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44C-9996-C308-20D0-4E54EEB0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2479-860C-2D4D-A758-92ECDC45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E3BF3-775C-B573-2B1A-4B89E9B9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BBFA-4DF5-63AC-5E40-5912A6C2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0CE0-9F11-FA19-9750-C33C04A0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08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7D84-38EC-E361-1231-F556FB33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5F23-D7AD-0F53-B3BD-0C227817E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CD275-C5CA-B8EB-D74F-AAF50CBFB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527A-07D8-EABE-A7C8-551E59D1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526B-9DF2-A315-9332-43EF451D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537D9-5D1C-0A7F-DC2E-0374D02B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44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B942-5CBA-6E8D-427A-7A6760CF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854BA-6D9A-E8A1-8CB1-F20525EE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42F2F-430A-CDCF-74A1-DBF027F8A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61841-892E-8F7B-3A20-5CCF17F23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BC80A-7438-E171-3DCA-EE28B42E5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38259-1BD0-01A5-7646-2FA3EB3D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A1480-84BD-478A-3E1C-A9B895E9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CCCD0-2D84-6C0D-74C1-21B5E14E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341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034D-9A06-8AB7-63A1-DDCFC22F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98904-5F86-BE10-EEE2-D5AF46A8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68C7A-9899-CE75-3DE8-29161B70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B1B3A-BF11-15C8-5C07-B95D3AEE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21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A10A0-2C69-4E88-07A6-C9559E5A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7695E-80E0-E479-6373-9E2E5BB6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BB5BB-6FA8-3E39-A7C4-FAE84661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67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1E67-8E48-BE88-1901-A65FA1D2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ED60-15AD-3E00-260C-07852A18A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394DA-7A8A-4BBD-B7ED-EFA4886D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959D4-28CB-9B80-CE2C-B08C2E6F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2D4DC-FB96-C969-00C1-55A108BF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92BF6-D46F-251A-2277-1B2F2BC4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923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2AA6-4575-2E7B-A74C-D56B55BA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2ECEE-62F1-E5A4-40FC-BD9B045C5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23EAB-2B66-AE8A-AAB6-7339B88AA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4A751-23FC-3DD2-29A0-966D2325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8D668-3E6D-8FD2-36FA-1CD3AB33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1DBC-27F6-7CBD-1065-F73F94AD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20272-3F16-1FAB-DA86-4D662EBD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B4A83-DE8F-A0FD-E2B0-D4102CC5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AD76-21B1-3B4E-9F51-8588A8820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7F19-85C8-4851-BD7C-C321696A664B}" type="datetimeFigureOut">
              <a:rPr lang="pt-PT" smtClean="0"/>
              <a:t>12/03/2023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6740-8B30-BA54-4E89-71563AF21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7916-BAAD-BEB3-0F8D-D88AD6963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9A41-84B1-434B-9FA2-5807CB6074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9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DA083-105C-1681-343A-E848E6545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48" r="1" b="8796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A29AA-D752-4958-0184-0644B0D7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rgbClr val="FFFFFF"/>
                </a:solidFill>
              </a:rPr>
              <a:t>Bound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2D150-5AEF-A52D-3682-6990DF736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2" r="4684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882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0FB7C-8006-01C2-8931-ED2C9A37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Game Description and Rules</a:t>
            </a:r>
            <a:endParaRPr lang="pt-PT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3FE2314-2078-FC95-9CD7-39D1F4E4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Description: Bound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two-player strategy game played on a single sheet of paper. Each turn, move one of your four standing stones to encircle an opponent's stone.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i="0" dirty="0">
                <a:effectLst/>
                <a:latin typeface="Söhne"/>
              </a:rPr>
              <a:t>Board Setup: </a:t>
            </a:r>
            <a:r>
              <a:rPr lang="en-US" sz="2200" b="0" i="0" dirty="0">
                <a:effectLst/>
                <a:latin typeface="gg sans"/>
              </a:rPr>
              <a:t>The first player places their pieces on four of the five forks around the outer ring. The second player places their four pieces on the central pentagon, each one on a fork opposite one of the older player’s pieces.</a:t>
            </a:r>
          </a:p>
          <a:p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Each piece can only be placed in a neighbor’s position that is empty.</a:t>
            </a:r>
          </a:p>
          <a:p>
            <a:r>
              <a:rPr lang="pt-PT" sz="2200" b="1" dirty="0"/>
              <a:t>Goal</a:t>
            </a:r>
            <a:r>
              <a:rPr lang="pt-PT" sz="2200" dirty="0"/>
              <a:t>: </a:t>
            </a:r>
            <a:r>
              <a:rPr lang="en-US" sz="2200" b="0" i="0" dirty="0">
                <a:effectLst/>
                <a:latin typeface="Söhne"/>
              </a:rPr>
              <a:t>surround an opponent's piece so that can no longer be moved. If a player can no longer move one of their pieces, they lose the game.</a:t>
            </a:r>
            <a:endParaRPr lang="pt-PT" sz="2200" dirty="0"/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100965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DF7B3-0996-3869-F9A2-134CE51C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Implementation</a:t>
            </a:r>
            <a:endParaRPr lang="pt-P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31B9-A4F0-2174-A136-E10F2A4F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Söhne"/>
              </a:rPr>
              <a:t>We'll implement a classic game with 3 different modes:</a:t>
            </a:r>
          </a:p>
          <a:p>
            <a:r>
              <a:rPr lang="en-US" sz="2200" dirty="0">
                <a:latin typeface="Söhne"/>
              </a:rPr>
              <a:t>P</a:t>
            </a:r>
            <a:r>
              <a:rPr lang="en-US" sz="2200" b="0" i="0" dirty="0">
                <a:effectLst/>
                <a:latin typeface="Söhne"/>
              </a:rPr>
              <a:t>layer vs </a:t>
            </a:r>
            <a:r>
              <a:rPr lang="en-US" sz="2200" dirty="0">
                <a:latin typeface="Söhne"/>
              </a:rPr>
              <a:t>P</a:t>
            </a:r>
            <a:r>
              <a:rPr lang="en-US" sz="2200" b="0" i="0" dirty="0">
                <a:effectLst/>
                <a:latin typeface="Söhne"/>
              </a:rPr>
              <a:t>layer</a:t>
            </a:r>
            <a:endParaRPr lang="en-US" sz="2200" dirty="0">
              <a:latin typeface="Söhne"/>
            </a:endParaRPr>
          </a:p>
          <a:p>
            <a:r>
              <a:rPr lang="en-US" sz="2200" dirty="0">
                <a:latin typeface="Söhne"/>
              </a:rPr>
              <a:t>P</a:t>
            </a:r>
            <a:r>
              <a:rPr lang="en-US" sz="2200" b="0" i="0" dirty="0">
                <a:effectLst/>
                <a:latin typeface="Söhne"/>
              </a:rPr>
              <a:t>layer vs </a:t>
            </a:r>
            <a:r>
              <a:rPr lang="en-US" sz="2200" dirty="0">
                <a:latin typeface="Söhne"/>
              </a:rPr>
              <a:t>C</a:t>
            </a:r>
            <a:r>
              <a:rPr lang="en-US" sz="2200" b="0" i="0" dirty="0">
                <a:effectLst/>
                <a:latin typeface="Söhne"/>
              </a:rPr>
              <a:t>omputer</a:t>
            </a:r>
          </a:p>
          <a:p>
            <a:r>
              <a:rPr lang="en-US" sz="2200" dirty="0">
                <a:latin typeface="Söhne"/>
              </a:rPr>
              <a:t>C</a:t>
            </a:r>
            <a:r>
              <a:rPr lang="en-US" sz="2200" b="0" i="0" dirty="0">
                <a:effectLst/>
                <a:latin typeface="Söhne"/>
              </a:rPr>
              <a:t>omputer vs </a:t>
            </a:r>
            <a:r>
              <a:rPr lang="en-US" sz="2200" dirty="0">
                <a:latin typeface="Söhne"/>
              </a:rPr>
              <a:t>C</a:t>
            </a:r>
            <a:r>
              <a:rPr lang="en-US" sz="2200" b="0" i="0" dirty="0">
                <a:effectLst/>
                <a:latin typeface="Söhne"/>
              </a:rPr>
              <a:t>omputer</a:t>
            </a:r>
            <a:endParaRPr lang="en-US" sz="2200" dirty="0">
              <a:latin typeface="Söhne"/>
            </a:endParaRPr>
          </a:p>
          <a:p>
            <a:pPr marL="0" indent="0">
              <a:buNone/>
            </a:pPr>
            <a:r>
              <a:rPr lang="en-US" sz="2200" b="0" i="0" dirty="0">
                <a:effectLst/>
                <a:latin typeface="Söhne"/>
              </a:rPr>
              <a:t>with the computer using the Monte Carlo and Minimax techniques to make its moves. The computer’s modes will have the choice of computer’s difficulty:</a:t>
            </a:r>
          </a:p>
          <a:p>
            <a:r>
              <a:rPr lang="en-US" sz="2200" dirty="0">
                <a:latin typeface="Söhne"/>
              </a:rPr>
              <a:t>Easy</a:t>
            </a:r>
          </a:p>
          <a:p>
            <a:r>
              <a:rPr lang="en-US" sz="2200" b="0" i="0" dirty="0">
                <a:effectLst/>
                <a:latin typeface="Söhne"/>
              </a:rPr>
              <a:t>Medium</a:t>
            </a:r>
          </a:p>
          <a:p>
            <a:r>
              <a:rPr lang="en-US" sz="2200" b="0" i="0" dirty="0">
                <a:effectLst/>
                <a:latin typeface="Söhne"/>
              </a:rPr>
              <a:t>Hard</a:t>
            </a:r>
            <a:br>
              <a:rPr lang="en-US" sz="2200" b="0" i="0" dirty="0">
                <a:effectLst/>
                <a:latin typeface="Söhne"/>
              </a:rPr>
            </a:br>
            <a:endParaRPr lang="en-US" sz="22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2200" b="0" i="0" dirty="0">
                <a:effectLst/>
                <a:latin typeface="Söhne"/>
              </a:rPr>
              <a:t>We'll also implement a GUI using </a:t>
            </a:r>
            <a:r>
              <a:rPr lang="en-US" sz="2200" b="0" i="0" dirty="0" err="1">
                <a:effectLst/>
                <a:latin typeface="Söhne"/>
              </a:rPr>
              <a:t>Pygame</a:t>
            </a:r>
            <a:r>
              <a:rPr lang="en-US" sz="2200" b="0" i="0" dirty="0">
                <a:effectLst/>
                <a:latin typeface="Söhne"/>
              </a:rPr>
              <a:t> to make the game more visually appealing and interactive.</a:t>
            </a:r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102970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DF7B3-0996-3869-F9A2-134CE51C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b="1" i="0" dirty="0">
                <a:effectLst/>
                <a:latin typeface="Söhne"/>
              </a:rPr>
              <a:t>Formulation of the Problem and Heuristics</a:t>
            </a:r>
            <a:endParaRPr lang="pt-PT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31B9-A4F0-2174-A136-E10F2A4F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/>
              <a:t>Having each piece only 3 (or less) positions to move and the goal is to encircle na opponent’s piece, we implemented the following heurístics:</a:t>
            </a:r>
          </a:p>
          <a:p>
            <a:r>
              <a:rPr lang="pt-PT" sz="2200" dirty="0"/>
              <a:t>Having pieces stuck (bad end condition)</a:t>
            </a:r>
          </a:p>
          <a:p>
            <a:r>
              <a:rPr lang="pt-PT" sz="2200" dirty="0"/>
              <a:t>Having opponent’s pieces stuck (good end condition)</a:t>
            </a:r>
          </a:p>
          <a:p>
            <a:r>
              <a:rPr lang="pt-PT" sz="2200" dirty="0"/>
              <a:t>Having 2 pieces blocking an opponent’s piece</a:t>
            </a:r>
          </a:p>
          <a:p>
            <a:r>
              <a:rPr lang="pt-PT" sz="2200" dirty="0"/>
              <a:t>Having 1 piece blocking an opponent’s piece</a:t>
            </a:r>
          </a:p>
          <a:p>
            <a:r>
              <a:rPr lang="pt-PT" sz="2200" dirty="0"/>
              <a:t>Having central rings domination (positions most occupied)</a:t>
            </a:r>
          </a:p>
        </p:txBody>
      </p:sp>
    </p:spTree>
    <p:extLst>
      <p:ext uri="{BB962C8B-B14F-4D97-AF65-F5344CB8AC3E}">
        <p14:creationId xmlns:p14="http://schemas.microsoft.com/office/powerpoint/2010/main" val="15547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163BD-A020-5FEA-4D94-082D3EBA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Techniques/Algorithms Implemented</a:t>
            </a:r>
            <a:endParaRPr lang="pt-PT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9128-0C09-C394-5ECC-26650A25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i="1" dirty="0">
                <a:latin typeface="Söhne"/>
              </a:rPr>
              <a:t>Minimax Algorithm</a:t>
            </a:r>
            <a:r>
              <a:rPr lang="en-US" sz="2200" dirty="0">
                <a:latin typeface="Söhne"/>
              </a:rPr>
              <a:t>: </a:t>
            </a:r>
            <a:r>
              <a:rPr lang="en-US" sz="2200" b="0" i="0" dirty="0">
                <a:effectLst/>
                <a:latin typeface="Söhne"/>
              </a:rPr>
              <a:t>We used the minimax algorithm with alpha-beta pruning to search through the game tree and find the optimal move for each player. The depth of the search tree will be limited to a certain level to balance computation time and accuracy and will depend on the difficulty of the computer chosen by the user in the beginning of the program.</a:t>
            </a:r>
          </a:p>
          <a:p>
            <a:pPr marL="0" indent="0">
              <a:buNone/>
            </a:pPr>
            <a:endParaRPr lang="en-US" sz="2200" dirty="0">
              <a:latin typeface="Söhne"/>
            </a:endParaRPr>
          </a:p>
          <a:p>
            <a:r>
              <a:rPr lang="en-US" sz="2200" b="1" i="1" dirty="0">
                <a:effectLst/>
                <a:latin typeface="Söhne"/>
              </a:rPr>
              <a:t>Monte Carlo Technique</a:t>
            </a:r>
            <a:r>
              <a:rPr lang="en-US" sz="2200" b="0" i="0" dirty="0">
                <a:effectLst/>
                <a:latin typeface="Söhne"/>
              </a:rPr>
              <a:t>: </a:t>
            </a:r>
            <a:r>
              <a:rPr lang="en-US" sz="2200" dirty="0">
                <a:latin typeface="Söhne"/>
              </a:rPr>
              <a:t>we </a:t>
            </a:r>
            <a:r>
              <a:rPr lang="en-US" sz="2200" b="0" i="0" dirty="0">
                <a:effectLst/>
                <a:latin typeface="Söhne"/>
              </a:rPr>
              <a:t>used the Monte Carlo technique to simulate random games and use the results to inform our moves and evaluate heuristics (</a:t>
            </a:r>
            <a:r>
              <a:rPr lang="en-US" sz="2200" b="1" i="1" dirty="0">
                <a:effectLst/>
                <a:latin typeface="Söhne"/>
              </a:rPr>
              <a:t>to-do</a:t>
            </a:r>
            <a:r>
              <a:rPr lang="en-US" sz="2200" b="0" i="0" dirty="0">
                <a:effectLst/>
                <a:latin typeface="Söhne"/>
              </a:rPr>
              <a:t>).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2200" dirty="0">
              <a:latin typeface="Söhne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Söhne"/>
            </a:endParaRPr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210735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ACDF-80C7-3E8B-C7F1-AAC852DA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Results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1A1B-0FB2-2A56-834A-09081598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latin typeface="Söhne"/>
              </a:rPr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58481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ACDF-80C7-3E8B-C7F1-AAC852DA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Conclusions</a:t>
            </a:r>
            <a:endParaRPr lang="pt-PT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1A1B-0FB2-2A56-834A-09081598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latin typeface="Söhne"/>
              </a:rPr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4093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373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gg sans</vt:lpstr>
      <vt:lpstr>Söhne</vt:lpstr>
      <vt:lpstr>Office Theme</vt:lpstr>
      <vt:lpstr>Bound </vt:lpstr>
      <vt:lpstr>Game Description and Rules</vt:lpstr>
      <vt:lpstr>Implementation</vt:lpstr>
      <vt:lpstr>Formulation of the Problem and Heuristics</vt:lpstr>
      <vt:lpstr>Techniques/Algorithms Implemented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</dc:title>
  <dc:creator>Claudia Sofia</dc:creator>
  <cp:lastModifiedBy>Claudia Sofia</cp:lastModifiedBy>
  <cp:revision>3</cp:revision>
  <dcterms:created xsi:type="dcterms:W3CDTF">2023-03-05T21:36:56Z</dcterms:created>
  <dcterms:modified xsi:type="dcterms:W3CDTF">2023-03-12T16:06:31Z</dcterms:modified>
</cp:coreProperties>
</file>