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7" r:id="rId7"/>
    <p:sldId id="268" r:id="rId8"/>
    <p:sldId id="269" r:id="rId9"/>
    <p:sldId id="263"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BB5-8CD3-17FC-BED2-3D239DCEC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47979EB2-DCCC-C103-A12F-6919224F3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A57035E5-01BA-E234-CCD9-E055C66484F6}"/>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5" name="Footer Placeholder 4">
            <a:extLst>
              <a:ext uri="{FF2B5EF4-FFF2-40B4-BE49-F238E27FC236}">
                <a16:creationId xmlns:a16="http://schemas.microsoft.com/office/drawing/2014/main" id="{DDAF072C-5533-2B10-9B11-310B5FF59A3E}"/>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F87DA0EF-80F3-0DA8-195B-F93380C5773E}"/>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241357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48E5-6883-C2D5-6395-6DDF8C6B390F}"/>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57CC01D7-F143-DB16-98FE-DD0F023E16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6F2321D2-2D54-67F0-5AB0-073A70BD9C5B}"/>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5" name="Footer Placeholder 4">
            <a:extLst>
              <a:ext uri="{FF2B5EF4-FFF2-40B4-BE49-F238E27FC236}">
                <a16:creationId xmlns:a16="http://schemas.microsoft.com/office/drawing/2014/main" id="{DC337850-05D6-9BF5-A7EE-6C710AEFACB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F9D41F27-973C-9074-F2D9-F7180584E848}"/>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408267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F9BE1-2540-A587-2A8D-6CDBD02B88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4037EDB4-86FB-8579-3FE6-166363D88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0FCE847B-1ED3-06B4-0F93-DBF2EDAB3A03}"/>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5" name="Footer Placeholder 4">
            <a:extLst>
              <a:ext uri="{FF2B5EF4-FFF2-40B4-BE49-F238E27FC236}">
                <a16:creationId xmlns:a16="http://schemas.microsoft.com/office/drawing/2014/main" id="{17A27B8C-C8D1-BEE9-C17C-B84D0AFF6374}"/>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206D8DB6-8004-0682-93B5-968C3B8520E5}"/>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265534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6A1A-069C-526C-9492-1F1AAE40507D}"/>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37098D01-33A4-9335-05FC-6F9988E60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81C6544E-38C4-4707-FB3B-13E400B7A54C}"/>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5" name="Footer Placeholder 4">
            <a:extLst>
              <a:ext uri="{FF2B5EF4-FFF2-40B4-BE49-F238E27FC236}">
                <a16:creationId xmlns:a16="http://schemas.microsoft.com/office/drawing/2014/main" id="{F7247E67-E2EC-4D34-D3AE-B4B8D2C4D758}"/>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AEB05466-A8DF-30ED-82AA-188A98A49BF9}"/>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226663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844C-9996-C308-20D0-4E54EEB07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CD4E2479-860C-2D4D-A758-92ECDC45C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E3BF3-775C-B573-2B1A-4B89E9B9C058}"/>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5" name="Footer Placeholder 4">
            <a:extLst>
              <a:ext uri="{FF2B5EF4-FFF2-40B4-BE49-F238E27FC236}">
                <a16:creationId xmlns:a16="http://schemas.microsoft.com/office/drawing/2014/main" id="{D949BBFA-4DF5-63AC-5E40-5912A6C2AB56}"/>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59E60CE0-9F11-FA19-9750-C33C04A0A2AD}"/>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339085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7D84-38EC-E361-1231-F556FB33C710}"/>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C5E65F23-D7AD-0F53-B3BD-0C227817E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52FCD275-C5CA-B8EB-D74F-AAF50CBFBE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A1CC527A-07D8-EABE-A7C8-551E59D170CF}"/>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6" name="Footer Placeholder 5">
            <a:extLst>
              <a:ext uri="{FF2B5EF4-FFF2-40B4-BE49-F238E27FC236}">
                <a16:creationId xmlns:a16="http://schemas.microsoft.com/office/drawing/2014/main" id="{3A97526B-9DF2-A315-9332-43EF451D7C71}"/>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AA3537D9-5D1C-0A7F-DC2E-0374D02B0CE7}"/>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70944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B942-5CBA-6E8D-427A-7A6760CF6622}"/>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DB7854BA-6D9A-E8A1-8CB1-F20525EE7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E42F2F-430A-CDCF-74A1-DBF027F8A9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24761841-892E-8F7B-3A20-5CCF17F23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DBC80A-7438-E171-3DCA-EE28B42E5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A7338259-1BD0-01A5-7646-2FA3EB3DEC06}"/>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8" name="Footer Placeholder 7">
            <a:extLst>
              <a:ext uri="{FF2B5EF4-FFF2-40B4-BE49-F238E27FC236}">
                <a16:creationId xmlns:a16="http://schemas.microsoft.com/office/drawing/2014/main" id="{D8AA1480-84BD-478A-3E1C-A9B895E9E9AD}"/>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91CCCCD0-2D84-6C0D-74C1-21B5E14E40DE}"/>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198341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034D-9A06-8AB7-63A1-DDCFC22F9C62}"/>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BA898904-5F86-BE10-EEE2-D5AF46A8FC00}"/>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4" name="Footer Placeholder 3">
            <a:extLst>
              <a:ext uri="{FF2B5EF4-FFF2-40B4-BE49-F238E27FC236}">
                <a16:creationId xmlns:a16="http://schemas.microsoft.com/office/drawing/2014/main" id="{B7E68C7A-9899-CE75-3DE8-29161B7066A3}"/>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14BB1B3A-BF11-15C8-5C07-B95D3AEE26FE}"/>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201621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A10A0-2C69-4E88-07A6-C9559E5A8A38}"/>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3" name="Footer Placeholder 2">
            <a:extLst>
              <a:ext uri="{FF2B5EF4-FFF2-40B4-BE49-F238E27FC236}">
                <a16:creationId xmlns:a16="http://schemas.microsoft.com/office/drawing/2014/main" id="{C957695E-80E0-E479-6373-9E2E5BB6AD6A}"/>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7F9BB5BB-6FA8-3E39-A7C4-FAE84661DCCD}"/>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256667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1E67-8E48-BE88-1901-A65FA1D2E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C89EED60-15AD-3E00-260C-07852A18A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9DA394DA-7A8A-4BBD-B7ED-EFA4886DE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959D4-28CB-9B80-CE2C-B08C2E6FB9FA}"/>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6" name="Footer Placeholder 5">
            <a:extLst>
              <a:ext uri="{FF2B5EF4-FFF2-40B4-BE49-F238E27FC236}">
                <a16:creationId xmlns:a16="http://schemas.microsoft.com/office/drawing/2014/main" id="{8312D4DC-FB96-C969-00C1-55A108BFAFEF}"/>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28192BF6-D46F-251A-2277-1B2F2BC4E7B1}"/>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166923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2AA6-4575-2E7B-A74C-D56B55BAA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D4A2ECEE-62F1-E5A4-40FC-BD9B045C5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10823EAB-2B66-AE8A-AAB6-7339B88A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4A751-23FC-3DD2-29A0-966D232520A2}"/>
              </a:ext>
            </a:extLst>
          </p:cNvPr>
          <p:cNvSpPr>
            <a:spLocks noGrp="1"/>
          </p:cNvSpPr>
          <p:nvPr>
            <p:ph type="dt" sz="half" idx="10"/>
          </p:nvPr>
        </p:nvSpPr>
        <p:spPr/>
        <p:txBody>
          <a:bodyPr/>
          <a:lstStyle/>
          <a:p>
            <a:fld id="{2F6B7F19-85C8-4851-BD7C-C321696A664B}" type="datetimeFigureOut">
              <a:rPr lang="pt-PT" smtClean="0"/>
              <a:t>26/03/2023</a:t>
            </a:fld>
            <a:endParaRPr lang="pt-PT"/>
          </a:p>
        </p:txBody>
      </p:sp>
      <p:sp>
        <p:nvSpPr>
          <p:cNvPr id="6" name="Footer Placeholder 5">
            <a:extLst>
              <a:ext uri="{FF2B5EF4-FFF2-40B4-BE49-F238E27FC236}">
                <a16:creationId xmlns:a16="http://schemas.microsoft.com/office/drawing/2014/main" id="{76B8D668-3E6D-8FD2-36FA-1CD3AB332536}"/>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CCA1DBC-27F6-7CBD-1065-F73F94AD2A90}"/>
              </a:ext>
            </a:extLst>
          </p:cNvPr>
          <p:cNvSpPr>
            <a:spLocks noGrp="1"/>
          </p:cNvSpPr>
          <p:nvPr>
            <p:ph type="sldNum" sz="quarter" idx="12"/>
          </p:nvPr>
        </p:nvSpPr>
        <p:spPr/>
        <p:txBody>
          <a:bodyPr/>
          <a:lstStyle/>
          <a:p>
            <a:fld id="{12069A41-84B1-434B-9FA2-5807CB60742B}" type="slidenum">
              <a:rPr lang="pt-PT" smtClean="0"/>
              <a:t>‹#›</a:t>
            </a:fld>
            <a:endParaRPr lang="pt-PT"/>
          </a:p>
        </p:txBody>
      </p:sp>
    </p:spTree>
    <p:extLst>
      <p:ext uri="{BB962C8B-B14F-4D97-AF65-F5344CB8AC3E}">
        <p14:creationId xmlns:p14="http://schemas.microsoft.com/office/powerpoint/2010/main" val="81623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20272-3F16-1FAB-DA86-4D662EBDF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11DB4A83-DE8F-A0FD-E2B0-D4102CC53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AE2AD76-21B1-3B4E-9F51-8588A8820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B7F19-85C8-4851-BD7C-C321696A664B}" type="datetimeFigureOut">
              <a:rPr lang="pt-PT" smtClean="0"/>
              <a:t>26/03/2023</a:t>
            </a:fld>
            <a:endParaRPr lang="pt-PT"/>
          </a:p>
        </p:txBody>
      </p:sp>
      <p:sp>
        <p:nvSpPr>
          <p:cNvPr id="5" name="Footer Placeholder 4">
            <a:extLst>
              <a:ext uri="{FF2B5EF4-FFF2-40B4-BE49-F238E27FC236}">
                <a16:creationId xmlns:a16="http://schemas.microsoft.com/office/drawing/2014/main" id="{79B26740-8B30-BA54-4E89-71563AF21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EA007916-BAAD-BEB3-0F8D-D88AD69638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69A41-84B1-434B-9FA2-5807CB60742B}" type="slidenum">
              <a:rPr lang="pt-PT" smtClean="0"/>
              <a:t>‹#›</a:t>
            </a:fld>
            <a:endParaRPr lang="pt-PT"/>
          </a:p>
        </p:txBody>
      </p:sp>
    </p:spTree>
    <p:extLst>
      <p:ext uri="{BB962C8B-B14F-4D97-AF65-F5344CB8AC3E}">
        <p14:creationId xmlns:p14="http://schemas.microsoft.com/office/powerpoint/2010/main" val="27594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BDA083-105C-1681-343A-E848E65459B7}"/>
              </a:ext>
            </a:extLst>
          </p:cNvPr>
          <p:cNvPicPr>
            <a:picLocks noChangeAspect="1"/>
          </p:cNvPicPr>
          <p:nvPr/>
        </p:nvPicPr>
        <p:blipFill rotWithShape="1">
          <a:blip r:embed="rId2">
            <a:alphaModFix amt="40000"/>
          </a:blip>
          <a:srcRect t="10048" r="1" b="8796"/>
          <a:stretch/>
        </p:blipFill>
        <p:spPr>
          <a:xfrm>
            <a:off x="-170" y="10"/>
            <a:ext cx="8450317" cy="6857990"/>
          </a:xfrm>
          <a:prstGeom prst="rect">
            <a:avLst/>
          </a:prstGeom>
        </p:spPr>
      </p:pic>
      <p:sp>
        <p:nvSpPr>
          <p:cNvPr id="2" name="Title 1">
            <a:extLst>
              <a:ext uri="{FF2B5EF4-FFF2-40B4-BE49-F238E27FC236}">
                <a16:creationId xmlns:a16="http://schemas.microsoft.com/office/drawing/2014/main" id="{881A29AA-D752-4958-0184-0644B0D7F972}"/>
              </a:ext>
            </a:extLst>
          </p:cNvPr>
          <p:cNvSpPr>
            <a:spLocks noGrp="1"/>
          </p:cNvSpPr>
          <p:nvPr>
            <p:ph type="ctrTitle"/>
          </p:nvPr>
        </p:nvSpPr>
        <p:spPr>
          <a:xfrm>
            <a:off x="643468" y="643467"/>
            <a:ext cx="4620584" cy="4567137"/>
          </a:xfrm>
        </p:spPr>
        <p:txBody>
          <a:bodyPr>
            <a:normAutofit/>
          </a:bodyPr>
          <a:lstStyle/>
          <a:p>
            <a:r>
              <a:rPr lang="pt-PT" sz="4400" dirty="0">
                <a:solidFill>
                  <a:srgbClr val="FFFFFF"/>
                </a:solidFill>
              </a:rPr>
              <a:t>Bound </a:t>
            </a:r>
          </a:p>
        </p:txBody>
      </p:sp>
      <p:pic>
        <p:nvPicPr>
          <p:cNvPr id="6" name="Picture 5">
            <a:extLst>
              <a:ext uri="{FF2B5EF4-FFF2-40B4-BE49-F238E27FC236}">
                <a16:creationId xmlns:a16="http://schemas.microsoft.com/office/drawing/2014/main" id="{F752D150-5AEF-A52D-3682-6990DF736A70}"/>
              </a:ext>
            </a:extLst>
          </p:cNvPr>
          <p:cNvPicPr>
            <a:picLocks noChangeAspect="1"/>
          </p:cNvPicPr>
          <p:nvPr/>
        </p:nvPicPr>
        <p:blipFill rotWithShape="1">
          <a:blip r:embed="rId3"/>
          <a:srcRect l="4982" r="4684"/>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1882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0FB7C-8006-01C2-8931-ED2C9A3739FF}"/>
              </a:ext>
            </a:extLst>
          </p:cNvPr>
          <p:cNvSpPr>
            <a:spLocks noGrp="1"/>
          </p:cNvSpPr>
          <p:nvPr>
            <p:ph type="title"/>
          </p:nvPr>
        </p:nvSpPr>
        <p:spPr>
          <a:xfrm>
            <a:off x="838200" y="365125"/>
            <a:ext cx="10515600" cy="1325563"/>
          </a:xfrm>
        </p:spPr>
        <p:txBody>
          <a:bodyPr>
            <a:normAutofit/>
          </a:bodyPr>
          <a:lstStyle/>
          <a:p>
            <a:r>
              <a:rPr lang="en-US" b="1" i="0" dirty="0">
                <a:effectLst/>
                <a:latin typeface="Söhne"/>
              </a:rPr>
              <a:t>Game Description and Rules</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3FE2314-2078-FC95-9CD7-39D1F4E44142}"/>
              </a:ext>
            </a:extLst>
          </p:cNvPr>
          <p:cNvSpPr>
            <a:spLocks noGrp="1"/>
          </p:cNvSpPr>
          <p:nvPr>
            <p:ph idx="1"/>
          </p:nvPr>
        </p:nvSpPr>
        <p:spPr>
          <a:xfrm>
            <a:off x="838200" y="1929384"/>
            <a:ext cx="10515600" cy="4251960"/>
          </a:xfrm>
        </p:spPr>
        <p:txBody>
          <a:bodyPr>
            <a:normAutofit/>
          </a:bodyPr>
          <a:lstStyle/>
          <a:p>
            <a:pPr marL="0" indent="0">
              <a:buNone/>
            </a:pPr>
            <a:r>
              <a:rPr lang="en-US" sz="2200" b="1" i="1" dirty="0">
                <a:effectLst/>
                <a:latin typeface="Arial" panose="020B0604020202020204" pitchFamily="34" charset="0"/>
                <a:cs typeface="Arial" panose="020B0604020202020204" pitchFamily="34" charset="0"/>
              </a:rPr>
              <a:t>Description: Bound</a:t>
            </a:r>
            <a:r>
              <a:rPr lang="en-US" sz="2200" b="0" i="0" dirty="0">
                <a:effectLst/>
                <a:latin typeface="Arial" panose="020B0604020202020204" pitchFamily="34" charset="0"/>
                <a:cs typeface="Arial" panose="020B0604020202020204" pitchFamily="34" charset="0"/>
              </a:rPr>
              <a:t> is a two-player strategy game played on a single sheet of paper. Each turn, move one of your four standing stones to encircle an opponent's stone.</a:t>
            </a:r>
          </a:p>
          <a:p>
            <a:pPr marL="0" indent="0">
              <a:buNone/>
            </a:pPr>
            <a:endParaRPr lang="en-US" sz="2200" b="0" i="0" dirty="0">
              <a:effectLst/>
              <a:latin typeface="Arial" panose="020B0604020202020204" pitchFamily="34" charset="0"/>
              <a:cs typeface="Arial" panose="020B0604020202020204" pitchFamily="34" charset="0"/>
            </a:endParaRPr>
          </a:p>
          <a:p>
            <a:pPr marL="0" indent="0">
              <a:buNone/>
            </a:pPr>
            <a:r>
              <a:rPr lang="en-US" sz="2200" b="1" i="1" dirty="0">
                <a:latin typeface="Arial" panose="020B0604020202020204" pitchFamily="34" charset="0"/>
                <a:cs typeface="Arial" panose="020B0604020202020204" pitchFamily="34" charset="0"/>
              </a:rPr>
              <a:t>Rules</a:t>
            </a:r>
            <a:r>
              <a:rPr lang="en-US" sz="2200" dirty="0">
                <a:latin typeface="Arial" panose="020B0604020202020204" pitchFamily="34" charset="0"/>
                <a:cs typeface="Arial" panose="020B0604020202020204" pitchFamily="34" charset="0"/>
              </a:rPr>
              <a:t>:</a:t>
            </a:r>
            <a:endParaRPr lang="en-US" sz="2200" b="0" i="0" dirty="0">
              <a:effectLst/>
              <a:latin typeface="Arial" panose="020B0604020202020204" pitchFamily="34" charset="0"/>
              <a:cs typeface="Arial" panose="020B0604020202020204" pitchFamily="34" charset="0"/>
            </a:endParaRPr>
          </a:p>
          <a:p>
            <a:r>
              <a:rPr lang="en-US" sz="2200" b="1" i="0" dirty="0">
                <a:effectLst/>
                <a:latin typeface="Söhne"/>
              </a:rPr>
              <a:t>Board Setup: </a:t>
            </a:r>
            <a:r>
              <a:rPr lang="en-US" sz="2200" b="0" i="0" dirty="0">
                <a:effectLst/>
                <a:latin typeface="gg sans"/>
              </a:rPr>
              <a:t>The first player places their pieces on four of the five forks around the outer ring. The second player places their four pieces on the central pentagon, each one on a fork opposite one of the older player’s pieces.</a:t>
            </a:r>
          </a:p>
          <a:p>
            <a:r>
              <a:rPr lang="en-US" sz="2200" b="1" i="0" dirty="0">
                <a:effectLst/>
                <a:latin typeface="Arial" panose="020B0604020202020204" pitchFamily="34" charset="0"/>
                <a:cs typeface="Arial" panose="020B0604020202020204" pitchFamily="34" charset="0"/>
              </a:rPr>
              <a:t>Moves</a:t>
            </a:r>
            <a:r>
              <a:rPr lang="en-US" sz="2200" b="0" i="0" dirty="0">
                <a:effectLst/>
                <a:latin typeface="Arial" panose="020B0604020202020204" pitchFamily="34" charset="0"/>
                <a:cs typeface="Arial" panose="020B0604020202020204" pitchFamily="34" charset="0"/>
              </a:rPr>
              <a:t>: Each piece can only be placed in a neighbor’s position that is empty.</a:t>
            </a:r>
          </a:p>
          <a:p>
            <a:r>
              <a:rPr lang="pt-PT" sz="2200" b="1" dirty="0"/>
              <a:t>Goal</a:t>
            </a:r>
            <a:r>
              <a:rPr lang="pt-PT" sz="2200" dirty="0"/>
              <a:t>: </a:t>
            </a:r>
            <a:r>
              <a:rPr lang="en-US" sz="2200" b="0" i="0" dirty="0">
                <a:effectLst/>
                <a:latin typeface="Söhne"/>
              </a:rPr>
              <a:t>surround an opponent's piece so that can no longer be moved. If a player can no longer move one of their pieces, they lose the game.</a:t>
            </a:r>
            <a:endParaRPr lang="pt-PT" sz="2200" dirty="0"/>
          </a:p>
          <a:p>
            <a:endParaRPr lang="pt-PT" sz="2200" dirty="0"/>
          </a:p>
        </p:txBody>
      </p:sp>
    </p:spTree>
    <p:extLst>
      <p:ext uri="{BB962C8B-B14F-4D97-AF65-F5344CB8AC3E}">
        <p14:creationId xmlns:p14="http://schemas.microsoft.com/office/powerpoint/2010/main" val="10096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DF7B3-0996-3869-F9A2-134CE51C46F2}"/>
              </a:ext>
            </a:extLst>
          </p:cNvPr>
          <p:cNvSpPr>
            <a:spLocks noGrp="1"/>
          </p:cNvSpPr>
          <p:nvPr>
            <p:ph type="title"/>
          </p:nvPr>
        </p:nvSpPr>
        <p:spPr>
          <a:xfrm>
            <a:off x="838200" y="365125"/>
            <a:ext cx="10515600" cy="1325563"/>
          </a:xfrm>
        </p:spPr>
        <p:txBody>
          <a:bodyPr>
            <a:normAutofit/>
          </a:bodyPr>
          <a:lstStyle/>
          <a:p>
            <a:r>
              <a:rPr lang="en-US" b="1" i="0" dirty="0">
                <a:effectLst/>
                <a:latin typeface="Söhne"/>
              </a:rPr>
              <a:t>Implementation</a:t>
            </a:r>
            <a:endParaRPr lang="pt-PT"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1231B9-A4F0-2174-A136-E10F2A4FD6B9}"/>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200" b="0" i="0" dirty="0">
                <a:effectLst/>
                <a:latin typeface="Söhne"/>
              </a:rPr>
              <a:t>We'll implement a classic game with 3 different modes:</a:t>
            </a:r>
          </a:p>
          <a:p>
            <a:r>
              <a:rPr lang="en-US" sz="2200" dirty="0">
                <a:latin typeface="Söhne"/>
              </a:rPr>
              <a:t>P</a:t>
            </a:r>
            <a:r>
              <a:rPr lang="en-US" sz="2200" b="0" i="0" dirty="0">
                <a:effectLst/>
                <a:latin typeface="Söhne"/>
              </a:rPr>
              <a:t>layer vs </a:t>
            </a:r>
            <a:r>
              <a:rPr lang="en-US" sz="2200" dirty="0">
                <a:latin typeface="Söhne"/>
              </a:rPr>
              <a:t>P</a:t>
            </a:r>
            <a:r>
              <a:rPr lang="en-US" sz="2200" b="0" i="0" dirty="0">
                <a:effectLst/>
                <a:latin typeface="Söhne"/>
              </a:rPr>
              <a:t>layer</a:t>
            </a:r>
            <a:endParaRPr lang="en-US" sz="2200" dirty="0">
              <a:latin typeface="Söhne"/>
            </a:endParaRPr>
          </a:p>
          <a:p>
            <a:r>
              <a:rPr lang="en-US" sz="2200" dirty="0">
                <a:latin typeface="Söhne"/>
              </a:rPr>
              <a:t>P</a:t>
            </a:r>
            <a:r>
              <a:rPr lang="en-US" sz="2200" b="0" i="0" dirty="0">
                <a:effectLst/>
                <a:latin typeface="Söhne"/>
              </a:rPr>
              <a:t>layer vs </a:t>
            </a:r>
            <a:r>
              <a:rPr lang="en-US" sz="2200" dirty="0">
                <a:latin typeface="Söhne"/>
              </a:rPr>
              <a:t>C</a:t>
            </a:r>
            <a:r>
              <a:rPr lang="en-US" sz="2200" b="0" i="0" dirty="0">
                <a:effectLst/>
                <a:latin typeface="Söhne"/>
              </a:rPr>
              <a:t>omputer</a:t>
            </a:r>
          </a:p>
          <a:p>
            <a:r>
              <a:rPr lang="en-US" sz="2200" dirty="0">
                <a:latin typeface="Söhne"/>
              </a:rPr>
              <a:t>C</a:t>
            </a:r>
            <a:r>
              <a:rPr lang="en-US" sz="2200" b="0" i="0" dirty="0">
                <a:effectLst/>
                <a:latin typeface="Söhne"/>
              </a:rPr>
              <a:t>omputer vs </a:t>
            </a:r>
            <a:r>
              <a:rPr lang="en-US" sz="2200" dirty="0">
                <a:latin typeface="Söhne"/>
              </a:rPr>
              <a:t>C</a:t>
            </a:r>
            <a:r>
              <a:rPr lang="en-US" sz="2200" b="0" i="0" dirty="0">
                <a:effectLst/>
                <a:latin typeface="Söhne"/>
              </a:rPr>
              <a:t>omputer</a:t>
            </a:r>
            <a:endParaRPr lang="en-US" sz="2200" dirty="0">
              <a:latin typeface="Söhne"/>
            </a:endParaRPr>
          </a:p>
          <a:p>
            <a:pPr marL="0" indent="0">
              <a:buNone/>
            </a:pPr>
            <a:r>
              <a:rPr lang="en-US" sz="2200" b="0" i="0" dirty="0">
                <a:effectLst/>
                <a:latin typeface="Söhne"/>
              </a:rPr>
              <a:t>with the computer using the Monte Carlo and Minimax techniques to make its moves. The computer’s modes will have the choice of computer’s difficulty:</a:t>
            </a:r>
          </a:p>
          <a:p>
            <a:r>
              <a:rPr lang="en-US" sz="2200" dirty="0">
                <a:latin typeface="Söhne"/>
              </a:rPr>
              <a:t>Easy</a:t>
            </a:r>
          </a:p>
          <a:p>
            <a:r>
              <a:rPr lang="en-US" sz="2200" b="0" i="0" dirty="0">
                <a:effectLst/>
                <a:latin typeface="Söhne"/>
              </a:rPr>
              <a:t>Medium</a:t>
            </a:r>
          </a:p>
          <a:p>
            <a:r>
              <a:rPr lang="en-US" sz="2200" b="0" i="0" dirty="0">
                <a:effectLst/>
                <a:latin typeface="Söhne"/>
              </a:rPr>
              <a:t>Hard</a:t>
            </a:r>
            <a:br>
              <a:rPr lang="en-US" sz="2200" b="0" i="0" dirty="0">
                <a:effectLst/>
                <a:latin typeface="Söhne"/>
              </a:rPr>
            </a:br>
            <a:endParaRPr lang="en-US" sz="2200" b="0" i="0" dirty="0">
              <a:effectLst/>
              <a:latin typeface="Söhne"/>
            </a:endParaRPr>
          </a:p>
          <a:p>
            <a:pPr marL="0" indent="0">
              <a:buNone/>
            </a:pPr>
            <a:r>
              <a:rPr lang="en-US" sz="2200" b="0" i="0" dirty="0">
                <a:effectLst/>
                <a:latin typeface="Söhne"/>
              </a:rPr>
              <a:t>We'll also implement a GUI using </a:t>
            </a:r>
            <a:r>
              <a:rPr lang="en-US" sz="2200" b="0" i="0" dirty="0" err="1">
                <a:effectLst/>
                <a:latin typeface="Söhne"/>
              </a:rPr>
              <a:t>Pygame</a:t>
            </a:r>
            <a:r>
              <a:rPr lang="en-US" sz="2200" b="0" i="0" dirty="0">
                <a:effectLst/>
                <a:latin typeface="Söhne"/>
              </a:rPr>
              <a:t> to make the game more visually appealing and interactive.</a:t>
            </a:r>
          </a:p>
          <a:p>
            <a:endParaRPr lang="pt-PT" sz="2200" dirty="0"/>
          </a:p>
        </p:txBody>
      </p:sp>
    </p:spTree>
    <p:extLst>
      <p:ext uri="{BB962C8B-B14F-4D97-AF65-F5344CB8AC3E}">
        <p14:creationId xmlns:p14="http://schemas.microsoft.com/office/powerpoint/2010/main" val="102970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FDF7B3-0996-3869-F9A2-134CE51C46F2}"/>
              </a:ext>
            </a:extLst>
          </p:cNvPr>
          <p:cNvSpPr>
            <a:spLocks noGrp="1"/>
          </p:cNvSpPr>
          <p:nvPr>
            <p:ph type="title"/>
          </p:nvPr>
        </p:nvSpPr>
        <p:spPr>
          <a:xfrm>
            <a:off x="838200" y="365125"/>
            <a:ext cx="10515600" cy="1325563"/>
          </a:xfrm>
        </p:spPr>
        <p:txBody>
          <a:bodyPr>
            <a:noAutofit/>
          </a:bodyPr>
          <a:lstStyle/>
          <a:p>
            <a:r>
              <a:rPr lang="en-US" b="1" i="0" dirty="0">
                <a:effectLst/>
                <a:latin typeface="Söhne"/>
              </a:rPr>
              <a:t>Formulation of the Problem and Heuristics</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51231B9-A4F0-2174-A136-E10F2A4FD6B9}"/>
              </a:ext>
            </a:extLst>
          </p:cNvPr>
          <p:cNvSpPr>
            <a:spLocks noGrp="1"/>
          </p:cNvSpPr>
          <p:nvPr>
            <p:ph idx="1"/>
          </p:nvPr>
        </p:nvSpPr>
        <p:spPr>
          <a:xfrm>
            <a:off x="838200" y="1929384"/>
            <a:ext cx="10515600" cy="4251960"/>
          </a:xfrm>
        </p:spPr>
        <p:txBody>
          <a:bodyPr>
            <a:normAutofit lnSpcReduction="10000"/>
          </a:bodyPr>
          <a:lstStyle/>
          <a:p>
            <a:pPr marL="0" indent="0">
              <a:buNone/>
            </a:pPr>
            <a:r>
              <a:rPr lang="pt-PT" sz="2200" dirty="0"/>
              <a:t>Having each piece only 3 (or less) positions to move and the goal is to encircle na opponent’s piece, we implemented the following heurístics:</a:t>
            </a:r>
          </a:p>
          <a:p>
            <a:r>
              <a:rPr lang="pt-PT" sz="2200" dirty="0"/>
              <a:t>Having pieces stuck (bad end condition)</a:t>
            </a:r>
          </a:p>
          <a:p>
            <a:r>
              <a:rPr lang="pt-PT" sz="2200" dirty="0"/>
              <a:t>Having opponent’s pieces stuck (good end condition)</a:t>
            </a:r>
          </a:p>
          <a:p>
            <a:r>
              <a:rPr lang="pt-PT" sz="2200" dirty="0"/>
              <a:t>Having 2 pieces blocking an opponent’s piece</a:t>
            </a:r>
          </a:p>
          <a:p>
            <a:r>
              <a:rPr lang="pt-PT" sz="2200" dirty="0"/>
              <a:t>Having 1 piece blocking an opponent’s piece</a:t>
            </a:r>
          </a:p>
          <a:p>
            <a:r>
              <a:rPr lang="pt-PT" sz="2200" dirty="0"/>
              <a:t>Having central rings domination (positions most </a:t>
            </a:r>
            <a:r>
              <a:rPr lang="pt-PT" sz="2200" dirty="0" err="1"/>
              <a:t>occupied</a:t>
            </a:r>
            <a:r>
              <a:rPr lang="pt-PT" sz="2200" dirty="0"/>
              <a:t>)</a:t>
            </a:r>
          </a:p>
          <a:p>
            <a:r>
              <a:rPr lang="pt-PT" sz="2200" dirty="0" err="1"/>
              <a:t>Having</a:t>
            </a:r>
            <a:r>
              <a:rPr lang="pt-PT" sz="2200" dirty="0"/>
              <a:t> </a:t>
            </a:r>
            <a:r>
              <a:rPr lang="pt-PT" sz="2200" dirty="0" err="1"/>
              <a:t>pieces</a:t>
            </a:r>
            <a:r>
              <a:rPr lang="pt-PT" sz="2200" dirty="0"/>
              <a:t> in </a:t>
            </a:r>
            <a:r>
              <a:rPr lang="pt-PT" sz="2200" dirty="0" err="1"/>
              <a:t>places</a:t>
            </a:r>
            <a:r>
              <a:rPr lang="pt-PT" sz="2200" dirty="0"/>
              <a:t> </a:t>
            </a:r>
            <a:r>
              <a:rPr lang="pt-PT" sz="2200" dirty="0" err="1"/>
              <a:t>where</a:t>
            </a:r>
            <a:r>
              <a:rPr lang="pt-PT" sz="2200" dirty="0"/>
              <a:t> </a:t>
            </a:r>
            <a:r>
              <a:rPr lang="pt-PT" sz="2200" dirty="0" err="1"/>
              <a:t>you</a:t>
            </a:r>
            <a:r>
              <a:rPr lang="pt-PT" sz="2200" dirty="0"/>
              <a:t> can </a:t>
            </a:r>
            <a:r>
              <a:rPr lang="pt-PT" sz="2200" dirty="0" err="1"/>
              <a:t>treverse</a:t>
            </a:r>
            <a:r>
              <a:rPr lang="pt-PT" sz="2200" dirty="0"/>
              <a:t> to more </a:t>
            </a:r>
            <a:r>
              <a:rPr lang="pt-PT" sz="2200" dirty="0" err="1"/>
              <a:t>than</a:t>
            </a:r>
            <a:r>
              <a:rPr lang="pt-PT" sz="2200" dirty="0"/>
              <a:t> </a:t>
            </a:r>
            <a:r>
              <a:rPr lang="pt-PT" sz="2200" dirty="0" err="1"/>
              <a:t>one</a:t>
            </a:r>
            <a:r>
              <a:rPr lang="pt-PT" sz="2200" dirty="0"/>
              <a:t> </a:t>
            </a:r>
            <a:r>
              <a:rPr lang="pt-PT" sz="2200" dirty="0" err="1"/>
              <a:t>level</a:t>
            </a:r>
            <a:endParaRPr lang="pt-PT" sz="2200" dirty="0"/>
          </a:p>
          <a:p>
            <a:r>
              <a:rPr lang="pt-PT" sz="2200" dirty="0" err="1"/>
              <a:t>Having</a:t>
            </a:r>
            <a:r>
              <a:rPr lang="pt-PT" sz="2200" dirty="0"/>
              <a:t> no </a:t>
            </a:r>
            <a:r>
              <a:rPr lang="pt-PT" sz="2200" dirty="0" err="1"/>
              <a:t>friendly</a:t>
            </a:r>
            <a:r>
              <a:rPr lang="pt-PT" sz="2200" dirty="0"/>
              <a:t> </a:t>
            </a:r>
            <a:r>
              <a:rPr lang="pt-PT" sz="2200" dirty="0" err="1"/>
              <a:t>pieces</a:t>
            </a:r>
            <a:r>
              <a:rPr lang="pt-PT" sz="2200" dirty="0"/>
              <a:t> </a:t>
            </a:r>
            <a:r>
              <a:rPr lang="pt-PT" sz="2200" dirty="0" err="1"/>
              <a:t>near</a:t>
            </a:r>
            <a:r>
              <a:rPr lang="pt-PT" sz="2200" dirty="0"/>
              <a:t> </a:t>
            </a:r>
            <a:r>
              <a:rPr lang="pt-PT" sz="2200" dirty="0" err="1"/>
              <a:t>each</a:t>
            </a:r>
            <a:r>
              <a:rPr lang="pt-PT" sz="2200" dirty="0"/>
              <a:t> </a:t>
            </a:r>
            <a:r>
              <a:rPr lang="pt-PT" sz="2200" dirty="0" err="1"/>
              <a:t>other</a:t>
            </a:r>
            <a:endParaRPr lang="pt-PT" sz="2200" dirty="0"/>
          </a:p>
          <a:p>
            <a:r>
              <a:rPr lang="pt-PT" sz="2200" dirty="0" err="1"/>
              <a:t>Checking</a:t>
            </a:r>
            <a:r>
              <a:rPr lang="pt-PT" sz="2200" dirty="0"/>
              <a:t> </a:t>
            </a:r>
            <a:r>
              <a:rPr lang="pt-PT" sz="2200" dirty="0" err="1"/>
              <a:t>if</a:t>
            </a:r>
            <a:r>
              <a:rPr lang="pt-PT" sz="2200" dirty="0"/>
              <a:t> </a:t>
            </a:r>
            <a:r>
              <a:rPr lang="pt-PT" sz="2200" dirty="0" err="1"/>
              <a:t>the</a:t>
            </a:r>
            <a:r>
              <a:rPr lang="pt-PT" sz="2200" dirty="0"/>
              <a:t> </a:t>
            </a:r>
            <a:r>
              <a:rPr lang="pt-PT" sz="2200" dirty="0" err="1"/>
              <a:t>oponnent</a:t>
            </a:r>
            <a:r>
              <a:rPr lang="pt-PT" sz="2200" dirty="0"/>
              <a:t> </a:t>
            </a:r>
            <a:r>
              <a:rPr lang="en-US" sz="2200" dirty="0"/>
              <a:t>can win next turn</a:t>
            </a:r>
          </a:p>
          <a:p>
            <a:r>
              <a:rPr lang="en-US" sz="2200" dirty="0"/>
              <a:t>Checking if the you can win next turn</a:t>
            </a:r>
            <a:endParaRPr lang="pt-PT" sz="2200" dirty="0"/>
          </a:p>
        </p:txBody>
      </p:sp>
    </p:spTree>
    <p:extLst>
      <p:ext uri="{BB962C8B-B14F-4D97-AF65-F5344CB8AC3E}">
        <p14:creationId xmlns:p14="http://schemas.microsoft.com/office/powerpoint/2010/main" val="155475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B163BD-A020-5FEA-4D94-082D3EBA74E1}"/>
              </a:ext>
            </a:extLst>
          </p:cNvPr>
          <p:cNvSpPr>
            <a:spLocks noGrp="1"/>
          </p:cNvSpPr>
          <p:nvPr>
            <p:ph type="title"/>
          </p:nvPr>
        </p:nvSpPr>
        <p:spPr>
          <a:xfrm>
            <a:off x="838200" y="309707"/>
            <a:ext cx="10515600" cy="1325563"/>
          </a:xfrm>
        </p:spPr>
        <p:txBody>
          <a:bodyPr>
            <a:normAutofit/>
          </a:bodyPr>
          <a:lstStyle/>
          <a:p>
            <a:r>
              <a:rPr lang="en-US" b="1" i="0" dirty="0">
                <a:effectLst/>
                <a:latin typeface="Söhne"/>
              </a:rPr>
              <a:t>Techniques/Algorithms Implemented</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639128-0C09-C394-5ECC-26650A25F734}"/>
              </a:ext>
            </a:extLst>
          </p:cNvPr>
          <p:cNvSpPr>
            <a:spLocks noGrp="1"/>
          </p:cNvSpPr>
          <p:nvPr>
            <p:ph idx="1"/>
          </p:nvPr>
        </p:nvSpPr>
        <p:spPr>
          <a:xfrm>
            <a:off x="838200" y="1984802"/>
            <a:ext cx="10515600" cy="4251960"/>
          </a:xfrm>
        </p:spPr>
        <p:txBody>
          <a:bodyPr>
            <a:normAutofit/>
          </a:bodyPr>
          <a:lstStyle/>
          <a:p>
            <a:r>
              <a:rPr lang="en-US" sz="2200" b="1" i="1" dirty="0">
                <a:latin typeface="Söhne"/>
              </a:rPr>
              <a:t>Minimax Algorithm</a:t>
            </a:r>
            <a:r>
              <a:rPr lang="en-US" sz="2200" dirty="0">
                <a:latin typeface="Söhne"/>
              </a:rPr>
              <a:t>: </a:t>
            </a:r>
            <a:r>
              <a:rPr lang="en-US" sz="2200" b="0" i="0" dirty="0">
                <a:effectLst/>
                <a:latin typeface="Söhne"/>
              </a:rPr>
              <a:t>We used the minimax algorithm with alpha-beta pruning to search through the game tree and find the optimal move for each player. The depth of the search tree will be limited to a certain level to balance computation time and accuracy and will depend on the difficulty of the computer chosen by the user in the beginning of the program. Due to how the game is programmed there is a high overhea</a:t>
            </a:r>
            <a:r>
              <a:rPr lang="en-US" sz="2200" dirty="0">
                <a:latin typeface="Söhne"/>
              </a:rPr>
              <a:t>d when using the operators and the evaluation function s the depth is quite limited. Alpha/Beta pruning helps the performance but the time to evaluate each state is still very costly. </a:t>
            </a:r>
            <a:endParaRPr lang="en-US" sz="2200" b="0" i="0" dirty="0">
              <a:effectLst/>
              <a:latin typeface="Söhne"/>
            </a:endParaRPr>
          </a:p>
          <a:p>
            <a:pPr marL="0" indent="0">
              <a:buNone/>
            </a:pPr>
            <a:endParaRPr lang="en-US" sz="2200" b="0" i="0" dirty="0">
              <a:effectLst/>
              <a:latin typeface="Söhne"/>
            </a:endParaRPr>
          </a:p>
          <a:p>
            <a:pPr marL="0" indent="0">
              <a:buNone/>
            </a:pPr>
            <a:endParaRPr lang="en-US" sz="2200" b="0" i="0" dirty="0">
              <a:effectLst/>
              <a:latin typeface="Söhne"/>
            </a:endParaRPr>
          </a:p>
          <a:p>
            <a:pPr marL="0" indent="0">
              <a:buNone/>
            </a:pPr>
            <a:endParaRPr lang="en-US" sz="2200" dirty="0">
              <a:latin typeface="Söhne"/>
            </a:endParaRPr>
          </a:p>
          <a:p>
            <a:pPr marL="0" indent="0">
              <a:buNone/>
            </a:pPr>
            <a:endParaRPr lang="en-US" sz="2200" b="0" i="0" dirty="0">
              <a:effectLst/>
              <a:latin typeface="Söhne"/>
            </a:endParaRPr>
          </a:p>
          <a:p>
            <a:endParaRPr lang="pt-PT" sz="2200" dirty="0"/>
          </a:p>
        </p:txBody>
      </p:sp>
    </p:spTree>
    <p:extLst>
      <p:ext uri="{BB962C8B-B14F-4D97-AF65-F5344CB8AC3E}">
        <p14:creationId xmlns:p14="http://schemas.microsoft.com/office/powerpoint/2010/main" val="210735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B163BD-A020-5FEA-4D94-082D3EBA74E1}"/>
              </a:ext>
            </a:extLst>
          </p:cNvPr>
          <p:cNvSpPr>
            <a:spLocks noGrp="1"/>
          </p:cNvSpPr>
          <p:nvPr>
            <p:ph type="title"/>
          </p:nvPr>
        </p:nvSpPr>
        <p:spPr>
          <a:xfrm>
            <a:off x="838200" y="309707"/>
            <a:ext cx="10515600" cy="1325563"/>
          </a:xfrm>
        </p:spPr>
        <p:txBody>
          <a:bodyPr>
            <a:normAutofit/>
          </a:bodyPr>
          <a:lstStyle/>
          <a:p>
            <a:r>
              <a:rPr lang="en-US" b="1" i="0" dirty="0">
                <a:effectLst/>
                <a:latin typeface="Söhne"/>
              </a:rPr>
              <a:t>Results</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639128-0C09-C394-5ECC-26650A25F734}"/>
              </a:ext>
            </a:extLst>
          </p:cNvPr>
          <p:cNvSpPr>
            <a:spLocks noGrp="1"/>
          </p:cNvSpPr>
          <p:nvPr>
            <p:ph idx="1"/>
          </p:nvPr>
        </p:nvSpPr>
        <p:spPr>
          <a:xfrm>
            <a:off x="838200" y="1984802"/>
            <a:ext cx="10515600" cy="4251960"/>
          </a:xfrm>
        </p:spPr>
        <p:txBody>
          <a:bodyPr>
            <a:normAutofit fontScale="92500" lnSpcReduction="10000"/>
          </a:bodyPr>
          <a:lstStyle/>
          <a:p>
            <a:pPr marL="0" indent="0">
              <a:buNone/>
            </a:pPr>
            <a:r>
              <a:rPr lang="en-US" sz="2200" dirty="0">
                <a:latin typeface="Söhne"/>
              </a:rPr>
              <a:t>We obtained some interesting results using minimax with alpha/beta pruning. This algorithm is very dependent on the heuristics used. The AI fluctuated between being a competent player to downright lacking any sort planning depending on the heuristics used.</a:t>
            </a:r>
          </a:p>
          <a:p>
            <a:pPr marL="0" indent="0">
              <a:buNone/>
            </a:pPr>
            <a:r>
              <a:rPr lang="en-US" sz="2200" dirty="0">
                <a:latin typeface="Söhne"/>
              </a:rPr>
              <a:t>The best result we got is when we followed the following </a:t>
            </a:r>
            <a:r>
              <a:rPr lang="en-US" sz="2200" dirty="0" err="1">
                <a:latin typeface="Söhne"/>
              </a:rPr>
              <a:t>heursitics</a:t>
            </a:r>
            <a:r>
              <a:rPr lang="en-US" sz="2200" dirty="0">
                <a:latin typeface="Söhne"/>
              </a:rPr>
              <a:t>:</a:t>
            </a:r>
          </a:p>
          <a:p>
            <a:pPr marL="0" indent="0">
              <a:buNone/>
            </a:pPr>
            <a:r>
              <a:rPr lang="en-US" sz="2200" dirty="0">
                <a:latin typeface="Söhne"/>
              </a:rPr>
              <a:t>	</a:t>
            </a:r>
          </a:p>
          <a:p>
            <a:r>
              <a:rPr lang="en-US" sz="2200" dirty="0">
                <a:latin typeface="Söhne"/>
              </a:rPr>
              <a:t>Checking if any pieces are stuck</a:t>
            </a:r>
          </a:p>
          <a:p>
            <a:r>
              <a:rPr lang="en-US" sz="2200" dirty="0">
                <a:latin typeface="Söhne"/>
              </a:rPr>
              <a:t>Checking if you or the opponent are about to win</a:t>
            </a:r>
          </a:p>
          <a:p>
            <a:r>
              <a:rPr lang="en-US" sz="2200" dirty="0">
                <a:latin typeface="Söhne"/>
              </a:rPr>
              <a:t>Seeing if your pieces can move to more levels than your opponent’s pieces</a:t>
            </a:r>
          </a:p>
          <a:p>
            <a:r>
              <a:rPr lang="en-US" sz="2200" dirty="0">
                <a:latin typeface="Söhne"/>
              </a:rPr>
              <a:t>Seeing if your pieces have more movements than your opponent</a:t>
            </a:r>
          </a:p>
          <a:p>
            <a:pPr marL="0" indent="0">
              <a:buNone/>
            </a:pPr>
            <a:endParaRPr lang="en-US" sz="2200" dirty="0">
              <a:latin typeface="Söhne"/>
            </a:endParaRPr>
          </a:p>
          <a:p>
            <a:pPr marL="0" indent="0">
              <a:buNone/>
            </a:pPr>
            <a:r>
              <a:rPr lang="en-US" sz="2200" dirty="0">
                <a:latin typeface="Söhne"/>
              </a:rPr>
              <a:t>This introduces a big overhead to the evaluation function, so the maximum depth that the computer can run in a reasonable time is depth 3.</a:t>
            </a:r>
            <a:endParaRPr lang="en-US" sz="2200" b="0" i="0" dirty="0">
              <a:effectLst/>
              <a:latin typeface="Söhne"/>
            </a:endParaRPr>
          </a:p>
          <a:p>
            <a:pPr marL="0" indent="0">
              <a:buNone/>
            </a:pPr>
            <a:endParaRPr lang="en-US" sz="2200" dirty="0">
              <a:latin typeface="Söhne"/>
            </a:endParaRPr>
          </a:p>
          <a:p>
            <a:pPr marL="0" indent="0">
              <a:buNone/>
            </a:pPr>
            <a:endParaRPr lang="en-US" sz="2200" b="0" i="0" dirty="0">
              <a:effectLst/>
              <a:latin typeface="Söhne"/>
            </a:endParaRPr>
          </a:p>
          <a:p>
            <a:endParaRPr lang="pt-PT" sz="2200" dirty="0"/>
          </a:p>
        </p:txBody>
      </p:sp>
    </p:spTree>
    <p:extLst>
      <p:ext uri="{BB962C8B-B14F-4D97-AF65-F5344CB8AC3E}">
        <p14:creationId xmlns:p14="http://schemas.microsoft.com/office/powerpoint/2010/main" val="88384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B163BD-A020-5FEA-4D94-082D3EBA74E1}"/>
              </a:ext>
            </a:extLst>
          </p:cNvPr>
          <p:cNvSpPr>
            <a:spLocks noGrp="1"/>
          </p:cNvSpPr>
          <p:nvPr>
            <p:ph type="title"/>
          </p:nvPr>
        </p:nvSpPr>
        <p:spPr>
          <a:xfrm>
            <a:off x="838200" y="309707"/>
            <a:ext cx="10515600" cy="1325563"/>
          </a:xfrm>
        </p:spPr>
        <p:txBody>
          <a:bodyPr>
            <a:normAutofit/>
          </a:bodyPr>
          <a:lstStyle/>
          <a:p>
            <a:r>
              <a:rPr lang="en-US" b="1" i="0" dirty="0">
                <a:effectLst/>
                <a:latin typeface="Söhne"/>
              </a:rPr>
              <a:t>Results  </a:t>
            </a:r>
            <a:r>
              <a:rPr lang="en-US" sz="3600" i="0" dirty="0">
                <a:effectLst/>
                <a:latin typeface="Söhne"/>
              </a:rPr>
              <a:t>(Part II)</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639128-0C09-C394-5ECC-26650A25F734}"/>
              </a:ext>
            </a:extLst>
          </p:cNvPr>
          <p:cNvSpPr>
            <a:spLocks noGrp="1"/>
          </p:cNvSpPr>
          <p:nvPr>
            <p:ph idx="1"/>
          </p:nvPr>
        </p:nvSpPr>
        <p:spPr>
          <a:xfrm>
            <a:off x="838200" y="1984802"/>
            <a:ext cx="10515600" cy="4251960"/>
          </a:xfrm>
        </p:spPr>
        <p:txBody>
          <a:bodyPr>
            <a:normAutofit fontScale="85000" lnSpcReduction="20000"/>
          </a:bodyPr>
          <a:lstStyle/>
          <a:p>
            <a:pPr marL="0" indent="0">
              <a:buNone/>
            </a:pPr>
            <a:r>
              <a:rPr lang="en-US" sz="2200" dirty="0">
                <a:latin typeface="Söhne"/>
              </a:rPr>
              <a:t>The time taken for each depth level is exponentially higher than the previous. For depth 1 the play is immediate, but for depth 2 it takes a few seconds. For Depth 3, which we consider the highest difficulty, it takes on average around 20 seconds per play. This game on average as around 30 turns so we can see how this time can really make a game take a long time to be completed. This can be attributed to the mechanics of the game. Because each peace can be moved individually and with such degree of freedom, the game lacks decisiveness which contributes to long meandering games. The heuristics we chose are good at playing defensively but this game  rewards a more passive play, because there really is no uniform method of attack that can ensure victory. Victory only comes when you apply sufficient pressure on the opponent and make it impossible to defend all their pieces, but to reach this state it takes some time, even longer if the opponent knows what he is doing. </a:t>
            </a:r>
          </a:p>
          <a:p>
            <a:pPr marL="0" indent="0">
              <a:buNone/>
            </a:pPr>
            <a:r>
              <a:rPr lang="en-US" sz="2200" dirty="0">
                <a:latin typeface="Söhne"/>
              </a:rPr>
              <a:t>The main problem we faced was the heuristics, when we used different ones the quality of the AI would be very bad. It would almost play at random until someone made an obvious mistake and only then would the game end, no clear signs of intelligent play where present and the only strategies would be to wait until the perfect condition presented itself, which usually took 80 to 90 turns. The plays where faster but were of very low quality. We only found success when we started to apply more defensive heuristics which valued good positioning above else. An unintended consequence of which is the time it takes to come u with a move. </a:t>
            </a:r>
          </a:p>
          <a:p>
            <a:pPr marL="0" indent="0">
              <a:buNone/>
            </a:pPr>
            <a:r>
              <a:rPr lang="en-US" sz="2200" dirty="0">
                <a:latin typeface="Söhne"/>
              </a:rPr>
              <a:t>In conclusion, with these heuristics, games end faster and more decisively and with depth 3 we are confident in taking on most human players.</a:t>
            </a:r>
          </a:p>
          <a:p>
            <a:pPr marL="0" indent="0">
              <a:buNone/>
            </a:pPr>
            <a:endParaRPr lang="en-US" sz="2200" b="0" i="0" dirty="0">
              <a:effectLst/>
              <a:latin typeface="Söhne"/>
            </a:endParaRPr>
          </a:p>
          <a:p>
            <a:endParaRPr lang="pt-PT" sz="2200" dirty="0"/>
          </a:p>
        </p:txBody>
      </p:sp>
    </p:spTree>
    <p:extLst>
      <p:ext uri="{BB962C8B-B14F-4D97-AF65-F5344CB8AC3E}">
        <p14:creationId xmlns:p14="http://schemas.microsoft.com/office/powerpoint/2010/main" val="21853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B163BD-A020-5FEA-4D94-082D3EBA74E1}"/>
              </a:ext>
            </a:extLst>
          </p:cNvPr>
          <p:cNvSpPr>
            <a:spLocks noGrp="1"/>
          </p:cNvSpPr>
          <p:nvPr>
            <p:ph type="title"/>
          </p:nvPr>
        </p:nvSpPr>
        <p:spPr>
          <a:xfrm>
            <a:off x="838200" y="309707"/>
            <a:ext cx="10515600" cy="1325563"/>
          </a:xfrm>
        </p:spPr>
        <p:txBody>
          <a:bodyPr>
            <a:normAutofit/>
          </a:bodyPr>
          <a:lstStyle/>
          <a:p>
            <a:r>
              <a:rPr lang="en-US" b="1" i="0" dirty="0">
                <a:effectLst/>
                <a:latin typeface="Söhne"/>
              </a:rPr>
              <a:t>Difficulties</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639128-0C09-C394-5ECC-26650A25F734}"/>
              </a:ext>
            </a:extLst>
          </p:cNvPr>
          <p:cNvSpPr>
            <a:spLocks noGrp="1"/>
          </p:cNvSpPr>
          <p:nvPr>
            <p:ph idx="1"/>
          </p:nvPr>
        </p:nvSpPr>
        <p:spPr>
          <a:xfrm>
            <a:off x="838200" y="1984802"/>
            <a:ext cx="10515600" cy="4251960"/>
          </a:xfrm>
        </p:spPr>
        <p:txBody>
          <a:bodyPr>
            <a:normAutofit lnSpcReduction="10000"/>
          </a:bodyPr>
          <a:lstStyle/>
          <a:p>
            <a:pPr marL="0" indent="0">
              <a:buNone/>
            </a:pPr>
            <a:r>
              <a:rPr lang="en-US" sz="2200" dirty="0">
                <a:latin typeface="Söhne"/>
              </a:rPr>
              <a:t>The implementation of the game proved to be quite difficult. Due to the abstract nature of it, it was quite hard to produce good heuristics and good strategies. </a:t>
            </a:r>
          </a:p>
          <a:p>
            <a:pPr marL="0" indent="0">
              <a:buNone/>
            </a:pPr>
            <a:r>
              <a:rPr lang="en-US" sz="2200" dirty="0">
                <a:latin typeface="Söhne"/>
              </a:rPr>
              <a:t>The board also proved to be quite a challenge. It is unique and proved to be very difficult to display. During most of the development we used an abstract representation of it and even that took some tries to get it “right”. We took a different approach to it, choosing to program the games logic in C++ and choosing to display its state using python. We figured it would be for the best as we got the performance of C++ and the GUI from python which is better at than C++. But even that was challenging as we add to run python through C++ which was a difficult and confusing process.</a:t>
            </a:r>
          </a:p>
          <a:p>
            <a:pPr marL="0" indent="0">
              <a:buNone/>
            </a:pPr>
            <a:r>
              <a:rPr lang="en-US" sz="2200" dirty="0">
                <a:latin typeface="Söhne"/>
              </a:rPr>
              <a:t>The last difficulty was that due to the game being very recent, we could not use tools like </a:t>
            </a:r>
            <a:r>
              <a:rPr lang="en-US" sz="2200" dirty="0" err="1">
                <a:latin typeface="Söhne"/>
              </a:rPr>
              <a:t>chatGPT</a:t>
            </a:r>
            <a:r>
              <a:rPr lang="en-US" sz="2200" dirty="0">
                <a:latin typeface="Söhne"/>
              </a:rPr>
              <a:t> to ease the process of developing the game, as it has no knowledge of it. Even when it came to developing the code to display the board it would not produce good results. </a:t>
            </a:r>
            <a:endParaRPr lang="en-US" sz="2200" b="0" i="0" dirty="0">
              <a:effectLst/>
              <a:latin typeface="Söhne"/>
            </a:endParaRPr>
          </a:p>
          <a:p>
            <a:endParaRPr lang="pt-PT" sz="2200" dirty="0"/>
          </a:p>
        </p:txBody>
      </p:sp>
    </p:spTree>
    <p:extLst>
      <p:ext uri="{BB962C8B-B14F-4D97-AF65-F5344CB8AC3E}">
        <p14:creationId xmlns:p14="http://schemas.microsoft.com/office/powerpoint/2010/main" val="296488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32ACDF-80C7-3E8B-C7F1-AAC852DAB227}"/>
              </a:ext>
            </a:extLst>
          </p:cNvPr>
          <p:cNvSpPr>
            <a:spLocks noGrp="1"/>
          </p:cNvSpPr>
          <p:nvPr>
            <p:ph type="title"/>
          </p:nvPr>
        </p:nvSpPr>
        <p:spPr>
          <a:xfrm>
            <a:off x="838200" y="365125"/>
            <a:ext cx="10515600" cy="1325563"/>
          </a:xfrm>
        </p:spPr>
        <p:txBody>
          <a:bodyPr>
            <a:normAutofit/>
          </a:bodyPr>
          <a:lstStyle/>
          <a:p>
            <a:r>
              <a:rPr lang="en-US" b="1" i="0" dirty="0">
                <a:effectLst/>
                <a:latin typeface="Söhne"/>
              </a:rPr>
              <a:t>Conclusions</a:t>
            </a:r>
            <a:endParaRPr lang="pt-PT"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C1D1A1B-0FB2-2A56-834A-09081598E1A9}"/>
              </a:ext>
            </a:extLst>
          </p:cNvPr>
          <p:cNvSpPr>
            <a:spLocks noGrp="1"/>
          </p:cNvSpPr>
          <p:nvPr>
            <p:ph idx="1"/>
          </p:nvPr>
        </p:nvSpPr>
        <p:spPr>
          <a:xfrm>
            <a:off x="838200" y="1929384"/>
            <a:ext cx="10515600" cy="4251960"/>
          </a:xfrm>
        </p:spPr>
        <p:txBody>
          <a:bodyPr>
            <a:normAutofit/>
          </a:bodyPr>
          <a:lstStyle/>
          <a:p>
            <a:pPr marL="0" indent="0">
              <a:buNone/>
            </a:pPr>
            <a:r>
              <a:rPr lang="en-US" sz="2200" dirty="0">
                <a:latin typeface="Söhne"/>
              </a:rPr>
              <a:t>This work proves to be quite challenging and taught us a lot about adversarial search. It reinforced the importance of good heuristics and the necessity of having a good grasp on how the game works. We obtained good results when it came to the use of Minimax, but we now understand the necessity of having a lightweight way to represent the state of our game, and how applying different techniques like pre-computation tables could have been used to improve the time the AI takes for each play. Having said that, I think we achieved what was asked for this project, implementing everything that we were asked to do.</a:t>
            </a:r>
          </a:p>
        </p:txBody>
      </p:sp>
    </p:spTree>
    <p:extLst>
      <p:ext uri="{BB962C8B-B14F-4D97-AF65-F5344CB8AC3E}">
        <p14:creationId xmlns:p14="http://schemas.microsoft.com/office/powerpoint/2010/main" val="40931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1219</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gg sans</vt:lpstr>
      <vt:lpstr>Söhne</vt:lpstr>
      <vt:lpstr>Office Theme</vt:lpstr>
      <vt:lpstr>Bound </vt:lpstr>
      <vt:lpstr>Game Description and Rules</vt:lpstr>
      <vt:lpstr>Implementation</vt:lpstr>
      <vt:lpstr>Formulation of the Problem and Heuristics</vt:lpstr>
      <vt:lpstr>Techniques/Algorithms Implemented</vt:lpstr>
      <vt:lpstr>Results</vt:lpstr>
      <vt:lpstr>Results  (Part II)</vt:lpstr>
      <vt:lpstr>Difficulties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dc:title>
  <dc:creator>Claudia Sofia</dc:creator>
  <cp:lastModifiedBy>André Costa</cp:lastModifiedBy>
  <cp:revision>5</cp:revision>
  <dcterms:created xsi:type="dcterms:W3CDTF">2023-03-05T21:36:56Z</dcterms:created>
  <dcterms:modified xsi:type="dcterms:W3CDTF">2023-03-26T16:00:32Z</dcterms:modified>
</cp:coreProperties>
</file>