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784" r:id="rId3"/>
    <p:sldId id="4633" r:id="rId4"/>
    <p:sldId id="4632" r:id="rId5"/>
    <p:sldId id="1904" r:id="rId6"/>
    <p:sldId id="4634" r:id="rId7"/>
    <p:sldId id="4635" r:id="rId8"/>
    <p:sldId id="4636" r:id="rId9"/>
    <p:sldId id="4637" r:id="rId10"/>
    <p:sldId id="157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55"/>
    <a:srgbClr val="A404A4"/>
    <a:srgbClr val="000094"/>
    <a:srgbClr val="4E347D"/>
    <a:srgbClr val="8B1B7F"/>
    <a:srgbClr val="FF8774"/>
    <a:srgbClr val="F97372"/>
    <a:srgbClr val="FF521D"/>
    <a:srgbClr val="0202C6"/>
    <a:srgbClr val="680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3411-E955-4C23-9D05-F2F28F4E4328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6A12E-DAF3-4D94-A529-7C23817023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86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B040C8-62D2-4EA7-B200-D3B8C06AAFD8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00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B040C8-62D2-4EA7-B200-D3B8C06AAFD8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2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AD13-706B-4D31-B4E7-D038D2A8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4D0D6-BF8E-4B10-A87F-A165D2684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16A27-23A9-4FF7-86A1-8479626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BFCAF-5158-4E98-9439-70B6394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E02E-4B13-4FF4-AE48-4ED025E6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1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EF20-9C9A-4FD0-B0A5-29322F83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45BA78-EE21-4F72-8392-53E417FB4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B482D-5DF9-4C87-B24A-6E5EA7A8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8148-7C99-410E-B7D0-CA350C59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BB267-885D-45C4-9EC9-09F893D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69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C06F71-A076-4B4D-AD4B-2E607501A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C22B8-A417-4C7B-90D8-6D1765DB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1DF48-667F-4957-A04A-B33C5D79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90B9BD-9391-4396-8E1F-B87F13E6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1D2FB-C83E-4E51-A052-4E0A1F4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681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roy" panose="00000500000000000000" pitchFamily="50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693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304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roy" panose="00000500000000000000" pitchFamily="50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441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406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roy" panose="00000500000000000000" pitchFamily="50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roy" panose="00000500000000000000" pitchFamily="50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115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9921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1145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Gilroy" panose="00000500000000000000" pitchFamily="50" charset="0"/>
              </a:defRPr>
            </a:lvl1pPr>
            <a:lvl2pPr>
              <a:defRPr sz="2800">
                <a:latin typeface="Gilroy" panose="00000500000000000000" pitchFamily="50" charset="0"/>
              </a:defRPr>
            </a:lvl2pPr>
            <a:lvl3pPr>
              <a:defRPr sz="2400">
                <a:latin typeface="Gilroy" panose="00000500000000000000" pitchFamily="50" charset="0"/>
              </a:defRPr>
            </a:lvl3pPr>
            <a:lvl4pPr>
              <a:defRPr sz="2000">
                <a:latin typeface="Gilroy" panose="00000500000000000000" pitchFamily="50" charset="0"/>
              </a:defRPr>
            </a:lvl4pPr>
            <a:lvl5pPr>
              <a:defRPr sz="2000">
                <a:latin typeface="Gilroy" panose="000005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roy" panose="00000500000000000000" pitchFamily="50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68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D6D3-8463-4A12-84AB-3BE0328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AD9F4-B61E-4A5B-BFB0-98F4644E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BFD1C-F477-49EB-B8DD-C6AB6AB1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1D316-0615-47F8-86EE-E94AB4A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C3AC2-EDF6-4D0F-8819-14A8233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030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Gilroy" panose="00000500000000000000" pitchFamily="50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roy" panose="00000500000000000000" pitchFamily="50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0108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147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Gilroy" panose="00000500000000000000" pitchFamily="50" charset="0"/>
              </a:defRPr>
            </a:lvl1pPr>
            <a:lvl2pPr>
              <a:defRPr>
                <a:latin typeface="Gilroy" panose="00000500000000000000" pitchFamily="50" charset="0"/>
              </a:defRPr>
            </a:lvl2pPr>
            <a:lvl3pPr>
              <a:defRPr>
                <a:latin typeface="Gilroy" panose="00000500000000000000" pitchFamily="50" charset="0"/>
              </a:defRPr>
            </a:lvl3pPr>
            <a:lvl4pPr>
              <a:defRPr>
                <a:latin typeface="Gilroy" panose="00000500000000000000" pitchFamily="50" charset="0"/>
              </a:defRPr>
            </a:lvl4pPr>
            <a:lvl5pPr>
              <a:defRPr>
                <a:latin typeface="Gilroy" panose="000005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26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A008-574E-40D9-A181-F9E604DA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E7BC6F-4EFB-4D69-ADE0-A2825C67A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84539-FA19-4982-ADE5-0141807A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D2153-D99E-4550-A50B-2C0CDC4C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4666F-9D4E-48CC-B68E-8A949141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14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3581F-8166-4987-8421-F7DE0AD6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6E6C0-C885-41ED-BCC1-691AA0DB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0D383F-A031-4089-B010-3ACEB112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65ECD-6824-4889-9B47-9DB28CE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513BF9-AAD8-4D56-A4C6-6786B44C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EC768A-C89F-4A52-BE50-91002B7C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4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6576-F29D-410C-84B6-BEFA2FCF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7D3E0A-CF15-4619-A96D-8E559E9C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A626F-099C-4D2F-A66E-AE48959A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5AD3D0-9EDF-437A-9596-567B4EFF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95A71-BF3E-4CAE-963B-721751CF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3B994D-14C5-4403-87BE-8240A7F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D4E664-9391-49FC-9479-5B8AF92F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91786F-7133-4AB1-883C-8272E21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1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1E2E-4EEF-4B0C-B766-956897DE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0E0D07-C6EC-4B0C-9B1F-97260DE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76A906-01E6-42E4-93BA-5C038DC1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ADAF67-3B1E-4176-BE19-05F7EA8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772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FF3102-E894-4DD2-B866-E755FFEF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75587-C761-45D4-9780-11A514C6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57D9D-E1DA-4D1F-86C5-25BD5664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8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1AC4-8CCC-4EE2-8AAA-BF0DF548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F641D-C22E-4857-AFF2-DE2FDAEE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0E8FD8-7B0F-46B0-9FAE-7B9A45AF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37364B-7AC5-4B7E-9792-EE469CD2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EB2046-0467-48B6-A042-79E9A80A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0FBC4-0A82-4320-9C7F-A281CBE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1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58CF-27F2-43FC-8770-64810F78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D8CEAC-EC31-448E-AE59-D2A2A936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87B2A6-F9DB-4668-9ED4-C3D9D1AC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BE590B-D48C-4431-8BE5-AE197906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D59FA-4887-47FB-A9FA-4C82A5C5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DA3E5D-439B-43F2-B61E-4A14EF71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4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AA60C3-4B2E-401B-9A71-75169A4C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FBE48-1608-4E6D-B8A5-394CB7AE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0F3E0-FFF3-460B-9017-B13D2EB87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5520-1537-4631-98D8-EAAE37494233}" type="datetimeFigureOut">
              <a:rPr lang="es-PE" smtClean="0"/>
              <a:t>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494FB-6DA4-45C5-9225-1FD5CB66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40794-04CE-43BA-9540-34ED0F62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5553-67B7-407B-939A-B7D42F09BE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6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roy" panose="00000500000000000000" pitchFamily="50" charset="0"/>
              </a:defRPr>
            </a:lvl1pPr>
          </a:lstStyle>
          <a:p>
            <a:fld id="{53204680-11DC-482A-980E-E0396D698D31}" type="datetimeFigureOut">
              <a:rPr lang="es-PE" smtClean="0"/>
              <a:pPr/>
              <a:t>1/08/2022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roy" panose="00000500000000000000" pitchFamily="50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roy" panose="00000500000000000000" pitchFamily="50" charset="0"/>
              </a:defRPr>
            </a:lvl1pPr>
          </a:lstStyle>
          <a:p>
            <a:fld id="{BA41C8E7-37CD-4D53-A9A1-56442C41E481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3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roy" panose="000005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9;p25" descr="Imagen que contiene exterior, cielo, señal&#10;&#10;Descripción generada automáticamente">
            <a:extLst>
              <a:ext uri="{FF2B5EF4-FFF2-40B4-BE49-F238E27FC236}">
                <a16:creationId xmlns:a16="http://schemas.microsoft.com/office/drawing/2014/main" id="{1DB9F242-1DF8-420F-BCE2-2B8B861C01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1982" y="2889000"/>
            <a:ext cx="5128037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22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0E804A-F4A4-4AFF-8088-CA2F2C0B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151555"/>
          </a:solidFill>
        </p:spPr>
      </p:pic>
    </p:spTree>
    <p:extLst>
      <p:ext uri="{BB962C8B-B14F-4D97-AF65-F5344CB8AC3E}">
        <p14:creationId xmlns:p14="http://schemas.microsoft.com/office/powerpoint/2010/main" val="42338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2">
            <a:extLst>
              <a:ext uri="{FF2B5EF4-FFF2-40B4-BE49-F238E27FC236}">
                <a16:creationId xmlns:a16="http://schemas.microsoft.com/office/drawing/2014/main" id="{85A29987-9EED-43B3-8D58-04F4E2410EDF}"/>
              </a:ext>
            </a:extLst>
          </p:cNvPr>
          <p:cNvSpPr/>
          <p:nvPr/>
        </p:nvSpPr>
        <p:spPr>
          <a:xfrm>
            <a:off x="540006" y="2500541"/>
            <a:ext cx="10495555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l" defTabSz="58418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Arial"/>
              </a:rPr>
              <a:t>Pokemón</a:t>
            </a:r>
            <a:r>
              <a:rPr kumimoji="0" lang="es-MX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Arial"/>
              </a:rPr>
              <a:t>: </a:t>
            </a:r>
            <a:r>
              <a:rPr kumimoji="0" lang="es-MX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Arial"/>
              </a:rPr>
              <a:t>Pokedesk</a:t>
            </a:r>
            <a:r>
              <a:rPr kumimoji="0" lang="es-MX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Arial"/>
              </a:rPr>
              <a:t> desde la nube con </a:t>
            </a:r>
            <a:r>
              <a:rPr kumimoji="0" lang="es-MX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Arial"/>
              </a:rPr>
              <a:t>Javascript</a:t>
            </a:r>
            <a:endParaRPr lang="es-MX" sz="3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marR="0" lvl="0" indent="0" algn="l" defTabSz="58418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FEA7CC-CDD2-4A26-981E-CBF94899F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" y="355885"/>
            <a:ext cx="1321535" cy="396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758248" y="5752406"/>
            <a:ext cx="510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err="1" smtClean="0">
                <a:solidFill>
                  <a:schemeClr val="bg1"/>
                </a:solidFill>
              </a:rPr>
              <a:t>Prof</a:t>
            </a:r>
            <a:r>
              <a:rPr lang="es-PE" sz="2800" dirty="0" smtClean="0">
                <a:solidFill>
                  <a:schemeClr val="bg1"/>
                </a:solidFill>
              </a:rPr>
              <a:t>: Eduardo Arroyo Bahamonde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sentado&#10;&#10;Descripción generada automáticamente">
            <a:extLst>
              <a:ext uri="{FF2B5EF4-FFF2-40B4-BE49-F238E27FC236}">
                <a16:creationId xmlns:a16="http://schemas.microsoft.com/office/drawing/2014/main" id="{625CFD84-8419-42AB-AFA8-B5DA4CA63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" y="360000"/>
            <a:ext cx="1321535" cy="396000"/>
          </a:xfrm>
          <a:prstGeom prst="rect">
            <a:avLst/>
          </a:prstGeom>
        </p:spPr>
      </p:pic>
      <p:pic>
        <p:nvPicPr>
          <p:cNvPr id="1026" name="Picture 2" descr="https://dc722jrlp2zu8.cloudfront.net/media/featured_images/que-es-javaScrip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65" y="1359148"/>
            <a:ext cx="9152313" cy="457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56408" y="980388"/>
            <a:ext cx="9228842" cy="5231662"/>
            <a:chOff x="1456408" y="795993"/>
            <a:chExt cx="9228842" cy="5755422"/>
          </a:xfrm>
        </p:grpSpPr>
        <p:sp>
          <p:nvSpPr>
            <p:cNvPr id="4" name="CuadroTexto 3"/>
            <p:cNvSpPr txBox="1"/>
            <p:nvPr/>
          </p:nvSpPr>
          <p:spPr>
            <a:xfrm>
              <a:off x="1456408" y="795993"/>
              <a:ext cx="9228842" cy="57554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ES" sz="3200" dirty="0" smtClean="0">
                <a:solidFill>
                  <a:schemeClr val="bg1"/>
                </a:solidFill>
              </a:endParaRPr>
            </a:p>
            <a:p>
              <a:pPr algn="ctr"/>
              <a:endParaRPr lang="es-ES" sz="3200" dirty="0">
                <a:solidFill>
                  <a:schemeClr val="bg1"/>
                </a:solidFill>
              </a:endParaRPr>
            </a:p>
            <a:p>
              <a:pPr algn="ctr"/>
              <a:endParaRPr lang="es-ES" sz="3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s-ES" sz="3200" spc="-15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s-ES" sz="3200" spc="-150" dirty="0" smtClean="0">
                  <a:solidFill>
                    <a:schemeClr val="bg1"/>
                  </a:solidFill>
                </a:rPr>
                <a:t>Es un lenguaje </a:t>
              </a:r>
              <a:r>
                <a:rPr lang="es-ES" sz="3200" spc="-150" dirty="0">
                  <a:solidFill>
                    <a:schemeClr val="bg1"/>
                  </a:solidFill>
                </a:rPr>
                <a:t>de programación que funciona en los navegadores de forma nativa (lenguaje interpretado sin necesidad de </a:t>
              </a:r>
              <a:r>
                <a:rPr lang="es-ES" sz="3200" spc="-150" dirty="0" smtClean="0">
                  <a:solidFill>
                    <a:schemeClr val="bg1"/>
                  </a:solidFill>
                </a:rPr>
                <a:t>compilación), Orientado a objetos, tipado y dinámico</a:t>
              </a:r>
              <a:endParaRPr lang="es-ES" sz="3200" spc="-150" dirty="0">
                <a:solidFill>
                  <a:schemeClr val="bg1"/>
                </a:solidFill>
              </a:endParaRP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 rot="19620431">
              <a:off x="1583703" y="1577434"/>
              <a:ext cx="1470581" cy="15082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redondeado 6"/>
            <p:cNvSpPr/>
            <p:nvPr/>
          </p:nvSpPr>
          <p:spPr>
            <a:xfrm rot="19620431">
              <a:off x="1684738" y="1771375"/>
              <a:ext cx="1865297" cy="1599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Javascript: el lenguaje de programación que muchos conocen y pocos dominan  - Blog - ADR Form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27254" r="17277" b="24252"/>
          <a:stretch/>
        </p:blipFill>
        <p:spPr bwMode="auto">
          <a:xfrm>
            <a:off x="3893238" y="1583703"/>
            <a:ext cx="4110086" cy="10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sentado&#10;&#10;Descripción generada automáticamente">
            <a:extLst>
              <a:ext uri="{FF2B5EF4-FFF2-40B4-BE49-F238E27FC236}">
                <a16:creationId xmlns:a16="http://schemas.microsoft.com/office/drawing/2014/main" id="{625CFD84-8419-42AB-AFA8-B5DA4CA63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" y="360000"/>
            <a:ext cx="13215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24801" y="937395"/>
            <a:ext cx="9228842" cy="4524315"/>
            <a:chOff x="1456408" y="795993"/>
            <a:chExt cx="9228842" cy="4524315"/>
          </a:xfrm>
        </p:grpSpPr>
        <p:sp>
          <p:nvSpPr>
            <p:cNvPr id="5" name="CuadroTexto 4"/>
            <p:cNvSpPr txBox="1"/>
            <p:nvPr/>
          </p:nvSpPr>
          <p:spPr>
            <a:xfrm>
              <a:off x="1456408" y="795993"/>
              <a:ext cx="9228842" cy="45243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ES" sz="3200" dirty="0" smtClean="0">
                <a:solidFill>
                  <a:schemeClr val="bg1"/>
                </a:solidFill>
              </a:endParaRPr>
            </a:p>
            <a:p>
              <a:pPr algn="ctr"/>
              <a:endParaRPr lang="es-ES" sz="3200" spc="-150" dirty="0">
                <a:solidFill>
                  <a:schemeClr val="bg1"/>
                </a:solidFill>
              </a:endParaRPr>
            </a:p>
            <a:p>
              <a:pPr algn="ctr"/>
              <a:endParaRPr lang="es-ES" sz="3200" spc="-150" dirty="0" smtClean="0">
                <a:solidFill>
                  <a:schemeClr val="bg1"/>
                </a:solidFill>
              </a:endParaRPr>
            </a:p>
            <a:p>
              <a:pPr algn="ctr"/>
              <a:endParaRPr lang="es-ES" sz="3200" spc="-150" dirty="0">
                <a:solidFill>
                  <a:schemeClr val="bg1"/>
                </a:solidFill>
              </a:endParaRPr>
            </a:p>
            <a:p>
              <a:pPr algn="ctr"/>
              <a:endParaRPr lang="es-ES" sz="3200" spc="-1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ES" sz="3200" dirty="0" smtClean="0">
                  <a:solidFill>
                    <a:schemeClr val="bg1"/>
                  </a:solidFill>
                </a:rPr>
                <a:t>Las ejecuciones síncronas dentro del lenguaje se realizan uno a uno. Las ejecuciones asíncronas esperan a que termine su ejecución.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 rot="19620431">
              <a:off x="1583703" y="1577434"/>
              <a:ext cx="1470581" cy="15082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redondeado 6"/>
            <p:cNvSpPr/>
            <p:nvPr/>
          </p:nvSpPr>
          <p:spPr>
            <a:xfrm rot="19620431">
              <a:off x="1684738" y="1771375"/>
              <a:ext cx="1865297" cy="1599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sync/Await en Javascript: todo lo que necesitas saber - Codigo Corre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03" y="1024333"/>
            <a:ext cx="4350438" cy="21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sentado&#10;&#10;Descripción generada automáticamente">
            <a:extLst>
              <a:ext uri="{FF2B5EF4-FFF2-40B4-BE49-F238E27FC236}">
                <a16:creationId xmlns:a16="http://schemas.microsoft.com/office/drawing/2014/main" id="{625CFD84-8419-42AB-AFA8-B5DA4CA63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" y="360000"/>
            <a:ext cx="13215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95535" y="3278973"/>
            <a:ext cx="1966332" cy="357902"/>
            <a:chOff x="1508289" y="2770541"/>
            <a:chExt cx="1966332" cy="353891"/>
          </a:xfrm>
        </p:grpSpPr>
        <p:sp>
          <p:nvSpPr>
            <p:cNvPr id="6" name="Rectángulo redondeado 5"/>
            <p:cNvSpPr/>
            <p:nvPr/>
          </p:nvSpPr>
          <p:spPr>
            <a:xfrm rot="19620431">
              <a:off x="1508289" y="2770541"/>
              <a:ext cx="1470581" cy="15082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redondeado 6"/>
            <p:cNvSpPr/>
            <p:nvPr/>
          </p:nvSpPr>
          <p:spPr>
            <a:xfrm rot="19620431">
              <a:off x="1609324" y="2964482"/>
              <a:ext cx="1865297" cy="1599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Qué es exactamente una API? | Guillermo Koz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6" y="704827"/>
            <a:ext cx="3875277" cy="21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989074" y="3670276"/>
            <a:ext cx="67988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Una interfaz de programación </a:t>
            </a:r>
            <a:r>
              <a:rPr lang="es-ES" sz="2400" dirty="0" smtClean="0"/>
              <a:t>de aplicaciones </a:t>
            </a:r>
            <a:r>
              <a:rPr lang="es-ES" sz="2400" dirty="0"/>
              <a:t>o API (</a:t>
            </a:r>
            <a:r>
              <a:rPr lang="es-ES" sz="2400" dirty="0" err="1"/>
              <a:t>Application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Interface) es un software especial que se encarga de facilitar la comunicación entre dos sistemas o aplicaciones.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9" name="Imagen 8" descr="Imagen que contiene sentado&#10;&#10;Descripción generada automáticamente">
            <a:extLst>
              <a:ext uri="{FF2B5EF4-FFF2-40B4-BE49-F238E27FC236}">
                <a16:creationId xmlns:a16="http://schemas.microsoft.com/office/drawing/2014/main" id="{625CFD84-8419-42AB-AFA8-B5DA4CA63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" y="360000"/>
            <a:ext cx="13215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77" y="756000"/>
            <a:ext cx="5525385" cy="5389793"/>
          </a:xfrm>
          <a:prstGeom prst="rect">
            <a:avLst/>
          </a:prstGeom>
        </p:spPr>
      </p:pic>
      <p:pic>
        <p:nvPicPr>
          <p:cNvPr id="3" name="Imagen 2" descr="Imagen que contiene sentado&#10;&#10;Descripción generada automáticamente">
            <a:extLst>
              <a:ext uri="{FF2B5EF4-FFF2-40B4-BE49-F238E27FC236}">
                <a16:creationId xmlns:a16="http://schemas.microsoft.com/office/drawing/2014/main" id="{625CFD84-8419-42AB-AFA8-B5DA4CA63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" y="360000"/>
            <a:ext cx="13215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5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90DA64F-BD45-4BA8-AEAE-C168367D02FD}"/>
              </a:ext>
            </a:extLst>
          </p:cNvPr>
          <p:cNvSpPr/>
          <p:nvPr/>
        </p:nvSpPr>
        <p:spPr>
          <a:xfrm>
            <a:off x="540002" y="3187575"/>
            <a:ext cx="11024471" cy="5400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BC608C7-51E9-424B-8924-E8AF8002E7EA}"/>
              </a:ext>
            </a:extLst>
          </p:cNvPr>
          <p:cNvGrpSpPr/>
          <p:nvPr/>
        </p:nvGrpSpPr>
        <p:grpSpPr>
          <a:xfrm>
            <a:off x="540001" y="2120148"/>
            <a:ext cx="11024472" cy="2466049"/>
            <a:chOff x="540001" y="2120148"/>
            <a:chExt cx="11024472" cy="246604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9444E0D8-D3C7-4FE0-97BC-BEF4C013011D}"/>
                </a:ext>
              </a:extLst>
            </p:cNvPr>
            <p:cNvGrpSpPr/>
            <p:nvPr/>
          </p:nvGrpSpPr>
          <p:grpSpPr>
            <a:xfrm>
              <a:off x="540002" y="2120148"/>
              <a:ext cx="11024471" cy="1228239"/>
              <a:chOff x="540002" y="2120148"/>
              <a:chExt cx="11024471" cy="1228239"/>
            </a:xfrm>
          </p:grpSpPr>
          <p:pic>
            <p:nvPicPr>
              <p:cNvPr id="3" name="Imagen 2" descr="Imagen que contiene botella, firmar, blanco, alimentos&#10;&#10;Descripción generada automáticamente">
                <a:extLst>
                  <a:ext uri="{FF2B5EF4-FFF2-40B4-BE49-F238E27FC236}">
                    <a16:creationId xmlns:a16="http://schemas.microsoft.com/office/drawing/2014/main" id="{41A9F690-79EA-48D6-9DAF-4FDFF5C77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002" y="2120148"/>
                <a:ext cx="4985927" cy="713389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D364873-58F2-45B2-86DA-87656B01BE6C}"/>
                  </a:ext>
                </a:extLst>
              </p:cNvPr>
              <p:cNvSpPr/>
              <p:nvPr/>
            </p:nvSpPr>
            <p:spPr>
              <a:xfrm>
                <a:off x="540002" y="3294387"/>
                <a:ext cx="11024471" cy="54000"/>
              </a:xfrm>
              <a:prstGeom prst="rect">
                <a:avLst/>
              </a:prstGeom>
              <a:solidFill>
                <a:srgbClr val="21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86291B0-91D3-4817-8F22-16C235AC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001" y="3943036"/>
              <a:ext cx="5375763" cy="64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60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95</Words>
  <Application>Microsoft Office PowerPoint</Application>
  <PresentationFormat>Panorámica</PresentationFormat>
  <Paragraphs>16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Gilroy</vt:lpstr>
      <vt:lpstr>Verdana</vt:lpstr>
      <vt:lpstr>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Anali Enma Castellano Salas</dc:creator>
  <cp:lastModifiedBy>Eduardo Arroyo</cp:lastModifiedBy>
  <cp:revision>72</cp:revision>
  <dcterms:created xsi:type="dcterms:W3CDTF">2021-02-04T17:54:03Z</dcterms:created>
  <dcterms:modified xsi:type="dcterms:W3CDTF">2022-08-01T18:09:47Z</dcterms:modified>
</cp:coreProperties>
</file>