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54" r:id="rId6"/>
    <p:sldId id="320" r:id="rId7"/>
    <p:sldId id="321" r:id="rId8"/>
    <p:sldId id="322" r:id="rId9"/>
    <p:sldId id="355" r:id="rId10"/>
    <p:sldId id="357" r:id="rId11"/>
    <p:sldId id="358" r:id="rId12"/>
    <p:sldId id="453" r:id="rId13"/>
    <p:sldId id="454" r:id="rId14"/>
    <p:sldId id="461" r:id="rId15"/>
    <p:sldId id="456" r:id="rId16"/>
    <p:sldId id="457" r:id="rId17"/>
    <p:sldId id="458" r:id="rId18"/>
    <p:sldId id="459" r:id="rId19"/>
    <p:sldId id="460" r:id="rId20"/>
    <p:sldId id="353" r:id="rId21"/>
    <p:sldId id="494" r:id="rId22"/>
    <p:sldId id="347" r:id="rId23"/>
    <p:sldId id="351" r:id="rId24"/>
    <p:sldId id="480" r:id="rId25"/>
    <p:sldId id="485" r:id="rId26"/>
    <p:sldId id="487" r:id="rId27"/>
    <p:sldId id="473" r:id="rId28"/>
    <p:sldId id="346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932"/>
    <a:srgbClr val="D7014D"/>
    <a:srgbClr val="D70167"/>
    <a:srgbClr val="0B3D91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7"/>
    <p:restoredTop sz="96348"/>
  </p:normalViewPr>
  <p:slideViewPr>
    <p:cSldViewPr snapToGrid="0" snapToObjects="1">
      <p:cViewPr varScale="1">
        <p:scale>
          <a:sx n="59" d="100"/>
          <a:sy n="59" d="100"/>
        </p:scale>
        <p:origin x="1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4A75-E927-1849-AD80-A5DA1ED1D2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57CA-E760-454B-9A7B-123A550706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47C80A-208B-4BCD-9485-65AA0A46738D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772C9E-FCC9-46C5-AB97-A75CC9559CB5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0E86D7-8BC9-4AD3-AACA-5C74A8668F98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0E86D7-8BC9-4AD3-AACA-5C74A8668F98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0E86D7-8BC9-4AD3-AACA-5C74A8668F98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0E86D7-8BC9-4AD3-AACA-5C74A8668F98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hyperlink" Target="mailto:info@ucu.ac.ug" TargetMode="External"/><Relationship Id="rId7" Type="http://schemas.openxmlformats.org/officeDocument/2006/relationships/hyperlink" Target="https://ucu.ac.ug/" TargetMode="External"/><Relationship Id="rId6" Type="http://schemas.microsoft.com/office/2007/relationships/hdphoto" Target="../media/image5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2" Type="http://schemas.openxmlformats.org/officeDocument/2006/relationships/image" Target="../media/image9.png"/><Relationship Id="rId11" Type="http://schemas.microsoft.com/office/2007/relationships/hdphoto" Target="../media/image8.wdp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" name="Picture 4" descr="facebook instagram whatsapp PNG image with transparent background | TOP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69732" l="0" r="98929">
                            <a14:foregroundMark x1="9524" y1="3376" x2="23929" y2="25378"/>
                            <a14:foregroundMark x1="15833" y1="5122" x2="19643" y2="5122"/>
                            <a14:foregroundMark x1="22381" y1="8149" x2="24762" y2="21187"/>
                            <a14:foregroundMark x1="10119" y1="11409" x2="14643" y2="23632"/>
                            <a14:foregroundMark x1="7738" y1="14435" x2="11071" y2="24796"/>
                            <a14:foregroundMark x1="75000" y1="9662" x2="75833" y2="23865"/>
                            <a14:foregroundMark x1="76548" y1="7800" x2="89643" y2="8964"/>
                            <a14:foregroundMark x1="82976" y1="2328" x2="91786" y2="20722"/>
                            <a14:foregroundMark x1="78452" y1="21769" x2="87024" y2="20605"/>
                            <a14:foregroundMark x1="83333" y1="14668" x2="83333" y2="14668"/>
                            <a14:foregroundMark x1="90357" y1="9895" x2="91190" y2="17695"/>
                            <a14:foregroundMark x1="17500" y1="9546" x2="17738" y2="17346"/>
                            <a14:foregroundMark x1="23929" y1="3609" x2="23333" y2="1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494" b="67238"/>
              <a:stretch>
                <a:fillRect/>
              </a:stretch>
            </p:blipFill>
            <p:spPr bwMode="auto"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facebook instagram whatsapp PNG image with transparent background | TOP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02" b="69905"/>
              <a:stretch>
                <a:fillRect/>
              </a:stretch>
            </p:blipFill>
            <p:spPr bwMode="auto"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Round black telephone logo, Telephone Icon, Phone File, electronics, logo,  black And White png | PNGWi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7935" l="1522" r="100000">
                            <a14:foregroundMark x1="32717" y1="37283" x2="32717" y2="37283"/>
                            <a14:foregroundMark x1="36957" y1="24565" x2="36957" y2="24565"/>
                            <a14:foregroundMark x1="46304" y1="30435" x2="46304" y2="30435"/>
                            <a14:foregroundMark x1="55435" y1="30326" x2="55435" y2="30326"/>
                            <a14:foregroundMark x1="65870" y1="27826" x2="65870" y2="27826"/>
                            <a14:foregroundMark x1="73152" y1="43478" x2="73152" y2="43478"/>
                            <a14:foregroundMark x1="57500" y1="44783" x2="57500" y2="44783"/>
                            <a14:foregroundMark x1="42826" y1="45000" x2="42826" y2="45000"/>
                            <a14:foregroundMark x1="29348" y1="56413" x2="29348" y2="56413"/>
                            <a14:foregroundMark x1="37283" y1="73913" x2="37283" y2="73913"/>
                            <a14:foregroundMark x1="46630" y1="70870" x2="46630" y2="70870"/>
                            <a14:foregroundMark x1="46087" y1="56413" x2="46087" y2="56413"/>
                            <a14:foregroundMark x1="54022" y1="57500" x2="54022" y2="57500"/>
                            <a14:foregroundMark x1="53696" y1="74457" x2="53696" y2="74457"/>
                            <a14:foregroundMark x1="71630" y1="60761" x2="71630" y2="60761"/>
                            <a14:foregroundMark x1="62283" y1="73696" x2="62283" y2="73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dirty="0">
                    <a:solidFill>
                      <a:prstClr val="black"/>
                    </a:solidFill>
                    <a:latin typeface="+mn-lt"/>
                  </a:rPr>
                  <a:t>@</a:t>
                </a:r>
                <a:r>
                  <a:rPr lang="en-US" sz="1200" dirty="0" err="1">
                    <a:solidFill>
                      <a:prstClr val="black"/>
                    </a:solidFill>
                    <a:latin typeface="+mn-lt"/>
                  </a:rPr>
                  <a:t>ugandachristianuniversity</a:t>
                </a:r>
                <a:endParaRPr lang="en-US" sz="1200" dirty="0">
                  <a:solidFill>
                    <a:prstClr val="black"/>
                  </a:solidFill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UCUniversity</a:t>
                </a:r>
                <a:endParaRPr lang="en-US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UgandaChristianUniversity</a:t>
                </a:r>
                <a:endParaRPr 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sv-SE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P.O. Box 4 Mukono, Uganda</a:t>
                </a:r>
                <a:endParaRPr lang="sv-SE" sz="1100" dirty="0">
                  <a:solidFill>
                    <a:srgbClr val="5B9BD5">
                      <a:lumMod val="50000"/>
                    </a:srgbClr>
                  </a:solidFill>
                  <a:latin typeface="+mn-lt"/>
                </a:endParaRPr>
              </a:p>
              <a:p>
                <a:pPr defTabSz="685800"/>
                <a:r>
                  <a:rPr lang="en-GB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Tel: 256-312-350800</a:t>
                </a:r>
                <a:endPara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endParaRP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GB" sz="1100" dirty="0">
                    <a:solidFill>
                      <a:srgbClr val="0000FF"/>
                    </a:solidFill>
                    <a:latin typeface="+mn-lt"/>
                    <a:hlinkClick r:id="rId7"/>
                  </a:rPr>
                  <a:t>      https://ucu.ac.ug/</a:t>
                </a:r>
                <a:r>
                  <a:rPr lang="en-GB" sz="11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fr-FR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   Email: 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  <a:hlinkClick r:id="rId8"/>
                  </a:rPr>
                  <a:t>info@ucu.ac.ug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</a:rPr>
                  <a:t>.   </a:t>
                </a:r>
                <a:endParaRPr lang="fr-FR" sz="110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600" b="1" dirty="0">
                    <a:solidFill>
                      <a:srgbClr val="5B9BD5">
                        <a:lumMod val="50000"/>
                      </a:srgbClr>
                    </a:solidFill>
                    <a:latin typeface="+mj-lt"/>
                  </a:rPr>
                  <a:t>Uganda Christian University</a:t>
                </a:r>
                <a:endParaRPr lang="en-US" sz="1600" dirty="0">
                  <a:solidFill>
                    <a:srgbClr val="5B9BD5">
                      <a:lumMod val="50000"/>
                    </a:srgbClr>
                  </a:solidFill>
                  <a:latin typeface="+mj-lt"/>
                </a:endParaRPr>
              </a:p>
            </p:txBody>
          </p:sp>
          <p:pic>
            <p:nvPicPr>
              <p:cNvPr id="16" name="Picture 6" descr="facebook instagram whatsapp PNG image with transparent background | TOPpng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21" r="64675" b="31937"/>
              <a:stretch>
                <a:fillRect/>
              </a:stretch>
            </p:blipFill>
            <p:spPr bwMode="auto"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9"/>
            <a:srcRect l="4177" t="16271" r="77310" b="16737"/>
            <a:stretch>
              <a:fillRect/>
            </a:stretch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</p:spPr>
        </p:pic>
      </p:grpSp>
      <p:pic>
        <p:nvPicPr>
          <p:cNvPr id="21" name="Picture 2" descr="Red button thank you icon Royalty Free Vector Image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11" b="86019" l="10000" r="90000">
                        <a14:foregroundMark x1="41000" y1="28981" x2="39100" y2="58519"/>
                        <a14:foregroundMark x1="27700" y1="36296" x2="34800" y2="63981"/>
                        <a14:foregroundMark x1="26600" y1="32500" x2="78400" y2="47685"/>
                        <a14:foregroundMark x1="52100" y1="23981" x2="53500" y2="41389"/>
                        <a14:foregroundMark x1="38900" y1="20463" x2="49000" y2="35556"/>
                        <a14:foregroundMark x1="44200" y1="21481" x2="69600" y2="35370"/>
                        <a14:foregroundMark x1="65200" y1="24722" x2="65200" y2="44444"/>
                        <a14:foregroundMark x1="71900" y1="31852" x2="70200" y2="51389"/>
                        <a14:foregroundMark x1="69200" y1="60463" x2="59800" y2="47500"/>
                        <a14:foregroundMark x1="75300" y1="54259" x2="61100" y2="48333"/>
                        <a14:foregroundMark x1="59800" y1="30370" x2="56700" y2="41389"/>
                        <a14:foregroundMark x1="57500" y1="68426" x2="54000" y2="46759"/>
                        <a14:foregroundMark x1="38300" y1="61667" x2="67900" y2="65926"/>
                        <a14:foregroundMark x1="47100" y1="46019" x2="58300" y2="52593"/>
                        <a14:foregroundMark x1="46500" y1="58148" x2="52700" y2="57963"/>
                        <a14:foregroundMark x1="45400" y1="46204" x2="50600" y2="57407"/>
                        <a14:foregroundMark x1="36200" y1="40370" x2="46700" y2="51389"/>
                        <a14:foregroundMark x1="43100" y1="64167" x2="50600" y2="6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>
            <a:fillRect/>
          </a:stretch>
        </p:blipFill>
        <p:spPr bwMode="auto">
          <a:xfrm>
            <a:off x="5409985" y="1899157"/>
            <a:ext cx="1825644" cy="1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22" name="Picture 4" descr="facebook instagram whatsapp PNG image with transparent background | TOP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69732" l="0" r="98929">
                          <a14:foregroundMark x1="9524" y1="3376" x2="23929" y2="25378"/>
                          <a14:foregroundMark x1="15833" y1="5122" x2="19643" y2="5122"/>
                          <a14:foregroundMark x1="22381" y1="8149" x2="24762" y2="21187"/>
                          <a14:foregroundMark x1="10119" y1="11409" x2="14643" y2="23632"/>
                          <a14:foregroundMark x1="7738" y1="14435" x2="11071" y2="24796"/>
                          <a14:foregroundMark x1="75000" y1="9662" x2="75833" y2="23865"/>
                          <a14:foregroundMark x1="76548" y1="7800" x2="89643" y2="8964"/>
                          <a14:foregroundMark x1="82976" y1="2328" x2="91786" y2="20722"/>
                          <a14:foregroundMark x1="78452" y1="21769" x2="87024" y2="20605"/>
                          <a14:foregroundMark x1="83333" y1="14668" x2="83333" y2="14668"/>
                          <a14:foregroundMark x1="90357" y1="9895" x2="91190" y2="17695"/>
                          <a14:foregroundMark x1="17500" y1="9546" x2="17738" y2="17346"/>
                          <a14:foregroundMark x1="23929" y1="3609" x2="23333" y2="1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94" b="67238"/>
            <a:stretch>
              <a:fillRect/>
            </a:stretch>
          </p:blipFill>
          <p:spPr bwMode="auto">
            <a:xfrm>
              <a:off x="4333142" y="4196730"/>
              <a:ext cx="277638" cy="28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Round black telephone logo, Telephone Icon, Phone File, electronics, logo,  black And White png | PNGWi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935" l="1522" r="100000">
                          <a14:foregroundMark x1="32717" y1="37283" x2="32717" y2="37283"/>
                          <a14:foregroundMark x1="36957" y1="24565" x2="36957" y2="24565"/>
                          <a14:foregroundMark x1="46304" y1="30435" x2="46304" y2="30435"/>
                          <a14:foregroundMark x1="55435" y1="30326" x2="55435" y2="30326"/>
                          <a14:foregroundMark x1="65870" y1="27826" x2="65870" y2="27826"/>
                          <a14:foregroundMark x1="73152" y1="43478" x2="73152" y2="43478"/>
                          <a14:foregroundMark x1="57500" y1="44783" x2="57500" y2="44783"/>
                          <a14:foregroundMark x1="42826" y1="45000" x2="42826" y2="45000"/>
                          <a14:foregroundMark x1="29348" y1="56413" x2="29348" y2="56413"/>
                          <a14:foregroundMark x1="37283" y1="73913" x2="37283" y2="73913"/>
                          <a14:foregroundMark x1="46630" y1="70870" x2="46630" y2="70870"/>
                          <a14:foregroundMark x1="46087" y1="56413" x2="46087" y2="56413"/>
                          <a14:foregroundMark x1="54022" y1="57500" x2="54022" y2="57500"/>
                          <a14:foregroundMark x1="53696" y1="74457" x2="53696" y2="74457"/>
                          <a14:foregroundMark x1="71630" y1="60761" x2="71630" y2="60761"/>
                          <a14:foregroundMark x1="62283" y1="73696" x2="62283" y2="73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23" y="4497666"/>
              <a:ext cx="245303" cy="25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https://</a:t>
              </a:r>
              <a:r>
                <a:rPr lang="en-GB" sz="1100" dirty="0" err="1">
                  <a:solidFill>
                    <a:srgbClr val="0000FF"/>
                  </a:solidFill>
                  <a:latin typeface="+mn-lt"/>
                </a:rPr>
                <a:t>cse.ucu.ac.ug</a:t>
              </a:r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/</a:t>
              </a:r>
              <a:endParaRPr lang="en-US" sz="11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ucu_ComputEng</a:t>
              </a:r>
              <a:endPara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1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ucucomputeng</a:t>
              </a:r>
              <a:endParaRPr 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rPr>
                <a:t>Tel: +256 (0) 312 350 863 | WhatsApp: +256 (0) 708 114 300</a:t>
              </a:r>
              <a:endParaRPr lang="en-GB" sz="1100" dirty="0">
                <a:solidFill>
                  <a:srgbClr val="5B9BD5">
                    <a:lumMod val="50000"/>
                  </a:srgbClr>
                </a:solidFill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600" b="1" dirty="0">
                  <a:solidFill>
                    <a:srgbClr val="5B9BD5">
                      <a:lumMod val="50000"/>
                    </a:srgbClr>
                  </a:solidFill>
                  <a:latin typeface="+mj-lt"/>
                </a:rPr>
                <a:t>Department of Computing &amp; Technology</a:t>
              </a:r>
              <a:endParaRPr lang="en-GB" sz="1600" b="1" dirty="0">
                <a:solidFill>
                  <a:srgbClr val="5B9BD5">
                    <a:lumMod val="50000"/>
                  </a:srgbClr>
                </a:solidFill>
                <a:latin typeface="+mj-lt"/>
              </a:endParaRPr>
            </a:p>
            <a:p>
              <a:pPr defTabSz="685800"/>
              <a:r>
                <a:rPr lang="en-GB" sz="1200" b="1" dirty="0">
                  <a:solidFill>
                    <a:srgbClr val="C00000"/>
                  </a:solidFill>
                  <a:latin typeface="+mj-lt"/>
                </a:rPr>
                <a:t>FACULTY OF ENGINEERING, DESIGN AND TECHNOLOGY</a:t>
              </a: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31" name="Picture 6" descr="facebook instagram whatsapp PNG image with transparent background | TOPpng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872" l="1548" r="97619">
                          <a14:foregroundMark x1="76310" y1="9197" x2="75595" y2="18859"/>
                          <a14:foregroundMark x1="80833" y1="7101" x2="90595" y2="8731"/>
                          <a14:foregroundMark x1="90595" y1="12806" x2="89048" y2="22468"/>
                          <a14:foregroundMark x1="77738" y1="22119" x2="86667" y2="21769"/>
                          <a14:foregroundMark x1="12262" y1="42491" x2="11071" y2="58091"/>
                          <a14:foregroundMark x1="82976" y1="11991" x2="80119" y2="17346"/>
                          <a14:foregroundMark x1="73690" y1="5471" x2="70952" y2="186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21" r="64675" b="31937"/>
            <a:stretch>
              <a:fillRect/>
            </a:stretch>
          </p:blipFill>
          <p:spPr bwMode="auto">
            <a:xfrm>
              <a:off x="6070315" y="4226614"/>
              <a:ext cx="301120" cy="3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 userDrawn="1"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fr-FR" sz="1100" dirty="0">
                <a:solidFill>
                  <a:srgbClr val="5B9BD5">
                    <a:lumMod val="50000"/>
                  </a:srgbClr>
                </a:solidFill>
                <a:latin typeface="+mn-lt"/>
              </a:rPr>
              <a:t>Email: </a:t>
            </a:r>
            <a:r>
              <a:rPr lang="fr-FR" sz="1100" dirty="0" err="1">
                <a:solidFill>
                  <a:srgbClr val="5B9BD5">
                    <a:lumMod val="50000"/>
                  </a:srgbClr>
                </a:solidFill>
                <a:latin typeface="+mn-lt"/>
              </a:rPr>
              <a:t>dct-</a:t>
            </a:r>
            <a:r>
              <a:rPr lang="fr-FR" sz="1100" dirty="0" err="1">
                <a:solidFill>
                  <a:srgbClr val="0000FF"/>
                </a:solidFill>
                <a:latin typeface="+mn-lt"/>
                <a:hlinkClick r:id="rId8"/>
              </a:rPr>
              <a:t>info@ucu.ac.ug</a:t>
            </a:r>
            <a:endParaRPr lang="fr-FR" sz="11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1107" y="4473507"/>
            <a:ext cx="634564" cy="1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 userDrawn="1"/>
        </p:nvCxnSpPr>
        <p:spPr>
          <a:xfrm flipH="1">
            <a:off x="345989" y="4505034"/>
            <a:ext cx="11846011" cy="1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D7014D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FD93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9.png"/><Relationship Id="rId15" Type="http://schemas.openxmlformats.org/officeDocument/2006/relationships/hyperlink" Target="http://www.ucu.ac.ug/" TargetMode="External"/><Relationship Id="rId14" Type="http://schemas.openxmlformats.org/officeDocument/2006/relationships/hyperlink" Target="mailto:info@ucu.ac.ug" TargetMode="Externa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91" y="0"/>
            <a:ext cx="2415209" cy="7358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28E-B0C4-574C-AE6E-B35A83CFEB13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solidFill>
                  <a:srgbClr val="0B3D91"/>
                </a:solidFill>
              </a:rPr>
              <a:t>A Complete Education for A Complete Person</a:t>
            </a:r>
            <a:br>
              <a:rPr lang="en-GB" sz="700" dirty="0"/>
            </a:br>
            <a:r>
              <a:rPr lang="en-GB" sz="700" dirty="0"/>
              <a:t>P.O. Box 4, Mukono, Uganda, Plot 67-173, Bishop Tucker Road, Mukono Hill</a:t>
            </a:r>
            <a:r>
              <a:rPr lang="en-US" sz="700" dirty="0"/>
              <a:t> | </a:t>
            </a:r>
            <a:r>
              <a:rPr lang="en-GB" sz="700" dirty="0"/>
              <a:t>Tel: +256 (0) 312 350 800 Email: </a:t>
            </a:r>
            <a:r>
              <a:rPr lang="en-GB" sz="700" u="sng" dirty="0">
                <a:solidFill>
                  <a:srgbClr val="0000FF"/>
                </a:solidFill>
                <a:hlinkClick r:id="rId14"/>
              </a:rPr>
              <a:t>info@ucu.ac.ug</a:t>
            </a:r>
            <a:r>
              <a:rPr lang="en-GB" sz="700" dirty="0">
                <a:solidFill>
                  <a:srgbClr val="0000FF"/>
                </a:solidFill>
              </a:rPr>
              <a:t> </a:t>
            </a:r>
            <a:r>
              <a:rPr lang="en-GB" sz="700" dirty="0"/>
              <a:t>Web: </a:t>
            </a:r>
            <a:r>
              <a:rPr lang="en-GB" sz="700" u="sng" dirty="0">
                <a:solidFill>
                  <a:srgbClr val="0000FF"/>
                </a:solidFill>
              </a:rPr>
              <a:t>https://</a:t>
            </a:r>
            <a:r>
              <a:rPr lang="en-GB" sz="700" u="sng" dirty="0">
                <a:solidFill>
                  <a:srgbClr val="0000FF"/>
                </a:solidFill>
                <a:hlinkClick r:id="rId15"/>
              </a:rPr>
              <a:t>ucu.ac.ug</a:t>
            </a:r>
            <a:endParaRPr lang="en-US" sz="700" u="sng" dirty="0">
              <a:solidFill>
                <a:srgbClr val="0000FF"/>
              </a:solidFill>
            </a:endParaRPr>
          </a:p>
          <a:p>
            <a:pPr algn="ctr"/>
            <a:r>
              <a:rPr lang="en-GB" sz="650" dirty="0"/>
              <a:t>Founded by the Province of the Church of Uganda. Chartered by the Government of Uganda</a:t>
            </a:r>
            <a:endParaRPr lang="en-US" sz="65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95027"/>
            <a:ext cx="12192000" cy="0"/>
          </a:xfrm>
          <a:prstGeom prst="line">
            <a:avLst/>
          </a:prstGeom>
          <a:ln w="12700">
            <a:solidFill>
              <a:srgbClr val="D70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3"/>
          <a:stretch>
            <a:fillRect/>
          </a:stretch>
        </p:blipFill>
        <p:spPr bwMode="auto">
          <a:xfrm>
            <a:off x="0" y="5412967"/>
            <a:ext cx="1162289" cy="14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DDBE-A55F-774C-A2FD-AFEA97DEB0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7014D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B3D91"/>
        </a:buClr>
        <a:buSzPct val="95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9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88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931"/>
        </a:buClr>
        <a:buSzPct val="86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/>
          <p:nvPr/>
        </p:nvSpPr>
        <p:spPr>
          <a:xfrm>
            <a:off x="937001" y="5579763"/>
            <a:ext cx="3804333" cy="831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Mr. Peter Mulindwa</a:t>
            </a:r>
            <a:endParaRPr lang="en-GB" sz="2000" dirty="0"/>
          </a:p>
          <a:p>
            <a:r>
              <a:rPr lang="en-GB" sz="1200" b="1" i="1" dirty="0">
                <a:solidFill>
                  <a:schemeClr val="bg2">
                    <a:lumMod val="25000"/>
                  </a:schemeClr>
                </a:solidFill>
              </a:rPr>
              <a:t>(MSc, BSc, CCNA)</a:t>
            </a:r>
            <a:endParaRPr lang="en-GB" sz="1200" i="1" dirty="0"/>
          </a:p>
          <a:p>
            <a:r>
              <a:rPr lang="en-GB" sz="1400" b="1" dirty="0">
                <a:solidFill>
                  <a:srgbClr val="002060"/>
                </a:solidFill>
              </a:rPr>
              <a:t>Department of Computing &amp; Technology</a:t>
            </a:r>
            <a:endParaRPr lang="en-GB" sz="1400" b="1" dirty="0">
              <a:solidFill>
                <a:srgbClr val="00206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Faculty of Engineering, Design &amp; Technology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-1" y="2181298"/>
            <a:ext cx="12192002" cy="889481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ICT1205: DATABASE DESIGN AND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00"/>
                </a:solidFill>
              </a:rPr>
              <a:t>Lecture 05 (BSCS 1, BSDS 1)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9656407" y="5971302"/>
            <a:ext cx="2535593" cy="44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accent5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15</a:t>
            </a:r>
            <a:r>
              <a:rPr lang="en-GB" sz="1600" baseline="30000" dirty="0">
                <a:solidFill>
                  <a:schemeClr val="accent5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th</a:t>
            </a:r>
            <a:r>
              <a:rPr lang="en-GB" sz="1600" dirty="0">
                <a:solidFill>
                  <a:schemeClr val="accent5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February, 2024</a:t>
            </a:r>
            <a:endParaRPr lang="en-GB" sz="1600" dirty="0">
              <a:solidFill>
                <a:schemeClr val="accent5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A82253-8349-4282-BDA9-1610D88F4133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02588"/>
            <a:ext cx="11026966" cy="4353762"/>
          </a:xfrm>
        </p:spPr>
        <p:txBody>
          <a:bodyPr>
            <a:normAutofit/>
          </a:bodyPr>
          <a:lstStyle/>
          <a:p>
            <a:pPr algn="just">
              <a:buFont typeface="Monotype Sorts" pitchFamily="2" charset="2"/>
              <a:buNone/>
              <a:defRPr/>
            </a:pPr>
            <a:r>
              <a:rPr lang="en-US" b="1" dirty="0"/>
              <a:t>1-</a:t>
            </a:r>
            <a:r>
              <a:rPr lang="en-US" b="1" u="sng" dirty="0"/>
              <a:t> Required Data</a:t>
            </a:r>
            <a:endParaRPr lang="en-US" b="1" u="sng" dirty="0"/>
          </a:p>
          <a:p>
            <a:pPr algn="just">
              <a:buFont typeface="Monotype Sorts" pitchFamily="2" charset="2"/>
              <a:buNone/>
              <a:defRPr/>
            </a:pPr>
            <a:endParaRPr lang="en-US" b="1" u="sng" dirty="0"/>
          </a:p>
          <a:p>
            <a:pPr marL="0" indent="0" algn="just">
              <a:buNone/>
              <a:defRPr/>
            </a:pPr>
            <a:r>
              <a:rPr lang="en-US" sz="2400" dirty="0">
                <a:latin typeface="+mj-lt"/>
              </a:rPr>
              <a:t>Null is used to represent data that is either not available, missing, or not applicable. When NOT NULL is specified, the system rejects any attempt to insert a null in the column. If NULL is specified, the system accepts nulls</a:t>
            </a:r>
            <a:endParaRPr lang="en-US" sz="2400" dirty="0">
              <a:latin typeface="+mj-lt"/>
            </a:endParaRPr>
          </a:p>
          <a:p>
            <a:pPr marL="0" indent="0">
              <a:lnSpc>
                <a:spcPct val="170000"/>
              </a:lnSpc>
              <a:buNone/>
              <a:defRPr/>
            </a:pPr>
            <a:r>
              <a:rPr lang="en-US" sz="2400" b="1" dirty="0">
                <a:latin typeface="+mj-lt"/>
              </a:rPr>
              <a:t>Syntax:</a:t>
            </a:r>
            <a:endParaRPr lang="en-US" sz="2400" b="1" dirty="0">
              <a:latin typeface="+mj-lt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</a:rPr>
              <a:t>columnName</a:t>
            </a:r>
            <a:r>
              <a:rPr lang="en-US" sz="2400" dirty="0">
                <a:latin typeface="Courier New" panose="02070309020205020404" pitchFamily="49" charset="0"/>
              </a:rPr>
              <a:t>   </a:t>
            </a:r>
            <a:r>
              <a:rPr lang="en-US" sz="2400" dirty="0" err="1">
                <a:latin typeface="Courier New" panose="02070309020205020404" pitchFamily="49" charset="0"/>
              </a:rPr>
              <a:t>dataType</a:t>
            </a:r>
            <a:r>
              <a:rPr lang="en-US" sz="2400" dirty="0">
                <a:latin typeface="Courier New" panose="02070309020205020404" pitchFamily="49" charset="0"/>
              </a:rPr>
              <a:t>   [NOT NULL | </a:t>
            </a:r>
            <a:r>
              <a:rPr lang="en-US" sz="2400" u="sng" dirty="0">
                <a:latin typeface="Courier New" panose="02070309020205020404" pitchFamily="49" charset="0"/>
              </a:rPr>
              <a:t>NULL</a:t>
            </a:r>
            <a:r>
              <a:rPr lang="en-US" sz="2400" dirty="0">
                <a:latin typeface="Courier New" panose="02070309020205020404" pitchFamily="49" charset="0"/>
              </a:rPr>
              <a:t>]  </a:t>
            </a:r>
            <a:r>
              <a:rPr lang="en-US" sz="2400" b="1" dirty="0">
                <a:latin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r>
              <a:rPr lang="en-US" sz="2400" b="1" dirty="0">
                <a:latin typeface="+mj-lt"/>
              </a:rPr>
              <a:t>Example:</a:t>
            </a:r>
            <a:endParaRPr lang="en-US" sz="2400" b="1" dirty="0">
              <a:latin typeface="+mj-lt"/>
            </a:endParaRPr>
          </a:p>
          <a:p>
            <a:pPr lvl="1" algn="just">
              <a:buFontTx/>
              <a:buNone/>
              <a:defRPr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</a:rPr>
              <a:t>position	VARCHAR(10)	NOT NULL</a:t>
            </a:r>
            <a:endParaRPr lang="en-US" dirty="0">
              <a:latin typeface="Courier New" panose="02070309020205020404" pitchFamily="49" charset="0"/>
            </a:endParaRPr>
          </a:p>
          <a:p>
            <a:pPr lvl="1" algn="just"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algn="just">
              <a:buFontTx/>
              <a:buNone/>
              <a:defRPr/>
            </a:pPr>
            <a:endParaRPr lang="en-US" b="1" dirty="0"/>
          </a:p>
        </p:txBody>
      </p:sp>
      <p:sp>
        <p:nvSpPr>
          <p:cNvPr id="4" name="Google Shape;129;p17"/>
          <p:cNvSpPr txBox="1"/>
          <p:nvPr/>
        </p:nvSpPr>
        <p:spPr>
          <a:xfrm>
            <a:off x="662039" y="501650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Integrity Enhancement Feature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A82253-8349-4282-BDA9-1610D88F4133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4" name="Google Shape;129;p17"/>
          <p:cNvSpPr txBox="1"/>
          <p:nvPr/>
        </p:nvSpPr>
        <p:spPr>
          <a:xfrm>
            <a:off x="662039" y="208670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Integrity Enhancement Feature</a:t>
            </a:r>
            <a:endParaRPr lang="en-US" sz="4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49147" y="1696598"/>
            <a:ext cx="11677880" cy="4894702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Monotype Sorts" pitchFamily="2" charset="2"/>
              <a:buNone/>
            </a:pPr>
            <a:r>
              <a:rPr lang="en-US" altLang="en-US" b="1" dirty="0"/>
              <a:t>2- </a:t>
            </a:r>
            <a:r>
              <a:rPr lang="en-US" altLang="en-US" b="1" u="sng" dirty="0"/>
              <a:t>Domain Constraints</a:t>
            </a:r>
            <a:endParaRPr lang="en-US" altLang="en-US" b="1" u="sng" dirty="0"/>
          </a:p>
          <a:p>
            <a:pPr algn="just">
              <a:buFont typeface="Monotype Sorts" pitchFamily="2" charset="2"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Every column has a domain, in other words a set of legal values. </a:t>
            </a:r>
            <a:endParaRPr lang="en-US" altLang="en-US" sz="2400" b="1" u="sng" dirty="0"/>
          </a:p>
          <a:p>
            <a:pPr algn="just">
              <a:buFont typeface="Monotype Sorts" pitchFamily="2" charset="2"/>
              <a:buNone/>
            </a:pPr>
            <a:r>
              <a:rPr lang="en-US" altLang="en-US" sz="2400" b="1" dirty="0"/>
              <a:t>(a) CHECK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altLang="en-US" sz="2400" b="1" dirty="0"/>
              <a:t>Syntax:   </a:t>
            </a:r>
            <a:endParaRPr lang="en-US" altLang="en-US" sz="2400" b="1" dirty="0"/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</a:t>
            </a:r>
            <a:r>
              <a:rPr lang="en-US" altLang="en-US" sz="2000" b="1" dirty="0">
                <a:latin typeface="Courier New" panose="02070309020205020404" pitchFamily="49" charset="0"/>
              </a:rPr>
              <a:t>CHECK</a:t>
            </a:r>
            <a:r>
              <a:rPr lang="en-US" altLang="en-US" sz="2000" dirty="0">
                <a:latin typeface="Courier New" panose="02070309020205020404" pitchFamily="49" charset="0"/>
              </a:rPr>
              <a:t> (search condition)</a:t>
            </a:r>
            <a:endParaRPr lang="en-US" altLang="en-US" sz="2000" b="1" dirty="0"/>
          </a:p>
          <a:p>
            <a:pPr algn="just">
              <a:buFontTx/>
              <a:buChar char="−"/>
            </a:pPr>
            <a:r>
              <a:rPr lang="en-US" altLang="en-US" sz="2400" b="1" dirty="0"/>
              <a:t>Example: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Courier New" panose="02070309020205020404" pitchFamily="49" charset="0"/>
              </a:rPr>
              <a:t> sex   </a:t>
            </a:r>
            <a:r>
              <a:rPr lang="en-US" altLang="en-US" sz="2000" b="1" dirty="0">
                <a:latin typeface="Courier New" panose="02070309020205020404" pitchFamily="49" charset="0"/>
              </a:rPr>
              <a:t>CHAR	 NOT NULL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b="1" dirty="0">
                <a:latin typeface="Courier New" panose="02070309020205020404" pitchFamily="49" charset="0"/>
              </a:rPr>
              <a:t>CHECK</a:t>
            </a:r>
            <a:r>
              <a:rPr lang="en-US" altLang="en-US" sz="2000" dirty="0">
                <a:latin typeface="Courier New" panose="02070309020205020404" pitchFamily="49" charset="0"/>
              </a:rPr>
              <a:t> (sex </a:t>
            </a:r>
            <a:r>
              <a:rPr lang="en-US" altLang="en-US" sz="2000" b="1" dirty="0">
                <a:latin typeface="Courier New" panose="02070309020205020404" pitchFamily="49" charset="0"/>
              </a:rPr>
              <a:t>IN</a:t>
            </a:r>
            <a:r>
              <a:rPr lang="en-US" altLang="en-US" sz="2000" dirty="0">
                <a:latin typeface="Courier New" panose="02070309020205020404" pitchFamily="49" charset="0"/>
              </a:rPr>
              <a:t> (‘M’, ‘F’))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Courier New" panose="02070309020205020404" pitchFamily="49" charset="0"/>
              </a:rPr>
              <a:t>salary  </a:t>
            </a:r>
            <a:r>
              <a:rPr lang="en-US" altLang="en-US" sz="2000" b="1" dirty="0">
                <a:latin typeface="Courier New" panose="02070309020205020404" pitchFamily="49" charset="0"/>
              </a:rPr>
              <a:t>DECIMAL  NOT NULL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	</a:t>
            </a:r>
            <a:r>
              <a:rPr lang="en-US" altLang="en-US" sz="2000" b="1" dirty="0">
                <a:latin typeface="Courier New" panose="02070309020205020404" pitchFamily="49" charset="0"/>
              </a:rPr>
              <a:t>   CHECK  </a:t>
            </a:r>
            <a:r>
              <a:rPr lang="en-US" altLang="en-US" sz="2000" dirty="0">
                <a:latin typeface="Courier New" panose="02070309020205020404" pitchFamily="49" charset="0"/>
              </a:rPr>
              <a:t>(salary &gt; 10000);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latin typeface="Courier New" panose="02070309020205020404" pitchFamily="49" charset="0"/>
              </a:rPr>
              <a:t>bno</a:t>
            </a:r>
            <a:r>
              <a:rPr lang="en-US" altLang="en-US" sz="2000" dirty="0">
                <a:latin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</a:rPr>
              <a:t>INT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</a:t>
            </a:r>
            <a:r>
              <a:rPr lang="en-US" altLang="en-US" sz="2000" b="1" dirty="0">
                <a:latin typeface="Courier New" panose="02070309020205020404" pitchFamily="49" charset="0"/>
              </a:rPr>
              <a:t>CHECK</a:t>
            </a:r>
            <a:r>
              <a:rPr lang="en-US" altLang="en-US" sz="2000" dirty="0">
                <a:latin typeface="Courier New" panose="02070309020205020404" pitchFamily="49" charset="0"/>
              </a:rPr>
              <a:t> (</a:t>
            </a:r>
            <a:r>
              <a:rPr lang="en-US" altLang="en-US" sz="2000" dirty="0" err="1">
                <a:latin typeface="Courier New" panose="02070309020205020404" pitchFamily="49" charset="0"/>
              </a:rPr>
              <a:t>bno</a:t>
            </a:r>
            <a:r>
              <a:rPr lang="en-US" altLang="en-US" sz="2000" dirty="0">
                <a:latin typeface="Courier New" panose="02070309020205020404" pitchFamily="49" charset="0"/>
              </a:rPr>
              <a:t> IN(</a:t>
            </a:r>
            <a:r>
              <a:rPr lang="en-US" altLang="en-US" sz="2000" b="1" dirty="0">
                <a:latin typeface="Courier New" panose="02070309020205020404" pitchFamily="49" charset="0"/>
              </a:rPr>
              <a:t>SELECT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branchno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FROM</a:t>
            </a:r>
            <a:r>
              <a:rPr lang="en-US" altLang="en-US" sz="2000" dirty="0">
                <a:latin typeface="Courier New" panose="02070309020205020404" pitchFamily="49" charset="0"/>
              </a:rPr>
              <a:t> branch))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914400" lvl="1" indent="-514350" algn="just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A82253-8349-4282-BDA9-1610D88F4133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4" name="Google Shape;129;p17"/>
          <p:cNvSpPr txBox="1"/>
          <p:nvPr/>
        </p:nvSpPr>
        <p:spPr>
          <a:xfrm>
            <a:off x="662039" y="305245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2- Domain Constraints</a:t>
            </a:r>
            <a:endParaRPr lang="en-US" sz="48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850833"/>
            <a:ext cx="11478658" cy="4326129"/>
          </a:xfrm>
          <a:noFill/>
        </p:spPr>
        <p:txBody>
          <a:bodyPr>
            <a:normAutofit lnSpcReduction="10000"/>
          </a:bodyPr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Default Value: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567055" lvl="1" indent="0">
              <a:spcBef>
                <a:spcPct val="0"/>
              </a:spcBef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A default value can be inserted in any column by using the Default keyword. 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</a:pPr>
            <a:r>
              <a:rPr lang="en-US" altLang="en-US" b="1" dirty="0">
                <a:cs typeface="Times New Roman" panose="02020603050405020304" pitchFamily="18" charset="0"/>
              </a:rPr>
              <a:t>Example: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</a:pP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CREATE TABLE </a:t>
            </a:r>
            <a:r>
              <a:rPr lang="en-US" altLang="en-US" dirty="0">
                <a:cs typeface="Times New Roman" panose="02020603050405020304" pitchFamily="18" charset="0"/>
              </a:rPr>
              <a:t>Movies (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movie_title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cs typeface="Times New Roman" panose="02020603050405020304" pitchFamily="18" charset="0"/>
              </a:rPr>
              <a:t>VARCHAR</a:t>
            </a:r>
            <a:r>
              <a:rPr lang="en-US" altLang="en-US" dirty="0">
                <a:cs typeface="Times New Roman" panose="02020603050405020304" pitchFamily="18" charset="0"/>
              </a:rPr>
              <a:t>(40)	</a:t>
            </a:r>
            <a:r>
              <a:rPr lang="en-US" altLang="en-US" b="1" dirty="0">
                <a:cs typeface="Times New Roman" panose="02020603050405020304" pitchFamily="18" charset="0"/>
              </a:rPr>
              <a:t>NOT NULL</a:t>
            </a:r>
            <a:r>
              <a:rPr lang="en-US" altLang="en-US" dirty="0">
                <a:cs typeface="Times New Roman" panose="02020603050405020304" pitchFamily="18" charset="0"/>
              </a:rPr>
              <a:t>,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release_date</a:t>
            </a: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cs typeface="Times New Roman" panose="02020603050405020304" pitchFamily="18" charset="0"/>
              </a:rPr>
              <a:t>DATE	DEFAULT </a:t>
            </a:r>
            <a:r>
              <a:rPr lang="en-US" altLang="en-US" dirty="0" err="1">
                <a:cs typeface="Times New Roman" panose="02020603050405020304" pitchFamily="18" charset="0"/>
              </a:rPr>
              <a:t>sysdate</a:t>
            </a:r>
            <a:r>
              <a:rPr lang="en-US" altLang="en-US" dirty="0">
                <a:cs typeface="Times New Roman" panose="02020603050405020304" pitchFamily="18" charset="0"/>
              </a:rPr>
              <a:t> 	</a:t>
            </a:r>
            <a:r>
              <a:rPr lang="en-US" altLang="en-US" b="1" dirty="0">
                <a:cs typeface="Times New Roman" panose="02020603050405020304" pitchFamily="18" charset="0"/>
              </a:rPr>
              <a:t>NULL</a:t>
            </a:r>
            <a:r>
              <a:rPr lang="en-US" altLang="en-US" dirty="0">
                <a:cs typeface="Times New Roman" panose="02020603050405020304" pitchFamily="18" charset="0"/>
              </a:rPr>
              <a:t>,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genre	   </a:t>
            </a:r>
            <a:r>
              <a:rPr lang="en-US" altLang="en-US" b="1" dirty="0">
                <a:cs typeface="Times New Roman" panose="02020603050405020304" pitchFamily="18" charset="0"/>
              </a:rPr>
              <a:t>VARCHAR(</a:t>
            </a:r>
            <a:r>
              <a:rPr lang="en-US" altLang="en-US" dirty="0">
                <a:cs typeface="Times New Roman" panose="02020603050405020304" pitchFamily="18" charset="0"/>
              </a:rPr>
              <a:t>20) 	</a:t>
            </a:r>
            <a:r>
              <a:rPr lang="en-US" altLang="en-US" b="1" dirty="0">
                <a:cs typeface="Times New Roman" panose="02020603050405020304" pitchFamily="18" charset="0"/>
              </a:rPr>
              <a:t>DEFAULT</a:t>
            </a:r>
            <a:r>
              <a:rPr lang="en-US" altLang="en-US" dirty="0">
                <a:cs typeface="Times New Roman" panose="02020603050405020304" pitchFamily="18" charset="0"/>
              </a:rPr>
              <a:t> ‘Comedy’   </a:t>
            </a:r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b="1" dirty="0">
                <a:cs typeface="Times New Roman" panose="02020603050405020304" pitchFamily="18" charset="0"/>
              </a:rPr>
              <a:t>CHECK</a:t>
            </a:r>
            <a:r>
              <a:rPr lang="en-US" altLang="en-US" dirty="0">
                <a:cs typeface="Times New Roman" panose="02020603050405020304" pitchFamily="18" charset="0"/>
              </a:rPr>
              <a:t> genre</a:t>
            </a:r>
            <a:r>
              <a:rPr lang="en-US" altLang="en-US" b="1" dirty="0">
                <a:cs typeface="Times New Roman" panose="02020603050405020304" pitchFamily="18" charset="0"/>
              </a:rPr>
              <a:t> IN </a:t>
            </a:r>
            <a:r>
              <a:rPr lang="en-US" altLang="en-US" dirty="0">
                <a:cs typeface="Times New Roman" panose="02020603050405020304" pitchFamily="18" charset="0"/>
              </a:rPr>
              <a:t>(‘Comedy’, ‘Horror’, ‘Drama’)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) 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2C6844-FBA2-4BD6-B96D-F8AFF85FB791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742" y="1656080"/>
            <a:ext cx="11468559" cy="4425231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600" b="1" dirty="0"/>
              <a:t>Primary key of a table must contain a unique, non-null value for each row.</a:t>
            </a:r>
            <a:endParaRPr lang="en-US" altLang="en-US" sz="2600" b="1" dirty="0"/>
          </a:p>
          <a:p>
            <a:pPr lvl="1" algn="just">
              <a:lnSpc>
                <a:spcPct val="0"/>
              </a:lnSpc>
            </a:pPr>
            <a:endParaRPr lang="en-US" altLang="en-US" sz="2600" b="1" dirty="0"/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en-US" sz="2600" b="1" dirty="0"/>
              <a:t>Syntax: </a:t>
            </a:r>
            <a:r>
              <a:rPr lang="en-US" altLang="en-US" sz="2600" dirty="0"/>
              <a:t>   </a:t>
            </a:r>
            <a:endParaRPr lang="en-US" altLang="en-US" sz="2600" dirty="0"/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PRIMARY KEY(</a:t>
            </a:r>
            <a:r>
              <a:rPr lang="en-US" altLang="en-US" sz="2600" dirty="0" err="1">
                <a:latin typeface="Courier New" panose="02070309020205020404" pitchFamily="49" charset="0"/>
              </a:rPr>
              <a:t>staffNo</a:t>
            </a:r>
            <a:r>
              <a:rPr lang="en-US" altLang="en-US" sz="2600" dirty="0">
                <a:latin typeface="Courier New" panose="02070309020205020404" pitchFamily="49" charset="0"/>
              </a:rPr>
              <a:t>)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-"/>
            </a:pPr>
            <a:r>
              <a:rPr lang="en-US" altLang="en-US" sz="2600" b="1" dirty="0"/>
              <a:t>Example: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PRIMARY KEY(</a:t>
            </a:r>
            <a:r>
              <a:rPr lang="en-US" altLang="en-US" sz="2600" dirty="0" err="1">
                <a:latin typeface="Courier New" panose="02070309020205020404" pitchFamily="49" charset="0"/>
              </a:rPr>
              <a:t>clientNo</a:t>
            </a:r>
            <a:r>
              <a:rPr lang="en-US" altLang="en-US" sz="2600" dirty="0">
                <a:latin typeface="Courier New" panose="02070309020205020404" pitchFamily="49" charset="0"/>
              </a:rPr>
              <a:t>, </a:t>
            </a:r>
            <a:r>
              <a:rPr lang="en-US" altLang="en-US" sz="2600" dirty="0" err="1">
                <a:latin typeface="Courier New" panose="02070309020205020404" pitchFamily="49" charset="0"/>
              </a:rPr>
              <a:t>propertyNo</a:t>
            </a:r>
            <a:r>
              <a:rPr lang="en-US" altLang="en-US" sz="2600" dirty="0">
                <a:latin typeface="Courier New" panose="02070309020205020404" pitchFamily="49" charset="0"/>
              </a:rPr>
              <a:t>)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 lvl="1" algn="just">
              <a:lnSpc>
                <a:spcPct val="0"/>
              </a:lnSpc>
              <a:buFontTx/>
              <a:buNone/>
            </a:pPr>
            <a:endParaRPr lang="en-US" altLang="en-US" sz="2600" b="1" dirty="0"/>
          </a:p>
          <a:p>
            <a:pPr algn="just">
              <a:lnSpc>
                <a:spcPct val="90000"/>
              </a:lnSpc>
            </a:pPr>
            <a:r>
              <a:rPr lang="en-US" altLang="en-US" sz="2600" b="1" dirty="0"/>
              <a:t>Can only have one PRIMARY KEY clause per table. </a:t>
            </a:r>
            <a:endParaRPr lang="en-US" altLang="en-US" sz="2600" b="1" dirty="0"/>
          </a:p>
          <a:p>
            <a:pPr algn="just">
              <a:lnSpc>
                <a:spcPct val="90000"/>
              </a:lnSpc>
            </a:pPr>
            <a:r>
              <a:rPr lang="en-US" altLang="en-US" sz="2600" b="1" dirty="0"/>
              <a:t>Can still ensure uniqueness for alternate keys using UNIQUE:       </a:t>
            </a:r>
            <a:endParaRPr lang="en-US" altLang="en-US" sz="2600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b="1" dirty="0"/>
              <a:t>		</a:t>
            </a:r>
            <a:r>
              <a:rPr lang="en-US" altLang="en-US" sz="2600" dirty="0">
                <a:latin typeface="Courier New" panose="02070309020205020404" pitchFamily="49" charset="0"/>
              </a:rPr>
              <a:t>UNIQUE(</a:t>
            </a:r>
            <a:r>
              <a:rPr lang="en-US" altLang="en-US" sz="2600" dirty="0" err="1">
                <a:latin typeface="Courier New" panose="02070309020205020404" pitchFamily="49" charset="0"/>
              </a:rPr>
              <a:t>telNo</a:t>
            </a:r>
            <a:r>
              <a:rPr lang="en-US" altLang="en-US" sz="2600" dirty="0">
                <a:latin typeface="Courier New" panose="02070309020205020404" pitchFamily="49" charset="0"/>
              </a:rPr>
              <a:t>)</a:t>
            </a:r>
            <a:endParaRPr lang="en-US" altLang="en-US" sz="2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600" dirty="0">
                <a:latin typeface="Courier New" panose="02070309020205020404" pitchFamily="49" charset="0"/>
              </a:rPr>
              <a:t>		</a:t>
            </a:r>
            <a:r>
              <a:rPr lang="en-US" altLang="en-US" sz="2600" dirty="0" err="1">
                <a:latin typeface="Courier New" panose="02070309020205020404" pitchFamily="49" charset="0"/>
              </a:rPr>
              <a:t>pno</a:t>
            </a:r>
            <a:r>
              <a:rPr lang="en-US" altLang="en-US" sz="2600" dirty="0">
                <a:latin typeface="Courier New" panose="02070309020205020404" pitchFamily="49" charset="0"/>
              </a:rPr>
              <a:t>  VARCHAR(5) NOT NULL UNIQUE</a:t>
            </a:r>
            <a:r>
              <a:rPr lang="en-US" altLang="en-US" sz="2600" dirty="0">
                <a:latin typeface="Arial" panose="020B0604020202020204" pitchFamily="34" charset="0"/>
              </a:rPr>
              <a:t>;</a:t>
            </a:r>
            <a:endParaRPr lang="en-US" altLang="en-US" sz="2600" dirty="0">
              <a:latin typeface="Courier New" panose="02070309020205020404" pitchFamily="49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581144" y="39323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3-Entity Integrity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9F4049-A31F-4945-979D-1C2F64147566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560" y="1645920"/>
            <a:ext cx="11409680" cy="5343877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FK is column or set of columns that links each row in child table containing foreign FK to row of parent table containing matching PK. </a:t>
            </a:r>
            <a:endParaRPr lang="en-US" sz="2400" b="1" dirty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Referential integrity means that, if FK contains a value, that value must refer to existing row in parent table. </a:t>
            </a:r>
            <a:endParaRPr lang="en-US" sz="2400" b="1" dirty="0"/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>
                <a:latin typeface="+mj-lt"/>
              </a:rPr>
              <a:t>- Syntax</a:t>
            </a:r>
            <a:r>
              <a:rPr lang="en-US" sz="2400" b="1" dirty="0">
                <a:latin typeface="Arial" panose="020B0604020202020204" pitchFamily="34" charset="0"/>
              </a:rPr>
              <a:t>:</a:t>
            </a:r>
            <a:r>
              <a:rPr lang="en-US" sz="2400" dirty="0">
                <a:latin typeface="Arial" panose="020B0604020202020204" pitchFamily="34" charset="0"/>
              </a:rPr>
              <a:t>  </a:t>
            </a:r>
            <a:endParaRPr lang="en-US" sz="24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 FOREIGN KEY (FK column (,…))  </a:t>
            </a:r>
            <a:endParaRPr 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 REFERENCES  </a:t>
            </a:r>
            <a:r>
              <a:rPr lang="en-US" sz="2400" dirty="0" err="1">
                <a:latin typeface="Courier New" panose="02070309020205020404" pitchFamily="49" charset="0"/>
              </a:rPr>
              <a:t>table_name</a:t>
            </a:r>
            <a:r>
              <a:rPr lang="en-US" sz="2400" dirty="0">
                <a:latin typeface="Courier New" panose="02070309020205020404" pitchFamily="49" charset="0"/>
              </a:rPr>
              <a:t> [(CK column (,…))]</a:t>
            </a:r>
            <a:endParaRPr lang="en-US" sz="2000" dirty="0">
              <a:latin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b="1" dirty="0">
                <a:latin typeface="+mj-lt"/>
              </a:rPr>
              <a:t>- Example:</a:t>
            </a:r>
            <a:endParaRPr lang="en-US" sz="2400" b="1" dirty="0">
              <a:latin typeface="+mj-lt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FOREIGN KEY(</a:t>
            </a:r>
            <a:r>
              <a:rPr lang="en-US" sz="2400" dirty="0" err="1">
                <a:latin typeface="Courier New" panose="02070309020205020404" pitchFamily="49" charset="0"/>
              </a:rPr>
              <a:t>bNo</a:t>
            </a:r>
            <a:r>
              <a:rPr lang="en-US" sz="2400" dirty="0">
                <a:latin typeface="Courier New" panose="02070309020205020404" pitchFamily="49" charset="0"/>
              </a:rPr>
              <a:t>) REFERENCES Branch (</a:t>
            </a:r>
            <a:r>
              <a:rPr lang="en-US" sz="2400" dirty="0" err="1">
                <a:latin typeface="Courier New" panose="02070309020205020404" pitchFamily="49" charset="0"/>
              </a:rPr>
              <a:t>branchNo</a:t>
            </a:r>
            <a:r>
              <a:rPr lang="en-US" sz="2400" dirty="0">
                <a:latin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581144" y="39323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4 - Referential Integrity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3BFA28-0580-4A30-9459-3129B94EEABA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51682"/>
            <a:ext cx="11089640" cy="496979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Any INSERT/UPDATE attempting to create FK value in child table without matching CK value in parent is rejected. </a:t>
            </a:r>
            <a:endParaRPr lang="en-US" sz="2400" b="1" dirty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Action taken attempting to update/delete a CK value in parent table with matching rows in child is dependent on </a:t>
            </a:r>
            <a:r>
              <a:rPr lang="en-US" sz="2400" b="1" u="sng" dirty="0"/>
              <a:t>referential action</a:t>
            </a:r>
            <a:r>
              <a:rPr lang="en-US" sz="2400" b="1" dirty="0"/>
              <a:t> specified using ON UPDATE and ON DELETE </a:t>
            </a:r>
            <a:r>
              <a:rPr lang="en-US" sz="2400" b="1" dirty="0" err="1"/>
              <a:t>subclauses</a:t>
            </a:r>
            <a:r>
              <a:rPr lang="en-US" sz="2400" b="1" dirty="0"/>
              <a:t>:</a:t>
            </a:r>
            <a:endParaRPr lang="en-US" sz="2400" b="1" dirty="0"/>
          </a:p>
          <a:p>
            <a:pPr algn="just">
              <a:lnSpc>
                <a:spcPct val="30000"/>
              </a:lnSpc>
              <a:defRPr/>
            </a:pPr>
            <a:endParaRPr lang="en-US" sz="2400" b="1" dirty="0"/>
          </a:p>
          <a:p>
            <a:pPr>
              <a:buFont typeface="Times New Roman" panose="02020603050405020304" pitchFamily="18" charset="0"/>
              <a:buChar char="‾"/>
              <a:defRPr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Syntax: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 FOREIGN KEY (FK column (,…) ) </a:t>
            </a:r>
            <a:endParaRPr 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 REFERENCES </a:t>
            </a:r>
            <a:r>
              <a:rPr lang="en-US" sz="2400" dirty="0" err="1">
                <a:latin typeface="Courier New" panose="02070309020205020404" pitchFamily="49" charset="0"/>
              </a:rPr>
              <a:t>tablename</a:t>
            </a:r>
            <a:r>
              <a:rPr lang="en-US" sz="2400" dirty="0">
                <a:latin typeface="Courier New" panose="02070309020205020404" pitchFamily="49" charset="0"/>
              </a:rPr>
              <a:t> [ ( CK column(,…)) ]</a:t>
            </a:r>
            <a:endParaRPr 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  </a:t>
            </a:r>
            <a:r>
              <a:rPr lang="en-US" sz="2100" dirty="0">
                <a:latin typeface="Courier New" panose="02070309020205020404" pitchFamily="49" charset="0"/>
              </a:rPr>
              <a:t>[ON UPDATE</a:t>
            </a:r>
            <a:r>
              <a:rPr lang="en-US" sz="2100" b="1" dirty="0">
                <a:latin typeface="Courier New" panose="02070309020205020404" pitchFamily="49" charset="0"/>
              </a:rPr>
              <a:t>[CASCADE|SET NULL|SET DEFAULT|NO ACTION</a:t>
            </a:r>
            <a:r>
              <a:rPr lang="en-US" sz="2100" dirty="0">
                <a:latin typeface="Courier New" panose="02070309020205020404" pitchFamily="49" charset="0"/>
              </a:rPr>
              <a:t>]]</a:t>
            </a:r>
            <a:endParaRPr lang="en-US" sz="21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100" dirty="0">
                <a:latin typeface="Courier New" panose="02070309020205020404" pitchFamily="49" charset="0"/>
              </a:rPr>
              <a:t>  [ON DELETE</a:t>
            </a:r>
            <a:r>
              <a:rPr lang="en-US" sz="2100" b="1" dirty="0">
                <a:latin typeface="Courier New" panose="02070309020205020404" pitchFamily="49" charset="0"/>
              </a:rPr>
              <a:t>[CASCADE|SET NULL|SET DEFAULT|NO ACTION</a:t>
            </a:r>
            <a:r>
              <a:rPr lang="en-US" sz="2100" dirty="0">
                <a:latin typeface="Courier New" panose="02070309020205020404" pitchFamily="49" charset="0"/>
              </a:rPr>
              <a:t>]]</a:t>
            </a:r>
            <a:endParaRPr lang="en-US" sz="21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defRPr/>
            </a:pPr>
            <a:endParaRPr lang="en-US" b="1" dirty="0"/>
          </a:p>
        </p:txBody>
      </p:sp>
      <p:sp>
        <p:nvSpPr>
          <p:cNvPr id="4" name="Google Shape;129;p17"/>
          <p:cNvSpPr txBox="1"/>
          <p:nvPr/>
        </p:nvSpPr>
        <p:spPr>
          <a:xfrm>
            <a:off x="581144" y="39323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4 - Referential Integrity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85F6C9-070D-40CC-AED3-CD0F313B315B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44" y="1872866"/>
            <a:ext cx="11255256" cy="4751453"/>
          </a:xfrm>
        </p:spPr>
        <p:txBody>
          <a:bodyPr/>
          <a:lstStyle/>
          <a:p>
            <a:pPr>
              <a:defRPr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Four options are supported when the user attempt to delete or update a CK, &amp; there are matching FKs:</a:t>
            </a:r>
            <a:endParaRPr lang="en-US" b="1" dirty="0">
              <a:latin typeface="+mj-lt"/>
              <a:cs typeface="Arial" panose="020B0604020202020204" pitchFamily="34" charset="0"/>
            </a:endParaRPr>
          </a:p>
          <a:p>
            <a:pPr>
              <a:defRPr/>
            </a:pPr>
            <a:endParaRPr lang="en-US" b="1" dirty="0">
              <a:latin typeface="+mj-lt"/>
              <a:cs typeface="Arial" panose="020B0604020202020204" pitchFamily="34" charset="0"/>
            </a:endParaRPr>
          </a:p>
          <a:p>
            <a:pPr marL="177800" indent="-177800">
              <a:spcBef>
                <a:spcPts val="600"/>
              </a:spcBef>
              <a:buFontTx/>
              <a:buChar char="•"/>
              <a:defRPr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CASCADE: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automatically delete/update the CK row &amp; all matching (FKs) rows in child table.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177800" indent="-177800">
              <a:spcBef>
                <a:spcPts val="600"/>
              </a:spcBef>
              <a:buFontTx/>
              <a:buChar char="•"/>
              <a:defRPr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SET NULL: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delete/update the CK row &amp; set the FK values to NULL. Valid only if NOT NULL clause is not specified for the FK.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177800" indent="-177800">
              <a:spcBef>
                <a:spcPts val="600"/>
              </a:spcBef>
              <a:buFontTx/>
              <a:buChar char="•"/>
              <a:defRPr/>
            </a:pPr>
            <a:r>
              <a:rPr lang="en-US" sz="2400" b="1" dirty="0">
                <a:latin typeface="+mj-lt"/>
                <a:cs typeface="Arial" panose="020B0604020202020204" pitchFamily="34" charset="0"/>
              </a:rPr>
              <a:t>SET DEFAULT: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delete/update the CK row &amp; set the FK values to default. Valid only if DEFAULT clause is specified for the FK.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177800" indent="-177800">
              <a:spcBef>
                <a:spcPts val="600"/>
              </a:spcBef>
              <a:buFontTx/>
              <a:buChar char="•"/>
              <a:defRPr/>
            </a:pPr>
            <a:r>
              <a:rPr lang="en-US" sz="2400" b="1" u="sng" dirty="0">
                <a:latin typeface="+mj-lt"/>
                <a:cs typeface="Arial" panose="020B0604020202020204" pitchFamily="34" charset="0"/>
              </a:rPr>
              <a:t>NO ACTION</a:t>
            </a:r>
            <a:r>
              <a:rPr lang="en-US" sz="2400" b="1" dirty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rejects the delete/update operation.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>
              <a:buFont typeface="Monotype Sorts" pitchFamily="2" charset="2"/>
              <a:buNone/>
              <a:defRPr/>
            </a:pP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  <a:defRPr/>
            </a:pPr>
            <a:endParaRPr lang="en-US" sz="2400" b="1" dirty="0">
              <a:latin typeface="+mj-lt"/>
            </a:endParaRPr>
          </a:p>
        </p:txBody>
      </p:sp>
      <p:sp>
        <p:nvSpPr>
          <p:cNvPr id="4" name="Google Shape;129;p17"/>
          <p:cNvSpPr txBox="1"/>
          <p:nvPr/>
        </p:nvSpPr>
        <p:spPr>
          <a:xfrm>
            <a:off x="581144" y="39323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4 - Referential Integrity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F2011-2E7A-45FB-9943-15D31ED24CB2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920" y="2241550"/>
            <a:ext cx="10429240" cy="41148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400" b="1" u="sng" dirty="0">
                <a:latin typeface="+mj-lt"/>
              </a:rPr>
              <a:t>Examples</a:t>
            </a:r>
            <a:r>
              <a:rPr lang="en-US" sz="2400" b="1" dirty="0">
                <a:latin typeface="+mj-lt"/>
              </a:rPr>
              <a:t>:</a:t>
            </a:r>
            <a:endParaRPr lang="en-US" sz="2400" b="1" dirty="0">
              <a:latin typeface="+mj-lt"/>
            </a:endParaRPr>
          </a:p>
          <a:p>
            <a:pPr algn="just">
              <a:buFont typeface="Monotype Sorts" pitchFamily="2" charset="2"/>
              <a:buNone/>
              <a:defRPr/>
            </a:pPr>
            <a:endParaRPr lang="en-US" sz="2400" b="1" dirty="0">
              <a:latin typeface="+mj-lt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FOREIGN KEY (</a:t>
            </a:r>
            <a:r>
              <a:rPr lang="en-US" sz="2400" dirty="0" err="1">
                <a:latin typeface="Courier New" panose="02070309020205020404" pitchFamily="49" charset="0"/>
              </a:rPr>
              <a:t>staffNo</a:t>
            </a:r>
            <a:r>
              <a:rPr lang="en-US" sz="2400" dirty="0">
                <a:latin typeface="Courier New" panose="02070309020205020404" pitchFamily="49" charset="0"/>
              </a:rPr>
              <a:t>) REFERENCES Staff            ON DELETE SET NULL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2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FOREIGN KEY (</a:t>
            </a:r>
            <a:r>
              <a:rPr lang="en-US" sz="2400" dirty="0" err="1">
                <a:latin typeface="Courier New" panose="02070309020205020404" pitchFamily="49" charset="0"/>
              </a:rPr>
              <a:t>ownerNo</a:t>
            </a:r>
            <a:r>
              <a:rPr lang="en-US" sz="2400" dirty="0">
                <a:latin typeface="Courier New" panose="02070309020205020404" pitchFamily="49" charset="0"/>
              </a:rPr>
              <a:t>) REFERENCES Owner ON UPDATE CASCADE</a:t>
            </a:r>
            <a:endParaRPr lang="en-US" sz="2400" dirty="0">
              <a:latin typeface="Courier New" panose="02070309020205020404" pitchFamily="49" charset="0"/>
            </a:endParaRPr>
          </a:p>
        </p:txBody>
      </p:sp>
      <p:sp>
        <p:nvSpPr>
          <p:cNvPr id="4" name="Google Shape;129;p17"/>
          <p:cNvSpPr txBox="1"/>
          <p:nvPr/>
        </p:nvSpPr>
        <p:spPr>
          <a:xfrm>
            <a:off x="581144" y="39323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4 - Referential Integrity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69484" y="1773716"/>
            <a:ext cx="9749316" cy="43564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CREATE TABLE </a:t>
            </a:r>
            <a:r>
              <a:rPr lang="en-GB" dirty="0" err="1">
                <a:latin typeface="Trebuchet MS" panose="020B0603020202020204" pitchFamily="34" charset="0"/>
              </a:rPr>
              <a:t>TableName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{(</a:t>
            </a:r>
            <a:r>
              <a:rPr lang="en-GB" dirty="0" err="1">
                <a:latin typeface="Trebuchet MS" panose="020B0603020202020204" pitchFamily="34" charset="0"/>
              </a:rPr>
              <a:t>columName</a:t>
            </a:r>
            <a:r>
              <a:rPr lang="en-GB" dirty="0">
                <a:latin typeface="Trebuchet MS" panose="020B0603020202020204" pitchFamily="34" charset="0"/>
              </a:rPr>
              <a:t> </a:t>
            </a:r>
            <a:r>
              <a:rPr lang="en-GB" dirty="0" err="1">
                <a:latin typeface="Trebuchet MS" panose="020B0603020202020204" pitchFamily="34" charset="0"/>
              </a:rPr>
              <a:t>dataType</a:t>
            </a:r>
            <a:r>
              <a:rPr lang="en-GB" dirty="0">
                <a:latin typeface="Trebuchet MS" panose="020B0603020202020204" pitchFamily="34" charset="0"/>
              </a:rPr>
              <a:t> [NOT NULL] [UNIQUE]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[DEFAULT </a:t>
            </a:r>
            <a:r>
              <a:rPr lang="en-GB" dirty="0" err="1">
                <a:latin typeface="Trebuchet MS" panose="020B0603020202020204" pitchFamily="34" charset="0"/>
              </a:rPr>
              <a:t>defaultOption</a:t>
            </a:r>
            <a:r>
              <a:rPr lang="en-GB" dirty="0">
                <a:latin typeface="Trebuchet MS" panose="020B0603020202020204" pitchFamily="34" charset="0"/>
              </a:rPr>
              <a:t>] [CHECK (</a:t>
            </a:r>
            <a:r>
              <a:rPr lang="en-GB" dirty="0" err="1">
                <a:latin typeface="Trebuchet MS" panose="020B0603020202020204" pitchFamily="34" charset="0"/>
              </a:rPr>
              <a:t>searchCondition</a:t>
            </a:r>
            <a:r>
              <a:rPr lang="en-GB" dirty="0">
                <a:latin typeface="Trebuchet MS" panose="020B0603020202020204" pitchFamily="34" charset="0"/>
              </a:rPr>
              <a:t>)] [, . . .]}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[PRIMARY KEY (</a:t>
            </a:r>
            <a:r>
              <a:rPr lang="en-GB" dirty="0" err="1">
                <a:latin typeface="Trebuchet MS" panose="020B0603020202020204" pitchFamily="34" charset="0"/>
              </a:rPr>
              <a:t>listOfColumns</a:t>
            </a:r>
            <a:r>
              <a:rPr lang="en-GB" dirty="0">
                <a:latin typeface="Trebuchet MS" panose="020B0603020202020204" pitchFamily="34" charset="0"/>
              </a:rPr>
              <a:t>),]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{[UNIQUE (</a:t>
            </a:r>
            <a:r>
              <a:rPr lang="en-GB" dirty="0" err="1">
                <a:latin typeface="Trebuchet MS" panose="020B0603020202020204" pitchFamily="34" charset="0"/>
              </a:rPr>
              <a:t>listOfColumns</a:t>
            </a:r>
            <a:r>
              <a:rPr lang="en-GB" dirty="0">
                <a:latin typeface="Trebuchet MS" panose="020B0603020202020204" pitchFamily="34" charset="0"/>
              </a:rPr>
              <a:t>)] [, . . .]}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{[FOREIGN KEY (</a:t>
            </a:r>
            <a:r>
              <a:rPr lang="en-GB" dirty="0" err="1">
                <a:latin typeface="Trebuchet MS" panose="020B0603020202020204" pitchFamily="34" charset="0"/>
              </a:rPr>
              <a:t>listOfForeignKeyColumns</a:t>
            </a:r>
            <a:r>
              <a:rPr lang="en-GB" dirty="0">
                <a:latin typeface="Trebuchet MS" panose="020B0603020202020204" pitchFamily="34" charset="0"/>
              </a:rPr>
              <a:t>)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REFERENCES </a:t>
            </a:r>
            <a:r>
              <a:rPr lang="en-GB" dirty="0" err="1">
                <a:latin typeface="Trebuchet MS" panose="020B0603020202020204" pitchFamily="34" charset="0"/>
              </a:rPr>
              <a:t>ParentTableName</a:t>
            </a:r>
            <a:r>
              <a:rPr lang="en-GB" dirty="0">
                <a:latin typeface="Trebuchet MS" panose="020B0603020202020204" pitchFamily="34" charset="0"/>
              </a:rPr>
              <a:t> [(</a:t>
            </a:r>
            <a:r>
              <a:rPr lang="en-GB" dirty="0" err="1">
                <a:latin typeface="Trebuchet MS" panose="020B0603020202020204" pitchFamily="34" charset="0"/>
              </a:rPr>
              <a:t>listOfCandidateKeyColumns</a:t>
            </a:r>
            <a:r>
              <a:rPr lang="en-GB" dirty="0">
                <a:latin typeface="Trebuchet MS" panose="020B0603020202020204" pitchFamily="34" charset="0"/>
              </a:rPr>
              <a:t>)]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[MATCH {PARTIAL | FULL}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[ON UPDATE </a:t>
            </a:r>
            <a:r>
              <a:rPr lang="en-GB" dirty="0" err="1">
                <a:latin typeface="Trebuchet MS" panose="020B0603020202020204" pitchFamily="34" charset="0"/>
              </a:rPr>
              <a:t>referentialAction</a:t>
            </a:r>
            <a:r>
              <a:rPr lang="en-GB" dirty="0">
                <a:latin typeface="Trebuchet MS" panose="020B0603020202020204" pitchFamily="34" charset="0"/>
              </a:rPr>
              <a:t>]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[ON DELETE </a:t>
            </a:r>
            <a:r>
              <a:rPr lang="en-GB" dirty="0" err="1">
                <a:latin typeface="Trebuchet MS" panose="020B0603020202020204" pitchFamily="34" charset="0"/>
              </a:rPr>
              <a:t>referentialAction</a:t>
            </a:r>
            <a:r>
              <a:rPr lang="en-GB" dirty="0">
                <a:latin typeface="Trebuchet MS" panose="020B0603020202020204" pitchFamily="34" charset="0"/>
              </a:rPr>
              <a:t>]] [, . . .]}</a:t>
            </a:r>
            <a:endParaRPr lang="en-GB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Trebuchet MS" panose="020B0603020202020204" pitchFamily="34" charset="0"/>
              </a:rPr>
              <a:t>{[CHECK (</a:t>
            </a:r>
            <a:r>
              <a:rPr lang="en-GB" dirty="0" err="1">
                <a:latin typeface="Trebuchet MS" panose="020B0603020202020204" pitchFamily="34" charset="0"/>
              </a:rPr>
              <a:t>searchCondition</a:t>
            </a:r>
            <a:r>
              <a:rPr lang="en-GB" dirty="0">
                <a:latin typeface="Trebuchet MS" panose="020B0603020202020204" pitchFamily="34" charset="0"/>
              </a:rPr>
              <a:t>)] [, . . .]})</a:t>
            </a: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Create a table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A4EBD7-37ED-40F8-94D4-CB1695924945}" type="slidenum">
              <a:rPr lang="ar-SA" altLang="en-US" sz="1100" b="0">
                <a:solidFill>
                  <a:srgbClr val="898989"/>
                </a:solidFill>
              </a:rPr>
            </a:fld>
            <a:endParaRPr lang="en-US" altLang="en-US" sz="1100" b="0">
              <a:solidFill>
                <a:srgbClr val="898989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413125" y="422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60871" y="2582069"/>
            <a:ext cx="1070864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DEPARTMENT(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Dnumber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endParaRPr lang="en-US" altLang="en-US" sz="180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CREATE TABLE  department (   </a:t>
            </a:r>
            <a:br>
              <a:rPr lang="en-US" altLang="en-US" sz="2000" b="0" dirty="0">
                <a:latin typeface="Courier New" panose="02070309020205020404" pitchFamily="49" charset="0"/>
              </a:rPr>
            </a:br>
            <a:r>
              <a:rPr lang="en-US" altLang="en-US" sz="2000" b="0" dirty="0">
                <a:latin typeface="Courier New" panose="02070309020205020404" pitchFamily="49" charset="0"/>
              </a:rPr>
              <a:t>        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Dname</a:t>
            </a:r>
            <a:r>
              <a:rPr lang="en-US" altLang="en-US" sz="2000" b="0" dirty="0">
                <a:latin typeface="Courier New" panose="02070309020205020404" pitchFamily="49" charset="0"/>
              </a:rPr>
              <a:t>	VARCHAR(15)	NOT NULL,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 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Dnumber</a:t>
            </a:r>
            <a:r>
              <a:rPr lang="en-US" altLang="en-US" sz="2000" b="0" dirty="0">
                <a:latin typeface="Courier New" panose="02070309020205020404" pitchFamily="49" charset="0"/>
              </a:rPr>
              <a:t>	INT		NOT NULL,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  PRIMARY KEY (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Dnumber</a:t>
            </a:r>
            <a:r>
              <a:rPr lang="en-US" altLang="en-US" sz="2000" b="0" dirty="0">
                <a:latin typeface="Courier New" panose="02070309020205020404" pitchFamily="49" charset="0"/>
              </a:rPr>
              <a:t>),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	  UNIQUE (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Dname</a:t>
            </a:r>
            <a:r>
              <a:rPr lang="en-US" altLang="en-US" sz="2000" b="0" dirty="0">
                <a:latin typeface="Courier New" panose="02070309020205020404" pitchFamily="49" charset="0"/>
              </a:rPr>
              <a:t>),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r>
              <a:rPr lang="en-US" altLang="en-US" sz="2000" b="0" dirty="0">
                <a:latin typeface="Courier New" panose="02070309020205020404" pitchFamily="49" charset="0"/>
              </a:rPr>
              <a:t>        CHECK  (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Dname</a:t>
            </a:r>
            <a:r>
              <a:rPr lang="en-US" altLang="en-US" sz="2000" b="0" dirty="0">
                <a:latin typeface="Courier New" panose="02070309020205020404" pitchFamily="49" charset="0"/>
              </a:rPr>
              <a:t>  NOT LIKE </a:t>
            </a:r>
            <a:r>
              <a:rPr lang="ja-JP" altLang="en-US" sz="2000" b="0" dirty="0">
                <a:latin typeface="Courier New" panose="02070309020205020404" pitchFamily="49" charset="0"/>
                <a:ea typeface="MS PGothic" panose="020B0600070205080204" pitchFamily="34" charset="-128"/>
              </a:rPr>
              <a:t>‘</a:t>
            </a:r>
            <a:r>
              <a:rPr lang="en-US" altLang="ja-JP" sz="2000" b="0" dirty="0">
                <a:latin typeface="Courier New" panose="02070309020205020404" pitchFamily="49" charset="0"/>
                <a:ea typeface="MS PGothic" panose="020B0600070205080204" pitchFamily="34" charset="-128"/>
              </a:rPr>
              <a:t>% Inc.</a:t>
            </a:r>
            <a:r>
              <a:rPr lang="ja-JP" altLang="en-US" sz="2000" b="0" dirty="0">
                <a:latin typeface="Courier New" panose="02070309020205020404" pitchFamily="49" charset="0"/>
                <a:ea typeface="MS PGothic" panose="020B0600070205080204" pitchFamily="34" charset="-128"/>
              </a:rPr>
              <a:t>’</a:t>
            </a:r>
            <a:endParaRPr lang="en-AU" altLang="ja-JP" sz="2000" b="0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r>
              <a:rPr lang="en-AU" altLang="ja-JP" sz="2000" b="0" dirty="0">
                <a:latin typeface="Courier New" panose="02070309020205020404" pitchFamily="49" charset="0"/>
                <a:ea typeface="MS PGothic" panose="020B0600070205080204" pitchFamily="34" charset="-128"/>
              </a:rPr>
              <a:t>	  </a:t>
            </a:r>
            <a:r>
              <a:rPr lang="en-US" altLang="ja-JP" sz="2000" b="0" dirty="0">
                <a:latin typeface="Courier New" panose="02070309020205020404" pitchFamily="49" charset="0"/>
                <a:ea typeface="MS PGothic" panose="020B0600070205080204" pitchFamily="34" charset="-128"/>
              </a:rPr>
              <a:t>AND </a:t>
            </a:r>
            <a:r>
              <a:rPr lang="en-US" altLang="ja-JP" sz="2000" b="0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Dnumber</a:t>
            </a:r>
            <a:r>
              <a:rPr lang="en-US" altLang="ja-JP" sz="2000" b="0" dirty="0">
                <a:latin typeface="Courier New" panose="02070309020205020404" pitchFamily="49" charset="0"/>
                <a:ea typeface="MS PGothic" panose="020B0600070205080204" pitchFamily="34" charset="-128"/>
              </a:rPr>
              <a:t> &gt;70)</a:t>
            </a:r>
            <a:r>
              <a:rPr lang="en-US" altLang="en-US" sz="2000" b="0" dirty="0">
                <a:latin typeface="Courier New" panose="02070309020205020404" pitchFamily="49" charset="0"/>
              </a:rPr>
              <a:t>);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endParaRPr lang="en-US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Example 1 - CREATE TABLE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Lecture Objectives and Learning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Objective of this lecture is :</a:t>
            </a:r>
            <a:endParaRPr lang="en-GB" dirty="0"/>
          </a:p>
          <a:p>
            <a:r>
              <a:rPr lang="en-US" dirty="0"/>
              <a:t>To understand the fundamental concepts of data definition using SQL.</a:t>
            </a:r>
            <a:endParaRPr lang="en-US" dirty="0"/>
          </a:p>
          <a:p>
            <a:r>
              <a:rPr lang="en-US" dirty="0"/>
              <a:t>To demonstrate the ability to use the CREATE statement to create database schemas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31065" y="1794871"/>
            <a:ext cx="10515600" cy="83909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rebuchet MS" panose="020B0603020202020204" pitchFamily="34" charset="0"/>
              </a:rPr>
              <a:t>The definition of the ALTER TABLE statement in the ISO standard consists of these;</a:t>
            </a:r>
            <a:endParaRPr lang="en-GB" sz="3200" dirty="0">
              <a:latin typeface="Trebuchet MS" panose="020B0603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1288973" y="2952520"/>
            <a:ext cx="9838063" cy="340382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200" dirty="0">
                <a:latin typeface="Trebuchet MS" panose="020B0603020202020204" pitchFamily="34" charset="0"/>
              </a:rPr>
              <a:t>Add a new column to a table;</a:t>
            </a:r>
            <a:endParaRPr lang="en-GB" sz="3200" dirty="0">
              <a:latin typeface="Trebuchet MS" panose="020B0603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200" dirty="0">
                <a:latin typeface="Trebuchet MS" panose="020B0603020202020204" pitchFamily="34" charset="0"/>
              </a:rPr>
              <a:t>Drop a column from a table;</a:t>
            </a:r>
            <a:endParaRPr lang="en-GB" sz="3200" dirty="0">
              <a:latin typeface="Trebuchet MS" panose="020B0603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200" dirty="0">
                <a:latin typeface="Trebuchet MS" panose="020B0603020202020204" pitchFamily="34" charset="0"/>
              </a:rPr>
              <a:t>Add a new table constraint;</a:t>
            </a:r>
            <a:endParaRPr lang="en-GB" sz="3200" dirty="0">
              <a:latin typeface="Trebuchet MS" panose="020B0603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200" dirty="0">
                <a:latin typeface="Trebuchet MS" panose="020B0603020202020204" pitchFamily="34" charset="0"/>
              </a:rPr>
              <a:t>Drop a table constraint;</a:t>
            </a:r>
            <a:endParaRPr lang="en-GB" sz="3200" dirty="0">
              <a:latin typeface="Trebuchet MS" panose="020B0603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200" dirty="0">
                <a:latin typeface="Trebuchet MS" panose="020B0603020202020204" pitchFamily="34" charset="0"/>
              </a:rPr>
              <a:t>Set a default for a column;</a:t>
            </a:r>
            <a:endParaRPr lang="en-GB" sz="3200" dirty="0">
              <a:latin typeface="Trebuchet MS" panose="020B0603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GB" sz="3200" dirty="0">
                <a:latin typeface="Trebuchet MS" panose="020B0603020202020204" pitchFamily="34" charset="0"/>
              </a:rPr>
              <a:t>Drop a default for a column.</a:t>
            </a:r>
            <a:endParaRPr lang="en-GB" sz="3200" dirty="0">
              <a:latin typeface="Trebuchet MS" panose="020B0603020202020204" pitchFamily="34" charset="0"/>
            </a:endParaRP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Alter table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2708" y="1817783"/>
            <a:ext cx="10891092" cy="435918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ALTER TABLE </a:t>
            </a:r>
            <a:r>
              <a:rPr lang="en-GB" sz="2800" dirty="0" err="1">
                <a:latin typeface="Trebuchet MS" panose="020B0603020202020204" pitchFamily="34" charset="0"/>
              </a:rPr>
              <a:t>TableName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[ADD [COLUMN] </a:t>
            </a:r>
            <a:r>
              <a:rPr lang="en-GB" sz="2800" dirty="0" err="1">
                <a:latin typeface="Trebuchet MS" panose="020B0603020202020204" pitchFamily="34" charset="0"/>
              </a:rPr>
              <a:t>columnName</a:t>
            </a:r>
            <a:r>
              <a:rPr lang="en-GB" sz="2800" dirty="0">
                <a:latin typeface="Trebuchet MS" panose="020B0603020202020204" pitchFamily="34" charset="0"/>
              </a:rPr>
              <a:t> </a:t>
            </a:r>
            <a:r>
              <a:rPr lang="en-GB" sz="2800" dirty="0" err="1">
                <a:latin typeface="Trebuchet MS" panose="020B0603020202020204" pitchFamily="34" charset="0"/>
              </a:rPr>
              <a:t>dataType</a:t>
            </a:r>
            <a:r>
              <a:rPr lang="en-GB" sz="2800" dirty="0">
                <a:latin typeface="Trebuchet MS" panose="020B0603020202020204" pitchFamily="34" charset="0"/>
              </a:rPr>
              <a:t> [NOT NULL] [UNIQUE]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[DEFAULT </a:t>
            </a:r>
            <a:r>
              <a:rPr lang="en-GB" sz="2800" dirty="0" err="1">
                <a:latin typeface="Trebuchet MS" panose="020B0603020202020204" pitchFamily="34" charset="0"/>
              </a:rPr>
              <a:t>defaultOption</a:t>
            </a:r>
            <a:r>
              <a:rPr lang="en-GB" sz="2800" dirty="0">
                <a:latin typeface="Trebuchet MS" panose="020B0603020202020204" pitchFamily="34" charset="0"/>
              </a:rPr>
              <a:t>] [CHECK (</a:t>
            </a:r>
            <a:r>
              <a:rPr lang="en-GB" sz="2800" dirty="0" err="1">
                <a:latin typeface="Trebuchet MS" panose="020B0603020202020204" pitchFamily="34" charset="0"/>
              </a:rPr>
              <a:t>searchCondition</a:t>
            </a:r>
            <a:r>
              <a:rPr lang="en-GB" sz="2800" dirty="0">
                <a:latin typeface="Trebuchet MS" panose="020B0603020202020204" pitchFamily="34" charset="0"/>
              </a:rPr>
              <a:t>)]]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[DROP [COLUMN] </a:t>
            </a:r>
            <a:r>
              <a:rPr lang="en-GB" sz="2800" dirty="0" err="1">
                <a:latin typeface="Trebuchet MS" panose="020B0603020202020204" pitchFamily="34" charset="0"/>
              </a:rPr>
              <a:t>columnName</a:t>
            </a:r>
            <a:r>
              <a:rPr lang="en-GB" sz="2800" dirty="0">
                <a:latin typeface="Trebuchet MS" panose="020B0603020202020204" pitchFamily="34" charset="0"/>
              </a:rPr>
              <a:t> [RESTRICT | CASCADE]]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[ADD [CONSTRAINT [</a:t>
            </a:r>
            <a:r>
              <a:rPr lang="en-GB" sz="2800" dirty="0" err="1">
                <a:latin typeface="Trebuchet MS" panose="020B0603020202020204" pitchFamily="34" charset="0"/>
              </a:rPr>
              <a:t>ConstraintName</a:t>
            </a:r>
            <a:r>
              <a:rPr lang="en-GB" sz="2800" dirty="0">
                <a:latin typeface="Trebuchet MS" panose="020B0603020202020204" pitchFamily="34" charset="0"/>
              </a:rPr>
              <a:t>]] </a:t>
            </a:r>
            <a:r>
              <a:rPr lang="en-GB" sz="2800" dirty="0" err="1">
                <a:latin typeface="Trebuchet MS" panose="020B0603020202020204" pitchFamily="34" charset="0"/>
              </a:rPr>
              <a:t>tableConstraintDefinition</a:t>
            </a:r>
            <a:r>
              <a:rPr lang="en-GB" sz="2800" dirty="0">
                <a:latin typeface="Trebuchet MS" panose="020B0603020202020204" pitchFamily="34" charset="0"/>
              </a:rPr>
              <a:t>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[DROP CONSTRAINT </a:t>
            </a:r>
            <a:r>
              <a:rPr lang="en-GB" sz="2800" dirty="0" err="1">
                <a:latin typeface="Trebuchet MS" panose="020B0603020202020204" pitchFamily="34" charset="0"/>
              </a:rPr>
              <a:t>ConstraintName</a:t>
            </a:r>
            <a:r>
              <a:rPr lang="en-GB" sz="2800" dirty="0">
                <a:latin typeface="Trebuchet MS" panose="020B0603020202020204" pitchFamily="34" charset="0"/>
              </a:rPr>
              <a:t> [RESTRICT | CASCADE]]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[ALTER [COLUMN] SET DEFAULT </a:t>
            </a:r>
            <a:r>
              <a:rPr lang="en-GB" sz="2800" dirty="0" err="1">
                <a:latin typeface="Trebuchet MS" panose="020B0603020202020204" pitchFamily="34" charset="0"/>
              </a:rPr>
              <a:t>defaultOption</a:t>
            </a:r>
            <a:r>
              <a:rPr lang="en-GB" sz="2800" dirty="0">
                <a:latin typeface="Trebuchet MS" panose="020B0603020202020204" pitchFamily="34" charset="0"/>
              </a:rPr>
              <a:t>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GB" sz="2800" dirty="0">
                <a:latin typeface="Trebuchet MS" panose="020B0603020202020204" pitchFamily="34" charset="0"/>
              </a:rPr>
              <a:t>[ALTER [COLUMN] DROP DEFAULT]</a:t>
            </a:r>
            <a:endParaRPr lang="en-GB" sz="28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Alter table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1AD64E-47D5-4662-8720-1A2F1BAF44BE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06765"/>
            <a:ext cx="11037983" cy="42965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/>
              <a:t>Remove constraint from </a:t>
            </a:r>
            <a:r>
              <a:rPr lang="en-US" sz="2400" b="1" dirty="0" err="1"/>
              <a:t>PropertyForRent</a:t>
            </a:r>
            <a:r>
              <a:rPr lang="en-US" sz="2400" b="1" dirty="0"/>
              <a:t> that staff are not allowed to handle more than 100 properties at a time. </a:t>
            </a:r>
            <a:endParaRPr lang="en-US" sz="24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ALTER TABLE </a:t>
            </a:r>
            <a:r>
              <a:rPr lang="en-US" sz="2400" dirty="0" err="1">
                <a:latin typeface="Courier New" panose="02070309020205020404" pitchFamily="49" charset="0"/>
              </a:rPr>
              <a:t>PropertyForRent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DROP CONSTRAINT </a:t>
            </a:r>
            <a:r>
              <a:rPr lang="en-US" dirty="0" err="1">
                <a:latin typeface="Courier New" panose="02070309020205020404" pitchFamily="49" charset="0"/>
              </a:rPr>
              <a:t>StaffNotHandlingTooMuch</a:t>
            </a:r>
            <a:r>
              <a:rPr lang="en-US" dirty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Change the staff table by making the salary must be &gt;10000</a:t>
            </a:r>
            <a:endParaRPr lang="en-US" sz="2400" b="1" dirty="0"/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ALTER TABLE Staff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ADD CONSTRAINT </a:t>
            </a:r>
            <a:r>
              <a:rPr lang="en-US" dirty="0" err="1">
                <a:latin typeface="Courier New" panose="02070309020205020404" pitchFamily="49" charset="0"/>
              </a:rPr>
              <a:t>StaffSalary</a:t>
            </a:r>
            <a:endParaRPr lang="en-US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              CHECK( Salary &gt;10000)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4" name="Google Shape;129;p17"/>
          <p:cNvSpPr txBox="1"/>
          <p:nvPr/>
        </p:nvSpPr>
        <p:spPr>
          <a:xfrm>
            <a:off x="540504" y="26182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Alter table</a:t>
            </a:r>
            <a:endParaRPr lang="en-US" sz="4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137920" y="1676400"/>
            <a:ext cx="1029208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b="1" dirty="0"/>
              <a:t>Add new column to Client table.</a:t>
            </a:r>
            <a:endParaRPr lang="en-US" altLang="en-US" sz="2400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ALTER TABLE Client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ADD </a:t>
            </a:r>
            <a:r>
              <a:rPr lang="en-US" altLang="en-US" dirty="0" err="1">
                <a:latin typeface="Courier New" panose="02070309020205020404" pitchFamily="49" charset="0"/>
              </a:rPr>
              <a:t>prefNoRooms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PRooms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400" b="1" dirty="0"/>
              <a:t>Remove the city attribute from the client table.</a:t>
            </a:r>
            <a:endParaRPr lang="en-US" altLang="en-US" sz="2400" b="1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ALTER TABLE Client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Drop City;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ar-SA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58ACF8-D4B6-4ECB-B612-1AF3EACAB527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5" name="Google Shape;129;p17"/>
          <p:cNvSpPr txBox="1"/>
          <p:nvPr/>
        </p:nvSpPr>
        <p:spPr>
          <a:xfrm>
            <a:off x="540504" y="22118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Alter table</a:t>
            </a:r>
            <a:endParaRPr lang="en-US" sz="4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C79939-6430-46AB-95AE-34D4EDCB4211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318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1905918"/>
            <a:ext cx="10515600" cy="376622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n-US" altLang="en-US" sz="2400" b="1" dirty="0"/>
              <a:t>Change Staff table by removing default of ‘Assistant’ for position column and setting default for sex column to female (‘F’).</a:t>
            </a:r>
            <a:endParaRPr lang="en-US" altLang="en-US" sz="2400" b="1" dirty="0"/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altLang="en-US" sz="24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/>
              <a:t>		</a:t>
            </a:r>
            <a:r>
              <a:rPr lang="en-US" altLang="en-US" sz="2400" dirty="0">
                <a:latin typeface="Courier New" panose="02070309020205020404" pitchFamily="49" charset="0"/>
              </a:rPr>
              <a:t>ALTER TABLE Staff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342900" lvl="1" indent="-342900">
              <a:buClr>
                <a:schemeClr val="accent2"/>
              </a:buClr>
              <a:buSzPct val="7500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ALTER position DROP DEFAULT;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342900" lvl="1" indent="-342900">
              <a:buClr>
                <a:schemeClr val="accent2"/>
              </a:buClr>
              <a:buSzPct val="75000"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ALTER TABLE Staff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marL="342900" lvl="1" indent="-342900">
              <a:buClr>
                <a:schemeClr val="accent2"/>
              </a:buClr>
              <a:buSzPct val="75000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ALTER sex SET DEFAULT ‘F’;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Google Shape;129;p17"/>
          <p:cNvSpPr txBox="1"/>
          <p:nvPr/>
        </p:nvSpPr>
        <p:spPr>
          <a:xfrm>
            <a:off x="540504" y="18054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Alter table</a:t>
            </a:r>
            <a:endParaRPr lang="en-US" sz="4800" b="1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3D98EA-F3C4-4514-B687-48561B1B0899}" type="slidenum">
              <a:rPr lang="en-GB" altLang="en-US" sz="1400" b="0"/>
            </a:fld>
            <a:endParaRPr lang="en-GB" altLang="en-US" sz="1400" b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504" y="1773716"/>
            <a:ext cx="11247544" cy="421946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>
                <a:latin typeface="+mj-lt"/>
              </a:rPr>
              <a:t>- Syntax:</a:t>
            </a:r>
            <a:endParaRPr lang="en-US" sz="2400" b="1" dirty="0">
              <a:latin typeface="+mj-lt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DROP TABLE </a:t>
            </a:r>
            <a:r>
              <a:rPr lang="en-US" sz="2400" dirty="0" err="1">
                <a:latin typeface="Courier New" panose="02070309020205020404" pitchFamily="49" charset="0"/>
              </a:rPr>
              <a:t>TableName</a:t>
            </a:r>
            <a:r>
              <a:rPr lang="en-US" sz="2400" dirty="0">
                <a:latin typeface="Courier New" panose="02070309020205020404" pitchFamily="49" charset="0"/>
              </a:rPr>
              <a:t> [</a:t>
            </a:r>
            <a:r>
              <a:rPr lang="en-US" sz="2400" u="sng" dirty="0">
                <a:latin typeface="Courier New" panose="02070309020205020404" pitchFamily="49" charset="0"/>
              </a:rPr>
              <a:t>RESTRICT</a:t>
            </a:r>
            <a:r>
              <a:rPr lang="en-US" sz="2400" dirty="0">
                <a:latin typeface="Courier New" panose="02070309020205020404" pitchFamily="49" charset="0"/>
              </a:rPr>
              <a:t> | CASCADE]</a:t>
            </a:r>
            <a:endParaRPr lang="en-US" sz="2400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b="1" dirty="0">
                <a:latin typeface="+mj-lt"/>
              </a:rPr>
              <a:t>- Example:</a:t>
            </a:r>
            <a:endParaRPr lang="en-US" sz="2400" b="1" dirty="0">
              <a:latin typeface="+mj-lt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sz="2400" dirty="0">
                <a:latin typeface="Courier New" panose="02070309020205020404" pitchFamily="49" charset="0"/>
              </a:rPr>
              <a:t>DROP TABLE </a:t>
            </a:r>
            <a:r>
              <a:rPr lang="en-US" sz="2400" dirty="0" err="1">
                <a:latin typeface="Courier New" panose="02070309020205020404" pitchFamily="49" charset="0"/>
              </a:rPr>
              <a:t>PropertyForRent</a:t>
            </a:r>
            <a:r>
              <a:rPr lang="en-US" sz="2400" dirty="0">
                <a:latin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</a:endParaRPr>
          </a:p>
          <a:p>
            <a:pPr lvl="1" algn="just">
              <a:lnSpc>
                <a:spcPct val="30000"/>
              </a:lnSpc>
              <a:defRPr/>
            </a:pPr>
            <a:endParaRPr lang="en-US" b="1" dirty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Removes named table and all rows within it. </a:t>
            </a:r>
            <a:endParaRPr lang="en-US" sz="2400" b="1" dirty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With RESTRICT, if any other objects depend for their existence on continued existence of this table, SQL does not allow request. </a:t>
            </a:r>
            <a:endParaRPr lang="en-US" sz="2400" b="1" dirty="0"/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/>
              <a:t>With CASCADE, SQL drops all dependent objects (and objects dependent on these objects).</a:t>
            </a:r>
            <a:endParaRPr lang="en-US" sz="2400" b="1" dirty="0"/>
          </a:p>
        </p:txBody>
      </p:sp>
      <p:sp>
        <p:nvSpPr>
          <p:cNvPr id="2" name="Google Shape;129;p17"/>
          <p:cNvSpPr txBox="1"/>
          <p:nvPr/>
        </p:nvSpPr>
        <p:spPr>
          <a:xfrm>
            <a:off x="540504" y="18054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DROP TABLE </a:t>
            </a:r>
            <a:endParaRPr lang="en-US" sz="48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9995" y="1806766"/>
            <a:ext cx="11093986" cy="4351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SQL DDL allows database objects such as schemas, domains, tables, views, and indexes to be </a:t>
            </a:r>
            <a:r>
              <a:rPr lang="en-US" b="1" dirty="0"/>
              <a:t>created </a:t>
            </a:r>
            <a:r>
              <a:rPr lang="en-US" dirty="0"/>
              <a:t>and </a:t>
            </a:r>
            <a:r>
              <a:rPr lang="en-US" b="1" dirty="0"/>
              <a:t>destroyed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main SQL data definition language statements are: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SCHEMA, DROP SCHEMA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DOMAIN, ALTER DOMAIN, DROP DOMAIN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TABLE, ALTER TABLE, DROP TABLE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VIEW, DROP VIEW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203200" y="219337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Data Definition Language</a:t>
            </a:r>
            <a:endParaRPr lang="en-US" sz="4800" b="1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 dirty="0"/>
          </a:p>
        </p:txBody>
      </p:sp>
      <p:sp>
        <p:nvSpPr>
          <p:cNvPr id="6" name="Google Shape;129;p17"/>
          <p:cNvSpPr txBox="1"/>
          <p:nvPr/>
        </p:nvSpPr>
        <p:spPr>
          <a:xfrm>
            <a:off x="749955" y="419018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Create Database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014360" y="2230296"/>
            <a:ext cx="10735072" cy="32736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initialize a new database: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600" b="1" dirty="0">
                <a:solidFill>
                  <a:srgbClr val="002060"/>
                </a:solidFill>
                <a:cs typeface="Times New Roman" panose="02020603050405020304" pitchFamily="18" charset="0"/>
              </a:rPr>
              <a:t>Syntax:</a:t>
            </a:r>
            <a:endParaRPr lang="en-US" altLang="en-US" sz="36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024255" lvl="1" indent="-457200"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CREATE DATABASE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database_name</a:t>
            </a:r>
            <a:endParaRPr lang="en-US" altLang="en-US" sz="2800" i="1" dirty="0">
              <a:cs typeface="Times New Roman" panose="02020603050405020304" pitchFamily="18" charset="0"/>
            </a:endParaRPr>
          </a:p>
          <a:p>
            <a:pPr marL="1024255" lvl="1" indent="-457200">
              <a:buFontTx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533400" indent="-533400"/>
            <a:r>
              <a:rPr lang="en-US" altLang="en-US" dirty="0">
                <a:cs typeface="Times New Roman" panose="02020603050405020304" pitchFamily="18" charset="0"/>
              </a:rPr>
              <a:t>There are numerous arguments that go along with this command but are database specific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C3BACC-59F2-4CAF-99DB-12ECEE17E554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760" y="1899920"/>
            <a:ext cx="10129520" cy="4577080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3000" b="1" dirty="0">
                <a:solidFill>
                  <a:srgbClr val="002060"/>
                </a:solidFill>
                <a:cs typeface="Times New Roman" panose="02020603050405020304" pitchFamily="18" charset="0"/>
              </a:rPr>
              <a:t>Syntax</a:t>
            </a:r>
            <a:endParaRPr lang="en-US" altLang="en-US" sz="30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CREATE TABLE </a:t>
            </a:r>
            <a:r>
              <a:rPr lang="en-US" altLang="en-US" sz="3000" dirty="0" err="1">
                <a:cs typeface="Times New Roman" panose="02020603050405020304" pitchFamily="18" charset="0"/>
              </a:rPr>
              <a:t>table_name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(</a:t>
            </a:r>
            <a:r>
              <a:rPr lang="en-US" altLang="en-US" sz="3000" dirty="0" err="1">
                <a:cs typeface="Times New Roman" panose="02020603050405020304" pitchFamily="18" charset="0"/>
              </a:rPr>
              <a:t>Column_name</a:t>
            </a:r>
            <a:r>
              <a:rPr lang="en-US" altLang="en-US" sz="3000" dirty="0">
                <a:cs typeface="Times New Roman" panose="02020603050405020304" pitchFamily="18" charset="0"/>
              </a:rPr>
              <a:t>	datatype[(size)],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 </a:t>
            </a:r>
            <a:r>
              <a:rPr lang="en-US" altLang="en-US" sz="3000" dirty="0" err="1">
                <a:cs typeface="Times New Roman" panose="02020603050405020304" pitchFamily="18" charset="0"/>
              </a:rPr>
              <a:t>Column_name</a:t>
            </a:r>
            <a:r>
              <a:rPr lang="en-US" altLang="en-US" sz="3000" dirty="0">
                <a:cs typeface="Times New Roman" panose="02020603050405020304" pitchFamily="18" charset="0"/>
              </a:rPr>
              <a:t>	datatype[(size)],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)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endParaRPr lang="en-US" altLang="en-US" sz="3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3000" b="1" dirty="0">
                <a:solidFill>
                  <a:srgbClr val="002060"/>
                </a:solidFill>
                <a:cs typeface="Times New Roman" panose="02020603050405020304" pitchFamily="18" charset="0"/>
              </a:rPr>
              <a:t>Example</a:t>
            </a:r>
            <a:endParaRPr lang="en-US" altLang="en-US" sz="30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CREATE TABLE books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(ISBN		char(20),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Title			char(50),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 err="1">
                <a:cs typeface="Times New Roman" panose="02020603050405020304" pitchFamily="18" charset="0"/>
              </a:rPr>
              <a:t>AuthorID</a:t>
            </a:r>
            <a:r>
              <a:rPr lang="en-US" altLang="en-US" sz="3000" dirty="0">
                <a:cs typeface="Times New Roman" panose="02020603050405020304" pitchFamily="18" charset="0"/>
              </a:rPr>
              <a:t>		Integer,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r>
              <a:rPr lang="en-US" altLang="en-US" sz="3000" dirty="0">
                <a:cs typeface="Times New Roman" panose="02020603050405020304" pitchFamily="18" charset="0"/>
              </a:rPr>
              <a:t>Price		float)</a:t>
            </a:r>
            <a:endParaRPr lang="en-US" altLang="en-US" sz="3000" dirty="0">
              <a:cs typeface="Times New Roman" panose="02020603050405020304" pitchFamily="18" charset="0"/>
            </a:endParaRPr>
          </a:p>
          <a:p>
            <a:pPr marL="1024255" lvl="1" indent="-457200"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533400" indent="-533400"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1014360" y="454541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Creating a Table</a:t>
            </a:r>
            <a:endParaRPr lang="en-US" sz="4800" dirty="0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18EA07-9B56-449F-8842-F9C6A839654D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2" name="Google Shape;129;p17"/>
          <p:cNvSpPr txBox="1"/>
          <p:nvPr/>
        </p:nvSpPr>
        <p:spPr>
          <a:xfrm>
            <a:off x="1014360" y="454541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ISO SQL Data Types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741" y="1808481"/>
            <a:ext cx="11490180" cy="397147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A589E4-593C-49FF-AD25-2A7798B87C2C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708" y="1200839"/>
            <a:ext cx="11515932" cy="5728282"/>
          </a:xfrm>
          <a:noFill/>
        </p:spPr>
        <p:txBody>
          <a:bodyPr>
            <a:noAutofit/>
          </a:bodyPr>
          <a:lstStyle/>
          <a:p>
            <a:pPr marL="609600" indent="-60960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Boolean data: </a:t>
            </a:r>
            <a:r>
              <a:rPr lang="en-US" altLang="en-US" dirty="0">
                <a:cs typeface="Times New Roman" panose="02020603050405020304" pitchFamily="18" charset="0"/>
              </a:rPr>
              <a:t>consists of the distinct truth values </a:t>
            </a:r>
            <a:r>
              <a:rPr lang="en-US" altLang="en-US" b="1" i="1" dirty="0">
                <a:cs typeface="Times New Roman" panose="02020603050405020304" pitchFamily="18" charset="0"/>
              </a:rPr>
              <a:t>TRUE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b="1" i="1" dirty="0">
                <a:cs typeface="Times New Roman" panose="02020603050405020304" pitchFamily="18" charset="0"/>
              </a:rPr>
              <a:t>FALSE</a:t>
            </a:r>
            <a:endParaRPr lang="en-US" altLang="en-US" b="1" i="1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en-US" b="1" i="1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solidFill>
                  <a:srgbClr val="002060"/>
                </a:solidFill>
                <a:cs typeface="Times New Roman" panose="02020603050405020304" pitchFamily="18" charset="0"/>
              </a:rPr>
              <a:t>Character data: </a:t>
            </a:r>
            <a:r>
              <a:rPr lang="en-US" altLang="en-US" dirty="0">
                <a:cs typeface="Times New Roman" panose="02020603050405020304" pitchFamily="18" charset="0"/>
              </a:rPr>
              <a:t>consists of a sequence of characters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b="0" i="0" u="none" strike="noStrike" baseline="0" dirty="0">
                <a:latin typeface="NewBaskervilleITCbyBT-Roman"/>
              </a:rPr>
              <a:t>The format for specifying a character data type is:</a:t>
            </a:r>
            <a:endParaRPr lang="en-US" b="0" i="0" u="none" strike="noStrike" baseline="0" dirty="0">
              <a:latin typeface="NewBaskervilleITCbyBT-Roman"/>
            </a:endParaRPr>
          </a:p>
          <a:p>
            <a:pPr marL="0" indent="0" algn="l">
              <a:buNone/>
            </a:pPr>
            <a:r>
              <a:rPr lang="en-US" b="1" i="0" u="none" strike="noStrike" baseline="0" dirty="0">
                <a:latin typeface="NewBaskervilleITCbyBT-Bold"/>
              </a:rPr>
              <a:t>CHARACTER [VARYING] </a:t>
            </a:r>
            <a:r>
              <a:rPr lang="en-US" b="0" i="0" u="none" strike="noStrike" baseline="0" dirty="0">
                <a:latin typeface="NewBaskervilleITCbyBT-Roman"/>
              </a:rPr>
              <a:t>[length]</a:t>
            </a:r>
            <a:endParaRPr lang="en-US" b="0" i="0" u="none" strike="noStrike" baseline="0" dirty="0">
              <a:latin typeface="NewBaskervilleITCbyBT-Roman"/>
            </a:endParaRPr>
          </a:p>
          <a:p>
            <a:pPr marL="0" indent="0" algn="l">
              <a:buNone/>
            </a:pPr>
            <a:r>
              <a:rPr lang="en-US" b="1" i="0" u="none" strike="noStrike" baseline="0" dirty="0">
                <a:latin typeface="NewBaskervilleITCbyBT-Bold"/>
              </a:rPr>
              <a:t>	CHARACTER </a:t>
            </a:r>
            <a:r>
              <a:rPr lang="en-US" b="0" i="0" u="none" strike="noStrike" baseline="0" dirty="0">
                <a:latin typeface="NewBaskervilleITCbyBT-Roman"/>
              </a:rPr>
              <a:t>can be abbreviated to </a:t>
            </a:r>
            <a:r>
              <a:rPr lang="en-US" b="1" i="0" u="none" strike="noStrike" baseline="0" dirty="0">
                <a:latin typeface="NewBaskervilleITCbyBT-Bold"/>
              </a:rPr>
              <a:t>CHAR </a:t>
            </a:r>
            <a:r>
              <a:rPr lang="en-US" b="0" i="0" u="none" strike="noStrike" baseline="0" dirty="0">
                <a:latin typeface="NewBaskervilleITCbyBT-Roman"/>
              </a:rPr>
              <a:t>and</a:t>
            </a:r>
            <a:endParaRPr lang="en-US" b="0" i="0" u="none" strike="noStrike" baseline="0" dirty="0">
              <a:latin typeface="NewBaskervilleITCbyBT-Roman"/>
            </a:endParaRPr>
          </a:p>
          <a:p>
            <a:pPr marL="0" indent="0" algn="l">
              <a:buNone/>
            </a:pPr>
            <a:r>
              <a:rPr lang="en-US" b="1" i="0" u="none" strike="noStrike" baseline="0" dirty="0">
                <a:latin typeface="NewBaskervilleITCbyBT-Bold"/>
              </a:rPr>
              <a:t>	CHARACTER VARYING </a:t>
            </a:r>
            <a:r>
              <a:rPr lang="en-US" b="0" i="0" u="none" strike="noStrike" baseline="0" dirty="0">
                <a:latin typeface="NewBaskervilleITCbyBT-Roman"/>
              </a:rPr>
              <a:t>to </a:t>
            </a:r>
            <a:r>
              <a:rPr lang="en-US" b="1" i="0" u="none" strike="noStrike" baseline="0" dirty="0">
                <a:latin typeface="NewBaskervilleITCbyBT-Bold"/>
              </a:rPr>
              <a:t>VARCHAR</a:t>
            </a:r>
            <a:r>
              <a:rPr lang="en-US" b="0" i="0" u="none" strike="noStrike" baseline="0" dirty="0">
                <a:latin typeface="NewBaskervilleITCbyBT-Roman"/>
              </a:rPr>
              <a:t>.</a:t>
            </a:r>
            <a:endParaRPr lang="en-US" b="0" i="0" u="none" strike="noStrike" baseline="0" dirty="0">
              <a:latin typeface="NewBaskervilleITCbyBT-Roman"/>
            </a:endParaRPr>
          </a:p>
          <a:p>
            <a:pPr marL="0" indent="0" algn="l">
              <a:buNone/>
            </a:pPr>
            <a:r>
              <a:rPr lang="en-US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    Example: </a:t>
            </a:r>
            <a:r>
              <a:rPr lang="en-US" altLang="en-US" dirty="0" err="1">
                <a:cs typeface="Times New Roman" panose="02020603050405020304" pitchFamily="18" charset="0"/>
              </a:rPr>
              <a:t>branchNo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cs typeface="Times New Roman" panose="02020603050405020304" pitchFamily="18" charset="0"/>
              </a:rPr>
              <a:t>CHAR</a:t>
            </a:r>
            <a:r>
              <a:rPr lang="en-US" altLang="en-US" dirty="0">
                <a:cs typeface="Times New Roman" panose="02020603050405020304" pitchFamily="18" charset="0"/>
              </a:rPr>
              <a:t>(4) 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        address </a:t>
            </a:r>
            <a:r>
              <a:rPr lang="en-US" altLang="en-US" b="1" dirty="0">
                <a:cs typeface="Times New Roman" panose="02020603050405020304" pitchFamily="18" charset="0"/>
              </a:rPr>
              <a:t>VARCHAR</a:t>
            </a:r>
            <a:r>
              <a:rPr lang="en-US" altLang="en-US" dirty="0">
                <a:cs typeface="Times New Roman" panose="02020603050405020304" pitchFamily="18" charset="0"/>
              </a:rPr>
              <a:t>(30)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1014360" y="454541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The ISO SQL Data Types</a:t>
            </a:r>
            <a:endParaRPr lang="en-US" sz="4800" dirty="0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A589E4-593C-49FF-AD25-2A7798B87C2C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2876" y="1624194"/>
            <a:ext cx="11391331" cy="4606647"/>
          </a:xfrm>
          <a:noFill/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Define numbers with an exact representation.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NUMERIC </a:t>
            </a:r>
            <a:r>
              <a:rPr lang="en-US" altLang="en-US" dirty="0">
                <a:cs typeface="Times New Roman" panose="02020603050405020304" pitchFamily="18" charset="0"/>
              </a:rPr>
              <a:t>[ precision [, scale] ]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DECIMAL</a:t>
            </a:r>
            <a:r>
              <a:rPr lang="en-US" altLang="en-US" dirty="0">
                <a:cs typeface="Times New Roman" panose="02020603050405020304" pitchFamily="18" charset="0"/>
              </a:rPr>
              <a:t> [ precision [, scale] ]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INTEGER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SMALLINT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BIGINT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b="1" dirty="0">
                <a:cs typeface="Times New Roman" panose="02020603050405020304" pitchFamily="18" charset="0"/>
              </a:rPr>
              <a:t>INTEGER </a:t>
            </a:r>
            <a:r>
              <a:rPr lang="en-US" altLang="en-US" dirty="0">
                <a:cs typeface="Times New Roman" panose="02020603050405020304" pitchFamily="18" charset="0"/>
              </a:rPr>
              <a:t>can be abbreviated to </a:t>
            </a:r>
            <a:r>
              <a:rPr lang="en-US" altLang="en-US" b="1" dirty="0"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cs typeface="Times New Roman" panose="02020603050405020304" pitchFamily="18" charset="0"/>
              </a:rPr>
              <a:t> and </a:t>
            </a:r>
            <a:r>
              <a:rPr lang="en-US" altLang="en-US" b="1" dirty="0">
                <a:cs typeface="Times New Roman" panose="02020603050405020304" pitchFamily="18" charset="0"/>
              </a:rPr>
              <a:t>DECIMAL</a:t>
            </a:r>
            <a:r>
              <a:rPr lang="en-US" altLang="en-US" dirty="0">
                <a:cs typeface="Times New Roman" panose="02020603050405020304" pitchFamily="18" charset="0"/>
              </a:rPr>
              <a:t> to </a:t>
            </a:r>
            <a:r>
              <a:rPr lang="en-US" altLang="en-US" b="1" dirty="0">
                <a:cs typeface="Times New Roman" panose="02020603050405020304" pitchFamily="18" charset="0"/>
              </a:rPr>
              <a:t>DEC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sz="1800" b="1" i="0" u="none" strike="noStrike" baseline="0" dirty="0">
                <a:latin typeface="NewBaskervilleITCbyBT-Roman"/>
              </a:rPr>
              <a:t>NUMERIC</a:t>
            </a:r>
            <a:r>
              <a:rPr lang="en-US" sz="1800" b="0" i="0" u="none" strike="noStrike" baseline="0" dirty="0">
                <a:latin typeface="NewBaskervilleITCbyBT-Roman"/>
              </a:rPr>
              <a:t> and </a:t>
            </a:r>
            <a:r>
              <a:rPr lang="en-US" sz="1800" b="1" i="0" u="none" strike="noStrike" baseline="0" dirty="0">
                <a:latin typeface="NewBaskervilleITCbyBT-Roman"/>
              </a:rPr>
              <a:t>DECIMAL</a:t>
            </a:r>
            <a:r>
              <a:rPr lang="en-US" sz="1800" b="0" i="0" u="none" strike="noStrike" baseline="0" dirty="0">
                <a:latin typeface="NewBaskervilleITCbyBT-Roman"/>
              </a:rPr>
              <a:t> store numbers in decimal notation. INT, SMALLINT &amp; BIGINT Whole Numbers</a:t>
            </a:r>
            <a:endParaRPr lang="en-US" sz="1800" b="0" i="0" u="none" strike="noStrike" baseline="0" dirty="0">
              <a:latin typeface="NewBaskervilleITCbyBT-Roman"/>
            </a:endParaRPr>
          </a:p>
          <a:p>
            <a:pPr marL="609600" indent="-609600">
              <a:buNone/>
            </a:pPr>
            <a:r>
              <a:rPr lang="en-US" sz="1800" b="1" i="0" u="none" strike="noStrike" baseline="0" dirty="0">
                <a:solidFill>
                  <a:srgbClr val="C00000"/>
                </a:solidFill>
                <a:latin typeface="Helvetica" panose="020B0604020202020204" pitchFamily="34" charset="0"/>
              </a:rPr>
              <a:t>	Example: </a:t>
            </a:r>
            <a:r>
              <a:rPr lang="en-US" sz="1800" b="0" i="0" u="none" strike="noStrike" baseline="0" dirty="0">
                <a:latin typeface="Helvetica" panose="020B0604020202020204" pitchFamily="34" charset="0"/>
              </a:rPr>
              <a:t>rooms </a:t>
            </a:r>
            <a:r>
              <a:rPr lang="en-US" sz="1800" b="1" i="0" u="none" strike="noStrike" baseline="0" dirty="0">
                <a:latin typeface="NewBaskervilleITCbyBT-Bold"/>
              </a:rPr>
              <a:t>SMALLINT</a:t>
            </a:r>
            <a:endParaRPr lang="en-US" sz="1800" b="1" i="0" u="none" strike="noStrike" baseline="0" dirty="0">
              <a:latin typeface="NewBaskervilleITCbyBT-Bold"/>
            </a:endParaRPr>
          </a:p>
          <a:p>
            <a:pPr marL="609600" indent="-609600">
              <a:buNone/>
            </a:pPr>
            <a:r>
              <a:rPr lang="en-US" sz="1800" b="0" i="0" u="none" strike="noStrike" baseline="0" dirty="0">
                <a:latin typeface="Helvetica" panose="020B0604020202020204" pitchFamily="34" charset="0"/>
              </a:rPr>
              <a:t>			salary </a:t>
            </a:r>
            <a:r>
              <a:rPr lang="en-US" sz="1800" b="1" i="0" u="none" strike="noStrike" baseline="0" dirty="0">
                <a:latin typeface="NewBaskervilleITCbyBT-Bold"/>
              </a:rPr>
              <a:t>DECIMAL</a:t>
            </a:r>
            <a:r>
              <a:rPr lang="en-US" sz="1800" b="0" i="0" u="none" strike="noStrike" baseline="0" dirty="0">
                <a:latin typeface="NewBaskervilleITCbyBT-Roman"/>
              </a:rPr>
              <a:t>(7,2)</a:t>
            </a: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662039" y="208670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Exact Numeric Data</a:t>
            </a:r>
            <a:endParaRPr lang="en-US" sz="4800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A589E4-593C-49FF-AD25-2A7798B87C2C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2289" y="2016087"/>
            <a:ext cx="10015350" cy="4913034"/>
          </a:xfrm>
          <a:noFill/>
        </p:spPr>
        <p:txBody>
          <a:bodyPr>
            <a:noAutofit/>
          </a:bodyPr>
          <a:lstStyle/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A large object </a:t>
            </a:r>
            <a:r>
              <a:rPr lang="en-US" altLang="en-US" dirty="0">
                <a:cs typeface="Times New Roman" panose="02020603050405020304" pitchFamily="18" charset="0"/>
              </a:rPr>
              <a:t>is a data type that holds a large amount of data, such as a long text file or a graphics file.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r>
              <a:rPr lang="en-US" altLang="en-US" b="1" dirty="0">
                <a:cs typeface="Times New Roman" panose="02020603050405020304" pitchFamily="18" charset="0"/>
              </a:rPr>
              <a:t>TYPES:</a:t>
            </a:r>
            <a:endParaRPr lang="en-US" altLang="en-US" b="1" dirty="0">
              <a:cs typeface="Times New Roman" panose="02020603050405020304" pitchFamily="18" charset="0"/>
            </a:endParaRPr>
          </a:p>
          <a:p>
            <a:pPr marL="609600" indent="-609600">
              <a:buFont typeface="+mj-lt"/>
              <a:buAutoNum type="arabicPeriod"/>
            </a:pPr>
            <a:r>
              <a:rPr lang="en-US" b="0" i="0" u="none" strike="noStrike" baseline="0" dirty="0">
                <a:latin typeface="NewBaskervilleITCbyBT-Roman"/>
              </a:rPr>
              <a:t>Binary Large Object (BLOB)</a:t>
            </a:r>
            <a:endParaRPr lang="en-US" b="0" i="0" u="none" strike="noStrike" baseline="0" dirty="0">
              <a:latin typeface="NewBaskervilleITCbyBT-Roman"/>
              <a:cs typeface="Times New Roman" panose="02020603050405020304" pitchFamily="18" charset="0"/>
            </a:endParaRPr>
          </a:p>
          <a:p>
            <a:pPr marL="609600" indent="-609600">
              <a:buFont typeface="+mj-lt"/>
              <a:buAutoNum type="arabicPeriod"/>
            </a:pPr>
            <a:r>
              <a:rPr lang="en-US" b="0" i="0" u="none" strike="noStrike" baseline="0" dirty="0">
                <a:latin typeface="NewBaskervilleITCbyBT-Roman"/>
              </a:rPr>
              <a:t>Character Large Object (CLOB)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marL="609600" indent="-609600"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2" name="Google Shape;129;p17"/>
          <p:cNvSpPr txBox="1"/>
          <p:nvPr/>
        </p:nvSpPr>
        <p:spPr>
          <a:xfrm>
            <a:off x="662039" y="208670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Large objects</a:t>
            </a:r>
            <a:endParaRPr lang="en-US" sz="4800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A589E4-593C-49FF-AD25-2A7798B87C2C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2" name="Google Shape;129;p17"/>
          <p:cNvSpPr txBox="1"/>
          <p:nvPr/>
        </p:nvSpPr>
        <p:spPr>
          <a:xfrm>
            <a:off x="662039" y="208670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Integrity Enhancement Feature</a:t>
            </a:r>
            <a:endParaRPr lang="en-US" sz="4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72867"/>
            <a:ext cx="11089640" cy="43469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/>
              <a:t>Consider five types of integrity constraints defined in </a:t>
            </a:r>
            <a:r>
              <a:rPr lang="en-US" b="1" dirty="0"/>
              <a:t>CREATE &amp; ALTER</a:t>
            </a:r>
            <a:r>
              <a:rPr lang="en-US" dirty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1428750" lvl="2" indent="-514350">
              <a:buFont typeface="+mj-lt"/>
              <a:buAutoNum type="arabicPeriod"/>
              <a:defRPr/>
            </a:pPr>
            <a:r>
              <a:rPr lang="en-US" sz="2800" dirty="0"/>
              <a:t>Required data</a:t>
            </a:r>
            <a:endParaRPr lang="en-US" sz="2800" dirty="0"/>
          </a:p>
          <a:p>
            <a:pPr marL="1428750" lvl="2" indent="-514350">
              <a:buFont typeface="+mj-lt"/>
              <a:buAutoNum type="arabicPeriod"/>
              <a:defRPr/>
            </a:pPr>
            <a:r>
              <a:rPr lang="en-US" sz="2800" dirty="0"/>
              <a:t>Domain constraints</a:t>
            </a:r>
            <a:endParaRPr lang="en-US" sz="2800" dirty="0"/>
          </a:p>
          <a:p>
            <a:pPr marL="1428750" lvl="2" indent="-514350">
              <a:buFont typeface="+mj-lt"/>
              <a:buAutoNum type="arabicPeriod"/>
              <a:defRPr/>
            </a:pPr>
            <a:r>
              <a:rPr lang="en-US" sz="2800" dirty="0"/>
              <a:t>Entity integrity</a:t>
            </a:r>
            <a:endParaRPr lang="en-US" sz="2800" dirty="0"/>
          </a:p>
          <a:p>
            <a:pPr marL="1428750" lvl="2" indent="-514350">
              <a:buFont typeface="+mj-lt"/>
              <a:buAutoNum type="arabicPeriod"/>
              <a:defRPr/>
            </a:pPr>
            <a:r>
              <a:rPr lang="en-US" sz="2800" dirty="0"/>
              <a:t>Referential integrity</a:t>
            </a:r>
            <a:endParaRPr lang="en-US" sz="2800" dirty="0"/>
          </a:p>
          <a:p>
            <a:pPr marL="1428750" lvl="2" indent="-514350">
              <a:buFont typeface="+mj-lt"/>
              <a:buAutoNum type="arabicPeriod"/>
              <a:defRPr/>
            </a:pPr>
            <a:r>
              <a:rPr lang="en-US" sz="2800" dirty="0"/>
              <a:t>General constraints.</a:t>
            </a:r>
            <a:endParaRPr lang="en-US" sz="2800" dirty="0"/>
          </a:p>
          <a:p>
            <a:pPr marL="571500" indent="-5143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/>
              <a:t>Imposed in order to protect the database from becoming inconsistent </a:t>
            </a:r>
            <a:endParaRPr lang="en-US" altLang="en-US" dirty="0"/>
          </a:p>
          <a:p>
            <a:pPr marL="571500" indent="-5143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endParaRPr lang="en-US" sz="2400" dirty="0"/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8006</Words>
  <Application>WPS Presentation</Application>
  <PresentationFormat>Widescreen</PresentationFormat>
  <Paragraphs>365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</vt:lpstr>
      <vt:lpstr>SimSun</vt:lpstr>
      <vt:lpstr>Wingdings</vt:lpstr>
      <vt:lpstr>Trebuchet MS</vt:lpstr>
      <vt:lpstr>Courier New</vt:lpstr>
      <vt:lpstr>Times New Roman</vt:lpstr>
      <vt:lpstr>NewBaskervilleITCbyBT-Roman</vt:lpstr>
      <vt:lpstr>Segoe Print</vt:lpstr>
      <vt:lpstr>NewBaskervilleITCbyBT-Bold</vt:lpstr>
      <vt:lpstr>Helvetica</vt:lpstr>
      <vt:lpstr>Monotype Sorts</vt:lpstr>
      <vt:lpstr>Wingdings</vt:lpstr>
      <vt:lpstr>Microsoft YaHei</vt:lpstr>
      <vt:lpstr>Arial Unicode MS</vt:lpstr>
      <vt:lpstr>Calibri</vt:lpstr>
      <vt:lpstr>MS PGothic</vt:lpstr>
      <vt:lpstr>Tahoma</vt:lpstr>
      <vt:lpstr>Office Theme</vt:lpstr>
      <vt:lpstr>PowerPoint 演示文稿</vt:lpstr>
      <vt:lpstr>Lecture Objectives and Learning outcomes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definition of the ALTER TABLE statement in the ISO standard consists of these;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UCU</dc:title>
  <dc:creator>Microsoft Office User</dc:creator>
  <cp:lastModifiedBy>Edube Emma</cp:lastModifiedBy>
  <cp:revision>37</cp:revision>
  <cp:lastPrinted>2023-10-04T13:42:00Z</cp:lastPrinted>
  <dcterms:created xsi:type="dcterms:W3CDTF">2023-08-23T08:11:00Z</dcterms:created>
  <dcterms:modified xsi:type="dcterms:W3CDTF">2024-02-29T08:37:05Z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D4B363C16A1646FDB3E31F71379288E0_13</vt:lpwstr>
  </property>
  <property fmtid="{D5CDD505-2E9C-101B-9397-08002B2CF9AE}" pid="3" name="KSOProductBuildVer">
    <vt:lpwstr>1033-12.2.0.13292</vt:lpwstr>
  </property>
</Properties>
</file>