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54" d="100"/>
          <a:sy n="54" d="100"/>
        </p:scale>
        <p:origin x="94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CFA61C3-677B-4F72-8342-2FB326FC197F}" type="datetimeFigureOut">
              <a:rPr lang="en-US" smtClean="0"/>
              <a:t>2/16/2024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B4F1BA04-D10A-4A2C-BBB7-7A2D6A1819F6}"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942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A61C3-677B-4F72-8342-2FB326FC197F}"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1BA04-D10A-4A2C-BBB7-7A2D6A1819F6}" type="slidenum">
              <a:rPr lang="en-US" smtClean="0"/>
              <a:t>‹#›</a:t>
            </a:fld>
            <a:endParaRPr lang="en-US"/>
          </a:p>
        </p:txBody>
      </p:sp>
    </p:spTree>
    <p:extLst>
      <p:ext uri="{BB962C8B-B14F-4D97-AF65-F5344CB8AC3E}">
        <p14:creationId xmlns:p14="http://schemas.microsoft.com/office/powerpoint/2010/main" val="12126165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A61C3-677B-4F72-8342-2FB326FC197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1BA04-D10A-4A2C-BBB7-7A2D6A1819F6}"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203226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A61C3-677B-4F72-8342-2FB326FC197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1BA04-D10A-4A2C-BBB7-7A2D6A1819F6}"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6867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A61C3-677B-4F72-8342-2FB326FC197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1BA04-D10A-4A2C-BBB7-7A2D6A1819F6}" type="slidenum">
              <a:rPr lang="en-US" smtClean="0"/>
              <a:t>‹#›</a:t>
            </a:fld>
            <a:endParaRPr lang="en-US"/>
          </a:p>
        </p:txBody>
      </p:sp>
    </p:spTree>
    <p:extLst>
      <p:ext uri="{BB962C8B-B14F-4D97-AF65-F5344CB8AC3E}">
        <p14:creationId xmlns:p14="http://schemas.microsoft.com/office/powerpoint/2010/main" val="26506319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A61C3-677B-4F72-8342-2FB326FC197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1BA04-D10A-4A2C-BBB7-7A2D6A1819F6}"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53188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A61C3-677B-4F72-8342-2FB326FC197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1BA04-D10A-4A2C-BBB7-7A2D6A1819F6}"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020199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A61C3-677B-4F72-8342-2FB326FC197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1BA04-D10A-4A2C-BBB7-7A2D6A1819F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56524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A61C3-677B-4F72-8342-2FB326FC197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1BA04-D10A-4A2C-BBB7-7A2D6A1819F6}"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48148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A61C3-677B-4F72-8342-2FB326FC197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1BA04-D10A-4A2C-BBB7-7A2D6A1819F6}" type="slidenum">
              <a:rPr lang="en-US" smtClean="0"/>
              <a:t>‹#›</a:t>
            </a:fld>
            <a:endParaRPr lang="en-US"/>
          </a:p>
        </p:txBody>
      </p:sp>
    </p:spTree>
    <p:extLst>
      <p:ext uri="{BB962C8B-B14F-4D97-AF65-F5344CB8AC3E}">
        <p14:creationId xmlns:p14="http://schemas.microsoft.com/office/powerpoint/2010/main" val="866476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FA61C3-677B-4F72-8342-2FB326FC197F}" type="datetimeFigureOut">
              <a:rPr lang="en-US" smtClean="0"/>
              <a:t>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F1BA04-D10A-4A2C-BBB7-7A2D6A1819F6}"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06191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FA61C3-677B-4F72-8342-2FB326FC197F}"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1BA04-D10A-4A2C-BBB7-7A2D6A1819F6}" type="slidenum">
              <a:rPr lang="en-US" smtClean="0"/>
              <a:t>‹#›</a:t>
            </a:fld>
            <a:endParaRPr lang="en-US"/>
          </a:p>
        </p:txBody>
      </p:sp>
    </p:spTree>
    <p:extLst>
      <p:ext uri="{BB962C8B-B14F-4D97-AF65-F5344CB8AC3E}">
        <p14:creationId xmlns:p14="http://schemas.microsoft.com/office/powerpoint/2010/main" val="887178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FA61C3-677B-4F72-8342-2FB326FC197F}" type="datetimeFigureOut">
              <a:rPr lang="en-US" smtClean="0"/>
              <a:t>2/16/2024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F1BA04-D10A-4A2C-BBB7-7A2D6A1819F6}"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1494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FA61C3-677B-4F72-8342-2FB326FC197F}" type="datetimeFigureOut">
              <a:rPr lang="en-US" smtClean="0"/>
              <a:t>2/16/2024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F1BA04-D10A-4A2C-BBB7-7A2D6A1819F6}"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98692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FA61C3-677B-4F72-8342-2FB326FC197F}" type="datetimeFigureOut">
              <a:rPr lang="en-US" smtClean="0"/>
              <a:t>2/16/2024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F1BA04-D10A-4A2C-BBB7-7A2D6A1819F6}" type="slidenum">
              <a:rPr lang="en-US" smtClean="0"/>
              <a:t>‹#›</a:t>
            </a:fld>
            <a:endParaRPr lang="en-US"/>
          </a:p>
        </p:txBody>
      </p:sp>
    </p:spTree>
    <p:extLst>
      <p:ext uri="{BB962C8B-B14F-4D97-AF65-F5344CB8AC3E}">
        <p14:creationId xmlns:p14="http://schemas.microsoft.com/office/powerpoint/2010/main" val="20028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A61C3-677B-4F72-8342-2FB326FC197F}"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1BA04-D10A-4A2C-BBB7-7A2D6A1819F6}"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6054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CFA61C3-677B-4F72-8342-2FB326FC197F}" type="datetimeFigureOut">
              <a:rPr lang="en-US" smtClean="0"/>
              <a:t>2/16/2024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F1BA04-D10A-4A2C-BBB7-7A2D6A1819F6}" type="slidenum">
              <a:rPr lang="en-US" smtClean="0"/>
              <a:t>‹#›</a:t>
            </a:fld>
            <a:endParaRPr lang="en-US"/>
          </a:p>
        </p:txBody>
      </p:sp>
    </p:spTree>
    <p:extLst>
      <p:ext uri="{BB962C8B-B14F-4D97-AF65-F5344CB8AC3E}">
        <p14:creationId xmlns:p14="http://schemas.microsoft.com/office/powerpoint/2010/main" val="10461725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FA61C3-677B-4F72-8342-2FB326FC197F}" type="datetimeFigureOut">
              <a:rPr lang="en-US" smtClean="0"/>
              <a:t>2/16/2024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4F1BA04-D10A-4A2C-BBB7-7A2D6A1819F6}" type="slidenum">
              <a:rPr lang="en-US" smtClean="0"/>
              <a:t>‹#›</a:t>
            </a:fld>
            <a:endParaRPr lang="en-US"/>
          </a:p>
        </p:txBody>
      </p:sp>
    </p:spTree>
    <p:extLst>
      <p:ext uri="{BB962C8B-B14F-4D97-AF65-F5344CB8AC3E}">
        <p14:creationId xmlns:p14="http://schemas.microsoft.com/office/powerpoint/2010/main" val="712186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cascading-referential-integrity-constraints-in-sql-server-management-studio/"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www.geeksforgeeks.org/anomalies-in-relational-model/"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geeksforgeeks.org/difference-between-rdbms-and-dbms/" TargetMode="External"/><Relationship Id="rId2" Type="http://schemas.openxmlformats.org/officeDocument/2006/relationships/hyperlink" Target="https://www.geeksforgeeks.org/introduction-of-er-mode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introduction-of-relational-model-and-codd-rules-in-dbms/"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ardinality-in-db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geeksforgeeks.org/difference-between-primary-and-candidate-key/" TargetMode="External"/><Relationship Id="rId7" Type="http://schemas.openxmlformats.org/officeDocument/2006/relationships/hyperlink" Target="https://www.geeksforgeeks.org/composite-key-in-sql/" TargetMode="External"/><Relationship Id="rId2" Type="http://schemas.openxmlformats.org/officeDocument/2006/relationships/hyperlink" Target="https://www.geeksforgeeks.org/primary-key-constraint-in-sql/" TargetMode="External"/><Relationship Id="rId1" Type="http://schemas.openxmlformats.org/officeDocument/2006/relationships/slideLayout" Target="../slideLayouts/slideLayout2.xml"/><Relationship Id="rId6" Type="http://schemas.openxmlformats.org/officeDocument/2006/relationships/hyperlink" Target="https://www.geeksforgeeks.org/sql-alternate-key/" TargetMode="External"/><Relationship Id="rId5" Type="http://schemas.openxmlformats.org/officeDocument/2006/relationships/hyperlink" Target="https://www.geeksforgeeks.org/postgresql-foreign-key/" TargetMode="External"/><Relationship Id="rId4" Type="http://schemas.openxmlformats.org/officeDocument/2006/relationships/hyperlink" Target="https://www.geeksforgeeks.org/difference-between-super-key-and-candidate-ke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51B7C-2DE9-5633-0FEE-762A68A1AA4F}"/>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2928B33E-A7C2-74DA-D14E-109A4F1C444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20204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33BA0-F2F8-98F4-90C7-0004A2877BE1}"/>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Key Integrity</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3DB06E9C-4E18-30AC-4BA1-FDED0533DB2B}"/>
              </a:ext>
            </a:extLst>
          </p:cNvPr>
          <p:cNvSpPr>
            <a:spLocks noGrp="1"/>
          </p:cNvSpPr>
          <p:nvPr>
            <p:ph idx="1"/>
          </p:nvPr>
        </p:nvSpPr>
        <p:spPr/>
        <p:txBody>
          <a:bodyPr/>
          <a:lstStyle/>
          <a:p>
            <a:pPr algn="just" rtl="0" fontAlgn="base"/>
            <a:r>
              <a:rPr lang="en-US" b="0" i="0" dirty="0">
                <a:solidFill>
                  <a:srgbClr val="273239"/>
                </a:solidFill>
                <a:effectLst/>
                <a:latin typeface="Nunito" pitchFamily="2" charset="0"/>
              </a:rPr>
              <a:t>Every relation in the database should have at least one set of attributes that defines a tuple uniquely. Those set of attributes is called keys. e.g.; ROLL_NO in STUDENT is key. No two students can have the same roll number. So a key has two properties: </a:t>
            </a:r>
          </a:p>
          <a:p>
            <a:pPr algn="l" fontAlgn="base">
              <a:buFont typeface="Arial" panose="020B0604020202020204" pitchFamily="34" charset="0"/>
              <a:buChar char="•"/>
            </a:pPr>
            <a:r>
              <a:rPr lang="en-US" b="0" i="0" dirty="0">
                <a:solidFill>
                  <a:srgbClr val="273239"/>
                </a:solidFill>
                <a:effectLst/>
                <a:latin typeface="Nunito" pitchFamily="2" charset="0"/>
              </a:rPr>
              <a:t>It should be unique for all tuples.</a:t>
            </a:r>
          </a:p>
          <a:p>
            <a:pPr algn="l" fontAlgn="base">
              <a:buFont typeface="Arial" panose="020B0604020202020204" pitchFamily="34" charset="0"/>
              <a:buChar char="•"/>
            </a:pPr>
            <a:r>
              <a:rPr lang="en-US" b="0" i="0" dirty="0">
                <a:solidFill>
                  <a:srgbClr val="273239"/>
                </a:solidFill>
                <a:effectLst/>
                <a:latin typeface="Nunito" pitchFamily="2" charset="0"/>
              </a:rPr>
              <a:t>It can’t have NULL values.</a:t>
            </a:r>
          </a:p>
          <a:p>
            <a:endParaRPr lang="en-US" dirty="0"/>
          </a:p>
        </p:txBody>
      </p:sp>
    </p:spTree>
    <p:extLst>
      <p:ext uri="{BB962C8B-B14F-4D97-AF65-F5344CB8AC3E}">
        <p14:creationId xmlns:p14="http://schemas.microsoft.com/office/powerpoint/2010/main" val="43967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0E8B9-0529-161D-E529-C505E795B1F0}"/>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Referential Integrity</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5DA13AC-3DD2-9B54-9667-8A2E81AC78C6}"/>
              </a:ext>
            </a:extLst>
          </p:cNvPr>
          <p:cNvSpPr>
            <a:spLocks noGrp="1"/>
          </p:cNvSpPr>
          <p:nvPr>
            <p:ph idx="1"/>
          </p:nvPr>
        </p:nvSpPr>
        <p:spPr/>
        <p:txBody>
          <a:bodyPr/>
          <a:lstStyle/>
          <a:p>
            <a:r>
              <a:rPr lang="en-US" b="0" i="0" dirty="0">
                <a:solidFill>
                  <a:srgbClr val="273239"/>
                </a:solidFill>
                <a:effectLst/>
                <a:latin typeface="Nunito" pitchFamily="2" charset="0"/>
              </a:rPr>
              <a:t>When one attribute of a relation can only take values from another attribute of the same relation or any other relation, it is called </a:t>
            </a:r>
            <a:r>
              <a:rPr lang="en-US" b="0" i="0" u="sng" dirty="0">
                <a:effectLst/>
                <a:latin typeface="Nunito" pitchFamily="2" charset="0"/>
                <a:hlinkClick r:id="rId2"/>
              </a:rPr>
              <a:t>referential integrity</a:t>
            </a:r>
            <a:r>
              <a:rPr lang="en-US" b="0" i="0" dirty="0">
                <a:solidFill>
                  <a:srgbClr val="273239"/>
                </a:solidFill>
                <a:effectLst/>
                <a:latin typeface="Nunito" pitchFamily="2" charset="0"/>
              </a:rPr>
              <a:t>. Let us suppose we have 2 relations </a:t>
            </a:r>
            <a:br>
              <a:rPr lang="en-US" dirty="0"/>
            </a:br>
            <a:endParaRPr lang="en-US" dirty="0"/>
          </a:p>
        </p:txBody>
      </p:sp>
    </p:spTree>
    <p:extLst>
      <p:ext uri="{BB962C8B-B14F-4D97-AF65-F5344CB8AC3E}">
        <p14:creationId xmlns:p14="http://schemas.microsoft.com/office/powerpoint/2010/main" val="8802222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18F55-3DC5-B1BC-57B4-3D15758EFE52}"/>
              </a:ext>
            </a:extLst>
          </p:cNvPr>
          <p:cNvSpPr>
            <a:spLocks noGrp="1"/>
          </p:cNvSpPr>
          <p:nvPr>
            <p:ph type="title"/>
          </p:nvPr>
        </p:nvSpPr>
        <p:spPr/>
        <p:txBody>
          <a:bodyPr/>
          <a:lstStyle/>
          <a:p>
            <a:r>
              <a:rPr lang="en-US" b="1" i="0" dirty="0">
                <a:solidFill>
                  <a:srgbClr val="273239"/>
                </a:solidFill>
                <a:effectLst/>
                <a:latin typeface="Nunito" pitchFamily="2" charset="0"/>
              </a:rPr>
              <a:t>Table Student</a:t>
            </a:r>
            <a:r>
              <a:rPr lang="en-US" b="0" i="0" dirty="0">
                <a:solidFill>
                  <a:srgbClr val="273239"/>
                </a:solidFill>
                <a:effectLst/>
                <a:latin typeface="Nunito" pitchFamily="2" charset="0"/>
              </a:rPr>
              <a:t> </a:t>
            </a:r>
            <a:endParaRPr lang="en-US" dirty="0"/>
          </a:p>
        </p:txBody>
      </p:sp>
      <p:graphicFrame>
        <p:nvGraphicFramePr>
          <p:cNvPr id="4" name="Content Placeholder 3">
            <a:extLst>
              <a:ext uri="{FF2B5EF4-FFF2-40B4-BE49-F238E27FC236}">
                <a16:creationId xmlns:a16="http://schemas.microsoft.com/office/drawing/2014/main" id="{B6CC49A7-0083-AC45-C60D-BAD3F63AF88B}"/>
              </a:ext>
            </a:extLst>
          </p:cNvPr>
          <p:cNvGraphicFramePr>
            <a:graphicFrameLocks noGrp="1"/>
          </p:cNvGraphicFramePr>
          <p:nvPr>
            <p:ph idx="1"/>
          </p:nvPr>
        </p:nvGraphicFramePr>
        <p:xfrm>
          <a:off x="2762241" y="2993390"/>
          <a:ext cx="6667518" cy="2446020"/>
        </p:xfrm>
        <a:graphic>
          <a:graphicData uri="http://schemas.openxmlformats.org/drawingml/2006/table">
            <a:tbl>
              <a:tblPr/>
              <a:tblGrid>
                <a:gridCol w="1111253">
                  <a:extLst>
                    <a:ext uri="{9D8B030D-6E8A-4147-A177-3AD203B41FA5}">
                      <a16:colId xmlns:a16="http://schemas.microsoft.com/office/drawing/2014/main" val="3198789460"/>
                    </a:ext>
                  </a:extLst>
                </a:gridCol>
                <a:gridCol w="1111253">
                  <a:extLst>
                    <a:ext uri="{9D8B030D-6E8A-4147-A177-3AD203B41FA5}">
                      <a16:colId xmlns:a16="http://schemas.microsoft.com/office/drawing/2014/main" val="2643745450"/>
                    </a:ext>
                  </a:extLst>
                </a:gridCol>
                <a:gridCol w="1111253">
                  <a:extLst>
                    <a:ext uri="{9D8B030D-6E8A-4147-A177-3AD203B41FA5}">
                      <a16:colId xmlns:a16="http://schemas.microsoft.com/office/drawing/2014/main" val="2010543286"/>
                    </a:ext>
                  </a:extLst>
                </a:gridCol>
                <a:gridCol w="1111253">
                  <a:extLst>
                    <a:ext uri="{9D8B030D-6E8A-4147-A177-3AD203B41FA5}">
                      <a16:colId xmlns:a16="http://schemas.microsoft.com/office/drawing/2014/main" val="1479900191"/>
                    </a:ext>
                  </a:extLst>
                </a:gridCol>
                <a:gridCol w="1111253">
                  <a:extLst>
                    <a:ext uri="{9D8B030D-6E8A-4147-A177-3AD203B41FA5}">
                      <a16:colId xmlns:a16="http://schemas.microsoft.com/office/drawing/2014/main" val="2259605843"/>
                    </a:ext>
                  </a:extLst>
                </a:gridCol>
                <a:gridCol w="1111253">
                  <a:extLst>
                    <a:ext uri="{9D8B030D-6E8A-4147-A177-3AD203B41FA5}">
                      <a16:colId xmlns:a16="http://schemas.microsoft.com/office/drawing/2014/main" val="3036017967"/>
                    </a:ext>
                  </a:extLst>
                </a:gridCol>
              </a:tblGrid>
              <a:tr h="0">
                <a:tc>
                  <a:txBody>
                    <a:bodyPr/>
                    <a:lstStyle/>
                    <a:p>
                      <a:pPr algn="l" fontAlgn="base"/>
                      <a:r>
                        <a:rPr lang="en-US" sz="1400" b="1">
                          <a:effectLst/>
                        </a:rPr>
                        <a:t>ROLL_NO</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400" b="1">
                          <a:effectLst/>
                        </a:rPr>
                        <a:t>NAME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400" b="1">
                          <a:effectLst/>
                        </a:rPr>
                        <a:t>ADDRESS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400" b="1">
                          <a:effectLst/>
                        </a:rPr>
                        <a:t>PHONE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400" b="1">
                          <a:effectLst/>
                        </a:rPr>
                        <a:t>AGE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400" b="1">
                          <a:effectLst/>
                        </a:rPr>
                        <a:t>BRANCH_CODE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04085692"/>
                  </a:ext>
                </a:extLst>
              </a:tr>
              <a:tr h="0">
                <a:tc>
                  <a:txBody>
                    <a:bodyPr/>
                    <a:lstStyle/>
                    <a:p>
                      <a:pPr algn="ctr" fontAlgn="ctr"/>
                      <a:r>
                        <a:rPr lang="en-US" sz="125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RAM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DELHI</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9455123451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18</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CS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874501803"/>
                  </a:ext>
                </a:extLst>
              </a:tr>
              <a:tr h="0">
                <a:tc>
                  <a:txBody>
                    <a:bodyPr/>
                    <a:lstStyle/>
                    <a:p>
                      <a:pPr algn="ctr" fontAlgn="ctr"/>
                      <a:r>
                        <a:rPr lang="en-US" sz="1250" b="0">
                          <a:effectLst/>
                        </a:rPr>
                        <a:t>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RAMESH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GURGAON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9652431543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18</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CS</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207739976"/>
                  </a:ext>
                </a:extLst>
              </a:tr>
              <a:tr h="0">
                <a:tc>
                  <a:txBody>
                    <a:bodyPr/>
                    <a:lstStyle/>
                    <a:p>
                      <a:pPr algn="ctr" fontAlgn="ctr"/>
                      <a:r>
                        <a:rPr lang="en-US" sz="1250" b="0">
                          <a:effectLst/>
                        </a:rPr>
                        <a:t>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SUJIT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ROHTAK</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9156253131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20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ECE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71962362"/>
                  </a:ext>
                </a:extLst>
              </a:tr>
              <a:tr h="0">
                <a:tc>
                  <a:txBody>
                    <a:bodyPr/>
                    <a:lstStyle/>
                    <a:p>
                      <a:pPr algn="ctr" fontAlgn="ctr"/>
                      <a:r>
                        <a:rPr lang="en-US" sz="1250" b="0">
                          <a:effectLst/>
                        </a:rPr>
                        <a:t>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SURESH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DELHI</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18</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effectLst/>
                        </a:rPr>
                        <a:t>IT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13845200"/>
                  </a:ext>
                </a:extLst>
              </a:tr>
            </a:tbl>
          </a:graphicData>
        </a:graphic>
      </p:graphicFrame>
    </p:spTree>
    <p:extLst>
      <p:ext uri="{BB962C8B-B14F-4D97-AF65-F5344CB8AC3E}">
        <p14:creationId xmlns:p14="http://schemas.microsoft.com/office/powerpoint/2010/main" val="2710386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A8B40-1C51-4326-E0D6-C663E8DE6814}"/>
              </a:ext>
            </a:extLst>
          </p:cNvPr>
          <p:cNvSpPr>
            <a:spLocks noGrp="1"/>
          </p:cNvSpPr>
          <p:nvPr>
            <p:ph type="title"/>
          </p:nvPr>
        </p:nvSpPr>
        <p:spPr/>
        <p:txBody>
          <a:bodyPr/>
          <a:lstStyle/>
          <a:p>
            <a:r>
              <a:rPr lang="en-US" b="1" i="0" dirty="0">
                <a:solidFill>
                  <a:srgbClr val="273239"/>
                </a:solidFill>
                <a:effectLst/>
                <a:latin typeface="Nunito" pitchFamily="2" charset="0"/>
              </a:rPr>
              <a:t>Table Branch</a:t>
            </a:r>
            <a:r>
              <a:rPr lang="en-US" b="0" i="0" dirty="0">
                <a:solidFill>
                  <a:srgbClr val="273239"/>
                </a:solidFill>
                <a:effectLst/>
                <a:latin typeface="Nunito" pitchFamily="2" charset="0"/>
              </a:rPr>
              <a:t> </a:t>
            </a:r>
            <a:endParaRPr lang="en-US" dirty="0"/>
          </a:p>
        </p:txBody>
      </p:sp>
      <p:graphicFrame>
        <p:nvGraphicFramePr>
          <p:cNvPr id="4" name="Content Placeholder 3">
            <a:extLst>
              <a:ext uri="{FF2B5EF4-FFF2-40B4-BE49-F238E27FC236}">
                <a16:creationId xmlns:a16="http://schemas.microsoft.com/office/drawing/2014/main" id="{AACF8C70-483C-B73F-B120-0C37507B8EE6}"/>
              </a:ext>
            </a:extLst>
          </p:cNvPr>
          <p:cNvGraphicFramePr>
            <a:graphicFrameLocks noGrp="1"/>
          </p:cNvGraphicFramePr>
          <p:nvPr>
            <p:ph idx="1"/>
          </p:nvPr>
        </p:nvGraphicFramePr>
        <p:xfrm>
          <a:off x="2762250" y="3004820"/>
          <a:ext cx="6667500" cy="2423160"/>
        </p:xfrm>
        <a:graphic>
          <a:graphicData uri="http://schemas.openxmlformats.org/drawingml/2006/table">
            <a:tbl>
              <a:tblPr/>
              <a:tblGrid>
                <a:gridCol w="3333750">
                  <a:extLst>
                    <a:ext uri="{9D8B030D-6E8A-4147-A177-3AD203B41FA5}">
                      <a16:colId xmlns:a16="http://schemas.microsoft.com/office/drawing/2014/main" val="1172304312"/>
                    </a:ext>
                  </a:extLst>
                </a:gridCol>
                <a:gridCol w="3333750">
                  <a:extLst>
                    <a:ext uri="{9D8B030D-6E8A-4147-A177-3AD203B41FA5}">
                      <a16:colId xmlns:a16="http://schemas.microsoft.com/office/drawing/2014/main" val="2067156980"/>
                    </a:ext>
                  </a:extLst>
                </a:gridCol>
              </a:tblGrid>
              <a:tr h="0">
                <a:tc>
                  <a:txBody>
                    <a:bodyPr/>
                    <a:lstStyle/>
                    <a:p>
                      <a:pPr algn="l" fontAlgn="base"/>
                      <a:r>
                        <a:rPr lang="en-US" sz="1400" b="1">
                          <a:effectLst/>
                        </a:rPr>
                        <a:t>BRANCH_CODE</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400" b="1">
                          <a:effectLst/>
                        </a:rPr>
                        <a:t>BRANCH_NAME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93708572"/>
                  </a:ext>
                </a:extLst>
              </a:tr>
              <a:tr h="0">
                <a:tc>
                  <a:txBody>
                    <a:bodyPr/>
                    <a:lstStyle/>
                    <a:p>
                      <a:pPr algn="ctr" fontAlgn="ctr"/>
                      <a:r>
                        <a:rPr lang="en-US" sz="1250" b="1">
                          <a:effectLst/>
                        </a:rPr>
                        <a:t>CS</a:t>
                      </a:r>
                      <a:endParaRPr lang="en-US" sz="125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COMPUTER SCIENCE</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626280577"/>
                  </a:ext>
                </a:extLst>
              </a:tr>
              <a:tr h="0">
                <a:tc>
                  <a:txBody>
                    <a:bodyPr/>
                    <a:lstStyle/>
                    <a:p>
                      <a:pPr algn="ctr" fontAlgn="ctr"/>
                      <a:r>
                        <a:rPr lang="en-US" sz="1250" b="1">
                          <a:effectLst/>
                        </a:rPr>
                        <a:t>IT</a:t>
                      </a:r>
                      <a:endParaRPr lang="en-US" sz="125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INFORMATION TECHNOLOGY</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82895849"/>
                  </a:ext>
                </a:extLst>
              </a:tr>
              <a:tr h="0">
                <a:tc>
                  <a:txBody>
                    <a:bodyPr/>
                    <a:lstStyle/>
                    <a:p>
                      <a:pPr algn="ctr" fontAlgn="ctr"/>
                      <a:r>
                        <a:rPr lang="en-US" sz="1250" b="1">
                          <a:effectLst/>
                        </a:rPr>
                        <a:t>ECE</a:t>
                      </a:r>
                      <a:endParaRPr lang="en-US" sz="125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ELECTRONICS AND COMMUNICATION ENGINEERING</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316780894"/>
                  </a:ext>
                </a:extLst>
              </a:tr>
              <a:tr h="0">
                <a:tc>
                  <a:txBody>
                    <a:bodyPr/>
                    <a:lstStyle/>
                    <a:p>
                      <a:pPr algn="ctr" fontAlgn="ctr"/>
                      <a:r>
                        <a:rPr lang="en-US" sz="1250" b="1">
                          <a:effectLst/>
                        </a:rPr>
                        <a:t>CV</a:t>
                      </a:r>
                      <a:endParaRPr lang="en-US" sz="1250" b="0">
                        <a:effectLst/>
                      </a:endParaRP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effectLst/>
                        </a:rPr>
                        <a:t>CIVIL ENGINEERING</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79735966"/>
                  </a:ext>
                </a:extLst>
              </a:tr>
            </a:tbl>
          </a:graphicData>
        </a:graphic>
      </p:graphicFrame>
    </p:spTree>
    <p:extLst>
      <p:ext uri="{BB962C8B-B14F-4D97-AF65-F5344CB8AC3E}">
        <p14:creationId xmlns:p14="http://schemas.microsoft.com/office/powerpoint/2010/main" val="41015047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E320F-B67E-4919-A603-19C805503E3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43E2595-0539-B0B0-E857-0C142D5B9192}"/>
              </a:ext>
            </a:extLst>
          </p:cNvPr>
          <p:cNvSpPr>
            <a:spLocks noGrp="1"/>
          </p:cNvSpPr>
          <p:nvPr>
            <p:ph idx="1"/>
          </p:nvPr>
        </p:nvSpPr>
        <p:spPr/>
        <p:txBody>
          <a:bodyPr/>
          <a:lstStyle/>
          <a:p>
            <a:r>
              <a:rPr lang="en-US" b="0" i="0" dirty="0">
                <a:solidFill>
                  <a:srgbClr val="273239"/>
                </a:solidFill>
                <a:effectLst/>
                <a:latin typeface="Nunito" pitchFamily="2" charset="0"/>
              </a:rPr>
              <a:t>BRANCH_CODE of STUDENT can only take the values which are present in BRANCH_CODE of BRANCH which is called referential integrity constraint. The relation which is referencing another relation is called REFERENCING RELATION (STUDENT in this case) and the relation to which other relations refer is called REFERENCED RELATION (BRANCH in this case). </a:t>
            </a:r>
            <a:endParaRPr lang="en-US" dirty="0"/>
          </a:p>
        </p:txBody>
      </p:sp>
    </p:spTree>
    <p:extLst>
      <p:ext uri="{BB962C8B-B14F-4D97-AF65-F5344CB8AC3E}">
        <p14:creationId xmlns:p14="http://schemas.microsoft.com/office/powerpoint/2010/main" val="1376578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CC7D-A8EF-EADD-D3B0-1EA504469FBC}"/>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Anomalies in the Relational Model</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BB3BF060-8525-D891-CEE0-10A3AF6EAE42}"/>
              </a:ext>
            </a:extLst>
          </p:cNvPr>
          <p:cNvSpPr>
            <a:spLocks noGrp="1"/>
          </p:cNvSpPr>
          <p:nvPr>
            <p:ph idx="1"/>
          </p:nvPr>
        </p:nvSpPr>
        <p:spPr/>
        <p:txBody>
          <a:bodyPr/>
          <a:lstStyle/>
          <a:p>
            <a:r>
              <a:rPr lang="en-US" b="0" i="0" dirty="0">
                <a:solidFill>
                  <a:srgbClr val="273239"/>
                </a:solidFill>
                <a:effectLst/>
                <a:latin typeface="Nunito" pitchFamily="2" charset="0"/>
              </a:rPr>
              <a:t>An </a:t>
            </a:r>
            <a:r>
              <a:rPr lang="en-US" b="0" i="0" u="sng" dirty="0">
                <a:effectLst/>
                <a:latin typeface="Nunito" pitchFamily="2" charset="0"/>
                <a:hlinkClick r:id="rId2"/>
              </a:rPr>
              <a:t>anomaly</a:t>
            </a:r>
            <a:r>
              <a:rPr lang="en-US" b="0" i="0" dirty="0">
                <a:solidFill>
                  <a:srgbClr val="273239"/>
                </a:solidFill>
                <a:effectLst/>
                <a:latin typeface="Nunito" pitchFamily="2" charset="0"/>
              </a:rPr>
              <a:t> is an irregularity or something which deviates from the expected or normal state. When designing databases, we identify three types of anomalies: Insert, Update, and Delete.</a:t>
            </a:r>
            <a:endParaRPr lang="en-US" dirty="0"/>
          </a:p>
        </p:txBody>
      </p:sp>
    </p:spTree>
    <p:extLst>
      <p:ext uri="{BB962C8B-B14F-4D97-AF65-F5344CB8AC3E}">
        <p14:creationId xmlns:p14="http://schemas.microsoft.com/office/powerpoint/2010/main" val="2520802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02F24-94B7-6D27-6171-8C2AF3C02ED7}"/>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Insertion Anomaly in Referencing Relation</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FDE34E6-5E51-6E7D-06A1-C2A6E1DF41B8}"/>
              </a:ext>
            </a:extLst>
          </p:cNvPr>
          <p:cNvSpPr>
            <a:spLocks noGrp="1"/>
          </p:cNvSpPr>
          <p:nvPr>
            <p:ph idx="1"/>
          </p:nvPr>
        </p:nvSpPr>
        <p:spPr/>
        <p:txBody>
          <a:bodyPr/>
          <a:lstStyle/>
          <a:p>
            <a:r>
              <a:rPr lang="en-US" b="0" i="0" dirty="0">
                <a:solidFill>
                  <a:srgbClr val="273239"/>
                </a:solidFill>
                <a:effectLst/>
                <a:latin typeface="Nunito" pitchFamily="2" charset="0"/>
              </a:rPr>
              <a:t>We can’t insert a row in REFERENCING RELATION if referencing attribute’s value is not present in the referenced attribute value. e.g.; Insertion of a student with BRANCH_CODE ‘ME’ in STUDENT relation will result in an error because ‘ME’ is not present in BRANCH_CODE of BRANCH. </a:t>
            </a:r>
            <a:endParaRPr lang="en-US" dirty="0"/>
          </a:p>
        </p:txBody>
      </p:sp>
    </p:spTree>
    <p:extLst>
      <p:ext uri="{BB962C8B-B14F-4D97-AF65-F5344CB8AC3E}">
        <p14:creationId xmlns:p14="http://schemas.microsoft.com/office/powerpoint/2010/main" val="524359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8747A-EA72-4D6B-1303-2598E5E927CF}"/>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Deletion/ </a:t>
            </a:r>
            <a:r>
              <a:rPr lang="en-US" b="1" i="0" dirty="0" err="1">
                <a:solidFill>
                  <a:srgbClr val="273239"/>
                </a:solidFill>
                <a:effectLst/>
                <a:latin typeface="Nunito" pitchFamily="2" charset="0"/>
              </a:rPr>
              <a:t>Updation</a:t>
            </a:r>
            <a:r>
              <a:rPr lang="en-US" b="1" i="0" dirty="0">
                <a:solidFill>
                  <a:srgbClr val="273239"/>
                </a:solidFill>
                <a:effectLst/>
                <a:latin typeface="Nunito" pitchFamily="2" charset="0"/>
              </a:rPr>
              <a:t> Anomaly in Referenced Relation: </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7E6EAC4E-5C43-302C-6CD2-35FCF87CA730}"/>
              </a:ext>
            </a:extLst>
          </p:cNvPr>
          <p:cNvSpPr>
            <a:spLocks noGrp="1"/>
          </p:cNvSpPr>
          <p:nvPr>
            <p:ph idx="1"/>
          </p:nvPr>
        </p:nvSpPr>
        <p:spPr/>
        <p:txBody>
          <a:bodyPr/>
          <a:lstStyle/>
          <a:p>
            <a:r>
              <a:rPr lang="en-US" b="0" i="0" dirty="0">
                <a:solidFill>
                  <a:srgbClr val="273239"/>
                </a:solidFill>
                <a:effectLst/>
                <a:latin typeface="Nunito" pitchFamily="2" charset="0"/>
              </a:rPr>
              <a:t>We can’t delete or update a row from REFERENCED RELATION if the value of REFERENCED ATTRIBUTE is used in the value of REFERENCING ATTRIBUTE. </a:t>
            </a:r>
            <a:r>
              <a:rPr lang="en-US" b="0" i="0" dirty="0" err="1">
                <a:solidFill>
                  <a:srgbClr val="273239"/>
                </a:solidFill>
                <a:effectLst/>
                <a:latin typeface="Nunito" pitchFamily="2" charset="0"/>
              </a:rPr>
              <a:t>e.g</a:t>
            </a:r>
            <a:r>
              <a:rPr lang="en-US" b="0" i="0" dirty="0">
                <a:solidFill>
                  <a:srgbClr val="273239"/>
                </a:solidFill>
                <a:effectLst/>
                <a:latin typeface="Nunito" pitchFamily="2" charset="0"/>
              </a:rPr>
              <a:t>; if we try to delete a tuple from BRANCH having BRANCH_CODE ‘CS’, it will result in an error because ‘CS’ is referenced by BRANCH_CODE of STUDENT, but if we try to delete the row from BRANCH with BRANCH_CODE CV, it will be deleted as the value is not been used by referencing relation. It can be handled by the following method: </a:t>
            </a:r>
            <a:endParaRPr lang="en-US" dirty="0"/>
          </a:p>
        </p:txBody>
      </p:sp>
    </p:spTree>
    <p:extLst>
      <p:ext uri="{BB962C8B-B14F-4D97-AF65-F5344CB8AC3E}">
        <p14:creationId xmlns:p14="http://schemas.microsoft.com/office/powerpoint/2010/main" val="1649188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2428A-9D5B-0F6D-C8BE-9FFA5F6E58D4}"/>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On Delete Cascade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E537A23B-19B8-3E44-5126-8583DB062B9D}"/>
              </a:ext>
            </a:extLst>
          </p:cNvPr>
          <p:cNvSpPr>
            <a:spLocks noGrp="1"/>
          </p:cNvSpPr>
          <p:nvPr>
            <p:ph idx="1"/>
          </p:nvPr>
        </p:nvSpPr>
        <p:spPr/>
        <p:txBody>
          <a:bodyPr/>
          <a:lstStyle/>
          <a:p>
            <a:r>
              <a:rPr lang="en-US" b="0" i="0" dirty="0">
                <a:solidFill>
                  <a:srgbClr val="273239"/>
                </a:solidFill>
                <a:effectLst/>
                <a:latin typeface="Nunito" pitchFamily="2" charset="0"/>
              </a:rPr>
              <a:t>It will delete the tuples from REFERENCING RELATION if the value used by REFERENCING ATTRIBUTE is deleted from REFERENCED RELATION. e.g.; For, if we delete a row from BRANCH with BRANCH_CODE ‘CS’, the rows in STUDENT relation with BRANCH_CODE CS (ROLL_NO 1 and 2 in this case) will be deleted. </a:t>
            </a:r>
            <a:endParaRPr lang="en-US" dirty="0"/>
          </a:p>
        </p:txBody>
      </p:sp>
    </p:spTree>
    <p:extLst>
      <p:ext uri="{BB962C8B-B14F-4D97-AF65-F5344CB8AC3E}">
        <p14:creationId xmlns:p14="http://schemas.microsoft.com/office/powerpoint/2010/main" val="2178750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61913-0F0C-CF51-7FA6-31C27B5B268F}"/>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On Update Cascade</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4E8C2C2A-DBDF-581D-4B41-ACED6F3E262F}"/>
              </a:ext>
            </a:extLst>
          </p:cNvPr>
          <p:cNvSpPr>
            <a:spLocks noGrp="1"/>
          </p:cNvSpPr>
          <p:nvPr>
            <p:ph idx="1"/>
          </p:nvPr>
        </p:nvSpPr>
        <p:spPr/>
        <p:txBody>
          <a:bodyPr/>
          <a:lstStyle/>
          <a:p>
            <a:r>
              <a:rPr lang="en-US" b="0" i="0" dirty="0">
                <a:solidFill>
                  <a:srgbClr val="273239"/>
                </a:solidFill>
                <a:effectLst/>
                <a:latin typeface="Nunito" pitchFamily="2" charset="0"/>
              </a:rPr>
              <a:t>It will update the REFERENCING ATTRIBUTE in REFERENCING RELATION if the attribute value used by REFERENCING ATTRIBUTE is updated in REFERENCED RELATION. </a:t>
            </a:r>
            <a:r>
              <a:rPr lang="en-US" b="0" i="0" dirty="0" err="1">
                <a:solidFill>
                  <a:srgbClr val="273239"/>
                </a:solidFill>
                <a:effectLst/>
                <a:latin typeface="Nunito" pitchFamily="2" charset="0"/>
              </a:rPr>
              <a:t>e.g</a:t>
            </a:r>
            <a:r>
              <a:rPr lang="en-US" b="0" i="0" dirty="0">
                <a:solidFill>
                  <a:srgbClr val="273239"/>
                </a:solidFill>
                <a:effectLst/>
                <a:latin typeface="Nunito" pitchFamily="2" charset="0"/>
              </a:rPr>
              <a:t>;, if we update a row from BRANCH with BRANCH_CODE ‘CS’ to ‘CSE’, the rows in STUDENT relation with BRANCH_CODE CS (ROLL_NO 1 and 2 in this case) will be updated with BRANCH_CODE ‘CSE’.</a:t>
            </a:r>
            <a:endParaRPr lang="en-US" dirty="0"/>
          </a:p>
        </p:txBody>
      </p:sp>
    </p:spTree>
    <p:extLst>
      <p:ext uri="{BB962C8B-B14F-4D97-AF65-F5344CB8AC3E}">
        <p14:creationId xmlns:p14="http://schemas.microsoft.com/office/powerpoint/2010/main" val="3673472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0DD14-0D87-5849-B10C-6C28F1639315}"/>
              </a:ext>
            </a:extLst>
          </p:cNvPr>
          <p:cNvSpPr>
            <a:spLocks noGrp="1"/>
          </p:cNvSpPr>
          <p:nvPr>
            <p:ph type="title"/>
          </p:nvPr>
        </p:nvSpPr>
        <p:spPr/>
        <p:txBody>
          <a:bodyPr>
            <a:normAutofit fontScale="90000"/>
          </a:bodyPr>
          <a:lstStyle/>
          <a:p>
            <a:r>
              <a:rPr lang="en-US" b="1" i="0" dirty="0">
                <a:solidFill>
                  <a:srgbClr val="273239"/>
                </a:solidFill>
                <a:effectLst/>
                <a:latin typeface="Source Sans 3"/>
              </a:rPr>
              <a:t>Relational Model in DBMS</a:t>
            </a:r>
            <a:br>
              <a:rPr lang="en-US" b="1" i="0" dirty="0">
                <a:solidFill>
                  <a:srgbClr val="273239"/>
                </a:solidFill>
                <a:effectLst/>
                <a:latin typeface="Source Sans 3"/>
              </a:rPr>
            </a:br>
            <a:endParaRPr lang="en-US" dirty="0"/>
          </a:p>
        </p:txBody>
      </p:sp>
      <p:sp>
        <p:nvSpPr>
          <p:cNvPr id="3" name="Content Placeholder 2">
            <a:extLst>
              <a:ext uri="{FF2B5EF4-FFF2-40B4-BE49-F238E27FC236}">
                <a16:creationId xmlns:a16="http://schemas.microsoft.com/office/drawing/2014/main" id="{AF5DE66A-6FE1-91D8-7FEF-5B235CA594A0}"/>
              </a:ext>
            </a:extLst>
          </p:cNvPr>
          <p:cNvSpPr>
            <a:spLocks noGrp="1"/>
          </p:cNvSpPr>
          <p:nvPr>
            <p:ph idx="1"/>
          </p:nvPr>
        </p:nvSpPr>
        <p:spPr/>
        <p:txBody>
          <a:bodyPr>
            <a:normAutofit fontScale="70000" lnSpcReduction="20000"/>
          </a:bodyPr>
          <a:lstStyle/>
          <a:p>
            <a:pPr algn="just" rtl="0" fontAlgn="base"/>
            <a:r>
              <a:rPr lang="en-US" b="0" i="0" dirty="0">
                <a:solidFill>
                  <a:srgbClr val="273239"/>
                </a:solidFill>
                <a:effectLst/>
                <a:latin typeface="Nunito" pitchFamily="2" charset="0"/>
              </a:rPr>
              <a:t>E.F. Codd proposed the relational Model to model data in the form of relations or tables. After designing the conceptual model of the Database using </a:t>
            </a:r>
            <a:r>
              <a:rPr lang="en-US" b="0" i="0" u="sng" dirty="0">
                <a:solidFill>
                  <a:srgbClr val="273239"/>
                </a:solidFill>
                <a:effectLst/>
                <a:latin typeface="Nunito" pitchFamily="2" charset="0"/>
                <a:hlinkClick r:id="rId2"/>
              </a:rPr>
              <a:t>ER diagram</a:t>
            </a:r>
            <a:r>
              <a:rPr lang="en-US" b="0" i="0" dirty="0">
                <a:solidFill>
                  <a:srgbClr val="273239"/>
                </a:solidFill>
                <a:effectLst/>
                <a:latin typeface="Nunito" pitchFamily="2" charset="0"/>
              </a:rPr>
              <a:t>, we need to convert the conceptual model into a relational model which can be implemented using any </a:t>
            </a:r>
            <a:r>
              <a:rPr lang="en-US" b="0" i="0" u="sng" dirty="0">
                <a:solidFill>
                  <a:srgbClr val="273239"/>
                </a:solidFill>
                <a:effectLst/>
                <a:latin typeface="Nunito" pitchFamily="2" charset="0"/>
                <a:hlinkClick r:id="rId3"/>
              </a:rPr>
              <a:t>RDBMS</a:t>
            </a:r>
            <a:r>
              <a:rPr lang="en-US" b="0" i="0" dirty="0">
                <a:solidFill>
                  <a:srgbClr val="273239"/>
                </a:solidFill>
                <a:effectLst/>
                <a:latin typeface="Nunito" pitchFamily="2" charset="0"/>
              </a:rPr>
              <a:t> language like Oracle SQL, MySQL, etc. So we will see what the Relational Model is.</a:t>
            </a:r>
          </a:p>
          <a:p>
            <a:pPr algn="l" rtl="0" fontAlgn="base"/>
            <a:r>
              <a:rPr lang="en-US" b="0" i="0" dirty="0">
                <a:solidFill>
                  <a:srgbClr val="273239"/>
                </a:solidFill>
                <a:effectLst/>
                <a:latin typeface="Nunito" pitchFamily="2" charset="0"/>
              </a:rPr>
              <a:t>The relational model uses a collection of tables to represent both data and the relationships among those data. Each table has multiple columns, and each column has a unique name. Tables are also known as relations. The relational model is an example of a record-based model. Record-based models are so named because the database is structured in fixed-format records of several types. Each table contains records of a particular type. Each record type defines a fixed number of fields, or attributes. The columns of the table correspond to the attributes of the record type. The relational data model is the most widely used data model, and a vast majority of current database systems are based on the relational model.</a:t>
            </a:r>
          </a:p>
          <a:p>
            <a:endParaRPr lang="en-US" dirty="0"/>
          </a:p>
        </p:txBody>
      </p:sp>
    </p:spTree>
    <p:extLst>
      <p:ext uri="{BB962C8B-B14F-4D97-AF65-F5344CB8AC3E}">
        <p14:creationId xmlns:p14="http://schemas.microsoft.com/office/powerpoint/2010/main" val="629757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A59D1-7EE8-A952-0CDF-158B3A8EFCEE}"/>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Super Keys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305F571E-2A0B-7A68-4784-F0F088C2330F}"/>
              </a:ext>
            </a:extLst>
          </p:cNvPr>
          <p:cNvSpPr>
            <a:spLocks noGrp="1"/>
          </p:cNvSpPr>
          <p:nvPr>
            <p:ph idx="1"/>
          </p:nvPr>
        </p:nvSpPr>
        <p:spPr/>
        <p:txBody>
          <a:bodyPr/>
          <a:lstStyle/>
          <a:p>
            <a:r>
              <a:rPr lang="en-US" b="0" i="0" dirty="0">
                <a:solidFill>
                  <a:srgbClr val="273239"/>
                </a:solidFill>
                <a:effectLst/>
                <a:latin typeface="Nunito" pitchFamily="2" charset="0"/>
              </a:rPr>
              <a:t>Any set of attributes that allows us to identify unique rows (tuples) in a given relationship is known as super keys. Out of these super keys, we can always choose a proper subset among these that can be used as a primary key. Such keys are known as Candidate keys. If there is a combination of two or more attributes that are being used as the primary key then we call it a Composite key.</a:t>
            </a:r>
            <a:endParaRPr lang="en-US" dirty="0"/>
          </a:p>
        </p:txBody>
      </p:sp>
    </p:spTree>
    <p:extLst>
      <p:ext uri="{BB962C8B-B14F-4D97-AF65-F5344CB8AC3E}">
        <p14:creationId xmlns:p14="http://schemas.microsoft.com/office/powerpoint/2010/main" val="1609511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D9DD0-440F-A744-D04A-FAD2810423C3}"/>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Codd Rules in Relational Model</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F9E0EBAD-5E86-87C7-AE09-D0DE99A378C8}"/>
              </a:ext>
            </a:extLst>
          </p:cNvPr>
          <p:cNvSpPr>
            <a:spLocks noGrp="1"/>
          </p:cNvSpPr>
          <p:nvPr>
            <p:ph idx="1"/>
          </p:nvPr>
        </p:nvSpPr>
        <p:spPr/>
        <p:txBody>
          <a:bodyPr/>
          <a:lstStyle/>
          <a:p>
            <a:pPr algn="just" rtl="0" fontAlgn="base"/>
            <a:r>
              <a:rPr lang="en-US" b="0" i="0" dirty="0">
                <a:solidFill>
                  <a:srgbClr val="273239"/>
                </a:solidFill>
                <a:effectLst/>
                <a:latin typeface="Nunito" pitchFamily="2" charset="0"/>
              </a:rPr>
              <a:t>Edgar F Codd proposed the relational database model where he stated rules. Now these are known as Codd’s Rules. For any database to be the perfect one, it has to follow the rules.</a:t>
            </a:r>
          </a:p>
          <a:p>
            <a:pPr algn="just" rtl="0" fontAlgn="base"/>
            <a:r>
              <a:rPr lang="en-US" b="0" i="0" dirty="0">
                <a:solidFill>
                  <a:srgbClr val="273239"/>
                </a:solidFill>
                <a:effectLst/>
                <a:latin typeface="Nunito" pitchFamily="2" charset="0"/>
              </a:rPr>
              <a:t>For more, refer to </a:t>
            </a:r>
            <a:r>
              <a:rPr lang="en-US" b="0" i="0" u="sng" dirty="0">
                <a:solidFill>
                  <a:srgbClr val="273239"/>
                </a:solidFill>
                <a:effectLst/>
                <a:latin typeface="Nunito" pitchFamily="2" charset="0"/>
                <a:hlinkClick r:id="rId2"/>
              </a:rPr>
              <a:t>Codd Rules in Relational Model</a:t>
            </a:r>
            <a:r>
              <a:rPr lang="en-US" b="0" i="0" dirty="0">
                <a:solidFill>
                  <a:srgbClr val="273239"/>
                </a:solidFill>
                <a:effectLst/>
                <a:latin typeface="Nunito" pitchFamily="2" charset="0"/>
              </a:rPr>
              <a:t>.</a:t>
            </a:r>
          </a:p>
          <a:p>
            <a:endParaRPr lang="en-US" dirty="0"/>
          </a:p>
        </p:txBody>
      </p:sp>
    </p:spTree>
    <p:extLst>
      <p:ext uri="{BB962C8B-B14F-4D97-AF65-F5344CB8AC3E}">
        <p14:creationId xmlns:p14="http://schemas.microsoft.com/office/powerpoint/2010/main" val="2870119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69A2F-859E-D012-791D-743F948123B5}"/>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Advantages of the Relational Model</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84220AA3-F062-75B4-DF7C-39A4D916A51F}"/>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en-US" b="1" i="0" dirty="0">
                <a:solidFill>
                  <a:srgbClr val="273239"/>
                </a:solidFill>
                <a:effectLst/>
                <a:latin typeface="Nunito" pitchFamily="2" charset="0"/>
              </a:rPr>
              <a:t>Simple model:</a:t>
            </a:r>
            <a:r>
              <a:rPr lang="en-US" b="0" i="0" dirty="0">
                <a:solidFill>
                  <a:srgbClr val="273239"/>
                </a:solidFill>
                <a:effectLst/>
                <a:latin typeface="Nunito" pitchFamily="2" charset="0"/>
              </a:rPr>
              <a:t> Relational Model is simple and easy to use in comparison to other languages.</a:t>
            </a:r>
          </a:p>
          <a:p>
            <a:pPr algn="l" fontAlgn="base">
              <a:buFont typeface="Arial" panose="020B0604020202020204" pitchFamily="34" charset="0"/>
              <a:buChar char="•"/>
            </a:pPr>
            <a:r>
              <a:rPr lang="en-US" b="1" i="0" dirty="0">
                <a:solidFill>
                  <a:srgbClr val="273239"/>
                </a:solidFill>
                <a:effectLst/>
                <a:latin typeface="Nunito" pitchFamily="2" charset="0"/>
              </a:rPr>
              <a:t>Flexible: </a:t>
            </a:r>
            <a:r>
              <a:rPr lang="en-US" b="0" i="0" dirty="0">
                <a:solidFill>
                  <a:srgbClr val="273239"/>
                </a:solidFill>
                <a:effectLst/>
                <a:latin typeface="Nunito" pitchFamily="2" charset="0"/>
              </a:rPr>
              <a:t>Relational Model is more flexible than any other relational model present.</a:t>
            </a:r>
          </a:p>
          <a:p>
            <a:pPr algn="l" fontAlgn="base">
              <a:buFont typeface="Arial" panose="020B0604020202020204" pitchFamily="34" charset="0"/>
              <a:buChar char="•"/>
            </a:pPr>
            <a:r>
              <a:rPr lang="en-US" b="1" i="0" dirty="0">
                <a:solidFill>
                  <a:srgbClr val="273239"/>
                </a:solidFill>
                <a:effectLst/>
                <a:latin typeface="Nunito" pitchFamily="2" charset="0"/>
              </a:rPr>
              <a:t>Secure: </a:t>
            </a:r>
            <a:r>
              <a:rPr lang="en-US" b="0" i="0" dirty="0">
                <a:solidFill>
                  <a:srgbClr val="273239"/>
                </a:solidFill>
                <a:effectLst/>
                <a:latin typeface="Nunito" pitchFamily="2" charset="0"/>
              </a:rPr>
              <a:t>Relational Model is more secure than any other relational model.</a:t>
            </a:r>
          </a:p>
          <a:p>
            <a:pPr algn="l" fontAlgn="base">
              <a:buFont typeface="Arial" panose="020B0604020202020204" pitchFamily="34" charset="0"/>
              <a:buChar char="•"/>
            </a:pPr>
            <a:r>
              <a:rPr lang="en-US" b="1" i="0" dirty="0">
                <a:solidFill>
                  <a:srgbClr val="273239"/>
                </a:solidFill>
                <a:effectLst/>
                <a:latin typeface="Nunito" pitchFamily="2" charset="0"/>
              </a:rPr>
              <a:t>Data Accuracy: </a:t>
            </a:r>
            <a:r>
              <a:rPr lang="en-US" b="0" i="0" dirty="0">
                <a:solidFill>
                  <a:srgbClr val="273239"/>
                </a:solidFill>
                <a:effectLst/>
                <a:latin typeface="Nunito" pitchFamily="2" charset="0"/>
              </a:rPr>
              <a:t>Data is more accurate in the relational data model.</a:t>
            </a:r>
          </a:p>
          <a:p>
            <a:pPr algn="l" fontAlgn="base">
              <a:buFont typeface="Arial" panose="020B0604020202020204" pitchFamily="34" charset="0"/>
              <a:buChar char="•"/>
            </a:pPr>
            <a:r>
              <a:rPr lang="en-US" b="1" i="0" dirty="0">
                <a:solidFill>
                  <a:srgbClr val="273239"/>
                </a:solidFill>
                <a:effectLst/>
                <a:latin typeface="Nunito" pitchFamily="2" charset="0"/>
              </a:rPr>
              <a:t>Data Integrity: </a:t>
            </a:r>
            <a:r>
              <a:rPr lang="en-US" b="0" i="0" dirty="0">
                <a:solidFill>
                  <a:srgbClr val="273239"/>
                </a:solidFill>
                <a:effectLst/>
                <a:latin typeface="Nunito" pitchFamily="2" charset="0"/>
              </a:rPr>
              <a:t>The integrity of the data is maintained in the relational model.</a:t>
            </a:r>
          </a:p>
          <a:p>
            <a:pPr algn="l" fontAlgn="base">
              <a:buFont typeface="Arial" panose="020B0604020202020204" pitchFamily="34" charset="0"/>
              <a:buChar char="•"/>
            </a:pPr>
            <a:r>
              <a:rPr lang="en-US" b="1" i="0" dirty="0">
                <a:solidFill>
                  <a:srgbClr val="273239"/>
                </a:solidFill>
                <a:effectLst/>
                <a:latin typeface="Nunito" pitchFamily="2" charset="0"/>
              </a:rPr>
              <a:t>Operations can be Applied Easily: </a:t>
            </a:r>
            <a:r>
              <a:rPr lang="en-US" b="0" i="0" dirty="0">
                <a:solidFill>
                  <a:srgbClr val="273239"/>
                </a:solidFill>
                <a:effectLst/>
                <a:latin typeface="Nunito" pitchFamily="2" charset="0"/>
              </a:rPr>
              <a:t>It is better to perform operations in the relational model</a:t>
            </a:r>
          </a:p>
          <a:p>
            <a:endParaRPr lang="en-US" dirty="0"/>
          </a:p>
        </p:txBody>
      </p:sp>
    </p:spTree>
    <p:extLst>
      <p:ext uri="{BB962C8B-B14F-4D97-AF65-F5344CB8AC3E}">
        <p14:creationId xmlns:p14="http://schemas.microsoft.com/office/powerpoint/2010/main" val="3179038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A1AC7-F861-BBA1-B986-1805C5CB22B4}"/>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Disadvantages of the Relational Model</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0235997A-71B5-0EE4-7FA2-C5CB55532E95}"/>
              </a:ext>
            </a:extLst>
          </p:cNvPr>
          <p:cNvSpPr>
            <a:spLocks noGrp="1"/>
          </p:cNvSpPr>
          <p:nvPr>
            <p:ph idx="1"/>
          </p:nvPr>
        </p:nvSpPr>
        <p:spPr/>
        <p:txBody>
          <a:bodyPr/>
          <a:lstStyle/>
          <a:p>
            <a:pPr algn="l" fontAlgn="base">
              <a:buFont typeface="Arial" panose="020B0604020202020204" pitchFamily="34" charset="0"/>
              <a:buChar char="•"/>
            </a:pPr>
            <a:r>
              <a:rPr lang="en-US" b="0" i="0" dirty="0">
                <a:solidFill>
                  <a:srgbClr val="273239"/>
                </a:solidFill>
                <a:effectLst/>
                <a:latin typeface="Nunito" pitchFamily="2" charset="0"/>
              </a:rPr>
              <a:t>Relational Database Model is not very good for large databases.</a:t>
            </a:r>
          </a:p>
          <a:p>
            <a:pPr algn="l" fontAlgn="base">
              <a:buFont typeface="Arial" panose="020B0604020202020204" pitchFamily="34" charset="0"/>
              <a:buChar char="•"/>
            </a:pPr>
            <a:r>
              <a:rPr lang="en-US" b="0" i="0" dirty="0">
                <a:solidFill>
                  <a:srgbClr val="273239"/>
                </a:solidFill>
                <a:effectLst/>
                <a:latin typeface="Nunito" pitchFamily="2" charset="0"/>
              </a:rPr>
              <a:t>Sometimes, it becomes difficult to find the relation between tables.</a:t>
            </a:r>
          </a:p>
          <a:p>
            <a:pPr algn="l" fontAlgn="base">
              <a:buFont typeface="Arial" panose="020B0604020202020204" pitchFamily="34" charset="0"/>
              <a:buChar char="•"/>
            </a:pPr>
            <a:r>
              <a:rPr lang="en-US" b="0" i="0" dirty="0">
                <a:solidFill>
                  <a:srgbClr val="273239"/>
                </a:solidFill>
                <a:effectLst/>
                <a:latin typeface="Nunito" pitchFamily="2" charset="0"/>
              </a:rPr>
              <a:t>Because of the complex structure, the response time for queries is high</a:t>
            </a:r>
          </a:p>
          <a:p>
            <a:endParaRPr lang="en-US" dirty="0"/>
          </a:p>
        </p:txBody>
      </p:sp>
    </p:spTree>
    <p:extLst>
      <p:ext uri="{BB962C8B-B14F-4D97-AF65-F5344CB8AC3E}">
        <p14:creationId xmlns:p14="http://schemas.microsoft.com/office/powerpoint/2010/main" val="3974826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977DB-8605-9CF1-D2CF-6AB55C35C6CA}"/>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Characteristics of the Relational Model</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25AF8450-D2AE-C65D-D906-87ACFF86DE6A}"/>
              </a:ext>
            </a:extLst>
          </p:cNvPr>
          <p:cNvSpPr>
            <a:spLocks noGrp="1"/>
          </p:cNvSpPr>
          <p:nvPr>
            <p:ph idx="1"/>
          </p:nvPr>
        </p:nvSpPr>
        <p:spPr/>
        <p:txBody>
          <a:bodyPr>
            <a:normAutofit fontScale="92500"/>
          </a:bodyPr>
          <a:lstStyle/>
          <a:p>
            <a:pPr algn="l" fontAlgn="base">
              <a:buFont typeface="Arial" panose="020B0604020202020204" pitchFamily="34" charset="0"/>
              <a:buChar char="•"/>
            </a:pPr>
            <a:r>
              <a:rPr lang="en-US" b="0" i="0" dirty="0">
                <a:solidFill>
                  <a:srgbClr val="273239"/>
                </a:solidFill>
                <a:effectLst/>
                <a:latin typeface="Nunito" pitchFamily="2" charset="0"/>
              </a:rPr>
              <a:t>Data is represented in rows and columns called relations.</a:t>
            </a:r>
          </a:p>
          <a:p>
            <a:pPr algn="l" fontAlgn="base">
              <a:buFont typeface="Arial" panose="020B0604020202020204" pitchFamily="34" charset="0"/>
              <a:buChar char="•"/>
            </a:pPr>
            <a:r>
              <a:rPr lang="en-US" b="0" i="0" dirty="0">
                <a:solidFill>
                  <a:srgbClr val="273239"/>
                </a:solidFill>
                <a:effectLst/>
                <a:latin typeface="Nunito" pitchFamily="2" charset="0"/>
              </a:rPr>
              <a:t>Data is stored in tables having relationships between them called the Relational model.</a:t>
            </a:r>
          </a:p>
          <a:p>
            <a:pPr algn="l" fontAlgn="base">
              <a:buFont typeface="Arial" panose="020B0604020202020204" pitchFamily="34" charset="0"/>
              <a:buChar char="•"/>
            </a:pPr>
            <a:r>
              <a:rPr lang="en-US" b="0" i="0" dirty="0">
                <a:solidFill>
                  <a:srgbClr val="273239"/>
                </a:solidFill>
                <a:effectLst/>
                <a:latin typeface="Nunito" pitchFamily="2" charset="0"/>
              </a:rPr>
              <a:t>The relational model supports the operations like Data definition, Data manipulation, and Transaction management.</a:t>
            </a:r>
          </a:p>
          <a:p>
            <a:pPr algn="l" fontAlgn="base">
              <a:buFont typeface="Arial" panose="020B0604020202020204" pitchFamily="34" charset="0"/>
              <a:buChar char="•"/>
            </a:pPr>
            <a:r>
              <a:rPr lang="en-US" b="0" i="0" dirty="0">
                <a:solidFill>
                  <a:srgbClr val="273239"/>
                </a:solidFill>
                <a:effectLst/>
                <a:latin typeface="Nunito" pitchFamily="2" charset="0"/>
              </a:rPr>
              <a:t>Each column has a distinct name and they are representing attributes.</a:t>
            </a:r>
          </a:p>
          <a:p>
            <a:pPr algn="l" fontAlgn="base">
              <a:buFont typeface="Arial" panose="020B0604020202020204" pitchFamily="34" charset="0"/>
              <a:buChar char="•"/>
            </a:pPr>
            <a:r>
              <a:rPr lang="en-US" b="0" i="0">
                <a:solidFill>
                  <a:srgbClr val="273239"/>
                </a:solidFill>
                <a:effectLst/>
                <a:latin typeface="Nunito" pitchFamily="2" charset="0"/>
              </a:rPr>
              <a:t>Each row represents a single entity. </a:t>
            </a:r>
          </a:p>
          <a:p>
            <a:endParaRPr lang="en-US"/>
          </a:p>
        </p:txBody>
      </p:sp>
    </p:spTree>
    <p:extLst>
      <p:ext uri="{BB962C8B-B14F-4D97-AF65-F5344CB8AC3E}">
        <p14:creationId xmlns:p14="http://schemas.microsoft.com/office/powerpoint/2010/main" val="30608286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0328C-0F28-F6E4-4B52-C96B7D0B6A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986BC8F-719A-821D-CE28-DB1D37C82E7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755277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2D247-6B8E-A994-2CC8-55C2E6C7EEF7}"/>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What is the Relational Model?</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44578A54-9B1A-A031-01CC-7F5F3F9F0869}"/>
              </a:ext>
            </a:extLst>
          </p:cNvPr>
          <p:cNvSpPr>
            <a:spLocks noGrp="1"/>
          </p:cNvSpPr>
          <p:nvPr>
            <p:ph idx="1"/>
          </p:nvPr>
        </p:nvSpPr>
        <p:spPr/>
        <p:txBody>
          <a:bodyPr/>
          <a:lstStyle/>
          <a:p>
            <a:r>
              <a:rPr lang="en-US" b="0" i="0" dirty="0">
                <a:solidFill>
                  <a:srgbClr val="273239"/>
                </a:solidFill>
                <a:effectLst/>
                <a:latin typeface="Nunito" pitchFamily="2" charset="0"/>
              </a:rPr>
              <a:t>The relational model represents how data is stored in Relational Databases. A relational database consists of a collection of tables, each of which is assigned a unique name. Consider a relation STUDENT with attributes ROLL_NO, NAME, ADDRESS, PHONE, and AGE shown in the table. </a:t>
            </a:r>
            <a:endParaRPr lang="en-US" dirty="0"/>
          </a:p>
        </p:txBody>
      </p:sp>
    </p:spTree>
    <p:extLst>
      <p:ext uri="{BB962C8B-B14F-4D97-AF65-F5344CB8AC3E}">
        <p14:creationId xmlns:p14="http://schemas.microsoft.com/office/powerpoint/2010/main" val="1493821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8B88F-BFAD-16AC-FACD-238D9A207B70}"/>
              </a:ext>
            </a:extLst>
          </p:cNvPr>
          <p:cNvSpPr>
            <a:spLocks noGrp="1"/>
          </p:cNvSpPr>
          <p:nvPr>
            <p:ph type="title"/>
          </p:nvPr>
        </p:nvSpPr>
        <p:spPr/>
        <p:txBody>
          <a:bodyPr/>
          <a:lstStyle/>
          <a:p>
            <a:r>
              <a:rPr lang="en-US" b="1" i="0" dirty="0">
                <a:solidFill>
                  <a:srgbClr val="273239"/>
                </a:solidFill>
                <a:effectLst/>
                <a:latin typeface="Nunito" pitchFamily="2" charset="0"/>
              </a:rPr>
              <a:t>Table Student</a:t>
            </a:r>
            <a:endParaRPr lang="en-US" dirty="0"/>
          </a:p>
        </p:txBody>
      </p:sp>
      <p:graphicFrame>
        <p:nvGraphicFramePr>
          <p:cNvPr id="4" name="Content Placeholder 3">
            <a:extLst>
              <a:ext uri="{FF2B5EF4-FFF2-40B4-BE49-F238E27FC236}">
                <a16:creationId xmlns:a16="http://schemas.microsoft.com/office/drawing/2014/main" id="{3F514AE6-4EBB-3156-C85C-3FCBE97ADF83}"/>
              </a:ext>
            </a:extLst>
          </p:cNvPr>
          <p:cNvGraphicFramePr>
            <a:graphicFrameLocks noGrp="1"/>
          </p:cNvGraphicFramePr>
          <p:nvPr>
            <p:ph idx="1"/>
          </p:nvPr>
        </p:nvGraphicFramePr>
        <p:xfrm>
          <a:off x="2762250" y="3100070"/>
          <a:ext cx="6667500" cy="2232660"/>
        </p:xfrm>
        <a:graphic>
          <a:graphicData uri="http://schemas.openxmlformats.org/drawingml/2006/table">
            <a:tbl>
              <a:tblPr/>
              <a:tblGrid>
                <a:gridCol w="1333500">
                  <a:extLst>
                    <a:ext uri="{9D8B030D-6E8A-4147-A177-3AD203B41FA5}">
                      <a16:colId xmlns:a16="http://schemas.microsoft.com/office/drawing/2014/main" val="437140432"/>
                    </a:ext>
                  </a:extLst>
                </a:gridCol>
                <a:gridCol w="1333500">
                  <a:extLst>
                    <a:ext uri="{9D8B030D-6E8A-4147-A177-3AD203B41FA5}">
                      <a16:colId xmlns:a16="http://schemas.microsoft.com/office/drawing/2014/main" val="780419755"/>
                    </a:ext>
                  </a:extLst>
                </a:gridCol>
                <a:gridCol w="1333500">
                  <a:extLst>
                    <a:ext uri="{9D8B030D-6E8A-4147-A177-3AD203B41FA5}">
                      <a16:colId xmlns:a16="http://schemas.microsoft.com/office/drawing/2014/main" val="2218261676"/>
                    </a:ext>
                  </a:extLst>
                </a:gridCol>
                <a:gridCol w="1333500">
                  <a:extLst>
                    <a:ext uri="{9D8B030D-6E8A-4147-A177-3AD203B41FA5}">
                      <a16:colId xmlns:a16="http://schemas.microsoft.com/office/drawing/2014/main" val="1758999775"/>
                    </a:ext>
                  </a:extLst>
                </a:gridCol>
                <a:gridCol w="1333500">
                  <a:extLst>
                    <a:ext uri="{9D8B030D-6E8A-4147-A177-3AD203B41FA5}">
                      <a16:colId xmlns:a16="http://schemas.microsoft.com/office/drawing/2014/main" val="2013577997"/>
                    </a:ext>
                  </a:extLst>
                </a:gridCol>
              </a:tblGrid>
              <a:tr h="0">
                <a:tc>
                  <a:txBody>
                    <a:bodyPr/>
                    <a:lstStyle/>
                    <a:p>
                      <a:pPr algn="l" fontAlgn="base"/>
                      <a:r>
                        <a:rPr lang="en-US" sz="1400" b="1">
                          <a:effectLst/>
                        </a:rPr>
                        <a:t>ROLL_NO</a:t>
                      </a:r>
                    </a:p>
                  </a:txBody>
                  <a:tcPr marL="38100" marR="3810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400" b="1">
                          <a:effectLst/>
                        </a:rPr>
                        <a:t>NAME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400" b="1">
                          <a:effectLst/>
                        </a:rPr>
                        <a:t>ADDRESS</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400" b="1">
                          <a:effectLst/>
                        </a:rPr>
                        <a:t>PHONE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l" fontAlgn="base"/>
                      <a:r>
                        <a:rPr lang="en-US" sz="1400" b="1">
                          <a:effectLst/>
                        </a:rPr>
                        <a:t>AGE</a:t>
                      </a:r>
                    </a:p>
                  </a:txBody>
                  <a:tcPr marL="95250" marR="95250" marT="95250" marB="952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638231"/>
                  </a:ext>
                </a:extLst>
              </a:tr>
              <a:tr h="0">
                <a:tc>
                  <a:txBody>
                    <a:bodyPr/>
                    <a:lstStyle/>
                    <a:p>
                      <a:pPr algn="ctr" fontAlgn="ctr"/>
                      <a:r>
                        <a:rPr lang="en-US" sz="125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RAM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DELHI</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9455123451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18</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815412682"/>
                  </a:ext>
                </a:extLst>
              </a:tr>
              <a:tr h="0">
                <a:tc>
                  <a:txBody>
                    <a:bodyPr/>
                    <a:lstStyle/>
                    <a:p>
                      <a:pPr algn="ctr" fontAlgn="ctr"/>
                      <a:r>
                        <a:rPr lang="en-US" sz="1250" b="0">
                          <a:effectLst/>
                        </a:rPr>
                        <a:t>2</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RAMESH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GURGAON</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9652431543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18</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284680313"/>
                  </a:ext>
                </a:extLst>
              </a:tr>
              <a:tr h="0">
                <a:tc>
                  <a:txBody>
                    <a:bodyPr/>
                    <a:lstStyle/>
                    <a:p>
                      <a:pPr algn="ctr" fontAlgn="ctr"/>
                      <a:r>
                        <a:rPr lang="en-US" sz="1250" b="0">
                          <a:effectLst/>
                        </a:rPr>
                        <a:t>3</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SUJIT</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ROHTAK</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9156253131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20</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925605833"/>
                  </a:ext>
                </a:extLst>
              </a:tr>
              <a:tr h="0">
                <a:tc>
                  <a:txBody>
                    <a:bodyPr/>
                    <a:lstStyle/>
                    <a:p>
                      <a:pPr algn="ctr" fontAlgn="ctr"/>
                      <a:r>
                        <a:rPr lang="en-US" sz="1250" b="0">
                          <a:effectLst/>
                        </a:rPr>
                        <a:t>4</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SURESH</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DELHI</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 </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effectLst/>
                        </a:rPr>
                        <a:t>18</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707394568"/>
                  </a:ext>
                </a:extLst>
              </a:tr>
            </a:tbl>
          </a:graphicData>
        </a:graphic>
      </p:graphicFrame>
    </p:spTree>
    <p:extLst>
      <p:ext uri="{BB962C8B-B14F-4D97-AF65-F5344CB8AC3E}">
        <p14:creationId xmlns:p14="http://schemas.microsoft.com/office/powerpoint/2010/main" val="2054381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517CA-BD47-988F-9C97-A0E67B0B60AD}"/>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Important Terminologies</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BDC96673-D886-6BF3-291D-E576E4142E3B}"/>
              </a:ext>
            </a:extLst>
          </p:cNvPr>
          <p:cNvSpPr>
            <a:spLocks noGrp="1"/>
          </p:cNvSpPr>
          <p:nvPr>
            <p:ph idx="1"/>
          </p:nvPr>
        </p:nvSpPr>
        <p:spPr/>
        <p:txBody>
          <a:bodyPr>
            <a:normAutofit fontScale="92500" lnSpcReduction="10000"/>
          </a:bodyPr>
          <a:lstStyle/>
          <a:p>
            <a:pPr algn="l" fontAlgn="base">
              <a:buFont typeface="Arial" panose="020B0604020202020204" pitchFamily="34" charset="0"/>
              <a:buChar char="•"/>
            </a:pPr>
            <a:r>
              <a:rPr lang="en-US" b="1" i="0" dirty="0">
                <a:solidFill>
                  <a:srgbClr val="273239"/>
                </a:solidFill>
                <a:effectLst/>
                <a:latin typeface="Nunito" pitchFamily="2" charset="0"/>
              </a:rPr>
              <a:t>Attribute:</a:t>
            </a:r>
            <a:r>
              <a:rPr lang="en-US" b="0" i="0" dirty="0">
                <a:solidFill>
                  <a:srgbClr val="273239"/>
                </a:solidFill>
                <a:effectLst/>
                <a:latin typeface="Nunito" pitchFamily="2" charset="0"/>
              </a:rPr>
              <a:t> Attributes are the properties that define an entity. e.g.; </a:t>
            </a:r>
            <a:r>
              <a:rPr lang="en-US" b="1" i="0" dirty="0">
                <a:solidFill>
                  <a:srgbClr val="273239"/>
                </a:solidFill>
                <a:effectLst/>
                <a:latin typeface="Nunito" pitchFamily="2" charset="0"/>
              </a:rPr>
              <a:t>ROLL_NO</a:t>
            </a:r>
            <a:r>
              <a:rPr lang="en-US" b="0" i="0" dirty="0">
                <a:solidFill>
                  <a:srgbClr val="273239"/>
                </a:solidFill>
                <a:effectLst/>
                <a:latin typeface="Nunito" pitchFamily="2" charset="0"/>
              </a:rPr>
              <a:t>, </a:t>
            </a:r>
            <a:r>
              <a:rPr lang="en-US" b="1" i="0" dirty="0">
                <a:solidFill>
                  <a:srgbClr val="273239"/>
                </a:solidFill>
                <a:effectLst/>
                <a:latin typeface="Nunito" pitchFamily="2" charset="0"/>
              </a:rPr>
              <a:t>NAME, ADDRESS</a:t>
            </a:r>
            <a:endParaRPr lang="en-US" b="0" i="0" dirty="0">
              <a:solidFill>
                <a:srgbClr val="273239"/>
              </a:solidFill>
              <a:effectLst/>
              <a:latin typeface="Nunito" pitchFamily="2" charset="0"/>
            </a:endParaRPr>
          </a:p>
          <a:p>
            <a:pPr algn="l" fontAlgn="base">
              <a:buFont typeface="Arial" panose="020B0604020202020204" pitchFamily="34" charset="0"/>
              <a:buChar char="•"/>
            </a:pPr>
            <a:r>
              <a:rPr lang="en-US" b="1" i="0" dirty="0">
                <a:solidFill>
                  <a:srgbClr val="273239"/>
                </a:solidFill>
                <a:effectLst/>
                <a:latin typeface="Nunito" pitchFamily="2" charset="0"/>
              </a:rPr>
              <a:t>Relation Schema:</a:t>
            </a:r>
            <a:r>
              <a:rPr lang="en-US" b="0" i="0" dirty="0">
                <a:solidFill>
                  <a:srgbClr val="273239"/>
                </a:solidFill>
                <a:effectLst/>
                <a:latin typeface="Nunito" pitchFamily="2" charset="0"/>
              </a:rPr>
              <a:t> A relation schema defines the structure of the relation and represents the name of the relation with its attributes. e.g.; STUDENT (ROLL_NO, NAME, ADDRESS, PHONE, and AGE) is the relation schema for STUDENT. If a schema has more than 1 relation, it is called Relational Schema.</a:t>
            </a:r>
          </a:p>
          <a:p>
            <a:pPr algn="l" fontAlgn="base">
              <a:buFont typeface="Arial" panose="020B0604020202020204" pitchFamily="34" charset="0"/>
              <a:buChar char="•"/>
            </a:pPr>
            <a:r>
              <a:rPr lang="en-US" b="1" i="0" dirty="0">
                <a:solidFill>
                  <a:srgbClr val="273239"/>
                </a:solidFill>
                <a:effectLst/>
                <a:latin typeface="Nunito" pitchFamily="2" charset="0"/>
              </a:rPr>
              <a:t>Tuple:</a:t>
            </a:r>
            <a:r>
              <a:rPr lang="en-US" b="0" i="0" dirty="0">
                <a:solidFill>
                  <a:srgbClr val="273239"/>
                </a:solidFill>
                <a:effectLst/>
                <a:latin typeface="Nunito" pitchFamily="2" charset="0"/>
              </a:rPr>
              <a:t> Each row in the relation is known as a tuple. The above relation contains 4 tuples, one of which is shown as:</a:t>
            </a:r>
          </a:p>
          <a:p>
            <a:endParaRPr lang="en-US" dirty="0"/>
          </a:p>
        </p:txBody>
      </p:sp>
    </p:spTree>
    <p:extLst>
      <p:ext uri="{BB962C8B-B14F-4D97-AF65-F5344CB8AC3E}">
        <p14:creationId xmlns:p14="http://schemas.microsoft.com/office/powerpoint/2010/main" val="28033749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00D57-7354-C3F5-66F6-DF6D71CE57E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16FBCA64-0A6A-11C8-6BC8-C19F41D7242E}"/>
              </a:ext>
            </a:extLst>
          </p:cNvPr>
          <p:cNvGraphicFramePr>
            <a:graphicFrameLocks noGrp="1"/>
          </p:cNvGraphicFramePr>
          <p:nvPr>
            <p:ph idx="1"/>
          </p:nvPr>
        </p:nvGraphicFramePr>
        <p:xfrm>
          <a:off x="2762250" y="3987800"/>
          <a:ext cx="6667500" cy="457200"/>
        </p:xfrm>
        <a:graphic>
          <a:graphicData uri="http://schemas.openxmlformats.org/drawingml/2006/table">
            <a:tbl>
              <a:tblPr/>
              <a:tblGrid>
                <a:gridCol w="1333500">
                  <a:extLst>
                    <a:ext uri="{9D8B030D-6E8A-4147-A177-3AD203B41FA5}">
                      <a16:colId xmlns:a16="http://schemas.microsoft.com/office/drawing/2014/main" val="3182090983"/>
                    </a:ext>
                  </a:extLst>
                </a:gridCol>
                <a:gridCol w="1333500">
                  <a:extLst>
                    <a:ext uri="{9D8B030D-6E8A-4147-A177-3AD203B41FA5}">
                      <a16:colId xmlns:a16="http://schemas.microsoft.com/office/drawing/2014/main" val="4004951480"/>
                    </a:ext>
                  </a:extLst>
                </a:gridCol>
                <a:gridCol w="1333500">
                  <a:extLst>
                    <a:ext uri="{9D8B030D-6E8A-4147-A177-3AD203B41FA5}">
                      <a16:colId xmlns:a16="http://schemas.microsoft.com/office/drawing/2014/main" val="3892058391"/>
                    </a:ext>
                  </a:extLst>
                </a:gridCol>
                <a:gridCol w="1333500">
                  <a:extLst>
                    <a:ext uri="{9D8B030D-6E8A-4147-A177-3AD203B41FA5}">
                      <a16:colId xmlns:a16="http://schemas.microsoft.com/office/drawing/2014/main" val="1768470527"/>
                    </a:ext>
                  </a:extLst>
                </a:gridCol>
                <a:gridCol w="1333500">
                  <a:extLst>
                    <a:ext uri="{9D8B030D-6E8A-4147-A177-3AD203B41FA5}">
                      <a16:colId xmlns:a16="http://schemas.microsoft.com/office/drawing/2014/main" val="964978632"/>
                    </a:ext>
                  </a:extLst>
                </a:gridCol>
              </a:tblGrid>
              <a:tr h="0">
                <a:tc>
                  <a:txBody>
                    <a:bodyPr/>
                    <a:lstStyle/>
                    <a:p>
                      <a:pPr algn="ctr" fontAlgn="ctr"/>
                      <a:r>
                        <a:rPr lang="en-US" sz="1250" b="0">
                          <a:effectLst/>
                        </a:rPr>
                        <a:t>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RAM</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DELHI</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a:effectLst/>
                        </a:rPr>
                        <a:t>9455123451</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250" b="0" dirty="0">
                          <a:effectLst/>
                        </a:rPr>
                        <a:t>18</a:t>
                      </a:r>
                    </a:p>
                  </a:txBody>
                  <a:tcPr marL="95250" marR="95250" marT="133350" marB="133350" anchor="ctr">
                    <a:lnL w="2858" cap="flat" cmpd="sng" algn="ctr">
                      <a:solidFill>
                        <a:srgbClr val="DFDFDF"/>
                      </a:solidFill>
                      <a:prstDash val="solid"/>
                      <a:round/>
                      <a:headEnd type="none" w="med" len="med"/>
                      <a:tailEnd type="none" w="med" len="med"/>
                    </a:lnL>
                    <a:lnR w="2858" cap="flat" cmpd="sng" algn="ctr">
                      <a:solidFill>
                        <a:srgbClr val="DFDFDF"/>
                      </a:solidFill>
                      <a:prstDash val="solid"/>
                      <a:round/>
                      <a:headEnd type="none" w="med" len="med"/>
                      <a:tailEnd type="none" w="med" len="med"/>
                    </a:lnR>
                    <a:lnT w="2858" cap="flat" cmpd="sng" algn="ctr">
                      <a:solidFill>
                        <a:srgbClr val="DFDFDF"/>
                      </a:solidFill>
                      <a:prstDash val="solid"/>
                      <a:round/>
                      <a:headEnd type="none" w="med" len="med"/>
                      <a:tailEnd type="none" w="med" len="med"/>
                    </a:lnT>
                    <a:lnB w="2858"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764021358"/>
                  </a:ext>
                </a:extLst>
              </a:tr>
            </a:tbl>
          </a:graphicData>
        </a:graphic>
      </p:graphicFrame>
    </p:spTree>
    <p:extLst>
      <p:ext uri="{BB962C8B-B14F-4D97-AF65-F5344CB8AC3E}">
        <p14:creationId xmlns:p14="http://schemas.microsoft.com/office/powerpoint/2010/main" val="2282449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EF4FB-A28C-832A-AA7B-D7B2B51DA29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0C44ED6-E35B-29F2-0C1A-6795FB60FAD1}"/>
              </a:ext>
            </a:extLst>
          </p:cNvPr>
          <p:cNvSpPr>
            <a:spLocks noGrp="1"/>
          </p:cNvSpPr>
          <p:nvPr>
            <p:ph idx="1"/>
          </p:nvPr>
        </p:nvSpPr>
        <p:spPr/>
        <p:txBody>
          <a:bodyPr>
            <a:normAutofit fontScale="85000" lnSpcReduction="20000"/>
          </a:bodyPr>
          <a:lstStyle/>
          <a:p>
            <a:pPr algn="l" fontAlgn="base">
              <a:buFont typeface="Arial" panose="020B0604020202020204" pitchFamily="34" charset="0"/>
              <a:buChar char="•"/>
            </a:pPr>
            <a:r>
              <a:rPr lang="en-US" b="1" i="0" dirty="0">
                <a:solidFill>
                  <a:srgbClr val="273239"/>
                </a:solidFill>
                <a:effectLst/>
                <a:latin typeface="Nunito" pitchFamily="2" charset="0"/>
              </a:rPr>
              <a:t>Relation Instance:</a:t>
            </a:r>
            <a:r>
              <a:rPr lang="en-US" b="0" i="0" dirty="0">
                <a:solidFill>
                  <a:srgbClr val="273239"/>
                </a:solidFill>
                <a:effectLst/>
                <a:latin typeface="Nunito" pitchFamily="2" charset="0"/>
              </a:rPr>
              <a:t> The set of tuples of a relation at a particular instance of time is called a relation instance. Table 1 shows the relation instance of STUDENT at a particular time. It can change whenever there is an insertion, deletion, or update in the database.</a:t>
            </a:r>
          </a:p>
          <a:p>
            <a:pPr algn="l" fontAlgn="base">
              <a:buFont typeface="Arial" panose="020B0604020202020204" pitchFamily="34" charset="0"/>
              <a:buChar char="•"/>
            </a:pPr>
            <a:r>
              <a:rPr lang="en-US" b="1" i="0" dirty="0">
                <a:solidFill>
                  <a:srgbClr val="273239"/>
                </a:solidFill>
                <a:effectLst/>
                <a:latin typeface="Nunito" pitchFamily="2" charset="0"/>
              </a:rPr>
              <a:t>Degree:</a:t>
            </a:r>
            <a:r>
              <a:rPr lang="en-US" b="0" i="0" dirty="0">
                <a:solidFill>
                  <a:srgbClr val="273239"/>
                </a:solidFill>
                <a:effectLst/>
                <a:latin typeface="Nunito" pitchFamily="2" charset="0"/>
              </a:rPr>
              <a:t> The number of attributes in the relation is known as the degree of the relation. The </a:t>
            </a:r>
            <a:r>
              <a:rPr lang="en-US" b="1" i="0" dirty="0">
                <a:solidFill>
                  <a:srgbClr val="273239"/>
                </a:solidFill>
                <a:effectLst/>
                <a:latin typeface="Nunito" pitchFamily="2" charset="0"/>
              </a:rPr>
              <a:t>STUDENT</a:t>
            </a:r>
            <a:r>
              <a:rPr lang="en-US" b="0" i="0" dirty="0">
                <a:solidFill>
                  <a:srgbClr val="273239"/>
                </a:solidFill>
                <a:effectLst/>
                <a:latin typeface="Nunito" pitchFamily="2" charset="0"/>
              </a:rPr>
              <a:t> relation defined above has degree 5.</a:t>
            </a:r>
          </a:p>
          <a:p>
            <a:pPr algn="l" fontAlgn="base">
              <a:buFont typeface="Arial" panose="020B0604020202020204" pitchFamily="34" charset="0"/>
              <a:buChar char="•"/>
            </a:pPr>
            <a:r>
              <a:rPr lang="en-US" b="1" i="0" dirty="0">
                <a:solidFill>
                  <a:srgbClr val="273239"/>
                </a:solidFill>
                <a:effectLst/>
                <a:latin typeface="Nunito" pitchFamily="2" charset="0"/>
              </a:rPr>
              <a:t>Cardinality: </a:t>
            </a:r>
            <a:r>
              <a:rPr lang="en-US" b="0" i="0" dirty="0">
                <a:solidFill>
                  <a:srgbClr val="273239"/>
                </a:solidFill>
                <a:effectLst/>
                <a:latin typeface="Nunito" pitchFamily="2" charset="0"/>
              </a:rPr>
              <a:t>The number of tuples in a relation is known as</a:t>
            </a:r>
            <a:r>
              <a:rPr lang="en-US" b="0" i="0" u="sng" dirty="0">
                <a:solidFill>
                  <a:srgbClr val="273239"/>
                </a:solidFill>
                <a:effectLst/>
                <a:latin typeface="Nunito" pitchFamily="2" charset="0"/>
                <a:hlinkClick r:id="rId2"/>
              </a:rPr>
              <a:t> cardinality</a:t>
            </a:r>
            <a:r>
              <a:rPr lang="en-US" b="0" i="0" dirty="0">
                <a:solidFill>
                  <a:srgbClr val="273239"/>
                </a:solidFill>
                <a:effectLst/>
                <a:latin typeface="Nunito" pitchFamily="2" charset="0"/>
              </a:rPr>
              <a:t>. The </a:t>
            </a:r>
            <a:r>
              <a:rPr lang="en-US" b="1" i="0" dirty="0">
                <a:solidFill>
                  <a:srgbClr val="273239"/>
                </a:solidFill>
                <a:effectLst/>
                <a:latin typeface="Nunito" pitchFamily="2" charset="0"/>
              </a:rPr>
              <a:t>STUDENT</a:t>
            </a:r>
            <a:r>
              <a:rPr lang="en-US" b="0" i="0" dirty="0">
                <a:solidFill>
                  <a:srgbClr val="273239"/>
                </a:solidFill>
                <a:effectLst/>
                <a:latin typeface="Nunito" pitchFamily="2" charset="0"/>
              </a:rPr>
              <a:t> relation defined above has cardinality 4.</a:t>
            </a:r>
          </a:p>
          <a:p>
            <a:pPr algn="l" fontAlgn="base">
              <a:buFont typeface="Arial" panose="020B0604020202020204" pitchFamily="34" charset="0"/>
              <a:buChar char="•"/>
            </a:pPr>
            <a:r>
              <a:rPr lang="en-US" b="1" i="0" dirty="0">
                <a:solidFill>
                  <a:srgbClr val="273239"/>
                </a:solidFill>
                <a:effectLst/>
                <a:latin typeface="Nunito" pitchFamily="2" charset="0"/>
              </a:rPr>
              <a:t>Column:</a:t>
            </a:r>
            <a:r>
              <a:rPr lang="en-US" b="0" i="0" dirty="0">
                <a:solidFill>
                  <a:srgbClr val="273239"/>
                </a:solidFill>
                <a:effectLst/>
                <a:latin typeface="Nunito" pitchFamily="2" charset="0"/>
              </a:rPr>
              <a:t> The column represents the set of values for a particular attribute. The column </a:t>
            </a:r>
            <a:r>
              <a:rPr lang="en-US" b="1" i="0" dirty="0">
                <a:solidFill>
                  <a:srgbClr val="273239"/>
                </a:solidFill>
                <a:effectLst/>
                <a:latin typeface="Nunito" pitchFamily="2" charset="0"/>
              </a:rPr>
              <a:t>ROLL_NO</a:t>
            </a:r>
            <a:r>
              <a:rPr lang="en-US" b="0" i="0" dirty="0">
                <a:solidFill>
                  <a:srgbClr val="273239"/>
                </a:solidFill>
                <a:effectLst/>
                <a:latin typeface="Nunito" pitchFamily="2" charset="0"/>
              </a:rPr>
              <a:t> is extracted from the relation STUDENT.</a:t>
            </a:r>
          </a:p>
          <a:p>
            <a:endParaRPr lang="en-US" dirty="0"/>
          </a:p>
        </p:txBody>
      </p:sp>
    </p:spTree>
    <p:extLst>
      <p:ext uri="{BB962C8B-B14F-4D97-AF65-F5344CB8AC3E}">
        <p14:creationId xmlns:p14="http://schemas.microsoft.com/office/powerpoint/2010/main" val="10807876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1BCA8-D36C-0672-3C15-812B100896E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4D6C28-66CC-5F69-C333-63636DBDF7BA}"/>
              </a:ext>
            </a:extLst>
          </p:cNvPr>
          <p:cNvSpPr>
            <a:spLocks noGrp="1"/>
          </p:cNvSpPr>
          <p:nvPr>
            <p:ph idx="1"/>
          </p:nvPr>
        </p:nvSpPr>
        <p:spPr/>
        <p:txBody>
          <a:bodyPr>
            <a:normAutofit fontScale="70000" lnSpcReduction="20000"/>
          </a:bodyPr>
          <a:lstStyle/>
          <a:p>
            <a:pPr algn="l" fontAlgn="base">
              <a:buFont typeface="Arial" panose="020B0604020202020204" pitchFamily="34" charset="0"/>
              <a:buChar char="•"/>
            </a:pPr>
            <a:r>
              <a:rPr lang="en-US" b="1" i="0" dirty="0">
                <a:solidFill>
                  <a:srgbClr val="273239"/>
                </a:solidFill>
                <a:effectLst/>
                <a:latin typeface="Nunito" pitchFamily="2" charset="0"/>
              </a:rPr>
              <a:t>NULL Values:</a:t>
            </a:r>
            <a:r>
              <a:rPr lang="en-US" b="0" i="0" dirty="0">
                <a:solidFill>
                  <a:srgbClr val="273239"/>
                </a:solidFill>
                <a:effectLst/>
                <a:latin typeface="Nunito" pitchFamily="2" charset="0"/>
              </a:rPr>
              <a:t> The value which is not known or unavailable is called a NULL value. It is represented by blank space. e.g.; PHONE of STUDENT having ROLL_NO 4 is NULL. </a:t>
            </a:r>
          </a:p>
          <a:p>
            <a:pPr algn="l" fontAlgn="base">
              <a:buFont typeface="Arial" panose="020B0604020202020204" pitchFamily="34" charset="0"/>
              <a:buChar char="•"/>
            </a:pPr>
            <a:r>
              <a:rPr lang="en-US" b="1" i="0" dirty="0">
                <a:solidFill>
                  <a:srgbClr val="273239"/>
                </a:solidFill>
                <a:effectLst/>
                <a:latin typeface="Nunito" pitchFamily="2" charset="0"/>
              </a:rPr>
              <a:t>Relation Key: </a:t>
            </a:r>
            <a:r>
              <a:rPr lang="en-US" b="0" i="0" dirty="0">
                <a:solidFill>
                  <a:srgbClr val="273239"/>
                </a:solidFill>
                <a:effectLst/>
                <a:latin typeface="Nunito" pitchFamily="2" charset="0"/>
              </a:rPr>
              <a:t>These are basically the keys that are used to identify the rows uniquely or also help in identifying tables. These are of the following types.</a:t>
            </a:r>
          </a:p>
          <a:p>
            <a:pPr marL="742950" lvl="1" indent="-285750" algn="l" fontAlgn="base">
              <a:buFont typeface="Arial" panose="020B0604020202020204" pitchFamily="34" charset="0"/>
              <a:buChar char="•"/>
            </a:pPr>
            <a:r>
              <a:rPr lang="en-US" b="0" i="0" u="sng" dirty="0">
                <a:solidFill>
                  <a:srgbClr val="273239"/>
                </a:solidFill>
                <a:effectLst/>
                <a:latin typeface="Nunito" pitchFamily="2" charset="0"/>
                <a:hlinkClick r:id="rId2"/>
              </a:rPr>
              <a:t>Primary Key</a:t>
            </a:r>
            <a:endParaRPr lang="en-US" b="0"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b="0" i="0" u="sng" dirty="0">
                <a:solidFill>
                  <a:srgbClr val="273239"/>
                </a:solidFill>
                <a:effectLst/>
                <a:latin typeface="Nunito" pitchFamily="2" charset="0"/>
                <a:hlinkClick r:id="rId3"/>
              </a:rPr>
              <a:t>Candidate Key</a:t>
            </a:r>
            <a:endParaRPr lang="en-US" b="0"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b="0" i="0" u="sng" dirty="0">
                <a:solidFill>
                  <a:srgbClr val="273239"/>
                </a:solidFill>
                <a:effectLst/>
                <a:latin typeface="Nunito" pitchFamily="2" charset="0"/>
                <a:hlinkClick r:id="rId4"/>
              </a:rPr>
              <a:t>Super Key</a:t>
            </a:r>
            <a:endParaRPr lang="en-US" b="0"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b="0" i="0" u="sng" dirty="0">
                <a:solidFill>
                  <a:srgbClr val="273239"/>
                </a:solidFill>
                <a:effectLst/>
                <a:latin typeface="Nunito" pitchFamily="2" charset="0"/>
                <a:hlinkClick r:id="rId5"/>
              </a:rPr>
              <a:t>Foreign Key</a:t>
            </a:r>
            <a:endParaRPr lang="en-US" b="0"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b="0" i="0" u="sng" dirty="0">
                <a:solidFill>
                  <a:srgbClr val="273239"/>
                </a:solidFill>
                <a:effectLst/>
                <a:latin typeface="Nunito" pitchFamily="2" charset="0"/>
                <a:hlinkClick r:id="rId6"/>
              </a:rPr>
              <a:t>Alternate Key</a:t>
            </a:r>
            <a:endParaRPr lang="en-US" b="0" i="0" dirty="0">
              <a:solidFill>
                <a:srgbClr val="273239"/>
              </a:solidFill>
              <a:effectLst/>
              <a:latin typeface="Nunito" pitchFamily="2" charset="0"/>
            </a:endParaRPr>
          </a:p>
          <a:p>
            <a:pPr marL="742950" lvl="1" indent="-285750" algn="l" fontAlgn="base">
              <a:buFont typeface="Arial" panose="020B0604020202020204" pitchFamily="34" charset="0"/>
              <a:buChar char="•"/>
            </a:pPr>
            <a:r>
              <a:rPr lang="en-US" b="0" i="0" u="sng" dirty="0">
                <a:solidFill>
                  <a:srgbClr val="273239"/>
                </a:solidFill>
                <a:effectLst/>
                <a:latin typeface="Nunito" pitchFamily="2" charset="0"/>
                <a:hlinkClick r:id="rId7"/>
              </a:rPr>
              <a:t>Composite Key</a:t>
            </a:r>
            <a:endParaRPr lang="en-US" b="0" i="0" dirty="0">
              <a:solidFill>
                <a:srgbClr val="273239"/>
              </a:solidFill>
              <a:effectLst/>
              <a:latin typeface="Nunito" pitchFamily="2" charset="0"/>
            </a:endParaRPr>
          </a:p>
          <a:p>
            <a:endParaRPr lang="en-US" dirty="0"/>
          </a:p>
        </p:txBody>
      </p:sp>
    </p:spTree>
    <p:extLst>
      <p:ext uri="{BB962C8B-B14F-4D97-AF65-F5344CB8AC3E}">
        <p14:creationId xmlns:p14="http://schemas.microsoft.com/office/powerpoint/2010/main" val="11999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68FA8-516E-1F04-F173-5618FE89D6CA}"/>
              </a:ext>
            </a:extLst>
          </p:cNvPr>
          <p:cNvSpPr>
            <a:spLocks noGrp="1"/>
          </p:cNvSpPr>
          <p:nvPr>
            <p:ph type="title"/>
          </p:nvPr>
        </p:nvSpPr>
        <p:spPr/>
        <p:txBody>
          <a:bodyPr>
            <a:normAutofit fontScale="90000"/>
          </a:bodyPr>
          <a:lstStyle/>
          <a:p>
            <a:r>
              <a:rPr lang="en-US" b="1" i="0" dirty="0">
                <a:solidFill>
                  <a:srgbClr val="273239"/>
                </a:solidFill>
                <a:effectLst/>
                <a:latin typeface="Nunito" pitchFamily="2" charset="0"/>
              </a:rPr>
              <a:t>Constraints in Relational Model</a:t>
            </a:r>
            <a:br>
              <a:rPr lang="en-US" b="1" i="0" dirty="0">
                <a:solidFill>
                  <a:srgbClr val="273239"/>
                </a:solidFill>
                <a:effectLst/>
                <a:latin typeface="Nunito" pitchFamily="2" charset="0"/>
              </a:rPr>
            </a:br>
            <a:endParaRPr lang="en-US" dirty="0"/>
          </a:p>
        </p:txBody>
      </p:sp>
      <p:sp>
        <p:nvSpPr>
          <p:cNvPr id="3" name="Content Placeholder 2">
            <a:extLst>
              <a:ext uri="{FF2B5EF4-FFF2-40B4-BE49-F238E27FC236}">
                <a16:creationId xmlns:a16="http://schemas.microsoft.com/office/drawing/2014/main" id="{4595E5A3-C9BB-2339-6C31-513B2295C8F2}"/>
              </a:ext>
            </a:extLst>
          </p:cNvPr>
          <p:cNvSpPr>
            <a:spLocks noGrp="1"/>
          </p:cNvSpPr>
          <p:nvPr>
            <p:ph idx="1"/>
          </p:nvPr>
        </p:nvSpPr>
        <p:spPr/>
        <p:txBody>
          <a:bodyPr>
            <a:normAutofit fontScale="92500" lnSpcReduction="20000"/>
          </a:bodyPr>
          <a:lstStyle/>
          <a:p>
            <a:pPr algn="just" rtl="0" fontAlgn="base"/>
            <a:r>
              <a:rPr lang="en-US" b="0" i="0" dirty="0">
                <a:solidFill>
                  <a:srgbClr val="273239"/>
                </a:solidFill>
                <a:effectLst/>
                <a:latin typeface="Nunito" pitchFamily="2" charset="0"/>
              </a:rPr>
              <a:t>While designing the Relational Model, we define some conditions which must hold for data present in the database are called Constraints. These constraints are checked before performing any operation (insertion, deletion, and </a:t>
            </a:r>
            <a:r>
              <a:rPr lang="en-US" b="0" i="0" dirty="0" err="1">
                <a:solidFill>
                  <a:srgbClr val="273239"/>
                </a:solidFill>
                <a:effectLst/>
                <a:latin typeface="Nunito" pitchFamily="2" charset="0"/>
              </a:rPr>
              <a:t>updation</a:t>
            </a:r>
            <a:r>
              <a:rPr lang="en-US" b="0" i="0" dirty="0">
                <a:solidFill>
                  <a:srgbClr val="273239"/>
                </a:solidFill>
                <a:effectLst/>
                <a:latin typeface="Nunito" pitchFamily="2" charset="0"/>
              </a:rPr>
              <a:t> ) in the database. If there is a violation of any of the constraints, the operation will fail.</a:t>
            </a:r>
          </a:p>
          <a:p>
            <a:pPr algn="l" fontAlgn="base"/>
            <a:r>
              <a:rPr lang="en-US" b="1" i="0" dirty="0">
                <a:solidFill>
                  <a:srgbClr val="273239"/>
                </a:solidFill>
                <a:effectLst/>
                <a:latin typeface="Nunito" pitchFamily="2" charset="0"/>
              </a:rPr>
              <a:t>Domain Constraints</a:t>
            </a:r>
          </a:p>
          <a:p>
            <a:pPr algn="just" rtl="0" fontAlgn="base"/>
            <a:r>
              <a:rPr lang="en-US" b="0" i="0" dirty="0">
                <a:solidFill>
                  <a:srgbClr val="273239"/>
                </a:solidFill>
                <a:effectLst/>
                <a:latin typeface="Nunito" pitchFamily="2" charset="0"/>
              </a:rPr>
              <a:t>These are attribute-level constraints. An attribute can only take values that lie inside the domain range. e.g.; If a constraint AGE&gt;0 is applied to STUDENT relation, inserting a negative value of AGE will result in failure.</a:t>
            </a:r>
          </a:p>
          <a:p>
            <a:endParaRPr lang="en-US" dirty="0"/>
          </a:p>
        </p:txBody>
      </p:sp>
    </p:spTree>
    <p:extLst>
      <p:ext uri="{BB962C8B-B14F-4D97-AF65-F5344CB8AC3E}">
        <p14:creationId xmlns:p14="http://schemas.microsoft.com/office/powerpoint/2010/main" val="3835905491"/>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19</TotalTime>
  <Words>1675</Words>
  <Application>Microsoft Office PowerPoint</Application>
  <PresentationFormat>Widescreen</PresentationFormat>
  <Paragraphs>137</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Garamond</vt:lpstr>
      <vt:lpstr>Nunito</vt:lpstr>
      <vt:lpstr>Source Sans 3</vt:lpstr>
      <vt:lpstr>Organic</vt:lpstr>
      <vt:lpstr>PowerPoint Presentation</vt:lpstr>
      <vt:lpstr>Relational Model in DBMS </vt:lpstr>
      <vt:lpstr>What is the Relational Model? </vt:lpstr>
      <vt:lpstr>Table Student</vt:lpstr>
      <vt:lpstr>Important Terminologies </vt:lpstr>
      <vt:lpstr>PowerPoint Presentation</vt:lpstr>
      <vt:lpstr>PowerPoint Presentation</vt:lpstr>
      <vt:lpstr>PowerPoint Presentation</vt:lpstr>
      <vt:lpstr>Constraints in Relational Model </vt:lpstr>
      <vt:lpstr>Key Integrity </vt:lpstr>
      <vt:lpstr>Referential Integrity </vt:lpstr>
      <vt:lpstr>Table Student </vt:lpstr>
      <vt:lpstr>Table Branch </vt:lpstr>
      <vt:lpstr>PowerPoint Presentation</vt:lpstr>
      <vt:lpstr>Anomalies in the Relational Model </vt:lpstr>
      <vt:lpstr>Insertion Anomaly in Referencing Relation </vt:lpstr>
      <vt:lpstr>Deletion/ Updation Anomaly in Referenced Relation:  </vt:lpstr>
      <vt:lpstr>On Delete Cascade </vt:lpstr>
      <vt:lpstr>On Update Cascade </vt:lpstr>
      <vt:lpstr>Super Keys </vt:lpstr>
      <vt:lpstr>Codd Rules in Relational Model </vt:lpstr>
      <vt:lpstr>Advantages of the Relational Model </vt:lpstr>
      <vt:lpstr>Disadvantages of the Relational Model </vt:lpstr>
      <vt:lpstr>Characteristics of the Relational Model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Emmanuel Edube</dc:creator>
  <cp:lastModifiedBy>Emmanuel Edube</cp:lastModifiedBy>
  <cp:revision>1</cp:revision>
  <dcterms:created xsi:type="dcterms:W3CDTF">2024-02-16T09:51:06Z</dcterms:created>
  <dcterms:modified xsi:type="dcterms:W3CDTF">2024-02-16T10:10:21Z</dcterms:modified>
</cp:coreProperties>
</file>