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wdp" ContentType="image/vnd.ms-photo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346" r:id="rId6"/>
    <p:sldId id="495" r:id="rId7"/>
    <p:sldId id="496" r:id="rId8"/>
    <p:sldId id="497" r:id="rId9"/>
    <p:sldId id="354" r:id="rId10"/>
    <p:sldId id="498" r:id="rId11"/>
    <p:sldId id="499" r:id="rId12"/>
    <p:sldId id="272" r:id="rId13"/>
    <p:sldId id="273" r:id="rId14"/>
    <p:sldId id="320" r:id="rId15"/>
    <p:sldId id="501" r:id="rId16"/>
    <p:sldId id="321" r:id="rId17"/>
    <p:sldId id="500" r:id="rId18"/>
    <p:sldId id="26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D932"/>
    <a:srgbClr val="D7014D"/>
    <a:srgbClr val="D70167"/>
    <a:srgbClr val="0B3D91"/>
    <a:srgbClr val="1F497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中度样式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7"/>
    <p:restoredTop sz="96348"/>
  </p:normalViewPr>
  <p:slideViewPr>
    <p:cSldViewPr snapToGrid="0" snapToObjects="1">
      <p:cViewPr varScale="1">
        <p:scale>
          <a:sx n="56" d="100"/>
          <a:sy n="56" d="100"/>
        </p:scale>
        <p:origin x="1180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2" Type="http://schemas.openxmlformats.org/officeDocument/2006/relationships/tableStyles" Target="tableStyles.xml"/><Relationship Id="rId21" Type="http://schemas.openxmlformats.org/officeDocument/2006/relationships/viewProps" Target="viewProps.xml"/><Relationship Id="rId20" Type="http://schemas.openxmlformats.org/officeDocument/2006/relationships/presProps" Target="presProps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C44A75-E927-1849-AD80-A5DA1ED1D28C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8657CA-E760-454B-9A7B-123A550706C2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657CA-E760-454B-9A7B-123A550706C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2400" dirty="0"/>
              <a:t>BNF = 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Backus </a:t>
            </a:r>
            <a:r>
              <a:rPr lang="en-US" sz="2400" b="1" i="0" dirty="0" err="1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Naur</a:t>
            </a:r>
            <a:r>
              <a:rPr lang="en-US" sz="2400" b="1" i="0" dirty="0">
                <a:solidFill>
                  <a:srgbClr val="273239"/>
                </a:solidFill>
                <a:effectLst/>
                <a:latin typeface="Nunito" panose="020F0502020204030204" pitchFamily="2" charset="0"/>
              </a:rPr>
              <a:t> Form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8657CA-E760-454B-9A7B-123A550706C2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47C80A-208B-4BCD-9485-65AA0A46738D}" type="slidenum">
              <a:rPr lang="en-US" altLang="en-US" sz="1200" b="0"/>
            </a:fld>
            <a:endParaRPr lang="en-US" altLang="en-US" sz="1200" b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8525" y="2390775"/>
            <a:ext cx="0" cy="0"/>
          </a:xfrm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0" tIns="45639" rIns="91280" bIns="45639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8647C80A-208B-4BCD-9485-65AA0A46738D}" type="slidenum">
              <a:rPr lang="en-US" altLang="en-US" sz="1200" b="0"/>
            </a:fld>
            <a:endParaRPr lang="en-US" altLang="en-US" sz="1200" b="0"/>
          </a:p>
        </p:txBody>
      </p:sp>
      <p:sp>
        <p:nvSpPr>
          <p:cNvPr id="368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8525" y="2390775"/>
            <a:ext cx="0" cy="0"/>
          </a:xfrm>
        </p:spPr>
      </p:sp>
      <p:sp>
        <p:nvSpPr>
          <p:cNvPr id="368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0" tIns="45639" rIns="91280" bIns="45639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C772C9E-FCC9-46C5-AB97-A75CC9559CB5}" type="slidenum">
              <a:rPr lang="en-US" altLang="en-US" sz="1200" b="0"/>
            </a:fld>
            <a:endParaRPr lang="en-US" altLang="en-US" sz="1200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8525" y="2390775"/>
            <a:ext cx="0" cy="0"/>
          </a:xfrm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0" tIns="45639" rIns="91280" bIns="45639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29005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29005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C772C9E-FCC9-46C5-AB97-A75CC9559CB5}" type="slidenum">
              <a:rPr lang="en-US" altLang="en-US" sz="1200" b="0"/>
            </a:fld>
            <a:endParaRPr lang="en-US" altLang="en-US" sz="1200" b="0"/>
          </a:p>
        </p:txBody>
      </p:sp>
      <p:sp>
        <p:nvSpPr>
          <p:cNvPr id="378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438525" y="2390775"/>
            <a:ext cx="0" cy="0"/>
          </a:xfrm>
        </p:spPr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1280" tIns="45639" rIns="91280" bIns="45639"/>
          <a:lstStyle/>
          <a:p>
            <a:pPr eaLnBrk="1" hangingPunct="1"/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image" Target="../media/image6.png"/><Relationship Id="rId8" Type="http://schemas.openxmlformats.org/officeDocument/2006/relationships/hyperlink" Target="mailto:info@ucu.ac.ug" TargetMode="External"/><Relationship Id="rId7" Type="http://schemas.openxmlformats.org/officeDocument/2006/relationships/hyperlink" Target="https://ucu.ac.ug/" TargetMode="External"/><Relationship Id="rId6" Type="http://schemas.microsoft.com/office/2007/relationships/hdphoto" Target="../media/image5.wdp"/><Relationship Id="rId5" Type="http://schemas.openxmlformats.org/officeDocument/2006/relationships/image" Target="../media/image4.png"/><Relationship Id="rId4" Type="http://schemas.openxmlformats.org/officeDocument/2006/relationships/image" Target="../media/image3.png"/><Relationship Id="rId3" Type="http://schemas.microsoft.com/office/2007/relationships/hdphoto" Target="../media/image2.wdp"/><Relationship Id="rId2" Type="http://schemas.openxmlformats.org/officeDocument/2006/relationships/image" Target="../media/image1.png"/><Relationship Id="rId12" Type="http://schemas.openxmlformats.org/officeDocument/2006/relationships/image" Target="../media/image9.png"/><Relationship Id="rId11" Type="http://schemas.microsoft.com/office/2007/relationships/hdphoto" Target="../media/image8.wdp"/><Relationship Id="rId10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</a:fld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endParaRPr lang="en-GB" dirty="0"/>
          </a:p>
        </p:txBody>
      </p:sp>
      <p:grpSp>
        <p:nvGrpSpPr>
          <p:cNvPr id="20" name="Group 19"/>
          <p:cNvGrpSpPr/>
          <p:nvPr userDrawn="1"/>
        </p:nvGrpSpPr>
        <p:grpSpPr>
          <a:xfrm>
            <a:off x="888267" y="4604423"/>
            <a:ext cx="5551131" cy="1360803"/>
            <a:chOff x="3063490" y="4400284"/>
            <a:chExt cx="5551131" cy="1360803"/>
          </a:xfrm>
        </p:grpSpPr>
        <p:grpSp>
          <p:nvGrpSpPr>
            <p:cNvPr id="6" name="Group 5"/>
            <p:cNvGrpSpPr/>
            <p:nvPr userDrawn="1"/>
          </p:nvGrpSpPr>
          <p:grpSpPr>
            <a:xfrm>
              <a:off x="4215162" y="4400284"/>
              <a:ext cx="4399459" cy="1360286"/>
              <a:chOff x="3595675" y="3836538"/>
              <a:chExt cx="5247402" cy="1632365"/>
            </a:xfrm>
          </p:grpSpPr>
          <p:pic>
            <p:nvPicPr>
              <p:cNvPr id="7" name="Picture 4" descr="facebook instagram whatsapp PNG image with transparent background | TOPpng"/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69732" l="0" r="98929">
                            <a14:foregroundMark x1="9524" y1="3376" x2="23929" y2="25378"/>
                            <a14:foregroundMark x1="15833" y1="5122" x2="19643" y2="5122"/>
                            <a14:foregroundMark x1="22381" y1="8149" x2="24762" y2="21187"/>
                            <a14:foregroundMark x1="10119" y1="11409" x2="14643" y2="23632"/>
                            <a14:foregroundMark x1="7738" y1="14435" x2="11071" y2="24796"/>
                            <a14:foregroundMark x1="75000" y1="9662" x2="75833" y2="23865"/>
                            <a14:foregroundMark x1="76548" y1="7800" x2="89643" y2="8964"/>
                            <a14:foregroundMark x1="82976" y1="2328" x2="91786" y2="20722"/>
                            <a14:foregroundMark x1="78452" y1="21769" x2="87024" y2="20605"/>
                            <a14:foregroundMark x1="83333" y1="14668" x2="83333" y2="14668"/>
                            <a14:foregroundMark x1="90357" y1="9895" x2="91190" y2="17695"/>
                            <a14:foregroundMark x1="17500" y1="9546" x2="17738" y2="17346"/>
                            <a14:foregroundMark x1="23929" y1="3609" x2="23333" y2="10128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66494" b="67238"/>
              <a:stretch>
                <a:fillRect/>
              </a:stretch>
            </p:blipFill>
            <p:spPr bwMode="auto">
              <a:xfrm>
                <a:off x="3693167" y="4915321"/>
                <a:ext cx="249211" cy="2591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8" name="Picture 6" descr="facebook instagram whatsapp PNG image with transparent background | TOPpng"/>
              <p:cNvPicPr>
                <a:picLocks noChangeAspect="1" noChangeArrowheads="1"/>
              </p:cNvPicPr>
              <p:nvPr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89872" l="1548" r="97619">
                            <a14:foregroundMark x1="76310" y1="9197" x2="75595" y2="18859"/>
                            <a14:foregroundMark x1="80833" y1="7101" x2="90595" y2="8731"/>
                            <a14:foregroundMark x1="90595" y1="12806" x2="89048" y2="22468"/>
                            <a14:foregroundMark x1="77738" y1="22119" x2="86667" y2="21769"/>
                            <a14:foregroundMark x1="12262" y1="42491" x2="11071" y2="58091"/>
                            <a14:foregroundMark x1="82976" y1="11991" x2="80119" y2="17346"/>
                            <a14:foregroundMark x1="73690" y1="5471" x2="70952" y2="1862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7402" b="69905"/>
              <a:stretch>
                <a:fillRect/>
              </a:stretch>
            </p:blipFill>
            <p:spPr bwMode="auto">
              <a:xfrm>
                <a:off x="3685804" y="5173122"/>
                <a:ext cx="263933" cy="25916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9" name="Picture 8" descr="Round black telephone logo, Telephone Icon, Phone File, electronics, logo,  black And White png | PNGWing"/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backgroundRemoval t="0" b="97935" l="1522" r="100000">
                            <a14:foregroundMark x1="32717" y1="37283" x2="32717" y2="37283"/>
                            <a14:foregroundMark x1="36957" y1="24565" x2="36957" y2="24565"/>
                            <a14:foregroundMark x1="46304" y1="30435" x2="46304" y2="30435"/>
                            <a14:foregroundMark x1="55435" y1="30326" x2="55435" y2="30326"/>
                            <a14:foregroundMark x1="65870" y1="27826" x2="65870" y2="27826"/>
                            <a14:foregroundMark x1="73152" y1="43478" x2="73152" y2="43478"/>
                            <a14:foregroundMark x1="57500" y1="44783" x2="57500" y2="44783"/>
                            <a14:foregroundMark x1="42826" y1="45000" x2="42826" y2="45000"/>
                            <a14:foregroundMark x1="29348" y1="56413" x2="29348" y2="56413"/>
                            <a14:foregroundMark x1="37283" y1="73913" x2="37283" y2="73913"/>
                            <a14:foregroundMark x1="46630" y1="70870" x2="46630" y2="70870"/>
                            <a14:foregroundMark x1="46087" y1="56413" x2="46087" y2="56413"/>
                            <a14:foregroundMark x1="54022" y1="57500" x2="54022" y2="57500"/>
                            <a14:foregroundMark x1="53696" y1="74457" x2="53696" y2="74457"/>
                            <a14:foregroundMark x1="71630" y1="60761" x2="71630" y2="60761"/>
                            <a14:foregroundMark x1="62283" y1="73696" x2="62283" y2="7369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693167" y="4579064"/>
                <a:ext cx="249209" cy="25915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0" name="TextBox 9"/>
              <p:cNvSpPr txBox="1"/>
              <p:nvPr/>
            </p:nvSpPr>
            <p:spPr>
              <a:xfrm>
                <a:off x="3943860" y="4840719"/>
                <a:ext cx="2964236" cy="3324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US" sz="1200" dirty="0">
                    <a:solidFill>
                      <a:prstClr val="black"/>
                    </a:solidFill>
                    <a:latin typeface="+mn-lt"/>
                  </a:rPr>
                  <a:t>@</a:t>
                </a:r>
                <a:r>
                  <a:rPr lang="en-US" sz="1200" dirty="0" err="1">
                    <a:solidFill>
                      <a:prstClr val="black"/>
                    </a:solidFill>
                    <a:latin typeface="+mn-lt"/>
                  </a:rPr>
                  <a:t>ugandachristianuniversity</a:t>
                </a:r>
                <a:endParaRPr lang="en-US" sz="1200" dirty="0">
                  <a:solidFill>
                    <a:prstClr val="black"/>
                  </a:solidFill>
                  <a:latin typeface="+mn-lt"/>
                </a:endParaRPr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6724749" y="4848559"/>
                <a:ext cx="1781016" cy="3693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GB" sz="135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+mn-lt"/>
                  </a:rPr>
                  <a:t>@</a:t>
                </a:r>
                <a:r>
                  <a:rPr lang="en-GB" sz="1200" dirty="0" err="1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+mn-lt"/>
                  </a:rPr>
                  <a:t>UCUniversity</a:t>
                </a:r>
                <a:endParaRPr lang="en-US" sz="135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lt"/>
                </a:endParaRPr>
              </a:p>
            </p:txBody>
          </p:sp>
          <p:sp>
            <p:nvSpPr>
              <p:cNvPr id="13" name="TextBox 12"/>
              <p:cNvSpPr txBox="1"/>
              <p:nvPr/>
            </p:nvSpPr>
            <p:spPr>
              <a:xfrm>
                <a:off x="3961223" y="5136500"/>
                <a:ext cx="3240066" cy="33240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GB" sz="1200" dirty="0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+mn-lt"/>
                  </a:rPr>
                  <a:t>@</a:t>
                </a:r>
                <a:r>
                  <a:rPr lang="en-GB" sz="1200" dirty="0" err="1">
                    <a:solidFill>
                      <a:prstClr val="black">
                        <a:lumMod val="95000"/>
                        <a:lumOff val="5000"/>
                      </a:prstClr>
                    </a:solidFill>
                    <a:latin typeface="+mn-lt"/>
                  </a:rPr>
                  <a:t>UgandaChristianUniversity</a:t>
                </a:r>
                <a:endParaRPr lang="en-US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lt"/>
                </a:endParaRPr>
              </a:p>
            </p:txBody>
          </p:sp>
          <p:sp>
            <p:nvSpPr>
              <p:cNvPr id="14" name="TextBox 13"/>
              <p:cNvSpPr txBox="1"/>
              <p:nvPr/>
            </p:nvSpPr>
            <p:spPr>
              <a:xfrm>
                <a:off x="3619181" y="4118017"/>
                <a:ext cx="5223896" cy="72020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sv-SE" sz="1100" dirty="0">
                    <a:solidFill>
                      <a:srgbClr val="5B9BD5">
                        <a:lumMod val="50000"/>
                      </a:srgbClr>
                    </a:solidFill>
                    <a:latin typeface="+mn-lt"/>
                  </a:rPr>
                  <a:t>P.O. Box 4 Mukono, Uganda</a:t>
                </a:r>
                <a:endParaRPr lang="sv-SE" sz="1100" dirty="0">
                  <a:solidFill>
                    <a:srgbClr val="5B9BD5">
                      <a:lumMod val="50000"/>
                    </a:srgbClr>
                  </a:solidFill>
                  <a:latin typeface="+mn-lt"/>
                </a:endParaRPr>
              </a:p>
              <a:p>
                <a:pPr defTabSz="685800"/>
                <a:r>
                  <a:rPr lang="en-GB" sz="1100" dirty="0">
                    <a:solidFill>
                      <a:srgbClr val="5B9BD5">
                        <a:lumMod val="50000"/>
                      </a:srgbClr>
                    </a:solidFill>
                    <a:latin typeface="+mn-lt"/>
                  </a:rPr>
                  <a:t>Tel: 256-312-350800</a:t>
                </a:r>
                <a:endParaRPr lang="en-GB" sz="1100" dirty="0">
                  <a:solidFill>
                    <a:srgbClr val="5B9BD5">
                      <a:lumMod val="50000"/>
                    </a:srgbClr>
                  </a:solidFill>
                  <a:latin typeface="+mn-lt"/>
                </a:endParaRPr>
              </a:p>
              <a:p>
                <a:pPr marL="0" marR="0" lvl="0" indent="0" algn="l" defTabSz="6858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r>
                  <a:rPr lang="en-GB" sz="1100" dirty="0">
                    <a:solidFill>
                      <a:srgbClr val="0000FF"/>
                    </a:solidFill>
                    <a:latin typeface="+mn-lt"/>
                    <a:hlinkClick r:id="rId7"/>
                  </a:rPr>
                  <a:t>      https://ucu.ac.ug/</a:t>
                </a:r>
                <a:r>
                  <a:rPr lang="en-GB" sz="1100" dirty="0">
                    <a:solidFill>
                      <a:srgbClr val="0000FF"/>
                    </a:solidFill>
                    <a:latin typeface="+mn-lt"/>
                  </a:rPr>
                  <a:t> </a:t>
                </a:r>
                <a:r>
                  <a:rPr lang="fr-FR" sz="1100" dirty="0">
                    <a:solidFill>
                      <a:srgbClr val="5B9BD5">
                        <a:lumMod val="50000"/>
                      </a:srgbClr>
                    </a:solidFill>
                    <a:latin typeface="+mn-lt"/>
                  </a:rPr>
                  <a:t>   Email: </a:t>
                </a:r>
                <a:r>
                  <a:rPr lang="fr-FR" sz="1100" dirty="0">
                    <a:solidFill>
                      <a:srgbClr val="0000FF"/>
                    </a:solidFill>
                    <a:latin typeface="+mn-lt"/>
                    <a:hlinkClick r:id="rId8"/>
                  </a:rPr>
                  <a:t>info@ucu.ac.ug</a:t>
                </a:r>
                <a:r>
                  <a:rPr lang="fr-FR" sz="1100" dirty="0">
                    <a:solidFill>
                      <a:srgbClr val="0000FF"/>
                    </a:solidFill>
                    <a:latin typeface="+mn-lt"/>
                  </a:rPr>
                  <a:t>.   </a:t>
                </a:r>
                <a:endParaRPr lang="fr-FR" sz="1100" dirty="0">
                  <a:solidFill>
                    <a:srgbClr val="0000FF"/>
                  </a:solidFill>
                  <a:latin typeface="+mn-lt"/>
                </a:endParaRPr>
              </a:p>
            </p:txBody>
          </p:sp>
          <p:sp>
            <p:nvSpPr>
              <p:cNvPr id="15" name="TextBox 14"/>
              <p:cNvSpPr txBox="1"/>
              <p:nvPr/>
            </p:nvSpPr>
            <p:spPr>
              <a:xfrm>
                <a:off x="3595675" y="3836538"/>
                <a:ext cx="4174870" cy="4062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defTabSz="685800"/>
                <a:r>
                  <a:rPr lang="en-GB" sz="1600" b="1" dirty="0">
                    <a:solidFill>
                      <a:srgbClr val="5B9BD5">
                        <a:lumMod val="50000"/>
                      </a:srgbClr>
                    </a:solidFill>
                    <a:latin typeface="+mj-lt"/>
                  </a:rPr>
                  <a:t>Uganda Christian University</a:t>
                </a:r>
                <a:endParaRPr lang="en-US" sz="1600" dirty="0">
                  <a:solidFill>
                    <a:srgbClr val="5B9BD5">
                      <a:lumMod val="50000"/>
                    </a:srgbClr>
                  </a:solidFill>
                  <a:latin typeface="+mj-lt"/>
                </a:endParaRPr>
              </a:p>
            </p:txBody>
          </p:sp>
          <p:pic>
            <p:nvPicPr>
              <p:cNvPr id="16" name="Picture 6" descr="facebook instagram whatsapp PNG image with transparent background | TOPpng"/>
              <p:cNvPicPr>
                <a:picLocks noChangeAspect="1" noChangeArrowheads="1"/>
              </p:cNvPicPr>
              <p:nvPr userDrawn="1"/>
            </p:nvPicPr>
            <p:blipFill rotWithShape="1">
              <a:blip r:embed="rId4">
                <a:extLst>
                  <a:ext uri="{BEBA8EAE-BF5A-486C-A8C5-ECC9F3942E4B}">
                    <a14:imgProps xmlns:a14="http://schemas.microsoft.com/office/drawing/2010/main">
                      <a14:imgLayer r:embed="rId3">
                        <a14:imgEffect>
                          <a14:backgroundRemoval t="0" b="89872" l="1548" r="97619">
                            <a14:foregroundMark x1="76310" y1="9197" x2="75595" y2="18859"/>
                            <a14:foregroundMark x1="80833" y1="7101" x2="90595" y2="8731"/>
                            <a14:foregroundMark x1="90595" y1="12806" x2="89048" y2="22468"/>
                            <a14:foregroundMark x1="77738" y1="22119" x2="86667" y2="21769"/>
                            <a14:foregroundMark x1="12262" y1="42491" x2="11071" y2="58091"/>
                            <a14:foregroundMark x1="82976" y1="11991" x2="80119" y2="17346"/>
                            <a14:foregroundMark x1="73690" y1="5471" x2="70952" y2="18626"/>
                          </a14:backgroundRemoval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t="34921" r="64675" b="31937"/>
              <a:stretch>
                <a:fillRect/>
              </a:stretch>
            </p:blipFill>
            <p:spPr bwMode="auto">
              <a:xfrm>
                <a:off x="6492923" y="4908033"/>
                <a:ext cx="260459" cy="25990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19" name="Picture 18"/>
            <p:cNvPicPr>
              <a:picLocks noChangeAspect="1"/>
            </p:cNvPicPr>
            <p:nvPr userDrawn="1"/>
          </p:nvPicPr>
          <p:blipFill rotWithShape="1">
            <a:blip r:embed="rId9"/>
            <a:srcRect l="4177" t="16271" r="77310" b="16737"/>
            <a:stretch>
              <a:fillRect/>
            </a:stretch>
          </p:blipFill>
          <p:spPr>
            <a:xfrm>
              <a:off x="3063490" y="4440462"/>
              <a:ext cx="1197778" cy="1320625"/>
            </a:xfrm>
            <a:prstGeom prst="rect">
              <a:avLst/>
            </a:prstGeom>
          </p:spPr>
        </p:pic>
      </p:grpSp>
      <p:pic>
        <p:nvPicPr>
          <p:cNvPr id="21" name="Picture 2" descr="Red button thank you icon Royalty Free Vector Image"/>
          <p:cNvPicPr>
            <a:picLocks noChangeAspect="1" noChangeArrowheads="1"/>
          </p:cNvPicPr>
          <p:nvPr userDrawn="1"/>
        </p:nvPicPr>
        <p:blipFill rotWithShape="1">
          <a:blip r:embed="rId10">
            <a:extLst>
              <a:ext uri="{BEBA8EAE-BF5A-486C-A8C5-ECC9F3942E4B}">
                <a14:imgProps xmlns:a14="http://schemas.microsoft.com/office/drawing/2010/main">
                  <a14:imgLayer r:embed="rId11">
                    <a14:imgEffect>
                      <a14:backgroundRemoval t="8611" b="86019" l="10000" r="90000">
                        <a14:foregroundMark x1="41000" y1="28981" x2="39100" y2="58519"/>
                        <a14:foregroundMark x1="27700" y1="36296" x2="34800" y2="63981"/>
                        <a14:foregroundMark x1="26600" y1="32500" x2="78400" y2="47685"/>
                        <a14:foregroundMark x1="52100" y1="23981" x2="53500" y2="41389"/>
                        <a14:foregroundMark x1="38900" y1="20463" x2="49000" y2="35556"/>
                        <a14:foregroundMark x1="44200" y1="21481" x2="69600" y2="35370"/>
                        <a14:foregroundMark x1="65200" y1="24722" x2="65200" y2="44444"/>
                        <a14:foregroundMark x1="71900" y1="31852" x2="70200" y2="51389"/>
                        <a14:foregroundMark x1="69200" y1="60463" x2="59800" y2="47500"/>
                        <a14:foregroundMark x1="75300" y1="54259" x2="61100" y2="48333"/>
                        <a14:foregroundMark x1="59800" y1="30370" x2="56700" y2="41389"/>
                        <a14:foregroundMark x1="57500" y1="68426" x2="54000" y2="46759"/>
                        <a14:foregroundMark x1="38300" y1="61667" x2="67900" y2="65926"/>
                        <a14:foregroundMark x1="47100" y1="46019" x2="58300" y2="52593"/>
                        <a14:foregroundMark x1="46500" y1="58148" x2="52700" y2="57963"/>
                        <a14:foregroundMark x1="45400" y1="46204" x2="50600" y2="57407"/>
                        <a14:foregroundMark x1="36200" y1="40370" x2="46700" y2="51389"/>
                        <a14:foregroundMark x1="43100" y1="64167" x2="50600" y2="68796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b="13043"/>
          <a:stretch>
            <a:fillRect/>
          </a:stretch>
        </p:blipFill>
        <p:spPr bwMode="auto">
          <a:xfrm>
            <a:off x="5409985" y="1899157"/>
            <a:ext cx="1825644" cy="1704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7" name="Group 16"/>
          <p:cNvGrpSpPr/>
          <p:nvPr userDrawn="1"/>
        </p:nvGrpSpPr>
        <p:grpSpPr>
          <a:xfrm>
            <a:off x="8223082" y="4505034"/>
            <a:ext cx="4710416" cy="1774757"/>
            <a:chOff x="4261082" y="3159912"/>
            <a:chExt cx="5618294" cy="2129734"/>
          </a:xfrm>
        </p:grpSpPr>
        <p:pic>
          <p:nvPicPr>
            <p:cNvPr id="22" name="Picture 4" descr="facebook instagram whatsapp PNG image with transparent background | TOPpng"/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69732" l="0" r="98929">
                          <a14:foregroundMark x1="9524" y1="3376" x2="23929" y2="25378"/>
                          <a14:foregroundMark x1="15833" y1="5122" x2="19643" y2="5122"/>
                          <a14:foregroundMark x1="22381" y1="8149" x2="24762" y2="21187"/>
                          <a14:foregroundMark x1="10119" y1="11409" x2="14643" y2="23632"/>
                          <a14:foregroundMark x1="7738" y1="14435" x2="11071" y2="24796"/>
                          <a14:foregroundMark x1="75000" y1="9662" x2="75833" y2="23865"/>
                          <a14:foregroundMark x1="76548" y1="7800" x2="89643" y2="8964"/>
                          <a14:foregroundMark x1="82976" y1="2328" x2="91786" y2="20722"/>
                          <a14:foregroundMark x1="78452" y1="21769" x2="87024" y2="20605"/>
                          <a14:foregroundMark x1="83333" y1="14668" x2="83333" y2="14668"/>
                          <a14:foregroundMark x1="90357" y1="9895" x2="91190" y2="17695"/>
                          <a14:foregroundMark x1="17500" y1="9546" x2="17738" y2="17346"/>
                          <a14:foregroundMark x1="23929" y1="3609" x2="23333" y2="10128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66494" b="67238"/>
            <a:stretch>
              <a:fillRect/>
            </a:stretch>
          </p:blipFill>
          <p:spPr bwMode="auto">
            <a:xfrm>
              <a:off x="4333142" y="4196730"/>
              <a:ext cx="277638" cy="28872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Round black telephone logo, Telephone Icon, Phone File, electronics, logo,  black And White png | PNGWing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BEBA8EAE-BF5A-486C-A8C5-ECC9F3942E4B}">
                  <a14:imgProps xmlns:a14="http://schemas.microsoft.com/office/drawing/2010/main">
                    <a14:imgLayer r:embed="rId6">
                      <a14:imgEffect>
                        <a14:backgroundRemoval t="0" b="97935" l="1522" r="100000">
                          <a14:foregroundMark x1="32717" y1="37283" x2="32717" y2="37283"/>
                          <a14:foregroundMark x1="36957" y1="24565" x2="36957" y2="24565"/>
                          <a14:foregroundMark x1="46304" y1="30435" x2="46304" y2="30435"/>
                          <a14:foregroundMark x1="55435" y1="30326" x2="55435" y2="30326"/>
                          <a14:foregroundMark x1="65870" y1="27826" x2="65870" y2="27826"/>
                          <a14:foregroundMark x1="73152" y1="43478" x2="73152" y2="43478"/>
                          <a14:foregroundMark x1="57500" y1="44783" x2="57500" y2="44783"/>
                          <a14:foregroundMark x1="42826" y1="45000" x2="42826" y2="45000"/>
                          <a14:foregroundMark x1="29348" y1="56413" x2="29348" y2="56413"/>
                          <a14:foregroundMark x1="37283" y1="73913" x2="37283" y2="73913"/>
                          <a14:foregroundMark x1="46630" y1="70870" x2="46630" y2="70870"/>
                          <a14:foregroundMark x1="46087" y1="56413" x2="46087" y2="56413"/>
                          <a14:foregroundMark x1="54022" y1="57500" x2="54022" y2="57500"/>
                          <a14:foregroundMark x1="53696" y1="74457" x2="53696" y2="74457"/>
                          <a14:foregroundMark x1="71630" y1="60761" x2="71630" y2="60761"/>
                          <a14:foregroundMark x1="62283" y1="73696" x2="62283" y2="7369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362423" y="4497666"/>
              <a:ext cx="245303" cy="25509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/>
            <p:cNvSpPr txBox="1"/>
            <p:nvPr/>
          </p:nvSpPr>
          <p:spPr>
            <a:xfrm>
              <a:off x="4629313" y="4929543"/>
              <a:ext cx="2964236" cy="3601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/>
              <a:endParaRPr lang="en-US" sz="1350" dirty="0">
                <a:solidFill>
                  <a:prstClr val="black"/>
                </a:solidFill>
                <a:latin typeface="+mn-lt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4547946" y="4468247"/>
              <a:ext cx="1959178" cy="313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/>
              <a:r>
                <a:rPr lang="en-GB" sz="1100" dirty="0">
                  <a:solidFill>
                    <a:srgbClr val="0000FF"/>
                  </a:solidFill>
                  <a:latin typeface="+mn-lt"/>
                </a:rPr>
                <a:t>https://</a:t>
              </a:r>
              <a:r>
                <a:rPr lang="en-GB" sz="1100" dirty="0" err="1">
                  <a:solidFill>
                    <a:srgbClr val="0000FF"/>
                  </a:solidFill>
                  <a:latin typeface="+mn-lt"/>
                </a:rPr>
                <a:t>cse.ucu.ac.ug</a:t>
              </a:r>
              <a:r>
                <a:rPr lang="en-GB" sz="1100" dirty="0">
                  <a:solidFill>
                    <a:srgbClr val="0000FF"/>
                  </a:solidFill>
                  <a:latin typeface="+mn-lt"/>
                </a:rPr>
                <a:t>/</a:t>
              </a:r>
              <a:endParaRPr lang="en-US" sz="1100" dirty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6285518" y="4170852"/>
              <a:ext cx="1750610" cy="332403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/>
              <a:r>
                <a:rPr lang="en-GB" sz="12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lt"/>
                </a:rPr>
                <a:t>@</a:t>
              </a:r>
              <a:r>
                <a:rPr lang="en-GB" sz="120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+mn-lt"/>
                </a:rPr>
                <a:t>ucu_ComputEng</a:t>
              </a:r>
              <a:endParaRPr lang="en-US" sz="1200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endParaRPr>
            </a:p>
          </p:txBody>
        </p:sp>
        <p:sp>
          <p:nvSpPr>
            <p:cNvPr id="28" name="TextBox 27"/>
            <p:cNvSpPr txBox="1"/>
            <p:nvPr/>
          </p:nvSpPr>
          <p:spPr>
            <a:xfrm>
              <a:off x="4547946" y="4152767"/>
              <a:ext cx="1581881" cy="313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/>
              <a:r>
                <a:rPr lang="en-GB" sz="1100" dirty="0">
                  <a:solidFill>
                    <a:prstClr val="black">
                      <a:lumMod val="95000"/>
                      <a:lumOff val="5000"/>
                    </a:prstClr>
                  </a:solidFill>
                  <a:latin typeface="+mn-lt"/>
                </a:rPr>
                <a:t>@</a:t>
              </a:r>
              <a:r>
                <a:rPr lang="en-GB" sz="1100" dirty="0" err="1">
                  <a:solidFill>
                    <a:prstClr val="black">
                      <a:lumMod val="95000"/>
                      <a:lumOff val="5000"/>
                    </a:prstClr>
                  </a:solidFill>
                  <a:latin typeface="+mn-lt"/>
                </a:rPr>
                <a:t>ucucomputeng</a:t>
              </a:r>
              <a:endParaRPr lang="en-US" sz="1100" dirty="0">
                <a:solidFill>
                  <a:prstClr val="black">
                    <a:lumMod val="95000"/>
                    <a:lumOff val="5000"/>
                  </a:prstClr>
                </a:solidFill>
                <a:latin typeface="+mn-lt"/>
              </a:endParaRP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4281392" y="3800378"/>
              <a:ext cx="5597984" cy="313936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/>
              <a:r>
                <a:rPr lang="en-GB" sz="1100" dirty="0">
                  <a:solidFill>
                    <a:srgbClr val="5B9BD5">
                      <a:lumMod val="50000"/>
                    </a:srgbClr>
                  </a:solidFill>
                  <a:latin typeface="+mn-lt"/>
                </a:rPr>
                <a:t>Tel: +256 (0) 312 350 863 | WhatsApp: +256 (0) 708 114 300</a:t>
              </a:r>
              <a:endParaRPr lang="en-GB" sz="1100" dirty="0">
                <a:solidFill>
                  <a:srgbClr val="5B9BD5">
                    <a:lumMod val="50000"/>
                  </a:srgbClr>
                </a:solidFill>
                <a:latin typeface="+mn-lt"/>
              </a:endParaRP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4261082" y="3159912"/>
              <a:ext cx="5597985" cy="62787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defTabSz="685800"/>
              <a:r>
                <a:rPr lang="en-GB" sz="1600" b="1" dirty="0">
                  <a:solidFill>
                    <a:srgbClr val="5B9BD5">
                      <a:lumMod val="50000"/>
                    </a:srgbClr>
                  </a:solidFill>
                  <a:latin typeface="+mj-lt"/>
                </a:rPr>
                <a:t>Department of Computing &amp; Technology</a:t>
              </a:r>
              <a:endParaRPr lang="en-GB" sz="1600" b="1" dirty="0">
                <a:solidFill>
                  <a:srgbClr val="5B9BD5">
                    <a:lumMod val="50000"/>
                  </a:srgbClr>
                </a:solidFill>
                <a:latin typeface="+mj-lt"/>
              </a:endParaRPr>
            </a:p>
            <a:p>
              <a:pPr defTabSz="685800"/>
              <a:r>
                <a:rPr lang="en-GB" sz="1200" b="1" dirty="0">
                  <a:solidFill>
                    <a:srgbClr val="C00000"/>
                  </a:solidFill>
                  <a:latin typeface="+mj-lt"/>
                </a:rPr>
                <a:t>FACULTY OF ENGINEERING, DESIGN AND TECHNOLOGY</a:t>
              </a:r>
              <a:endParaRPr lang="en-US" sz="1200" dirty="0">
                <a:solidFill>
                  <a:srgbClr val="C00000"/>
                </a:solidFill>
                <a:latin typeface="+mj-lt"/>
              </a:endParaRPr>
            </a:p>
          </p:txBody>
        </p:sp>
        <p:pic>
          <p:nvPicPr>
            <p:cNvPr id="31" name="Picture 6" descr="facebook instagram whatsapp PNG image with transparent background | TOPpng"/>
            <p:cNvPicPr>
              <a:picLocks noChangeAspect="1" noChangeArrowheads="1"/>
            </p:cNvPicPr>
            <p:nvPr userDrawn="1"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backgroundRemoval t="0" b="89872" l="1548" r="97619">
                          <a14:foregroundMark x1="76310" y1="9197" x2="75595" y2="18859"/>
                          <a14:foregroundMark x1="80833" y1="7101" x2="90595" y2="8731"/>
                          <a14:foregroundMark x1="90595" y1="12806" x2="89048" y2="22468"/>
                          <a14:foregroundMark x1="77738" y1="22119" x2="86667" y2="21769"/>
                          <a14:foregroundMark x1="12262" y1="42491" x2="11071" y2="58091"/>
                          <a14:foregroundMark x1="82976" y1="11991" x2="80119" y2="17346"/>
                          <a14:foregroundMark x1="73690" y1="5471" x2="70952" y2="18626"/>
                        </a14:backgroundRemoval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34921" r="64675" b="31937"/>
            <a:stretch>
              <a:fillRect/>
            </a:stretch>
          </p:blipFill>
          <p:spPr bwMode="auto">
            <a:xfrm>
              <a:off x="6070315" y="4226614"/>
              <a:ext cx="301120" cy="3004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33" name="TextBox 32"/>
          <p:cNvSpPr txBox="1"/>
          <p:nvPr userDrawn="1"/>
        </p:nvSpPr>
        <p:spPr>
          <a:xfrm>
            <a:off x="10081508" y="5598486"/>
            <a:ext cx="2000745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/>
            <a:r>
              <a:rPr lang="fr-FR" sz="1100" dirty="0">
                <a:solidFill>
                  <a:srgbClr val="5B9BD5">
                    <a:lumMod val="50000"/>
                  </a:srgbClr>
                </a:solidFill>
                <a:latin typeface="+mn-lt"/>
              </a:rPr>
              <a:t>Email: </a:t>
            </a:r>
            <a:r>
              <a:rPr lang="fr-FR" sz="1100" dirty="0" err="1">
                <a:solidFill>
                  <a:srgbClr val="5B9BD5">
                    <a:lumMod val="50000"/>
                  </a:srgbClr>
                </a:solidFill>
                <a:latin typeface="+mn-lt"/>
              </a:rPr>
              <a:t>dct-</a:t>
            </a:r>
            <a:r>
              <a:rPr lang="fr-FR" sz="1100" dirty="0" err="1">
                <a:solidFill>
                  <a:srgbClr val="0000FF"/>
                </a:solidFill>
                <a:latin typeface="+mn-lt"/>
                <a:hlinkClick r:id="rId8"/>
              </a:rPr>
              <a:t>info@ucu.ac.ug</a:t>
            </a:r>
            <a:endParaRPr lang="fr-FR" sz="1100" dirty="0">
              <a:solidFill>
                <a:srgbClr val="0000FF"/>
              </a:solidFill>
              <a:latin typeface="+mn-lt"/>
            </a:endParaRPr>
          </a:p>
        </p:txBody>
      </p:sp>
      <p:pic>
        <p:nvPicPr>
          <p:cNvPr id="34" name="Picture 4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7631107" y="4473507"/>
            <a:ext cx="634564" cy="1407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6" name="Straight Connector 35"/>
          <p:cNvCxnSpPr/>
          <p:nvPr userDrawn="1"/>
        </p:nvCxnSpPr>
        <p:spPr>
          <a:xfrm flipH="1">
            <a:off x="345989" y="4505034"/>
            <a:ext cx="11846011" cy="1050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itle 10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solidFill>
            <a:srgbClr val="D7014D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solidFill>
            <a:srgbClr val="FFD932"/>
          </a:solidFill>
        </p:spPr>
        <p:txBody>
          <a:bodyPr anchor="b"/>
          <a:lstStyle>
            <a:lvl1pPr marL="0" indent="0">
              <a:buNone/>
              <a:defRPr sz="2400" b="1">
                <a:solidFill>
                  <a:schemeClr val="bg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Edit Master text styles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5D528E-B0C4-574C-AE6E-B35A83CFEB13}" type="datetimeFigureOut">
              <a:rPr lang="en-GB" smtClean="0"/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16899" y="6356350"/>
            <a:ext cx="8129391" cy="365125"/>
          </a:xfrm>
          <a:prstGeom prst="rect">
            <a:avLst/>
          </a:prstGeom>
        </p:spPr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09962" y="6356350"/>
            <a:ext cx="543838" cy="365125"/>
          </a:xfrm>
          <a:prstGeom prst="rect">
            <a:avLst/>
          </a:prstGeom>
        </p:spPr>
        <p:txBody>
          <a:bodyPr/>
          <a:lstStyle/>
          <a:p>
            <a:fld id="{783EAA9A-AD91-1245-A5C3-6A0CBEF58DBD}" type="slidenum">
              <a:rPr lang="en-GB" smtClean="0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7" Type="http://schemas.openxmlformats.org/officeDocument/2006/relationships/theme" Target="../theme/theme1.xml"/><Relationship Id="rId16" Type="http://schemas.openxmlformats.org/officeDocument/2006/relationships/image" Target="../media/image9.png"/><Relationship Id="rId15" Type="http://schemas.openxmlformats.org/officeDocument/2006/relationships/hyperlink" Target="http://www.ucu.ac.ug/" TargetMode="External"/><Relationship Id="rId14" Type="http://schemas.openxmlformats.org/officeDocument/2006/relationships/hyperlink" Target="mailto:info@ucu.ac.ug" TargetMode="External"/><Relationship Id="rId13" Type="http://schemas.openxmlformats.org/officeDocument/2006/relationships/image" Target="../media/image6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76791" y="0"/>
            <a:ext cx="2415209" cy="735885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687514"/>
            <a:ext cx="10515600" cy="44894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  <a:endParaRPr lang="en-US" dirty="0"/>
          </a:p>
          <a:p>
            <a:pPr lvl="1"/>
            <a:r>
              <a:rPr lang="en-US" dirty="0"/>
              <a:t>Second level</a:t>
            </a:r>
            <a:endParaRPr lang="en-US" dirty="0"/>
          </a:p>
          <a:p>
            <a:pPr lvl="2"/>
            <a:r>
              <a:rPr lang="en-US" dirty="0"/>
              <a:t>Third level</a:t>
            </a:r>
            <a:endParaRPr lang="en-US" dirty="0"/>
          </a:p>
          <a:p>
            <a:pPr lvl="3"/>
            <a:r>
              <a:rPr lang="en-US" dirty="0"/>
              <a:t>Fourth level</a:t>
            </a:r>
            <a:endParaRPr lang="en-US" dirty="0"/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Rectangle 6"/>
          <p:cNvSpPr/>
          <p:nvPr userDrawn="1"/>
        </p:nvSpPr>
        <p:spPr>
          <a:xfrm>
            <a:off x="838200" y="1508126"/>
            <a:ext cx="11353800" cy="179387"/>
          </a:xfrm>
          <a:prstGeom prst="rect">
            <a:avLst/>
          </a:prstGeom>
          <a:solidFill>
            <a:srgbClr val="0B3D91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0" y="1508126"/>
            <a:ext cx="838200" cy="179387"/>
          </a:xfrm>
          <a:prstGeom prst="rect">
            <a:avLst/>
          </a:prstGeom>
          <a:solidFill>
            <a:srgbClr val="D7014D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12" name="Rectangle 11"/>
          <p:cNvSpPr/>
          <p:nvPr userDrawn="1"/>
        </p:nvSpPr>
        <p:spPr>
          <a:xfrm>
            <a:off x="838200" y="1508125"/>
            <a:ext cx="838200" cy="179387"/>
          </a:xfrm>
          <a:prstGeom prst="rect">
            <a:avLst/>
          </a:prstGeom>
          <a:solidFill>
            <a:srgbClr val="FFD932"/>
          </a:solidFill>
          <a:ln w="50800" cap="rnd" cmpd="dbl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10281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5D528E-B0C4-574C-AE6E-B35A83CFEB13}" type="datetimeFigureOut">
              <a:rPr lang="en-GB" smtClean="0"/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16899" y="6251714"/>
            <a:ext cx="8129391" cy="4697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15" name="TextBox 14"/>
          <p:cNvSpPr txBox="1"/>
          <p:nvPr userDrawn="1"/>
        </p:nvSpPr>
        <p:spPr>
          <a:xfrm>
            <a:off x="2116899" y="6356350"/>
            <a:ext cx="7517429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850" b="1" dirty="0">
                <a:solidFill>
                  <a:srgbClr val="0B3D91"/>
                </a:solidFill>
              </a:rPr>
              <a:t>A Complete Education for A Complete Person</a:t>
            </a:r>
            <a:br>
              <a:rPr lang="en-GB" sz="700" dirty="0"/>
            </a:br>
            <a:r>
              <a:rPr lang="en-GB" sz="700" dirty="0"/>
              <a:t>P.O. Box 4, Mukono, Uganda, Plot 67-173, Bishop Tucker Road, Mukono Hill</a:t>
            </a:r>
            <a:r>
              <a:rPr lang="en-US" sz="700" dirty="0"/>
              <a:t> | </a:t>
            </a:r>
            <a:r>
              <a:rPr lang="en-GB" sz="700" dirty="0"/>
              <a:t>Tel: +256 (0) 312 350 800 Email: </a:t>
            </a:r>
            <a:r>
              <a:rPr lang="en-GB" sz="700" u="sng" dirty="0">
                <a:solidFill>
                  <a:srgbClr val="0000FF"/>
                </a:solidFill>
                <a:hlinkClick r:id="rId14"/>
              </a:rPr>
              <a:t>info@ucu.ac.ug</a:t>
            </a:r>
            <a:r>
              <a:rPr lang="en-GB" sz="700" dirty="0">
                <a:solidFill>
                  <a:srgbClr val="0000FF"/>
                </a:solidFill>
              </a:rPr>
              <a:t> </a:t>
            </a:r>
            <a:r>
              <a:rPr lang="en-GB" sz="700" dirty="0"/>
              <a:t>Web: </a:t>
            </a:r>
            <a:r>
              <a:rPr lang="en-GB" sz="700" u="sng" dirty="0">
                <a:solidFill>
                  <a:srgbClr val="0000FF"/>
                </a:solidFill>
              </a:rPr>
              <a:t>https://</a:t>
            </a:r>
            <a:r>
              <a:rPr lang="en-GB" sz="700" u="sng" dirty="0">
                <a:solidFill>
                  <a:srgbClr val="0000FF"/>
                </a:solidFill>
                <a:hlinkClick r:id="rId15"/>
              </a:rPr>
              <a:t>ucu.ac.ug</a:t>
            </a:r>
            <a:endParaRPr lang="en-US" sz="700" u="sng" dirty="0">
              <a:solidFill>
                <a:srgbClr val="0000FF"/>
              </a:solidFill>
            </a:endParaRPr>
          </a:p>
          <a:p>
            <a:pPr algn="ctr"/>
            <a:r>
              <a:rPr lang="en-GB" sz="650" dirty="0"/>
              <a:t>Founded by the Province of the Church of Uganda. Chartered by the Government of Uganda</a:t>
            </a:r>
            <a:endParaRPr lang="en-US" sz="650" dirty="0"/>
          </a:p>
        </p:txBody>
      </p:sp>
      <p:cxnSp>
        <p:nvCxnSpPr>
          <p:cNvPr id="17" name="Straight Connector 16"/>
          <p:cNvCxnSpPr/>
          <p:nvPr userDrawn="1"/>
        </p:nvCxnSpPr>
        <p:spPr>
          <a:xfrm>
            <a:off x="0" y="6395027"/>
            <a:ext cx="12192000" cy="0"/>
          </a:xfrm>
          <a:prstGeom prst="line">
            <a:avLst/>
          </a:prstGeom>
          <a:ln w="12700">
            <a:solidFill>
              <a:srgbClr val="D70167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Picture 6"/>
          <p:cNvPicPr>
            <a:picLocks noChangeAspect="1" noChangeArrowheads="1"/>
          </p:cNvPicPr>
          <p:nvPr userDrawn="1"/>
        </p:nvPicPr>
        <p:blipFill rotWithShape="1"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2643"/>
          <a:stretch>
            <a:fillRect/>
          </a:stretch>
        </p:blipFill>
        <p:spPr bwMode="auto">
          <a:xfrm>
            <a:off x="0" y="5412967"/>
            <a:ext cx="1162289" cy="14450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9EDDBE-A55F-774C-A2FD-AFEA97DEB0D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1F497D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rgbClr val="D7014D"/>
        </a:buClr>
        <a:buFont typeface="Wingdings" panose="05000000000000000000" pitchFamily="2" charset="2"/>
        <a:buChar char="q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B3D91"/>
        </a:buClr>
        <a:buSzPct val="95000"/>
        <a:buFont typeface="Wingdings" panose="05000000000000000000" pitchFamily="2" charset="2"/>
        <a:buChar char="q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70167"/>
        </a:buClr>
        <a:buSzPct val="90000"/>
        <a:buFont typeface="Wingdings" panose="05000000000000000000" pitchFamily="2" charset="2"/>
        <a:buChar char="q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D70167"/>
        </a:buClr>
        <a:buSzPct val="88000"/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rgbClr val="007931"/>
        </a:buClr>
        <a:buSzPct val="86000"/>
        <a:buFont typeface="Wingdings" panose="05000000000000000000" pitchFamily="2" charset="2"/>
        <a:buChar char="q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200" b="1" dirty="0"/>
              <a:t>SQL: Data Manipulation</a:t>
            </a:r>
            <a:endParaRPr lang="en-US" sz="3200" b="1" dirty="0"/>
          </a:p>
        </p:txBody>
      </p:sp>
      <p:sp>
        <p:nvSpPr>
          <p:cNvPr id="6" name="TextBox 5"/>
          <p:cNvSpPr txBox="1"/>
          <p:nvPr/>
        </p:nvSpPr>
        <p:spPr>
          <a:xfrm>
            <a:off x="1007534" y="5551742"/>
            <a:ext cx="3733800" cy="82038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7" name="Title 1"/>
          <p:cNvSpPr txBox="1"/>
          <p:nvPr/>
        </p:nvSpPr>
        <p:spPr>
          <a:xfrm>
            <a:off x="937001" y="5579763"/>
            <a:ext cx="3804333" cy="83185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GB" sz="2000" dirty="0"/>
              <a:t>Mr. Peter Mulindwa</a:t>
            </a:r>
            <a:endParaRPr lang="en-GB" sz="2000" dirty="0"/>
          </a:p>
          <a:p>
            <a:r>
              <a:rPr lang="en-GB" sz="1200" b="1" i="1" dirty="0">
                <a:solidFill>
                  <a:schemeClr val="bg2">
                    <a:lumMod val="25000"/>
                  </a:schemeClr>
                </a:solidFill>
              </a:rPr>
              <a:t>(MSc, BSc, CCNA)</a:t>
            </a:r>
            <a:endParaRPr lang="en-GB" sz="1200" i="1" dirty="0"/>
          </a:p>
          <a:p>
            <a:r>
              <a:rPr lang="en-GB" sz="1400" b="1" dirty="0">
                <a:solidFill>
                  <a:srgbClr val="002060"/>
                </a:solidFill>
              </a:rPr>
              <a:t>Department of Computing &amp; Technology</a:t>
            </a:r>
            <a:endParaRPr lang="en-GB" sz="1400" b="1" dirty="0">
              <a:solidFill>
                <a:srgbClr val="002060"/>
              </a:solidFill>
            </a:endParaRPr>
          </a:p>
          <a:p>
            <a:r>
              <a:rPr lang="en-GB" sz="1400" dirty="0">
                <a:solidFill>
                  <a:srgbClr val="C00000"/>
                </a:solidFill>
              </a:rPr>
              <a:t>Faculty of Engineering, Design &amp; Technology</a:t>
            </a:r>
            <a:endParaRPr lang="en-GB" sz="1400" dirty="0">
              <a:solidFill>
                <a:srgbClr val="C00000"/>
              </a:solidFill>
            </a:endParaRPr>
          </a:p>
        </p:txBody>
      </p:sp>
      <p:sp>
        <p:nvSpPr>
          <p:cNvPr id="8" name="Title 1"/>
          <p:cNvSpPr txBox="1"/>
          <p:nvPr/>
        </p:nvSpPr>
        <p:spPr>
          <a:xfrm>
            <a:off x="1" y="2156859"/>
            <a:ext cx="12191999" cy="1325563"/>
          </a:xfrm>
          <a:prstGeom prst="rect">
            <a:avLst/>
          </a:prstGeom>
          <a:solidFill>
            <a:srgbClr val="0A3D91"/>
          </a:solidFill>
          <a:ln>
            <a:solidFill>
              <a:srgbClr val="0A3D9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sz="2800" dirty="0">
              <a:solidFill>
                <a:srgbClr val="FFFF00"/>
              </a:solidFill>
            </a:endParaRPr>
          </a:p>
        </p:txBody>
      </p:sp>
      <p:sp>
        <p:nvSpPr>
          <p:cNvPr id="9" name="Title 1"/>
          <p:cNvSpPr txBox="1"/>
          <p:nvPr/>
        </p:nvSpPr>
        <p:spPr>
          <a:xfrm>
            <a:off x="-1" y="2181298"/>
            <a:ext cx="12192002" cy="889481"/>
          </a:xfrm>
          <a:prstGeom prst="rect">
            <a:avLst/>
          </a:prstGeom>
          <a:noFill/>
          <a:ln>
            <a:solidFill>
              <a:srgbClr val="0A3D9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dirty="0">
                <a:solidFill>
                  <a:schemeClr val="bg1"/>
                </a:solidFill>
              </a:rPr>
              <a:t>ICT1205: DATABASE DESIGN AND APPLICATIONS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Title 1"/>
          <p:cNvSpPr txBox="1"/>
          <p:nvPr/>
        </p:nvSpPr>
        <p:spPr>
          <a:xfrm>
            <a:off x="-2" y="2819880"/>
            <a:ext cx="12191999" cy="609120"/>
          </a:xfrm>
          <a:prstGeom prst="rect">
            <a:avLst/>
          </a:prstGeom>
          <a:noFill/>
          <a:ln>
            <a:solidFill>
              <a:srgbClr val="0A3D91"/>
            </a:solidFill>
          </a:ln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2800" dirty="0">
                <a:solidFill>
                  <a:srgbClr val="FFFF00"/>
                </a:solidFill>
              </a:rPr>
              <a:t>Lecture 06 (BSCS 1, BSDS 1)</a:t>
            </a:r>
            <a:endParaRPr lang="en-GB" sz="2800" dirty="0">
              <a:solidFill>
                <a:srgbClr val="FFFF00"/>
              </a:solidFill>
            </a:endParaRPr>
          </a:p>
        </p:txBody>
      </p:sp>
      <p:sp>
        <p:nvSpPr>
          <p:cNvPr id="11" name="Title 1"/>
          <p:cNvSpPr txBox="1"/>
          <p:nvPr/>
        </p:nvSpPr>
        <p:spPr>
          <a:xfrm>
            <a:off x="9656407" y="5971302"/>
            <a:ext cx="2535593" cy="4403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1600" dirty="0">
                <a:solidFill>
                  <a:schemeClr val="accent5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19</a:t>
            </a:r>
            <a:r>
              <a:rPr lang="en-GB" sz="1600" baseline="30000" dirty="0">
                <a:solidFill>
                  <a:schemeClr val="accent5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th</a:t>
            </a:r>
            <a:r>
              <a:rPr lang="en-GB" sz="1600" dirty="0">
                <a:solidFill>
                  <a:schemeClr val="accent5"/>
                </a:solidFill>
                <a:latin typeface="Trebuchet MS" panose="020B0603020202020204" pitchFamily="34" charset="0"/>
                <a:cs typeface="Courier New" panose="02070309020205020404" pitchFamily="49" charset="0"/>
              </a:rPr>
              <a:t> January, 2024</a:t>
            </a:r>
            <a:endParaRPr lang="en-GB" sz="1600" dirty="0">
              <a:solidFill>
                <a:schemeClr val="accent5"/>
              </a:solidFill>
              <a:latin typeface="Trebuchet MS" panose="020B0603020202020204" pitchFamily="34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289150" y="2379345"/>
            <a:ext cx="7207884" cy="1049655"/>
          </a:xfrm>
          <a:prstGeom prst="rect">
            <a:avLst/>
          </a:prstGeom>
        </p:spPr>
        <p:txBody>
          <a:bodyPr vert="horz" wrap="square" lIns="0" tIns="97790" rIns="0" bIns="0" rtlCol="0">
            <a:spAutoFit/>
          </a:bodyPr>
          <a:lstStyle/>
          <a:p>
            <a:pPr marL="12700">
              <a:spcBef>
                <a:spcPts val="770"/>
              </a:spcBef>
            </a:pPr>
            <a:r>
              <a:rPr sz="2800" b="1" spc="-5" dirty="0">
                <a:latin typeface="Carlito"/>
                <a:cs typeface="Times New Roman" panose="02020603050405020304"/>
              </a:rPr>
              <a:t>SELECT [DISTINCT |</a:t>
            </a:r>
            <a:r>
              <a:rPr sz="2800" b="1" spc="-229" dirty="0">
                <a:latin typeface="Carlito"/>
                <a:cs typeface="Times New Roman" panose="02020603050405020304"/>
              </a:rPr>
              <a:t> </a:t>
            </a:r>
            <a:r>
              <a:rPr sz="2800" b="1" spc="-10" dirty="0">
                <a:latin typeface="Carlito"/>
                <a:cs typeface="Times New Roman" panose="02020603050405020304"/>
              </a:rPr>
              <a:t>ALL]</a:t>
            </a:r>
            <a:endParaRPr sz="2800" dirty="0">
              <a:latin typeface="Carlito"/>
              <a:cs typeface="Times New Roman" panose="02020603050405020304"/>
            </a:endParaRPr>
          </a:p>
          <a:p>
            <a:pPr marL="299085">
              <a:spcBef>
                <a:spcPts val="675"/>
              </a:spcBef>
            </a:pPr>
            <a:r>
              <a:rPr sz="2800" b="1" spc="-5" dirty="0">
                <a:latin typeface="Carlito"/>
                <a:cs typeface="Times New Roman" panose="02020603050405020304"/>
              </a:rPr>
              <a:t>{* | [columnExpression [AS </a:t>
            </a:r>
            <a:r>
              <a:rPr sz="2800" b="1" spc="-10" dirty="0">
                <a:latin typeface="Carlito"/>
                <a:cs typeface="Times New Roman" panose="02020603050405020304"/>
              </a:rPr>
              <a:t>newName]] </a:t>
            </a:r>
            <a:r>
              <a:rPr sz="2800" b="1" spc="-5" dirty="0">
                <a:latin typeface="Carlito"/>
                <a:cs typeface="Times New Roman" panose="02020603050405020304"/>
              </a:rPr>
              <a:t>[,...]</a:t>
            </a:r>
            <a:r>
              <a:rPr sz="2800" b="1" spc="105" dirty="0">
                <a:latin typeface="Carlito"/>
                <a:cs typeface="Times New Roman" panose="02020603050405020304"/>
              </a:rPr>
              <a:t> </a:t>
            </a:r>
            <a:r>
              <a:rPr sz="2800" b="1" spc="-5" dirty="0">
                <a:latin typeface="Carlito"/>
                <a:cs typeface="Times New Roman" panose="02020603050405020304"/>
              </a:rPr>
              <a:t>}</a:t>
            </a:r>
            <a:endParaRPr sz="2800" dirty="0">
              <a:latin typeface="Carlito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289151" y="3402901"/>
            <a:ext cx="2009775" cy="207454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 marR="5080">
              <a:lnSpc>
                <a:spcPct val="120000"/>
              </a:lnSpc>
              <a:spcBef>
                <a:spcPts val="105"/>
              </a:spcBef>
            </a:pPr>
            <a:r>
              <a:rPr sz="2800" b="1" spc="-5" dirty="0">
                <a:latin typeface="Carlito"/>
                <a:cs typeface="Times New Roman" panose="02020603050405020304"/>
              </a:rPr>
              <a:t>FROM  [WHERE  [GROUP</a:t>
            </a:r>
            <a:r>
              <a:rPr sz="2800" b="1" spc="-200" dirty="0">
                <a:latin typeface="Carlito"/>
                <a:cs typeface="Times New Roman" panose="02020603050405020304"/>
              </a:rPr>
              <a:t> </a:t>
            </a:r>
            <a:r>
              <a:rPr sz="2800" b="1" spc="-10" dirty="0">
                <a:latin typeface="Carlito"/>
                <a:cs typeface="Times New Roman" panose="02020603050405020304"/>
              </a:rPr>
              <a:t>BY  </a:t>
            </a:r>
            <a:r>
              <a:rPr sz="2800" b="1" spc="-5" dirty="0">
                <a:latin typeface="Carlito"/>
                <a:cs typeface="Times New Roman" panose="02020603050405020304"/>
              </a:rPr>
              <a:t>[ORDER</a:t>
            </a:r>
            <a:r>
              <a:rPr sz="2800" b="1" spc="-60" dirty="0">
                <a:latin typeface="Carlito"/>
                <a:cs typeface="Times New Roman" panose="02020603050405020304"/>
              </a:rPr>
              <a:t> </a:t>
            </a:r>
            <a:r>
              <a:rPr sz="2800" b="1" spc="-15" dirty="0">
                <a:latin typeface="Carlito"/>
                <a:cs typeface="Times New Roman" panose="02020603050405020304"/>
              </a:rPr>
              <a:t>BY</a:t>
            </a:r>
            <a:endParaRPr sz="2800" dirty="0">
              <a:latin typeface="Carlito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4575812" y="3402901"/>
            <a:ext cx="5225415" cy="2074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692275">
              <a:lnSpc>
                <a:spcPct val="120000"/>
              </a:lnSpc>
              <a:spcBef>
                <a:spcPts val="100"/>
              </a:spcBef>
            </a:pPr>
            <a:r>
              <a:rPr sz="2800" b="1" spc="-35" dirty="0">
                <a:latin typeface="Carlito"/>
                <a:cs typeface="Times New Roman" panose="02020603050405020304"/>
              </a:rPr>
              <a:t>TableName </a:t>
            </a:r>
            <a:r>
              <a:rPr sz="2800" b="1" dirty="0">
                <a:latin typeface="Carlito"/>
                <a:cs typeface="Times New Roman" panose="02020603050405020304"/>
              </a:rPr>
              <a:t>[alias] </a:t>
            </a:r>
            <a:r>
              <a:rPr sz="2800" b="1" spc="-5" dirty="0">
                <a:latin typeface="Carlito"/>
                <a:cs typeface="Times New Roman" panose="02020603050405020304"/>
              </a:rPr>
              <a:t>[, ...]  condition]</a:t>
            </a:r>
            <a:endParaRPr sz="2800" dirty="0">
              <a:latin typeface="Carlito"/>
              <a:cs typeface="Times New Roman" panose="02020603050405020304"/>
            </a:endParaRPr>
          </a:p>
          <a:p>
            <a:pPr marL="12700" marR="5080">
              <a:lnSpc>
                <a:spcPct val="120000"/>
              </a:lnSpc>
              <a:tabLst>
                <a:tab pos="2028825" algn="l"/>
              </a:tabLst>
            </a:pPr>
            <a:r>
              <a:rPr sz="2800" b="1" spc="-5" dirty="0">
                <a:latin typeface="Carlito"/>
                <a:cs typeface="Times New Roman" panose="02020603050405020304"/>
              </a:rPr>
              <a:t>columnList]	</a:t>
            </a:r>
            <a:r>
              <a:rPr sz="2800" b="1" spc="-55" dirty="0">
                <a:latin typeface="Carlito"/>
                <a:cs typeface="Times New Roman" panose="02020603050405020304"/>
              </a:rPr>
              <a:t>[HAVING </a:t>
            </a:r>
            <a:r>
              <a:rPr sz="2800" b="1" dirty="0">
                <a:latin typeface="Carlito"/>
                <a:cs typeface="Times New Roman" panose="02020603050405020304"/>
              </a:rPr>
              <a:t>condition]  </a:t>
            </a:r>
            <a:r>
              <a:rPr sz="2800" b="1" spc="-5" dirty="0">
                <a:latin typeface="Carlito"/>
                <a:cs typeface="Times New Roman" panose="02020603050405020304"/>
              </a:rPr>
              <a:t>columnList]</a:t>
            </a:r>
            <a:endParaRPr sz="2800" dirty="0">
              <a:latin typeface="Carlito"/>
              <a:cs typeface="Times New Roman" panose="02020603050405020304"/>
            </a:endParaRPr>
          </a:p>
        </p:txBody>
      </p:sp>
      <p:sp>
        <p:nvSpPr>
          <p:cNvPr id="6" name="Google Shape;129;p17"/>
          <p:cNvSpPr txBox="1"/>
          <p:nvPr/>
        </p:nvSpPr>
        <p:spPr>
          <a:xfrm>
            <a:off x="1127150" y="154952"/>
            <a:ext cx="9133114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SELECT Statement</a:t>
            </a:r>
            <a:endParaRPr lang="en-US" sz="4800" b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2140103" y="2030121"/>
            <a:ext cx="1871345" cy="14344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0000"/>
              </a:lnSpc>
              <a:spcBef>
                <a:spcPts val="100"/>
              </a:spcBef>
            </a:pPr>
            <a:r>
              <a:rPr sz="2800" b="1" spc="-10" dirty="0">
                <a:latin typeface="Carlito"/>
                <a:cs typeface="Times New Roman" panose="02020603050405020304"/>
              </a:rPr>
              <a:t>FROM  WHERE  GROUP</a:t>
            </a:r>
            <a:r>
              <a:rPr sz="2800" b="1" spc="-210" dirty="0">
                <a:latin typeface="Carlito"/>
                <a:cs typeface="Times New Roman" panose="02020603050405020304"/>
              </a:rPr>
              <a:t> </a:t>
            </a:r>
            <a:r>
              <a:rPr sz="2800" b="1" spc="-10" dirty="0">
                <a:latin typeface="Carlito"/>
                <a:cs typeface="Times New Roman" panose="02020603050405020304"/>
              </a:rPr>
              <a:t>BY</a:t>
            </a:r>
            <a:endParaRPr sz="2800" dirty="0">
              <a:latin typeface="Carlito"/>
              <a:cs typeface="Times New Roman" panose="020206030504050203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883659" y="2030121"/>
            <a:ext cx="6372170" cy="4177041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689610">
              <a:lnSpc>
                <a:spcPct val="110000"/>
              </a:lnSpc>
              <a:spcBef>
                <a:spcPts val="100"/>
              </a:spcBef>
            </a:pPr>
            <a:r>
              <a:rPr sz="2800" b="1" spc="-5" dirty="0">
                <a:latin typeface="Carlito"/>
                <a:cs typeface="Times New Roman" panose="02020603050405020304"/>
              </a:rPr>
              <a:t>Specifies table(s) </a:t>
            </a:r>
            <a:r>
              <a:rPr sz="2800" b="1" dirty="0">
                <a:latin typeface="Carlito"/>
                <a:cs typeface="Times New Roman" panose="02020603050405020304"/>
              </a:rPr>
              <a:t>to be </a:t>
            </a:r>
            <a:r>
              <a:rPr sz="2800" b="1" spc="-5" dirty="0">
                <a:latin typeface="Carlito"/>
                <a:cs typeface="Times New Roman" panose="02020603050405020304"/>
              </a:rPr>
              <a:t>used.  </a:t>
            </a:r>
            <a:endParaRPr lang="en-US" sz="2800" b="1" spc="-5" dirty="0">
              <a:latin typeface="Carlito"/>
              <a:cs typeface="Times New Roman" panose="02020603050405020304"/>
            </a:endParaRPr>
          </a:p>
          <a:p>
            <a:pPr marL="12700" marR="689610">
              <a:lnSpc>
                <a:spcPct val="110000"/>
              </a:lnSpc>
              <a:spcBef>
                <a:spcPts val="100"/>
              </a:spcBef>
            </a:pPr>
            <a:r>
              <a:rPr sz="2800" b="1" spc="-5" dirty="0">
                <a:latin typeface="Carlito"/>
                <a:cs typeface="Times New Roman" panose="02020603050405020304"/>
              </a:rPr>
              <a:t>Filters</a:t>
            </a:r>
            <a:r>
              <a:rPr sz="2800" b="1" spc="-10" dirty="0">
                <a:latin typeface="Carlito"/>
                <a:cs typeface="Times New Roman" panose="02020603050405020304"/>
              </a:rPr>
              <a:t> </a:t>
            </a:r>
            <a:r>
              <a:rPr sz="2800" b="1" spc="-20" dirty="0">
                <a:latin typeface="Carlito"/>
                <a:cs typeface="Times New Roman" panose="02020603050405020304"/>
              </a:rPr>
              <a:t>rows.</a:t>
            </a:r>
            <a:endParaRPr sz="2800" dirty="0">
              <a:latin typeface="Carlito"/>
              <a:cs typeface="Times New Roman" panose="02020603050405020304"/>
            </a:endParaRPr>
          </a:p>
          <a:p>
            <a:pPr marL="12700" marR="856615">
              <a:lnSpc>
                <a:spcPts val="3020"/>
              </a:lnSpc>
              <a:spcBef>
                <a:spcPts val="720"/>
              </a:spcBef>
              <a:tabLst>
                <a:tab pos="960755" algn="l"/>
              </a:tabLst>
            </a:pPr>
            <a:r>
              <a:rPr sz="2800" b="1" spc="-5" dirty="0">
                <a:latin typeface="Carlito"/>
                <a:cs typeface="Times New Roman" panose="02020603050405020304"/>
              </a:rPr>
              <a:t>Forms </a:t>
            </a:r>
            <a:r>
              <a:rPr sz="2800" b="1" spc="-10" dirty="0">
                <a:latin typeface="Carlito"/>
                <a:cs typeface="Times New Roman" panose="02020603050405020304"/>
              </a:rPr>
              <a:t>groups </a:t>
            </a:r>
            <a:r>
              <a:rPr sz="2800" b="1" dirty="0">
                <a:latin typeface="Carlito"/>
                <a:cs typeface="Times New Roman" panose="02020603050405020304"/>
              </a:rPr>
              <a:t>of </a:t>
            </a:r>
            <a:r>
              <a:rPr sz="2800" b="1" spc="-25" dirty="0">
                <a:latin typeface="Carlito"/>
                <a:cs typeface="Times New Roman" panose="02020603050405020304"/>
              </a:rPr>
              <a:t>rows </a:t>
            </a:r>
            <a:r>
              <a:rPr sz="2800" b="1" spc="-10" dirty="0">
                <a:latin typeface="Carlito"/>
                <a:cs typeface="Times New Roman" panose="02020603050405020304"/>
              </a:rPr>
              <a:t>with  </a:t>
            </a:r>
            <a:r>
              <a:rPr sz="2800" b="1" spc="-5" dirty="0">
                <a:latin typeface="Carlito"/>
                <a:cs typeface="Times New Roman" panose="02020603050405020304"/>
              </a:rPr>
              <a:t>same	column</a:t>
            </a:r>
            <a:r>
              <a:rPr sz="2800" b="1" spc="10" dirty="0">
                <a:latin typeface="Carlito"/>
                <a:cs typeface="Times New Roman" panose="02020603050405020304"/>
              </a:rPr>
              <a:t> </a:t>
            </a:r>
            <a:r>
              <a:rPr sz="2800" b="1" spc="-5" dirty="0">
                <a:latin typeface="Carlito"/>
                <a:cs typeface="Times New Roman" panose="02020603050405020304"/>
              </a:rPr>
              <a:t>value.</a:t>
            </a:r>
            <a:endParaRPr sz="2800" dirty="0">
              <a:latin typeface="Carlito"/>
              <a:cs typeface="Times New Roman" panose="02020603050405020304"/>
            </a:endParaRPr>
          </a:p>
          <a:p>
            <a:pPr marL="12700" marR="391160">
              <a:lnSpc>
                <a:spcPts val="3700"/>
              </a:lnSpc>
              <a:spcBef>
                <a:spcPts val="135"/>
              </a:spcBef>
            </a:pPr>
            <a:r>
              <a:rPr sz="2800" b="1" spc="-5" dirty="0">
                <a:latin typeface="Carlito"/>
                <a:cs typeface="Times New Roman" panose="02020603050405020304"/>
              </a:rPr>
              <a:t>Filters </a:t>
            </a:r>
            <a:r>
              <a:rPr sz="2800" b="1" spc="-10" dirty="0">
                <a:latin typeface="Carlito"/>
                <a:cs typeface="Times New Roman" panose="02020603050405020304"/>
              </a:rPr>
              <a:t>groups </a:t>
            </a:r>
            <a:r>
              <a:rPr sz="2800" b="1" spc="-5" dirty="0">
                <a:latin typeface="Carlito"/>
                <a:cs typeface="Times New Roman" panose="02020603050405020304"/>
              </a:rPr>
              <a:t>subject to some  </a:t>
            </a:r>
            <a:r>
              <a:rPr sz="2800" b="1" dirty="0">
                <a:latin typeface="Carlito"/>
                <a:cs typeface="Times New Roman" panose="02020603050405020304"/>
              </a:rPr>
              <a:t>condition.</a:t>
            </a:r>
            <a:endParaRPr sz="2800" dirty="0">
              <a:latin typeface="Carlito"/>
              <a:cs typeface="Times New Roman" panose="02020603050405020304"/>
            </a:endParaRPr>
          </a:p>
          <a:p>
            <a:pPr marL="12700">
              <a:spcBef>
                <a:spcPts val="155"/>
              </a:spcBef>
            </a:pPr>
            <a:r>
              <a:rPr sz="2800" b="1" spc="-5" dirty="0">
                <a:latin typeface="Carlito"/>
                <a:cs typeface="Times New Roman" panose="02020603050405020304"/>
              </a:rPr>
              <a:t>Specifies </a:t>
            </a:r>
            <a:r>
              <a:rPr sz="2800" b="1" spc="-10" dirty="0">
                <a:latin typeface="Carlito"/>
                <a:cs typeface="Times New Roman" panose="02020603050405020304"/>
              </a:rPr>
              <a:t>which </a:t>
            </a:r>
            <a:r>
              <a:rPr sz="2800" b="1" spc="-5" dirty="0">
                <a:latin typeface="Carlito"/>
                <a:cs typeface="Times New Roman" panose="02020603050405020304"/>
              </a:rPr>
              <a:t>columns </a:t>
            </a:r>
            <a:r>
              <a:rPr sz="2800" b="1" spc="-20" dirty="0">
                <a:latin typeface="Carlito"/>
                <a:cs typeface="Times New Roman" panose="02020603050405020304"/>
              </a:rPr>
              <a:t>are</a:t>
            </a:r>
            <a:r>
              <a:rPr sz="2800" b="1" spc="50" dirty="0">
                <a:latin typeface="Carlito"/>
                <a:cs typeface="Times New Roman" panose="02020603050405020304"/>
              </a:rPr>
              <a:t> </a:t>
            </a:r>
            <a:r>
              <a:rPr sz="2800" b="1" spc="-5" dirty="0">
                <a:latin typeface="Carlito"/>
                <a:cs typeface="Times New Roman" panose="02020603050405020304"/>
              </a:rPr>
              <a:t>to</a:t>
            </a:r>
            <a:endParaRPr sz="2800" dirty="0">
              <a:latin typeface="Carlito"/>
              <a:cs typeface="Times New Roman" panose="02020603050405020304"/>
            </a:endParaRPr>
          </a:p>
          <a:p>
            <a:pPr marL="12700">
              <a:spcBef>
                <a:spcPts val="335"/>
              </a:spcBef>
            </a:pPr>
            <a:r>
              <a:rPr sz="2800" b="1" spc="-5" dirty="0">
                <a:latin typeface="Carlito"/>
                <a:cs typeface="Times New Roman" panose="02020603050405020304"/>
              </a:rPr>
              <a:t>appear in</a:t>
            </a:r>
            <a:r>
              <a:rPr sz="2800" b="1" spc="-50" dirty="0">
                <a:latin typeface="Carlito"/>
                <a:cs typeface="Times New Roman" panose="02020603050405020304"/>
              </a:rPr>
              <a:t> </a:t>
            </a:r>
            <a:r>
              <a:rPr sz="2800" b="1" spc="-5" dirty="0">
                <a:latin typeface="Carlito"/>
                <a:cs typeface="Times New Roman" panose="02020603050405020304"/>
              </a:rPr>
              <a:t>output.</a:t>
            </a:r>
            <a:endParaRPr sz="2800" dirty="0">
              <a:latin typeface="Carlito"/>
              <a:cs typeface="Times New Roman" panose="02020603050405020304"/>
            </a:endParaRPr>
          </a:p>
          <a:p>
            <a:pPr marL="12700">
              <a:spcBef>
                <a:spcPts val="340"/>
              </a:spcBef>
              <a:tabLst>
                <a:tab pos="1713230" algn="l"/>
                <a:tab pos="2565400" algn="l"/>
                <a:tab pos="3785870" algn="l"/>
                <a:tab pos="4461510" algn="l"/>
              </a:tabLst>
            </a:pPr>
            <a:r>
              <a:rPr sz="2800" b="1" spc="-5" dirty="0">
                <a:latin typeface="Carlito"/>
                <a:cs typeface="Times New Roman" panose="02020603050405020304"/>
              </a:rPr>
              <a:t>S</a:t>
            </a:r>
            <a:r>
              <a:rPr sz="2800" b="1" dirty="0">
                <a:latin typeface="Carlito"/>
                <a:cs typeface="Times New Roman" panose="02020603050405020304"/>
              </a:rPr>
              <a:t>p</a:t>
            </a:r>
            <a:r>
              <a:rPr sz="2800" b="1" spc="-5" dirty="0">
                <a:latin typeface="Carlito"/>
                <a:cs typeface="Times New Roman" panose="02020603050405020304"/>
              </a:rPr>
              <a:t>e</a:t>
            </a:r>
            <a:r>
              <a:rPr sz="2800" b="1" spc="-20" dirty="0">
                <a:latin typeface="Carlito"/>
                <a:cs typeface="Times New Roman" panose="02020603050405020304"/>
              </a:rPr>
              <a:t>c</a:t>
            </a:r>
            <a:r>
              <a:rPr sz="2800" b="1" spc="-5" dirty="0">
                <a:latin typeface="Carlito"/>
                <a:cs typeface="Times New Roman" panose="02020603050405020304"/>
              </a:rPr>
              <a:t>if</a:t>
            </a:r>
            <a:r>
              <a:rPr sz="2800" b="1" dirty="0">
                <a:latin typeface="Carlito"/>
                <a:cs typeface="Times New Roman" panose="02020603050405020304"/>
              </a:rPr>
              <a:t>i</a:t>
            </a:r>
            <a:r>
              <a:rPr sz="2800" b="1" spc="-5" dirty="0">
                <a:latin typeface="Carlito"/>
                <a:cs typeface="Times New Roman" panose="02020603050405020304"/>
              </a:rPr>
              <a:t>es</a:t>
            </a:r>
            <a:r>
              <a:rPr sz="2800" b="1" dirty="0">
                <a:latin typeface="Carlito"/>
                <a:cs typeface="Times New Roman" panose="02020603050405020304"/>
              </a:rPr>
              <a:t>	</a:t>
            </a:r>
            <a:r>
              <a:rPr sz="2800" b="1" spc="-5" dirty="0">
                <a:latin typeface="Carlito"/>
                <a:cs typeface="Times New Roman" panose="02020603050405020304"/>
              </a:rPr>
              <a:t>the</a:t>
            </a:r>
            <a:r>
              <a:rPr sz="2800" b="1" dirty="0">
                <a:latin typeface="Carlito"/>
                <a:cs typeface="Times New Roman" panose="02020603050405020304"/>
              </a:rPr>
              <a:t>	</a:t>
            </a:r>
            <a:r>
              <a:rPr sz="2800" b="1" spc="5" dirty="0">
                <a:latin typeface="Carlito"/>
                <a:cs typeface="Times New Roman" panose="02020603050405020304"/>
              </a:rPr>
              <a:t>o</a:t>
            </a:r>
            <a:r>
              <a:rPr sz="2800" b="1" spc="-5" dirty="0">
                <a:latin typeface="Carlito"/>
                <a:cs typeface="Times New Roman" panose="02020603050405020304"/>
              </a:rPr>
              <a:t>rder</a:t>
            </a:r>
            <a:r>
              <a:rPr sz="2800" b="1" dirty="0">
                <a:latin typeface="Carlito"/>
                <a:cs typeface="Times New Roman" panose="02020603050405020304"/>
              </a:rPr>
              <a:t>	o</a:t>
            </a:r>
            <a:r>
              <a:rPr sz="2800" b="1" spc="-5" dirty="0">
                <a:latin typeface="Carlito"/>
                <a:cs typeface="Times New Roman" panose="02020603050405020304"/>
              </a:rPr>
              <a:t>f</a:t>
            </a:r>
            <a:r>
              <a:rPr sz="2800" b="1" dirty="0">
                <a:latin typeface="Carlito"/>
                <a:cs typeface="Times New Roman" panose="02020603050405020304"/>
              </a:rPr>
              <a:t>	</a:t>
            </a:r>
            <a:r>
              <a:rPr sz="2800" b="1" spc="-5" dirty="0">
                <a:latin typeface="Carlito"/>
                <a:cs typeface="Times New Roman" panose="02020603050405020304"/>
              </a:rPr>
              <a:t>the</a:t>
            </a:r>
            <a:r>
              <a:rPr lang="en-US" sz="2800" b="1" spc="-5" dirty="0">
                <a:latin typeface="Carlito"/>
                <a:cs typeface="Times New Roman" panose="02020603050405020304"/>
              </a:rPr>
              <a:t> output</a:t>
            </a:r>
            <a:endParaRPr sz="2800" dirty="0">
              <a:latin typeface="Carlito"/>
              <a:cs typeface="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140103" y="3865828"/>
            <a:ext cx="1439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latin typeface="Carlito"/>
                <a:cs typeface="Times New Roman" panose="02020603050405020304"/>
              </a:rPr>
              <a:t>H</a:t>
            </a:r>
            <a:r>
              <a:rPr sz="2800" b="1" spc="-375" dirty="0">
                <a:latin typeface="Carlito"/>
                <a:cs typeface="Times New Roman" panose="02020603050405020304"/>
              </a:rPr>
              <a:t>A</a:t>
            </a:r>
            <a:r>
              <a:rPr lang="en-US" sz="2800" b="1" spc="-375" dirty="0">
                <a:latin typeface="Carlito"/>
                <a:cs typeface="Times New Roman" panose="02020603050405020304"/>
              </a:rPr>
              <a:t> </a:t>
            </a:r>
            <a:r>
              <a:rPr sz="2800" b="1" spc="-5" dirty="0">
                <a:latin typeface="Carlito"/>
                <a:cs typeface="Times New Roman" panose="02020603050405020304"/>
              </a:rPr>
              <a:t>VING</a:t>
            </a:r>
            <a:endParaRPr sz="2800" dirty="0">
              <a:latin typeface="Carlito"/>
              <a:cs typeface="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40103" y="4805299"/>
            <a:ext cx="14255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spcBef>
                <a:spcPts val="95"/>
              </a:spcBef>
            </a:pPr>
            <a:r>
              <a:rPr sz="2800" b="1" spc="-5" dirty="0">
                <a:latin typeface="Carlito"/>
                <a:cs typeface="Times New Roman" panose="02020603050405020304"/>
              </a:rPr>
              <a:t>SEL</a:t>
            </a:r>
            <a:r>
              <a:rPr sz="2800" b="1" spc="-15" dirty="0">
                <a:latin typeface="Carlito"/>
                <a:cs typeface="Times New Roman" panose="02020603050405020304"/>
              </a:rPr>
              <a:t>E</a:t>
            </a:r>
            <a:r>
              <a:rPr sz="2800" b="1" spc="-5" dirty="0">
                <a:latin typeface="Carlito"/>
                <a:cs typeface="Times New Roman" panose="02020603050405020304"/>
              </a:rPr>
              <a:t>CT</a:t>
            </a:r>
            <a:endParaRPr sz="2800" dirty="0">
              <a:latin typeface="Carlito"/>
              <a:cs typeface="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907375" y="5791086"/>
            <a:ext cx="1891030" cy="42255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ts val="3190"/>
              </a:lnSpc>
              <a:spcBef>
                <a:spcPts val="95"/>
              </a:spcBef>
            </a:pPr>
            <a:r>
              <a:rPr sz="2800" b="1" spc="-10" dirty="0">
                <a:latin typeface="Carlito"/>
                <a:cs typeface="Times New Roman" panose="02020603050405020304"/>
              </a:rPr>
              <a:t>ORDER</a:t>
            </a:r>
            <a:r>
              <a:rPr sz="2800" b="1" spc="-40" dirty="0">
                <a:latin typeface="Carlito"/>
                <a:cs typeface="Times New Roman" panose="02020603050405020304"/>
              </a:rPr>
              <a:t> </a:t>
            </a:r>
            <a:r>
              <a:rPr sz="2800" b="1" spc="-10" dirty="0">
                <a:latin typeface="Carlito"/>
                <a:cs typeface="Times New Roman" panose="02020603050405020304"/>
              </a:rPr>
              <a:t>BY</a:t>
            </a:r>
            <a:endParaRPr sz="2800" dirty="0">
              <a:latin typeface="Carlito"/>
              <a:cs typeface="Times New Roman" panose="02020603050405020304"/>
            </a:endParaRPr>
          </a:p>
        </p:txBody>
      </p:sp>
      <p:sp>
        <p:nvSpPr>
          <p:cNvPr id="10" name="Google Shape;129;p17"/>
          <p:cNvSpPr txBox="1"/>
          <p:nvPr/>
        </p:nvSpPr>
        <p:spPr>
          <a:xfrm>
            <a:off x="1127150" y="154952"/>
            <a:ext cx="9133114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SELECT Statement</a:t>
            </a:r>
            <a:endParaRPr lang="en-US" sz="4800" b="1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6C3BACC-59F2-4CAF-99DB-12ECEE17E554}" type="slidenum">
              <a:rPr lang="en-US" altLang="en-US" sz="1400" b="0"/>
            </a:fld>
            <a:endParaRPr lang="en-US" altLang="en-US" sz="1400" b="0"/>
          </a:p>
        </p:txBody>
      </p:sp>
      <p:sp>
        <p:nvSpPr>
          <p:cNvPr id="2" name="Google Shape;129;p17"/>
          <p:cNvSpPr txBox="1"/>
          <p:nvPr/>
        </p:nvSpPr>
        <p:spPr>
          <a:xfrm>
            <a:off x="1039585" y="82096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Exercise</a:t>
            </a:r>
            <a:endParaRPr lang="en-US" sz="4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640080" y="1292828"/>
          <a:ext cx="11116491" cy="33849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48610"/>
                <a:gridCol w="812110"/>
                <a:gridCol w="2271943"/>
                <a:gridCol w="773471"/>
                <a:gridCol w="1105372"/>
                <a:gridCol w="1737013"/>
                <a:gridCol w="1511428"/>
                <a:gridCol w="812110"/>
                <a:gridCol w="744434"/>
              </a:tblGrid>
              <a:tr h="46808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Student 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Major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Year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Course 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Course 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Department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Credits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Grade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</a:tr>
              <a:tr h="97293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John 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Computer Science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2023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Introduction to Computer Science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Computer Science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</a:tr>
              <a:tr h="888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John 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Computer Science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2023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Calculus 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Mathematics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</a:tr>
              <a:tr h="88852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Jane 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Mathematics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2024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Calculus 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Mathematics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B+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320799" y="4866640"/>
            <a:ext cx="1043577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/>
              <a:t>Normalize the table above to 3NF and write the SQL statements required to create the relations, including appropriate versions of all primary and foreign key integrity constraints.</a:t>
            </a:r>
            <a:endParaRPr lang="en-US" sz="2800" b="1" dirty="0"/>
          </a:p>
        </p:txBody>
      </p:sp>
    </p:spTree>
  </p:cSld>
  <p:clrMapOvr>
    <a:masterClrMapping/>
  </p:clrMapOvr>
  <p:transition>
    <p:dissolv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B6C3BACC-59F2-4CAF-99DB-12ECEE17E554}" type="slidenum">
              <a:rPr lang="en-US" altLang="en-US" sz="1400" b="0"/>
            </a:fld>
            <a:endParaRPr lang="en-US" altLang="en-US" sz="1400" b="0"/>
          </a:p>
        </p:txBody>
      </p:sp>
      <p:sp>
        <p:nvSpPr>
          <p:cNvPr id="2" name="Google Shape;129;p17"/>
          <p:cNvSpPr txBox="1"/>
          <p:nvPr/>
        </p:nvSpPr>
        <p:spPr>
          <a:xfrm>
            <a:off x="1039585" y="82096"/>
            <a:ext cx="10515600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Exercise</a:t>
            </a:r>
            <a:endParaRPr lang="en-US" sz="4800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537754" y="1892359"/>
          <a:ext cx="5206134" cy="218398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348610"/>
                <a:gridCol w="812110"/>
                <a:gridCol w="2271943"/>
                <a:gridCol w="773471"/>
              </a:tblGrid>
              <a:tr h="4388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Student 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Major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Year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</a:tr>
              <a:tr h="912140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John K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Computer Science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2023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</a:tr>
              <a:tr h="83300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Jane D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Mathematics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2024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</a:tr>
            </a:tbl>
          </a:graphicData>
        </a:graphic>
      </p:graphicFrame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6297385" y="1944339"/>
          <a:ext cx="5498375" cy="213200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176508"/>
                <a:gridCol w="1848798"/>
                <a:gridCol w="1608696"/>
                <a:gridCol w="864373"/>
              </a:tblGrid>
              <a:tr h="496906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Course 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Course Name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Department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Credits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</a:tr>
              <a:tr h="783951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Introduction to Computer Science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Computer Science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</a:tr>
              <a:tr h="695294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Calculus I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Mathematics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798570" y="4244068"/>
          <a:ext cx="4248150" cy="2183981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1791229"/>
                <a:gridCol w="1468160"/>
                <a:gridCol w="988761"/>
              </a:tblGrid>
              <a:tr h="4097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Student 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Course ID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u="none" strike="noStrike" dirty="0">
                          <a:effectLst/>
                        </a:rPr>
                        <a:t>Grade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</a:tr>
              <a:tr h="627735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A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</a:tr>
              <a:tr h="5732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</a:tr>
              <a:tr h="573273"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B+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Arial" panose="020B0604020202020204" pitchFamily="34" charset="0"/>
                      </a:endParaRPr>
                    </a:p>
                  </a:txBody>
                  <a:tcPr marL="6350" marR="6350" marT="12700" marB="12700" anchor="b"/>
                </a:tc>
              </a:tr>
            </a:tbl>
          </a:graphicData>
        </a:graphic>
      </p:graphicFrame>
    </p:spTree>
  </p:cSld>
  <p:clrMapOvr>
    <a:masterClrMapping/>
  </p:clrMapOvr>
  <p:transition>
    <p:dissolv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418EA07-9B56-449F-8842-F9C6A839654D}" type="slidenum">
              <a:rPr lang="en-US" altLang="en-US" sz="1400" b="0"/>
            </a:fld>
            <a:endParaRPr lang="en-US" altLang="en-US" sz="1400" b="0"/>
          </a:p>
        </p:txBody>
      </p:sp>
      <p:sp>
        <p:nvSpPr>
          <p:cNvPr id="6" name="TextBox 5"/>
          <p:cNvSpPr txBox="1"/>
          <p:nvPr/>
        </p:nvSpPr>
        <p:spPr>
          <a:xfrm>
            <a:off x="1520190" y="0"/>
            <a:ext cx="8949383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CREATE TABLE student (</a:t>
            </a:r>
            <a:endParaRPr lang="en-US" b="1" dirty="0"/>
          </a:p>
          <a:p>
            <a:r>
              <a:rPr lang="en-US" b="1" dirty="0"/>
              <a:t>  </a:t>
            </a:r>
            <a:r>
              <a:rPr lang="en-US" b="1" dirty="0" err="1"/>
              <a:t>student_id</a:t>
            </a:r>
            <a:r>
              <a:rPr lang="en-US" b="1" dirty="0"/>
              <a:t> INT NOT NULL AUTO_INCREMENT,</a:t>
            </a:r>
            <a:endParaRPr lang="en-US" b="1" dirty="0"/>
          </a:p>
          <a:p>
            <a:r>
              <a:rPr lang="en-US" b="1" dirty="0"/>
              <a:t>  name VARCHAR(255) NOT NULL,</a:t>
            </a:r>
            <a:endParaRPr lang="en-US" b="1" dirty="0"/>
          </a:p>
          <a:p>
            <a:r>
              <a:rPr lang="en-US" b="1" dirty="0"/>
              <a:t>  major VARCHAR(255) NOT NULL,</a:t>
            </a:r>
            <a:endParaRPr lang="en-US" b="1" dirty="0"/>
          </a:p>
          <a:p>
            <a:r>
              <a:rPr lang="en-US" b="1" dirty="0"/>
              <a:t>  year INT NOT NULL,</a:t>
            </a:r>
            <a:endParaRPr lang="en-US" b="1" dirty="0"/>
          </a:p>
          <a:p>
            <a:r>
              <a:rPr lang="en-US" b="1" dirty="0"/>
              <a:t>  PRIMARY KEY (</a:t>
            </a:r>
            <a:r>
              <a:rPr lang="en-US" b="1" dirty="0" err="1"/>
              <a:t>student_id</a:t>
            </a:r>
            <a:r>
              <a:rPr lang="en-US" b="1" dirty="0"/>
              <a:t>)</a:t>
            </a:r>
            <a:endParaRPr lang="en-US" b="1" dirty="0"/>
          </a:p>
          <a:p>
            <a:r>
              <a:rPr lang="en-US" b="1" dirty="0"/>
              <a:t>);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CREATE TABLE course (</a:t>
            </a:r>
            <a:endParaRPr lang="en-US" b="1" dirty="0"/>
          </a:p>
          <a:p>
            <a:r>
              <a:rPr lang="en-US" b="1" dirty="0"/>
              <a:t>  </a:t>
            </a:r>
            <a:r>
              <a:rPr lang="en-US" b="1" dirty="0" err="1"/>
              <a:t>course_id</a:t>
            </a:r>
            <a:r>
              <a:rPr lang="en-US" b="1" dirty="0"/>
              <a:t> INT NOT NULL AUTO_INCREMENT,</a:t>
            </a:r>
            <a:endParaRPr lang="en-US" b="1" dirty="0"/>
          </a:p>
          <a:p>
            <a:r>
              <a:rPr lang="en-US" b="1" dirty="0"/>
              <a:t>  </a:t>
            </a:r>
            <a:r>
              <a:rPr lang="en-US" b="1" dirty="0" err="1"/>
              <a:t>course_name</a:t>
            </a:r>
            <a:r>
              <a:rPr lang="en-US" b="1" dirty="0"/>
              <a:t> VARCHAR(255) NOT NULL,</a:t>
            </a:r>
            <a:endParaRPr lang="en-US" b="1" dirty="0"/>
          </a:p>
          <a:p>
            <a:r>
              <a:rPr lang="en-US" b="1" dirty="0"/>
              <a:t>  department VARCHAR(255) NOT NULL,</a:t>
            </a:r>
            <a:endParaRPr lang="en-US" b="1" dirty="0"/>
          </a:p>
          <a:p>
            <a:r>
              <a:rPr lang="en-US" b="1" dirty="0"/>
              <a:t>  credits INT NOT NULL,</a:t>
            </a:r>
            <a:endParaRPr lang="en-US" b="1" dirty="0"/>
          </a:p>
          <a:p>
            <a:r>
              <a:rPr lang="en-US" b="1" dirty="0"/>
              <a:t>  PRIMARY KEY (</a:t>
            </a:r>
            <a:r>
              <a:rPr lang="en-US" b="1" dirty="0" err="1"/>
              <a:t>course_id</a:t>
            </a:r>
            <a:r>
              <a:rPr lang="en-US" b="1" dirty="0"/>
              <a:t>)</a:t>
            </a:r>
            <a:endParaRPr lang="en-US" b="1" dirty="0"/>
          </a:p>
          <a:p>
            <a:r>
              <a:rPr lang="en-US" b="1" dirty="0"/>
              <a:t>);</a:t>
            </a:r>
            <a:endParaRPr lang="en-US" b="1" dirty="0"/>
          </a:p>
          <a:p>
            <a:endParaRPr lang="en-US" b="1" dirty="0"/>
          </a:p>
          <a:p>
            <a:r>
              <a:rPr lang="en-US" b="1" dirty="0"/>
              <a:t>CREATE TABLE enrollment (</a:t>
            </a:r>
            <a:endParaRPr lang="en-US" b="1" dirty="0"/>
          </a:p>
          <a:p>
            <a:r>
              <a:rPr lang="en-US" b="1" dirty="0"/>
              <a:t>  </a:t>
            </a:r>
            <a:r>
              <a:rPr lang="en-US" b="1" dirty="0" err="1"/>
              <a:t>enrollment_id</a:t>
            </a:r>
            <a:r>
              <a:rPr lang="en-US" b="1" dirty="0"/>
              <a:t> INT NOT NULL AUTO_INCREMENT,</a:t>
            </a:r>
            <a:endParaRPr lang="en-US" b="1" dirty="0"/>
          </a:p>
          <a:p>
            <a:r>
              <a:rPr lang="en-US" b="1" dirty="0"/>
              <a:t>  </a:t>
            </a:r>
            <a:r>
              <a:rPr lang="en-US" b="1" dirty="0" err="1"/>
              <a:t>student_id</a:t>
            </a:r>
            <a:r>
              <a:rPr lang="en-US" b="1" dirty="0"/>
              <a:t> INT NOT NULL,</a:t>
            </a:r>
            <a:endParaRPr lang="en-US" b="1" dirty="0"/>
          </a:p>
          <a:p>
            <a:r>
              <a:rPr lang="en-US" b="1" dirty="0"/>
              <a:t>  </a:t>
            </a:r>
            <a:r>
              <a:rPr lang="en-US" b="1" dirty="0" err="1"/>
              <a:t>course_id</a:t>
            </a:r>
            <a:r>
              <a:rPr lang="en-US" b="1" dirty="0"/>
              <a:t> INT NOT NULL,</a:t>
            </a:r>
            <a:endParaRPr lang="en-US" b="1" dirty="0"/>
          </a:p>
          <a:p>
            <a:r>
              <a:rPr lang="en-US" b="1" dirty="0"/>
              <a:t>  grade VARCHAR(255) NOT NULL,</a:t>
            </a:r>
            <a:endParaRPr lang="en-US" b="1" dirty="0"/>
          </a:p>
          <a:p>
            <a:r>
              <a:rPr lang="en-US" b="1" dirty="0"/>
              <a:t>  PRIMARY KEY (</a:t>
            </a:r>
            <a:r>
              <a:rPr lang="en-US" b="1" dirty="0" err="1"/>
              <a:t>enrollment_id</a:t>
            </a:r>
            <a:r>
              <a:rPr lang="en-US" b="1" dirty="0"/>
              <a:t>),</a:t>
            </a:r>
            <a:endParaRPr lang="en-US" b="1" dirty="0"/>
          </a:p>
          <a:p>
            <a:r>
              <a:rPr lang="en-US" b="1" dirty="0"/>
              <a:t>  FOREIGN KEY (</a:t>
            </a:r>
            <a:r>
              <a:rPr lang="en-US" b="1" dirty="0" err="1"/>
              <a:t>student_id</a:t>
            </a:r>
            <a:r>
              <a:rPr lang="en-US" b="1" dirty="0"/>
              <a:t>) REFERENCES student(</a:t>
            </a:r>
            <a:r>
              <a:rPr lang="en-US" b="1" dirty="0" err="1"/>
              <a:t>student_id</a:t>
            </a:r>
            <a:r>
              <a:rPr lang="en-US" b="1" dirty="0"/>
              <a:t>),</a:t>
            </a:r>
            <a:endParaRPr lang="en-US" b="1" dirty="0"/>
          </a:p>
          <a:p>
            <a:r>
              <a:rPr lang="en-US" b="1" dirty="0"/>
              <a:t>  FOREIGN KEY (</a:t>
            </a:r>
            <a:r>
              <a:rPr lang="en-US" b="1" dirty="0" err="1"/>
              <a:t>course_id</a:t>
            </a:r>
            <a:r>
              <a:rPr lang="en-US" b="1" dirty="0"/>
              <a:t>) REFERENCES course(</a:t>
            </a:r>
            <a:r>
              <a:rPr lang="en-US" b="1" dirty="0" err="1"/>
              <a:t>course_id</a:t>
            </a:r>
            <a:r>
              <a:rPr lang="en-US" b="1" dirty="0"/>
              <a:t>)</a:t>
            </a:r>
            <a:endParaRPr lang="en-US" b="1" dirty="0"/>
          </a:p>
          <a:p>
            <a:r>
              <a:rPr lang="en-US" b="1" dirty="0"/>
              <a:t>);</a:t>
            </a:r>
            <a:endParaRPr lang="en-US" b="1" dirty="0"/>
          </a:p>
        </p:txBody>
      </p:sp>
      <p:sp>
        <p:nvSpPr>
          <p:cNvPr id="7" name="Google Shape;129;p17"/>
          <p:cNvSpPr txBox="1"/>
          <p:nvPr/>
        </p:nvSpPr>
        <p:spPr>
          <a:xfrm>
            <a:off x="6732815" y="1203324"/>
            <a:ext cx="5459185" cy="923400"/>
          </a:xfrm>
          <a:prstGeom prst="rect">
            <a:avLst/>
          </a:prstGeom>
          <a:solidFill>
            <a:srgbClr val="351C75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>
                <a:solidFill>
                  <a:schemeClr val="bg1"/>
                </a:solidFill>
              </a:rPr>
              <a:t>Creating tables</a:t>
            </a:r>
            <a:endParaRPr lang="en-US" sz="4800" dirty="0">
              <a:solidFill>
                <a:schemeClr val="bg1"/>
              </a:solidFill>
            </a:endParaRPr>
          </a:p>
        </p:txBody>
      </p:sp>
    </p:spTree>
  </p:cSld>
  <p:clrMapOvr>
    <a:masterClrMapping/>
  </p:clrMapOvr>
  <p:transition>
    <p:dissolv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Slide Number Placeholder 3"/>
          <p:cNvSpPr>
            <a:spLocks noGrp="1"/>
          </p:cNvSpPr>
          <p:nvPr>
            <p:ph type="sldNum" sz="quarter" idx="10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eaLnBrk="0" hangingPunct="0"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eaLnBrk="1" hangingPunct="1"/>
            <a:fld id="{F418EA07-9B56-449F-8842-F9C6A839654D}" type="slidenum">
              <a:rPr lang="en-US" altLang="en-US" sz="1400" b="0"/>
            </a:fld>
            <a:endParaRPr lang="en-US" altLang="en-US" sz="1400" b="0"/>
          </a:p>
        </p:txBody>
      </p:sp>
      <p:sp>
        <p:nvSpPr>
          <p:cNvPr id="7" name="Google Shape;129;p17"/>
          <p:cNvSpPr txBox="1"/>
          <p:nvPr/>
        </p:nvSpPr>
        <p:spPr>
          <a:xfrm>
            <a:off x="1543051" y="150192"/>
            <a:ext cx="6708322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Inserting into tables</a:t>
            </a:r>
            <a:endParaRPr lang="en-US" sz="4800" dirty="0"/>
          </a:p>
        </p:txBody>
      </p:sp>
      <p:sp>
        <p:nvSpPr>
          <p:cNvPr id="5" name="TextBox 4"/>
          <p:cNvSpPr txBox="1"/>
          <p:nvPr/>
        </p:nvSpPr>
        <p:spPr>
          <a:xfrm>
            <a:off x="1435738" y="2201366"/>
            <a:ext cx="10645772" cy="41549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b="1" dirty="0"/>
              <a:t>INSERT INTO student (name, major, year) </a:t>
            </a:r>
            <a:endParaRPr lang="en-US" sz="2400" b="1" dirty="0"/>
          </a:p>
          <a:p>
            <a:r>
              <a:rPr lang="en-US" sz="2400" b="1" dirty="0"/>
              <a:t>VALUES ('John K', 'Computer Science', 2023),</a:t>
            </a:r>
            <a:endParaRPr lang="en-US" sz="2400" b="1" dirty="0"/>
          </a:p>
          <a:p>
            <a:r>
              <a:rPr lang="en-US" sz="2400" b="1" dirty="0"/>
              <a:t>  ('Jane D', 'Mathematics', 2024);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INSERT INTO course (</a:t>
            </a:r>
            <a:r>
              <a:rPr lang="en-US" sz="2400" b="1" dirty="0" err="1"/>
              <a:t>course_name</a:t>
            </a:r>
            <a:r>
              <a:rPr lang="en-US" sz="2400" b="1" dirty="0"/>
              <a:t>, department, credits) </a:t>
            </a:r>
            <a:endParaRPr lang="en-US" sz="2400" b="1" dirty="0"/>
          </a:p>
          <a:p>
            <a:r>
              <a:rPr lang="en-US" sz="2400" b="1" dirty="0"/>
              <a:t>VALUES ('Introduction to Computer Science', 'Computer Science', 3),</a:t>
            </a:r>
            <a:endParaRPr lang="en-US" sz="2400" b="1" dirty="0"/>
          </a:p>
          <a:p>
            <a:r>
              <a:rPr lang="en-US" sz="2400" b="1" dirty="0"/>
              <a:t>  ('Calculus I', 'Mathematics', 4);</a:t>
            </a:r>
            <a:endParaRPr lang="en-US" sz="2400" b="1" dirty="0"/>
          </a:p>
          <a:p>
            <a:endParaRPr lang="en-US" sz="2400" b="1" dirty="0"/>
          </a:p>
          <a:p>
            <a:r>
              <a:rPr lang="en-US" sz="2400" b="1" dirty="0"/>
              <a:t>INSERT INTO enrollment (</a:t>
            </a:r>
            <a:r>
              <a:rPr lang="en-US" sz="2400" b="1" dirty="0" err="1"/>
              <a:t>student_id</a:t>
            </a:r>
            <a:r>
              <a:rPr lang="en-US" sz="2400" b="1" dirty="0"/>
              <a:t>, </a:t>
            </a:r>
            <a:r>
              <a:rPr lang="en-US" sz="2400" b="1" dirty="0" err="1"/>
              <a:t>course_id</a:t>
            </a:r>
            <a:r>
              <a:rPr lang="en-US" sz="2400" b="1" dirty="0"/>
              <a:t>, grade) </a:t>
            </a:r>
            <a:endParaRPr lang="en-US" sz="2400" b="1" dirty="0"/>
          </a:p>
          <a:p>
            <a:r>
              <a:rPr lang="en-US" sz="2400" b="1" dirty="0"/>
              <a:t>VALUES  (1, 1, 'A'),</a:t>
            </a:r>
            <a:endParaRPr lang="en-US" sz="2400" b="1" dirty="0"/>
          </a:p>
          <a:p>
            <a:r>
              <a:rPr lang="en-US" sz="2400" b="1" dirty="0"/>
              <a:t>  (2, 2, 'B');</a:t>
            </a:r>
            <a:endParaRPr lang="en-US" sz="2400" b="1" dirty="0"/>
          </a:p>
        </p:txBody>
      </p:sp>
    </p:spTree>
  </p:cSld>
  <p:clrMapOvr>
    <a:masterClrMapping/>
  </p:clrMapOvr>
  <p:transition>
    <p:dissolv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Lecture Objectives and Learning outcomes</a:t>
            </a:r>
            <a:endParaRPr lang="en-GB" dirty="0"/>
          </a:p>
        </p:txBody>
      </p:sp>
      <p:sp>
        <p:nvSpPr>
          <p:cNvPr id="6" name="object 3"/>
          <p:cNvSpPr txBox="1"/>
          <p:nvPr/>
        </p:nvSpPr>
        <p:spPr>
          <a:xfrm>
            <a:off x="938894" y="1889217"/>
            <a:ext cx="10916368" cy="4287093"/>
          </a:xfrm>
          <a:prstGeom prst="rect">
            <a:avLst/>
          </a:prstGeom>
        </p:spPr>
        <p:txBody>
          <a:bodyPr vert="horz" wrap="square" lIns="0" tIns="16087" rIns="0" bIns="0" rtlCol="0">
            <a:spAutoFit/>
          </a:bodyPr>
          <a:lstStyle/>
          <a:p>
            <a:pPr marL="15875" marR="6985" algn="just" defTabSz="1219200">
              <a:lnSpc>
                <a:spcPct val="150000"/>
              </a:lnSpc>
              <a:spcBef>
                <a:spcPts val="125"/>
              </a:spcBef>
              <a:tabLst>
                <a:tab pos="368935" algn="l"/>
              </a:tabLst>
            </a:pPr>
            <a:r>
              <a:rPr lang="en-US" sz="3735" spc="-13" dirty="0">
                <a:solidFill>
                  <a:prstClr val="black">
                    <a:lumMod val="95000"/>
                    <a:lumOff val="5000"/>
                  </a:prstClr>
                </a:solidFill>
                <a:latin typeface="Carlito"/>
                <a:cs typeface="Carlito"/>
              </a:rPr>
              <a:t>This section looks at the following SQL DML statements:</a:t>
            </a:r>
            <a:endParaRPr lang="en-US" sz="3735" spc="-13" dirty="0">
              <a:solidFill>
                <a:prstClr val="black">
                  <a:lumMod val="95000"/>
                  <a:lumOff val="5000"/>
                </a:prstClr>
              </a:solidFill>
              <a:latin typeface="Carlito"/>
              <a:cs typeface="Carlito"/>
            </a:endParaRPr>
          </a:p>
          <a:p>
            <a:pPr marL="259715" marR="6985" indent="-243840" algn="just" defTabSz="1219200">
              <a:lnSpc>
                <a:spcPct val="150000"/>
              </a:lnSpc>
              <a:spcBef>
                <a:spcPts val="125"/>
              </a:spcBef>
              <a:buFont typeface="Wingdings" panose="05000000000000000000"/>
              <a:buChar char=""/>
              <a:tabLst>
                <a:tab pos="368935" algn="l"/>
              </a:tabLst>
            </a:pPr>
            <a:r>
              <a:rPr lang="en-US" sz="3735" spc="-13" dirty="0">
                <a:solidFill>
                  <a:prstClr val="black">
                    <a:lumMod val="95000"/>
                    <a:lumOff val="5000"/>
                  </a:prstClr>
                </a:solidFill>
                <a:latin typeface="Carlito"/>
                <a:cs typeface="Carlito"/>
              </a:rPr>
              <a:t> SELECT – to query data in the database</a:t>
            </a:r>
            <a:endParaRPr lang="en-US" sz="3735" spc="-13" dirty="0">
              <a:solidFill>
                <a:prstClr val="black">
                  <a:lumMod val="95000"/>
                  <a:lumOff val="5000"/>
                </a:prstClr>
              </a:solidFill>
              <a:latin typeface="Carlito"/>
              <a:cs typeface="Carlito"/>
            </a:endParaRPr>
          </a:p>
          <a:p>
            <a:pPr marL="259715" marR="6985" indent="-243840" algn="just" defTabSz="1219200">
              <a:lnSpc>
                <a:spcPct val="150000"/>
              </a:lnSpc>
              <a:spcBef>
                <a:spcPts val="125"/>
              </a:spcBef>
              <a:buFont typeface="Wingdings" panose="05000000000000000000"/>
              <a:buChar char=""/>
              <a:tabLst>
                <a:tab pos="368935" algn="l"/>
              </a:tabLst>
            </a:pPr>
            <a:r>
              <a:rPr lang="en-US" sz="3735" spc="-13" dirty="0">
                <a:solidFill>
                  <a:prstClr val="black">
                    <a:lumMod val="95000"/>
                    <a:lumOff val="5000"/>
                  </a:prstClr>
                </a:solidFill>
                <a:latin typeface="Carlito"/>
                <a:cs typeface="Carlito"/>
              </a:rPr>
              <a:t> INSERT – to insert data into a table</a:t>
            </a:r>
            <a:endParaRPr lang="en-US" sz="3735" spc="-13" dirty="0">
              <a:solidFill>
                <a:prstClr val="black">
                  <a:lumMod val="95000"/>
                  <a:lumOff val="5000"/>
                </a:prstClr>
              </a:solidFill>
              <a:latin typeface="Carlito"/>
              <a:cs typeface="Carlito"/>
            </a:endParaRPr>
          </a:p>
          <a:p>
            <a:pPr marL="259715" marR="6985" indent="-243840" algn="just" defTabSz="1219200">
              <a:lnSpc>
                <a:spcPct val="150000"/>
              </a:lnSpc>
              <a:spcBef>
                <a:spcPts val="125"/>
              </a:spcBef>
              <a:buFont typeface="Wingdings" panose="05000000000000000000"/>
              <a:buChar char=""/>
              <a:tabLst>
                <a:tab pos="368935" algn="l"/>
              </a:tabLst>
            </a:pPr>
            <a:r>
              <a:rPr lang="en-US" sz="3735" spc="-13" dirty="0">
                <a:solidFill>
                  <a:prstClr val="black">
                    <a:lumMod val="95000"/>
                    <a:lumOff val="5000"/>
                  </a:prstClr>
                </a:solidFill>
                <a:latin typeface="Carlito"/>
                <a:cs typeface="Carlito"/>
              </a:rPr>
              <a:t> UPDATE – to update data in a table</a:t>
            </a:r>
            <a:endParaRPr lang="en-US" sz="3735" spc="-13" dirty="0">
              <a:solidFill>
                <a:prstClr val="black">
                  <a:lumMod val="95000"/>
                  <a:lumOff val="5000"/>
                </a:prstClr>
              </a:solidFill>
              <a:latin typeface="Carlito"/>
              <a:cs typeface="Carlito"/>
            </a:endParaRPr>
          </a:p>
          <a:p>
            <a:pPr marL="259715" marR="6985" indent="-243840" algn="just" defTabSz="1219200">
              <a:lnSpc>
                <a:spcPct val="150000"/>
              </a:lnSpc>
              <a:spcBef>
                <a:spcPts val="125"/>
              </a:spcBef>
              <a:buFont typeface="Wingdings" panose="05000000000000000000"/>
              <a:buChar char=""/>
              <a:tabLst>
                <a:tab pos="368935" algn="l"/>
              </a:tabLst>
            </a:pPr>
            <a:r>
              <a:rPr lang="en-US" sz="3735" spc="-13" dirty="0">
                <a:solidFill>
                  <a:prstClr val="black">
                    <a:lumMod val="95000"/>
                    <a:lumOff val="5000"/>
                  </a:prstClr>
                </a:solidFill>
                <a:latin typeface="Carlito"/>
                <a:cs typeface="Carlito"/>
              </a:rPr>
              <a:t> DELETE – to delete data from a table</a:t>
            </a:r>
            <a:endParaRPr lang="en-US" sz="3735" spc="-53" dirty="0">
              <a:solidFill>
                <a:prstClr val="black">
                  <a:lumMod val="95000"/>
                  <a:lumOff val="5000"/>
                </a:prstClr>
              </a:solidFill>
              <a:latin typeface="Carlito"/>
              <a:cs typeface="Carli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C76-1553-4678-BDB3-77587A1CA3C2}" type="slidenum">
              <a:rPr lang="en-GB" smtClean="0"/>
            </a:fld>
            <a:endParaRPr lang="en-GB"/>
          </a:p>
        </p:txBody>
      </p:sp>
      <p:sp>
        <p:nvSpPr>
          <p:cNvPr id="6" name="Google Shape;129;p17"/>
          <p:cNvSpPr txBox="1"/>
          <p:nvPr/>
        </p:nvSpPr>
        <p:spPr>
          <a:xfrm>
            <a:off x="849086" y="219337"/>
            <a:ext cx="9869714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Writing SQL Commands</a:t>
            </a:r>
            <a:endParaRPr lang="en-US" sz="4800" dirty="0"/>
          </a:p>
        </p:txBody>
      </p:sp>
      <p:sp>
        <p:nvSpPr>
          <p:cNvPr id="7" name="Footer Placeholder 3"/>
          <p:cNvSpPr txBox="1"/>
          <p:nvPr/>
        </p:nvSpPr>
        <p:spPr>
          <a:xfrm>
            <a:off x="2530929" y="6492875"/>
            <a:ext cx="632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© Department of Computing &amp; Technology, Faculty of Engineering Design and Technology</a:t>
            </a:r>
            <a:endParaRPr lang="en-GB" dirty="0"/>
          </a:p>
        </p:txBody>
      </p:sp>
      <p:sp>
        <p:nvSpPr>
          <p:cNvPr id="10" name="object 3"/>
          <p:cNvSpPr txBox="1"/>
          <p:nvPr/>
        </p:nvSpPr>
        <p:spPr>
          <a:xfrm>
            <a:off x="422910" y="1930491"/>
            <a:ext cx="11647170" cy="41543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algn="just">
              <a:spcBef>
                <a:spcPts val="95"/>
              </a:spcBef>
              <a:buSzPct val="75000"/>
              <a:tabLst>
                <a:tab pos="355600" algn="l"/>
              </a:tabLst>
            </a:pPr>
            <a:r>
              <a:rPr sz="3000" b="1" spc="-5" dirty="0">
                <a:cs typeface="Times New Roman" panose="02020603050405020304"/>
              </a:rPr>
              <a:t>SQL statement </a:t>
            </a:r>
            <a:r>
              <a:rPr sz="3000" b="1" dirty="0">
                <a:cs typeface="Times New Roman" panose="02020603050405020304"/>
              </a:rPr>
              <a:t>consists of </a:t>
            </a:r>
            <a:r>
              <a:rPr sz="3000" b="1" spc="-5" dirty="0">
                <a:cs typeface="Times New Roman" panose="02020603050405020304"/>
              </a:rPr>
              <a:t>reserved words</a:t>
            </a:r>
            <a:r>
              <a:rPr sz="3000" b="1" spc="85" dirty="0">
                <a:cs typeface="Times New Roman" panose="02020603050405020304"/>
              </a:rPr>
              <a:t> </a:t>
            </a:r>
            <a:r>
              <a:rPr sz="3000" b="1" spc="-5" dirty="0">
                <a:cs typeface="Times New Roman" panose="02020603050405020304"/>
              </a:rPr>
              <a:t>and</a:t>
            </a:r>
            <a:r>
              <a:rPr lang="en-US" sz="3000" dirty="0">
                <a:cs typeface="Times New Roman" panose="02020603050405020304"/>
              </a:rPr>
              <a:t> </a:t>
            </a:r>
            <a:r>
              <a:rPr sz="3000" b="1" spc="-5" dirty="0">
                <a:cs typeface="Times New Roman" panose="02020603050405020304"/>
              </a:rPr>
              <a:t>user-defined </a:t>
            </a:r>
            <a:r>
              <a:rPr sz="3000" b="1" dirty="0">
                <a:cs typeface="Times New Roman" panose="02020603050405020304"/>
              </a:rPr>
              <a:t>words.</a:t>
            </a:r>
            <a:endParaRPr sz="3000" dirty="0">
              <a:cs typeface="Times New Roman" panose="02020603050405020304"/>
            </a:endParaRPr>
          </a:p>
          <a:p>
            <a:pPr marL="812165" marR="5080" indent="-457200" algn="just">
              <a:spcBef>
                <a:spcPts val="1380"/>
              </a:spcBef>
              <a:buFont typeface="Arial" panose="020B0604020202020204" pitchFamily="34" charset="0"/>
              <a:buChar char="•"/>
            </a:pPr>
            <a:r>
              <a:rPr sz="3000" b="1" spc="-5" dirty="0">
                <a:solidFill>
                  <a:srgbClr val="FF0000"/>
                </a:solidFill>
                <a:cs typeface="Times New Roman" panose="02020603050405020304"/>
              </a:rPr>
              <a:t>Reserved </a:t>
            </a:r>
            <a:r>
              <a:rPr sz="3000" b="1" spc="-10" dirty="0">
                <a:solidFill>
                  <a:srgbClr val="FF0000"/>
                </a:solidFill>
                <a:cs typeface="Times New Roman" panose="02020603050405020304"/>
              </a:rPr>
              <a:t>words </a:t>
            </a:r>
            <a:r>
              <a:rPr sz="3000" b="1" spc="-20" dirty="0">
                <a:cs typeface="Times New Roman" panose="02020603050405020304"/>
              </a:rPr>
              <a:t>are </a:t>
            </a:r>
            <a:r>
              <a:rPr sz="3000" b="1" spc="-5" dirty="0">
                <a:cs typeface="Times New Roman" panose="02020603050405020304"/>
              </a:rPr>
              <a:t>a fixed </a:t>
            </a:r>
            <a:r>
              <a:rPr sz="3000" b="1" dirty="0">
                <a:cs typeface="Times New Roman" panose="02020603050405020304"/>
              </a:rPr>
              <a:t>part of </a:t>
            </a:r>
            <a:r>
              <a:rPr sz="3000" b="1" spc="-5" dirty="0">
                <a:cs typeface="Times New Roman" panose="02020603050405020304"/>
              </a:rPr>
              <a:t>SQL </a:t>
            </a:r>
            <a:r>
              <a:rPr sz="3000" b="1" dirty="0">
                <a:cs typeface="Times New Roman" panose="02020603050405020304"/>
              </a:rPr>
              <a:t>and  </a:t>
            </a:r>
            <a:r>
              <a:rPr sz="3000" b="1" spc="-5" dirty="0">
                <a:cs typeface="Times New Roman" panose="02020603050405020304"/>
              </a:rPr>
              <a:t>must </a:t>
            </a:r>
            <a:r>
              <a:rPr sz="3000" b="1" dirty="0">
                <a:cs typeface="Times New Roman" panose="02020603050405020304"/>
              </a:rPr>
              <a:t>be spelt </a:t>
            </a:r>
            <a:r>
              <a:rPr sz="3000" b="1" spc="-5" dirty="0">
                <a:cs typeface="Times New Roman" panose="02020603050405020304"/>
              </a:rPr>
              <a:t>exactly </a:t>
            </a:r>
            <a:r>
              <a:rPr sz="3000" b="1" dirty="0">
                <a:cs typeface="Times New Roman" panose="02020603050405020304"/>
              </a:rPr>
              <a:t>as </a:t>
            </a:r>
            <a:r>
              <a:rPr sz="3000" b="1" spc="-20" dirty="0">
                <a:cs typeface="Times New Roman" panose="02020603050405020304"/>
              </a:rPr>
              <a:t>required </a:t>
            </a:r>
            <a:r>
              <a:rPr sz="3000" b="1" dirty="0">
                <a:cs typeface="Times New Roman" panose="02020603050405020304"/>
              </a:rPr>
              <a:t>and </a:t>
            </a:r>
            <a:r>
              <a:rPr sz="3000" b="1" spc="-5" dirty="0">
                <a:cs typeface="Times New Roman" panose="02020603050405020304"/>
              </a:rPr>
              <a:t>cannot </a:t>
            </a:r>
            <a:r>
              <a:rPr sz="3000" b="1" dirty="0">
                <a:cs typeface="Times New Roman" panose="02020603050405020304"/>
              </a:rPr>
              <a:t>be  split </a:t>
            </a:r>
            <a:r>
              <a:rPr sz="3000" b="1" spc="-15" dirty="0">
                <a:cs typeface="Times New Roman" panose="02020603050405020304"/>
              </a:rPr>
              <a:t>across </a:t>
            </a:r>
            <a:r>
              <a:rPr sz="3000" b="1" dirty="0">
                <a:cs typeface="Times New Roman" panose="02020603050405020304"/>
              </a:rPr>
              <a:t>lines.</a:t>
            </a:r>
            <a:endParaRPr lang="en-US" sz="3000" b="1" dirty="0">
              <a:cs typeface="Times New Roman" panose="02020603050405020304"/>
            </a:endParaRPr>
          </a:p>
          <a:p>
            <a:pPr marL="812165" marR="5080" indent="-457200" algn="just">
              <a:spcBef>
                <a:spcPts val="1380"/>
              </a:spcBef>
              <a:buFont typeface="Arial" panose="020B0604020202020204" pitchFamily="34" charset="0"/>
              <a:buChar char="•"/>
            </a:pPr>
            <a:endParaRPr sz="3000" dirty="0">
              <a:cs typeface="Times New Roman" panose="02020603050405020304"/>
            </a:endParaRPr>
          </a:p>
          <a:p>
            <a:pPr marL="812165" marR="5080" indent="-457200" algn="just">
              <a:spcBef>
                <a:spcPts val="675"/>
              </a:spcBef>
              <a:buFont typeface="Arial" panose="020B0604020202020204" pitchFamily="34" charset="0"/>
              <a:buChar char="•"/>
            </a:pPr>
            <a:r>
              <a:rPr sz="3000" b="1" spc="-15" dirty="0">
                <a:solidFill>
                  <a:srgbClr val="FF0000"/>
                </a:solidFill>
                <a:cs typeface="Times New Roman" panose="02020603050405020304"/>
              </a:rPr>
              <a:t>User-defined </a:t>
            </a:r>
            <a:r>
              <a:rPr sz="3000" b="1" spc="-5" dirty="0">
                <a:solidFill>
                  <a:srgbClr val="FF0000"/>
                </a:solidFill>
                <a:cs typeface="Times New Roman" panose="02020603050405020304"/>
              </a:rPr>
              <a:t>words </a:t>
            </a:r>
            <a:r>
              <a:rPr sz="3000" b="1" spc="-20" dirty="0">
                <a:cs typeface="Times New Roman" panose="02020603050405020304"/>
              </a:rPr>
              <a:t>are </a:t>
            </a:r>
            <a:r>
              <a:rPr sz="3000" b="1" spc="-5" dirty="0">
                <a:cs typeface="Times New Roman" panose="02020603050405020304"/>
              </a:rPr>
              <a:t>made up </a:t>
            </a:r>
            <a:r>
              <a:rPr sz="3000" b="1" dirty="0">
                <a:cs typeface="Times New Roman" panose="02020603050405020304"/>
              </a:rPr>
              <a:t>by </a:t>
            </a:r>
            <a:r>
              <a:rPr sz="3000" b="1" spc="-5" dirty="0">
                <a:cs typeface="Times New Roman" panose="02020603050405020304"/>
              </a:rPr>
              <a:t>user </a:t>
            </a:r>
            <a:r>
              <a:rPr sz="3000" b="1" dirty="0">
                <a:cs typeface="Times New Roman" panose="02020603050405020304"/>
              </a:rPr>
              <a:t>and  </a:t>
            </a:r>
            <a:r>
              <a:rPr sz="3000" b="1" spc="-15" dirty="0">
                <a:cs typeface="Times New Roman" panose="02020603050405020304"/>
              </a:rPr>
              <a:t>represent </a:t>
            </a:r>
            <a:r>
              <a:rPr sz="3000" b="1" spc="-5" dirty="0">
                <a:cs typeface="Times New Roman" panose="02020603050405020304"/>
              </a:rPr>
              <a:t>names </a:t>
            </a:r>
            <a:r>
              <a:rPr sz="3000" b="1" dirty="0">
                <a:cs typeface="Times New Roman" panose="02020603050405020304"/>
              </a:rPr>
              <a:t>of </a:t>
            </a:r>
            <a:r>
              <a:rPr sz="3000" b="1" spc="-5" dirty="0">
                <a:cs typeface="Times New Roman" panose="02020603050405020304"/>
              </a:rPr>
              <a:t>various </a:t>
            </a:r>
            <a:r>
              <a:rPr sz="3000" b="1" dirty="0">
                <a:cs typeface="Times New Roman" panose="02020603050405020304"/>
              </a:rPr>
              <a:t>database </a:t>
            </a:r>
            <a:r>
              <a:rPr sz="3000" b="1" spc="-5" dirty="0">
                <a:cs typeface="Times New Roman" panose="02020603050405020304"/>
              </a:rPr>
              <a:t>objects  such as </a:t>
            </a:r>
            <a:r>
              <a:rPr sz="3000" b="1" spc="-10" dirty="0">
                <a:cs typeface="Times New Roman" panose="02020603050405020304"/>
              </a:rPr>
              <a:t>relations, </a:t>
            </a:r>
            <a:r>
              <a:rPr sz="3000" b="1" dirty="0">
                <a:cs typeface="Times New Roman" panose="02020603050405020304"/>
              </a:rPr>
              <a:t>columns,</a:t>
            </a:r>
            <a:r>
              <a:rPr sz="3000" b="1" spc="-10" dirty="0">
                <a:cs typeface="Times New Roman" panose="02020603050405020304"/>
              </a:rPr>
              <a:t> </a:t>
            </a:r>
            <a:r>
              <a:rPr sz="3000" b="1" spc="-5" dirty="0">
                <a:cs typeface="Times New Roman" panose="02020603050405020304"/>
              </a:rPr>
              <a:t>views.</a:t>
            </a:r>
            <a:endParaRPr sz="3000" dirty="0"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C76-1553-4678-BDB3-77587A1CA3C2}" type="slidenum">
              <a:rPr lang="en-GB" smtClean="0"/>
            </a:fld>
            <a:endParaRPr lang="en-GB"/>
          </a:p>
        </p:txBody>
      </p:sp>
      <p:sp>
        <p:nvSpPr>
          <p:cNvPr id="6" name="Google Shape;129;p17"/>
          <p:cNvSpPr txBox="1"/>
          <p:nvPr/>
        </p:nvSpPr>
        <p:spPr>
          <a:xfrm>
            <a:off x="849086" y="219337"/>
            <a:ext cx="9869714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Writing SQL Commands</a:t>
            </a:r>
            <a:endParaRPr lang="en-US" sz="4800" dirty="0"/>
          </a:p>
        </p:txBody>
      </p:sp>
      <p:sp>
        <p:nvSpPr>
          <p:cNvPr id="7" name="Footer Placeholder 3"/>
          <p:cNvSpPr txBox="1"/>
          <p:nvPr/>
        </p:nvSpPr>
        <p:spPr>
          <a:xfrm>
            <a:off x="2530929" y="6492875"/>
            <a:ext cx="632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© Department of Computing &amp; Technology, Faculty of Engineering Design and Technology</a:t>
            </a:r>
            <a:endParaRPr lang="en-GB" dirty="0"/>
          </a:p>
        </p:txBody>
      </p:sp>
      <p:sp>
        <p:nvSpPr>
          <p:cNvPr id="4" name="Content Placeholder 7"/>
          <p:cNvSpPr>
            <a:spLocks noGrp="1"/>
          </p:cNvSpPr>
          <p:nvPr>
            <p:ph idx="1"/>
          </p:nvPr>
        </p:nvSpPr>
        <p:spPr>
          <a:xfrm>
            <a:off x="731520" y="1714500"/>
            <a:ext cx="10837990" cy="4462463"/>
          </a:xfrm>
        </p:spPr>
        <p:txBody>
          <a:bodyPr>
            <a:normAutofit lnSpcReduction="10000"/>
          </a:bodyPr>
          <a:lstStyle/>
          <a:p>
            <a:pPr>
              <a:lnSpc>
                <a:spcPct val="150000"/>
              </a:lnSpc>
            </a:pPr>
            <a:r>
              <a:rPr lang="en-US" sz="3200" dirty="0"/>
              <a:t>Each clause in a statement should begin on a new line.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The beginning of each clause should line up with the beginning of other clauses.</a:t>
            </a:r>
            <a:endParaRPr lang="en-US" sz="3200" dirty="0"/>
          </a:p>
          <a:p>
            <a:pPr>
              <a:lnSpc>
                <a:spcPct val="150000"/>
              </a:lnSpc>
            </a:pPr>
            <a:r>
              <a:rPr lang="en-US" sz="3200" dirty="0"/>
              <a:t>If a clause has several parts, they should appear on separate lines and be indented under the start of the clause to show the relationship.</a:t>
            </a:r>
            <a:endParaRPr lang="en-US" sz="32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C76-1553-4678-BDB3-77587A1CA3C2}" type="slidenum">
              <a:rPr lang="en-GB" smtClean="0"/>
            </a:fld>
            <a:endParaRPr lang="en-GB"/>
          </a:p>
        </p:txBody>
      </p:sp>
      <p:sp>
        <p:nvSpPr>
          <p:cNvPr id="6" name="Google Shape;129;p17"/>
          <p:cNvSpPr txBox="1"/>
          <p:nvPr/>
        </p:nvSpPr>
        <p:spPr>
          <a:xfrm>
            <a:off x="849086" y="219337"/>
            <a:ext cx="9869714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Writing SQL Commands</a:t>
            </a:r>
            <a:endParaRPr lang="en-US" sz="4800" dirty="0"/>
          </a:p>
        </p:txBody>
      </p:sp>
      <p:sp>
        <p:nvSpPr>
          <p:cNvPr id="7" name="Footer Placeholder 3"/>
          <p:cNvSpPr txBox="1"/>
          <p:nvPr/>
        </p:nvSpPr>
        <p:spPr>
          <a:xfrm>
            <a:off x="2530929" y="6492875"/>
            <a:ext cx="632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© Department of Computing &amp; Technology, Faculty of Engineering Design and Technology</a:t>
            </a:r>
            <a:endParaRPr lang="en-GB" dirty="0"/>
          </a:p>
        </p:txBody>
      </p:sp>
      <p:sp>
        <p:nvSpPr>
          <p:cNvPr id="10" name="object 3"/>
          <p:cNvSpPr txBox="1"/>
          <p:nvPr/>
        </p:nvSpPr>
        <p:spPr>
          <a:xfrm>
            <a:off x="948689" y="1565295"/>
            <a:ext cx="10744201" cy="4791055"/>
          </a:xfrm>
          <a:prstGeom prst="rect">
            <a:avLst/>
          </a:prstGeom>
        </p:spPr>
        <p:txBody>
          <a:bodyPr vert="horz" wrap="square" lIns="0" tIns="187960" rIns="0" bIns="0" rtlCol="0">
            <a:spAutoFit/>
          </a:bodyPr>
          <a:lstStyle/>
          <a:p>
            <a:pPr marL="469900" indent="-457200">
              <a:spcBef>
                <a:spcPts val="1480"/>
              </a:spcBef>
              <a:buSzPct val="100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3200" b="1" spc="-5" dirty="0">
                <a:latin typeface="+mj-lt"/>
                <a:cs typeface="Times New Roman" panose="02020603050405020304"/>
              </a:rPr>
              <a:t>Use </a:t>
            </a:r>
            <a:r>
              <a:rPr sz="3200" b="1" dirty="0">
                <a:latin typeface="+mj-lt"/>
                <a:cs typeface="Times New Roman" panose="02020603050405020304"/>
              </a:rPr>
              <a:t>extended </a:t>
            </a:r>
            <a:r>
              <a:rPr sz="3200" b="1" spc="-5" dirty="0">
                <a:latin typeface="+mj-lt"/>
                <a:cs typeface="Times New Roman" panose="02020603050405020304"/>
              </a:rPr>
              <a:t>form </a:t>
            </a:r>
            <a:r>
              <a:rPr sz="3200" b="1" dirty="0">
                <a:latin typeface="+mj-lt"/>
                <a:cs typeface="Times New Roman" panose="02020603050405020304"/>
              </a:rPr>
              <a:t>of </a:t>
            </a:r>
            <a:r>
              <a:rPr sz="3200" b="1" spc="-5" dirty="0">
                <a:latin typeface="+mj-lt"/>
                <a:cs typeface="Times New Roman" panose="02020603050405020304"/>
              </a:rPr>
              <a:t>BNF</a:t>
            </a:r>
            <a:r>
              <a:rPr sz="3200" b="1" spc="-100" dirty="0">
                <a:latin typeface="+mj-lt"/>
                <a:cs typeface="Times New Roman" panose="02020603050405020304"/>
              </a:rPr>
              <a:t> </a:t>
            </a:r>
            <a:r>
              <a:rPr sz="3200" b="1" dirty="0">
                <a:latin typeface="+mj-lt"/>
                <a:cs typeface="Times New Roman" panose="02020603050405020304"/>
              </a:rPr>
              <a:t>notation:</a:t>
            </a:r>
            <a:endParaRPr lang="en-US" sz="3200" dirty="0">
              <a:latin typeface="+mj-lt"/>
              <a:cs typeface="Times New Roman" panose="02020603050405020304"/>
            </a:endParaRPr>
          </a:p>
          <a:p>
            <a:pPr marL="927100" lvl="1" indent="-457200">
              <a:spcBef>
                <a:spcPts val="1480"/>
              </a:spcBef>
              <a:buSzPct val="100000"/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3200" b="1" spc="-10" dirty="0">
                <a:latin typeface="+mj-lt"/>
                <a:cs typeface="Times New Roman" panose="02020603050405020304"/>
              </a:rPr>
              <a:t>Upper-case </a:t>
            </a:r>
            <a:r>
              <a:rPr sz="3200" b="1" spc="-5" dirty="0">
                <a:latin typeface="+mj-lt"/>
                <a:cs typeface="Times New Roman" panose="02020603050405020304"/>
              </a:rPr>
              <a:t>letters </a:t>
            </a:r>
            <a:r>
              <a:rPr sz="3200" b="1" spc="-15" dirty="0">
                <a:latin typeface="+mj-lt"/>
                <a:cs typeface="Times New Roman" panose="02020603050405020304"/>
              </a:rPr>
              <a:t>represent </a:t>
            </a:r>
            <a:r>
              <a:rPr sz="3200" b="1" spc="-10" dirty="0">
                <a:latin typeface="+mj-lt"/>
                <a:cs typeface="Times New Roman" panose="02020603050405020304"/>
              </a:rPr>
              <a:t>reserved</a:t>
            </a:r>
            <a:r>
              <a:rPr sz="3200" b="1" spc="-35" dirty="0">
                <a:latin typeface="+mj-lt"/>
                <a:cs typeface="Times New Roman" panose="02020603050405020304"/>
              </a:rPr>
              <a:t> </a:t>
            </a:r>
            <a:r>
              <a:rPr sz="3200" b="1" dirty="0">
                <a:latin typeface="+mj-lt"/>
                <a:cs typeface="Times New Roman" panose="02020603050405020304"/>
              </a:rPr>
              <a:t>words.</a:t>
            </a:r>
            <a:endParaRPr lang="en-US" sz="3200" dirty="0">
              <a:latin typeface="+mj-lt"/>
              <a:cs typeface="Times New Roman" panose="02020603050405020304"/>
            </a:endParaRPr>
          </a:p>
          <a:p>
            <a:pPr marL="927100" lvl="1" indent="-457200">
              <a:spcBef>
                <a:spcPts val="1480"/>
              </a:spcBef>
              <a:buSzPct val="100000"/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3200" b="1" spc="-10" dirty="0">
                <a:latin typeface="+mj-lt"/>
                <a:cs typeface="Times New Roman" panose="02020603050405020304"/>
              </a:rPr>
              <a:t>Lower-case </a:t>
            </a:r>
            <a:r>
              <a:rPr sz="3200" b="1" spc="-5" dirty="0">
                <a:latin typeface="+mj-lt"/>
                <a:cs typeface="Times New Roman" panose="02020603050405020304"/>
              </a:rPr>
              <a:t>letters </a:t>
            </a:r>
            <a:r>
              <a:rPr sz="3200" b="1" spc="-15" dirty="0">
                <a:latin typeface="+mj-lt"/>
                <a:cs typeface="Times New Roman" panose="02020603050405020304"/>
              </a:rPr>
              <a:t>represent </a:t>
            </a:r>
            <a:r>
              <a:rPr sz="3200" b="1" spc="-10" dirty="0">
                <a:latin typeface="+mj-lt"/>
                <a:cs typeface="Times New Roman" panose="02020603050405020304"/>
              </a:rPr>
              <a:t>user-defined</a:t>
            </a:r>
            <a:r>
              <a:rPr sz="3200" b="1" spc="-65" dirty="0">
                <a:latin typeface="+mj-lt"/>
                <a:cs typeface="Times New Roman" panose="02020603050405020304"/>
              </a:rPr>
              <a:t> </a:t>
            </a:r>
            <a:r>
              <a:rPr sz="3200" b="1" dirty="0">
                <a:latin typeface="+mj-lt"/>
                <a:cs typeface="Times New Roman" panose="02020603050405020304"/>
              </a:rPr>
              <a:t>words.</a:t>
            </a:r>
            <a:endParaRPr lang="en-US" sz="3200" dirty="0">
              <a:latin typeface="+mj-lt"/>
              <a:cs typeface="Times New Roman" panose="02020603050405020304"/>
            </a:endParaRPr>
          </a:p>
          <a:p>
            <a:pPr marL="927100" lvl="1" indent="-457200">
              <a:spcBef>
                <a:spcPts val="1480"/>
              </a:spcBef>
              <a:buSzPct val="100000"/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3200" b="1" dirty="0">
                <a:latin typeface="+mj-lt"/>
                <a:cs typeface="Times New Roman" panose="02020603050405020304"/>
              </a:rPr>
              <a:t>| indicates a </a:t>
            </a:r>
            <a:r>
              <a:rPr sz="3200" b="1" i="1" dirty="0">
                <a:latin typeface="+mj-lt"/>
                <a:cs typeface="Times New Roman" panose="02020603050405020304"/>
              </a:rPr>
              <a:t>choice </a:t>
            </a:r>
            <a:r>
              <a:rPr sz="3200" b="1" dirty="0">
                <a:latin typeface="+mj-lt"/>
                <a:cs typeface="Times New Roman" panose="02020603050405020304"/>
              </a:rPr>
              <a:t>among</a:t>
            </a:r>
            <a:r>
              <a:rPr sz="3200" b="1" spc="-75" dirty="0">
                <a:latin typeface="+mj-lt"/>
                <a:cs typeface="Times New Roman" panose="02020603050405020304"/>
              </a:rPr>
              <a:t> </a:t>
            </a:r>
            <a:r>
              <a:rPr sz="3200" b="1" dirty="0">
                <a:latin typeface="+mj-lt"/>
                <a:cs typeface="Times New Roman" panose="02020603050405020304"/>
              </a:rPr>
              <a:t>alternatives.</a:t>
            </a:r>
            <a:endParaRPr lang="en-US" sz="3200" dirty="0">
              <a:latin typeface="+mj-lt"/>
              <a:cs typeface="Times New Roman" panose="02020603050405020304"/>
            </a:endParaRPr>
          </a:p>
          <a:p>
            <a:pPr marL="927100" lvl="1" indent="-457200">
              <a:spcBef>
                <a:spcPts val="1480"/>
              </a:spcBef>
              <a:buSzPct val="100000"/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3200" b="1" dirty="0">
                <a:latin typeface="+mj-lt"/>
                <a:cs typeface="Times New Roman" panose="02020603050405020304"/>
              </a:rPr>
              <a:t>Curly braces indicate a </a:t>
            </a:r>
            <a:r>
              <a:rPr sz="3200" b="1" i="1" spc="-5" dirty="0">
                <a:latin typeface="+mj-lt"/>
                <a:cs typeface="Times New Roman" panose="02020603050405020304"/>
              </a:rPr>
              <a:t>required</a:t>
            </a:r>
            <a:r>
              <a:rPr sz="3200" b="1" i="1" spc="-45" dirty="0">
                <a:latin typeface="+mj-lt"/>
                <a:cs typeface="Times New Roman" panose="02020603050405020304"/>
              </a:rPr>
              <a:t> </a:t>
            </a:r>
            <a:r>
              <a:rPr sz="3200" b="1" i="1" spc="-5" dirty="0">
                <a:latin typeface="+mj-lt"/>
                <a:cs typeface="Times New Roman" panose="02020603050405020304"/>
              </a:rPr>
              <a:t>element</a:t>
            </a:r>
            <a:r>
              <a:rPr sz="3200" b="1" spc="-5" dirty="0">
                <a:latin typeface="+mj-lt"/>
                <a:cs typeface="Times New Roman" panose="02020603050405020304"/>
              </a:rPr>
              <a:t>.</a:t>
            </a:r>
            <a:endParaRPr lang="en-US" sz="3200" dirty="0">
              <a:latin typeface="+mj-lt"/>
              <a:cs typeface="Times New Roman" panose="02020603050405020304"/>
            </a:endParaRPr>
          </a:p>
          <a:p>
            <a:pPr marL="927100" lvl="1" indent="-457200">
              <a:spcBef>
                <a:spcPts val="1480"/>
              </a:spcBef>
              <a:buSzPct val="100000"/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3200" b="1" spc="-10" dirty="0">
                <a:latin typeface="+mj-lt"/>
                <a:cs typeface="Times New Roman" panose="02020603050405020304"/>
              </a:rPr>
              <a:t>Square </a:t>
            </a:r>
            <a:r>
              <a:rPr sz="3200" b="1" spc="-5" dirty="0">
                <a:latin typeface="+mj-lt"/>
                <a:cs typeface="Times New Roman" panose="02020603050405020304"/>
              </a:rPr>
              <a:t>brackets </a:t>
            </a:r>
            <a:r>
              <a:rPr sz="3200" b="1" dirty="0">
                <a:latin typeface="+mj-lt"/>
                <a:cs typeface="Times New Roman" panose="02020603050405020304"/>
              </a:rPr>
              <a:t>indicate an </a:t>
            </a:r>
            <a:r>
              <a:rPr sz="3200" b="1" i="1" dirty="0">
                <a:latin typeface="+mj-lt"/>
                <a:cs typeface="Times New Roman" panose="02020603050405020304"/>
              </a:rPr>
              <a:t>optional</a:t>
            </a:r>
            <a:r>
              <a:rPr sz="3200" b="1" i="1" spc="-30" dirty="0">
                <a:latin typeface="+mj-lt"/>
                <a:cs typeface="Times New Roman" panose="02020603050405020304"/>
              </a:rPr>
              <a:t> </a:t>
            </a:r>
            <a:r>
              <a:rPr sz="3200" b="1" i="1" spc="-5" dirty="0">
                <a:latin typeface="+mj-lt"/>
                <a:cs typeface="Times New Roman" panose="02020603050405020304"/>
              </a:rPr>
              <a:t>element</a:t>
            </a:r>
            <a:r>
              <a:rPr sz="3200" b="1" spc="-5" dirty="0">
                <a:latin typeface="+mj-lt"/>
                <a:cs typeface="Times New Roman" panose="02020603050405020304"/>
              </a:rPr>
              <a:t>.</a:t>
            </a:r>
            <a:endParaRPr lang="en-US" sz="3200" spc="-5" dirty="0">
              <a:latin typeface="+mj-lt"/>
              <a:cs typeface="Times New Roman" panose="02020603050405020304"/>
            </a:endParaRPr>
          </a:p>
          <a:p>
            <a:pPr marL="927100" lvl="1" indent="-457200">
              <a:spcBef>
                <a:spcPts val="1480"/>
              </a:spcBef>
              <a:buSzPct val="100000"/>
              <a:buFont typeface="Arial" panose="020B0604020202020204" pitchFamily="34" charset="0"/>
              <a:buChar char="•"/>
              <a:tabLst>
                <a:tab pos="355600" algn="l"/>
              </a:tabLst>
            </a:pPr>
            <a:r>
              <a:rPr sz="3200" b="1" dirty="0">
                <a:latin typeface="+mj-lt"/>
                <a:cs typeface="Times New Roman" panose="02020603050405020304"/>
              </a:rPr>
              <a:t>… indicates </a:t>
            </a:r>
            <a:r>
              <a:rPr sz="3200" b="1" i="1" dirty="0">
                <a:latin typeface="+mj-lt"/>
                <a:cs typeface="Times New Roman" panose="02020603050405020304"/>
              </a:rPr>
              <a:t>optional </a:t>
            </a:r>
            <a:r>
              <a:rPr sz="3200" b="1" i="1" spc="-5" dirty="0">
                <a:latin typeface="+mj-lt"/>
                <a:cs typeface="Times New Roman" panose="02020603050405020304"/>
              </a:rPr>
              <a:t>repetition </a:t>
            </a:r>
            <a:r>
              <a:rPr sz="3200" b="1" spc="-5" dirty="0">
                <a:latin typeface="+mj-lt"/>
                <a:cs typeface="Times New Roman" panose="02020603050405020304"/>
              </a:rPr>
              <a:t>(0 </a:t>
            </a:r>
            <a:r>
              <a:rPr sz="3200" b="1" dirty="0">
                <a:latin typeface="+mj-lt"/>
                <a:cs typeface="Times New Roman" panose="02020603050405020304"/>
              </a:rPr>
              <a:t>or</a:t>
            </a:r>
            <a:r>
              <a:rPr sz="3200" b="1" spc="-80" dirty="0">
                <a:latin typeface="+mj-lt"/>
                <a:cs typeface="Times New Roman" panose="02020603050405020304"/>
              </a:rPr>
              <a:t> </a:t>
            </a:r>
            <a:r>
              <a:rPr sz="3200" b="1" spc="-10" dirty="0">
                <a:latin typeface="+mj-lt"/>
                <a:cs typeface="Times New Roman" panose="02020603050405020304"/>
              </a:rPr>
              <a:t>more).</a:t>
            </a:r>
            <a:endParaRPr sz="3200" dirty="0">
              <a:latin typeface="+mj-lt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C76-1553-4678-BDB3-77587A1CA3C2}" type="slidenum">
              <a:rPr lang="en-GB" smtClean="0"/>
            </a:fld>
            <a:endParaRPr lang="en-GB"/>
          </a:p>
        </p:txBody>
      </p:sp>
      <p:sp>
        <p:nvSpPr>
          <p:cNvPr id="6" name="Google Shape;129;p17"/>
          <p:cNvSpPr txBox="1"/>
          <p:nvPr/>
        </p:nvSpPr>
        <p:spPr>
          <a:xfrm>
            <a:off x="849086" y="219337"/>
            <a:ext cx="9869714" cy="923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dirty="0"/>
              <a:t>Literals</a:t>
            </a:r>
            <a:endParaRPr lang="en-US" sz="4800" dirty="0"/>
          </a:p>
        </p:txBody>
      </p:sp>
      <p:sp>
        <p:nvSpPr>
          <p:cNvPr id="7" name="Footer Placeholder 3"/>
          <p:cNvSpPr txBox="1"/>
          <p:nvPr/>
        </p:nvSpPr>
        <p:spPr>
          <a:xfrm>
            <a:off x="2530929" y="6492875"/>
            <a:ext cx="632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© Department of Computing &amp; Technology, Faculty of Engineering Design and Technology</a:t>
            </a:r>
            <a:endParaRPr lang="en-GB" dirty="0"/>
          </a:p>
        </p:txBody>
      </p:sp>
      <p:sp>
        <p:nvSpPr>
          <p:cNvPr id="4" name="object 3"/>
          <p:cNvSpPr txBox="1"/>
          <p:nvPr/>
        </p:nvSpPr>
        <p:spPr>
          <a:xfrm>
            <a:off x="930728" y="1900630"/>
            <a:ext cx="10638783" cy="3459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indent="-457200">
              <a:spcBef>
                <a:spcPts val="95"/>
              </a:spcBef>
              <a:buSzPct val="75000"/>
              <a:buFont typeface="Wingdings" panose="05000000000000000000" pitchFamily="2" charset="2"/>
              <a:buChar char="§"/>
              <a:tabLst>
                <a:tab pos="355600" algn="l"/>
              </a:tabLst>
            </a:pPr>
            <a:r>
              <a:rPr sz="3200" b="1" spc="-5" dirty="0">
                <a:cs typeface="Times New Roman" panose="02020603050405020304"/>
              </a:rPr>
              <a:t>Literals </a:t>
            </a:r>
            <a:r>
              <a:rPr sz="3200" b="1" spc="-20" dirty="0">
                <a:cs typeface="Times New Roman" panose="02020603050405020304"/>
              </a:rPr>
              <a:t>are </a:t>
            </a:r>
            <a:r>
              <a:rPr sz="3200" b="1" spc="-5" dirty="0">
                <a:cs typeface="Times New Roman" panose="02020603050405020304"/>
              </a:rPr>
              <a:t>constants used in SQL</a:t>
            </a:r>
            <a:r>
              <a:rPr sz="3200" b="1" spc="-85" dirty="0">
                <a:cs typeface="Times New Roman" panose="02020603050405020304"/>
              </a:rPr>
              <a:t> </a:t>
            </a:r>
            <a:r>
              <a:rPr sz="3200" b="1" spc="-5" dirty="0">
                <a:cs typeface="Times New Roman" panose="02020603050405020304"/>
              </a:rPr>
              <a:t>statements.</a:t>
            </a:r>
            <a:endParaRPr sz="3200" dirty="0">
              <a:cs typeface="Times New Roman" panose="02020603050405020304"/>
            </a:endParaRPr>
          </a:p>
          <a:p>
            <a:pPr marL="457200" indent="-457200">
              <a:spcBef>
                <a:spcPts val="15"/>
              </a:spcBef>
              <a:buFont typeface="Wingdings" panose="05000000000000000000" pitchFamily="2" charset="2"/>
              <a:buChar char="§"/>
            </a:pPr>
            <a:endParaRPr sz="3200" dirty="0">
              <a:cs typeface="Times New Roman" panose="02020603050405020304"/>
            </a:endParaRPr>
          </a:p>
          <a:p>
            <a:pPr marL="469265" marR="5080" indent="-457200">
              <a:spcBef>
                <a:spcPts val="5"/>
              </a:spcBef>
              <a:buSzPct val="75000"/>
              <a:buFont typeface="Wingdings" panose="05000000000000000000" pitchFamily="2" charset="2"/>
              <a:buChar char="§"/>
              <a:tabLst>
                <a:tab pos="355600" algn="l"/>
                <a:tab pos="993775" algn="l"/>
                <a:tab pos="3134360" algn="l"/>
                <a:tab pos="4365625" algn="l"/>
                <a:tab pos="5301615" algn="l"/>
                <a:tab pos="5840730" algn="l"/>
                <a:tab pos="7310120" algn="l"/>
              </a:tabLst>
            </a:pPr>
            <a:r>
              <a:rPr sz="3200" b="1" spc="-5" dirty="0">
                <a:cs typeface="Times New Roman" panose="02020603050405020304"/>
              </a:rPr>
              <a:t>All	</a:t>
            </a:r>
            <a:r>
              <a:rPr lang="en-US" sz="3200" b="1" spc="-5" dirty="0">
                <a:cs typeface="Times New Roman" panose="02020603050405020304"/>
              </a:rPr>
              <a:t> </a:t>
            </a:r>
            <a:r>
              <a:rPr sz="3200" b="1" dirty="0">
                <a:cs typeface="Times New Roman" panose="02020603050405020304"/>
              </a:rPr>
              <a:t>no</a:t>
            </a:r>
            <a:r>
              <a:rPr sz="3200" b="1" spc="-5" dirty="0">
                <a:cs typeface="Times New Roman" panose="02020603050405020304"/>
              </a:rPr>
              <a:t>n-n</a:t>
            </a:r>
            <a:r>
              <a:rPr sz="3200" b="1" dirty="0">
                <a:cs typeface="Times New Roman" panose="02020603050405020304"/>
              </a:rPr>
              <a:t>u</a:t>
            </a:r>
            <a:r>
              <a:rPr sz="3200" b="1" spc="-5" dirty="0">
                <a:cs typeface="Times New Roman" panose="02020603050405020304"/>
              </a:rPr>
              <a:t>me</a:t>
            </a:r>
            <a:r>
              <a:rPr sz="3200" b="1" spc="-20" dirty="0">
                <a:cs typeface="Times New Roman" panose="02020603050405020304"/>
              </a:rPr>
              <a:t>r</a:t>
            </a:r>
            <a:r>
              <a:rPr sz="3200" b="1" spc="-5" dirty="0">
                <a:cs typeface="Times New Roman" panose="02020603050405020304"/>
              </a:rPr>
              <a:t>ic</a:t>
            </a:r>
            <a:r>
              <a:rPr lang="en-US" sz="3200" b="1" spc="-5" dirty="0">
                <a:cs typeface="Times New Roman" panose="02020603050405020304"/>
              </a:rPr>
              <a:t> </a:t>
            </a:r>
            <a:r>
              <a:rPr sz="3200" b="1" spc="-5" dirty="0">
                <a:cs typeface="Times New Roman" panose="02020603050405020304"/>
              </a:rPr>
              <a:t>li</a:t>
            </a:r>
            <a:r>
              <a:rPr sz="3200" b="1" dirty="0">
                <a:cs typeface="Times New Roman" panose="02020603050405020304"/>
              </a:rPr>
              <a:t>t</a:t>
            </a:r>
            <a:r>
              <a:rPr sz="3200" b="1" spc="-5" dirty="0">
                <a:cs typeface="Times New Roman" panose="02020603050405020304"/>
              </a:rPr>
              <a:t>e</a:t>
            </a:r>
            <a:r>
              <a:rPr sz="3200" b="1" spc="-20" dirty="0">
                <a:cs typeface="Times New Roman" panose="02020603050405020304"/>
              </a:rPr>
              <a:t>r</a:t>
            </a:r>
            <a:r>
              <a:rPr sz="3200" b="1" spc="-5" dirty="0">
                <a:cs typeface="Times New Roman" panose="02020603050405020304"/>
              </a:rPr>
              <a:t>a</a:t>
            </a:r>
            <a:r>
              <a:rPr sz="3200" b="1" dirty="0">
                <a:cs typeface="Times New Roman" panose="02020603050405020304"/>
              </a:rPr>
              <a:t>l</a:t>
            </a:r>
            <a:r>
              <a:rPr sz="3200" b="1" spc="-5" dirty="0">
                <a:cs typeface="Times New Roman" panose="02020603050405020304"/>
              </a:rPr>
              <a:t>s</a:t>
            </a:r>
            <a:r>
              <a:rPr lang="en-US" sz="3200" b="1" spc="-5" dirty="0">
                <a:cs typeface="Times New Roman" panose="02020603050405020304"/>
              </a:rPr>
              <a:t> </a:t>
            </a:r>
            <a:r>
              <a:rPr sz="3200" b="1" spc="-5" dirty="0">
                <a:cs typeface="Times New Roman" panose="02020603050405020304"/>
              </a:rPr>
              <a:t>mu</a:t>
            </a:r>
            <a:r>
              <a:rPr sz="3200" b="1" dirty="0">
                <a:cs typeface="Times New Roman" panose="02020603050405020304"/>
              </a:rPr>
              <a:t>s</a:t>
            </a:r>
            <a:r>
              <a:rPr sz="3200" b="1" spc="-5" dirty="0">
                <a:cs typeface="Times New Roman" panose="02020603050405020304"/>
              </a:rPr>
              <a:t>t</a:t>
            </a:r>
            <a:r>
              <a:rPr lang="en-US" sz="3200" b="1" spc="-5" dirty="0">
                <a:cs typeface="Times New Roman" panose="02020603050405020304"/>
              </a:rPr>
              <a:t> </a:t>
            </a:r>
            <a:r>
              <a:rPr sz="3200" b="1" dirty="0">
                <a:cs typeface="Times New Roman" panose="02020603050405020304"/>
              </a:rPr>
              <a:t>b</a:t>
            </a:r>
            <a:r>
              <a:rPr lang="en-US" sz="3200" b="1" spc="-5" dirty="0">
                <a:cs typeface="Times New Roman" panose="02020603050405020304"/>
              </a:rPr>
              <a:t>e </a:t>
            </a:r>
            <a:r>
              <a:rPr sz="3200" b="1" spc="-5" dirty="0">
                <a:cs typeface="Times New Roman" panose="02020603050405020304"/>
              </a:rPr>
              <a:t>enc</a:t>
            </a:r>
            <a:r>
              <a:rPr sz="3200" b="1" dirty="0">
                <a:cs typeface="Times New Roman" panose="02020603050405020304"/>
              </a:rPr>
              <a:t>l</a:t>
            </a:r>
            <a:r>
              <a:rPr sz="3200" b="1" spc="-5" dirty="0">
                <a:cs typeface="Times New Roman" panose="02020603050405020304"/>
              </a:rPr>
              <a:t>o</a:t>
            </a:r>
            <a:r>
              <a:rPr sz="3200" b="1" dirty="0">
                <a:cs typeface="Times New Roman" panose="02020603050405020304"/>
              </a:rPr>
              <a:t>s</a:t>
            </a:r>
            <a:r>
              <a:rPr sz="3200" b="1" spc="-5" dirty="0">
                <a:cs typeface="Times New Roman" panose="02020603050405020304"/>
              </a:rPr>
              <a:t>ed</a:t>
            </a:r>
            <a:r>
              <a:rPr lang="en-US" sz="3200" b="1" spc="-5" dirty="0">
                <a:cs typeface="Times New Roman" panose="02020603050405020304"/>
              </a:rPr>
              <a:t> </a:t>
            </a:r>
            <a:r>
              <a:rPr sz="3200" b="1" spc="-5" dirty="0">
                <a:cs typeface="Times New Roman" panose="02020603050405020304"/>
              </a:rPr>
              <a:t>in</a:t>
            </a:r>
            <a:r>
              <a:rPr lang="en-US" sz="3200" b="1" spc="-5" dirty="0">
                <a:cs typeface="Times New Roman" panose="02020603050405020304"/>
              </a:rPr>
              <a:t> </a:t>
            </a:r>
            <a:r>
              <a:rPr sz="3200" b="1" spc="-5" dirty="0">
                <a:cs typeface="Times New Roman" panose="02020603050405020304"/>
              </a:rPr>
              <a:t>single quotes (e.g.</a:t>
            </a:r>
            <a:r>
              <a:rPr sz="3200" b="1" dirty="0">
                <a:cs typeface="Times New Roman" panose="02020603050405020304"/>
              </a:rPr>
              <a:t> </a:t>
            </a:r>
            <a:r>
              <a:rPr sz="3200" b="1" spc="-5" dirty="0">
                <a:cs typeface="Times New Roman" panose="02020603050405020304"/>
              </a:rPr>
              <a:t>‘London’).</a:t>
            </a:r>
            <a:endParaRPr sz="3200" dirty="0">
              <a:cs typeface="Times New Roman" panose="02020603050405020304"/>
            </a:endParaRPr>
          </a:p>
          <a:p>
            <a:pPr marL="457200" indent="-457200">
              <a:spcBef>
                <a:spcPts val="15"/>
              </a:spcBef>
              <a:buFont typeface="Wingdings" panose="05000000000000000000" pitchFamily="2" charset="2"/>
              <a:buChar char="§"/>
            </a:pPr>
            <a:endParaRPr sz="3200" dirty="0">
              <a:cs typeface="Times New Roman" panose="02020603050405020304"/>
            </a:endParaRPr>
          </a:p>
          <a:p>
            <a:pPr marL="469265" marR="5080" indent="-457200">
              <a:buSzPct val="75000"/>
              <a:buFont typeface="Wingdings" panose="05000000000000000000" pitchFamily="2" charset="2"/>
              <a:buChar char="§"/>
              <a:tabLst>
                <a:tab pos="355600" algn="l"/>
                <a:tab pos="994410" algn="l"/>
                <a:tab pos="2446655" algn="l"/>
                <a:tab pos="3677920" algn="l"/>
                <a:tab pos="4615180" algn="l"/>
                <a:tab pos="5298440" algn="l"/>
                <a:tab pos="5839460" algn="l"/>
                <a:tab pos="7310120" algn="l"/>
              </a:tabLst>
            </a:pPr>
            <a:r>
              <a:rPr sz="3200" b="1" spc="-5" dirty="0">
                <a:cs typeface="Times New Roman" panose="02020603050405020304"/>
              </a:rPr>
              <a:t>All	</a:t>
            </a:r>
            <a:r>
              <a:rPr lang="en-US" sz="3200" b="1" spc="-5" dirty="0">
                <a:cs typeface="Times New Roman" panose="02020603050405020304"/>
              </a:rPr>
              <a:t> </a:t>
            </a:r>
            <a:r>
              <a:rPr sz="3200" b="1" spc="-5" dirty="0">
                <a:cs typeface="Times New Roman" panose="02020603050405020304"/>
              </a:rPr>
              <a:t>n</a:t>
            </a:r>
            <a:r>
              <a:rPr sz="3200" b="1" spc="5" dirty="0">
                <a:cs typeface="Times New Roman" panose="02020603050405020304"/>
              </a:rPr>
              <a:t>um</a:t>
            </a:r>
            <a:r>
              <a:rPr sz="3200" b="1" dirty="0">
                <a:cs typeface="Times New Roman" panose="02020603050405020304"/>
              </a:rPr>
              <a:t>e</a:t>
            </a:r>
            <a:r>
              <a:rPr sz="3200" b="1" spc="-5" dirty="0">
                <a:cs typeface="Times New Roman" panose="02020603050405020304"/>
              </a:rPr>
              <a:t>ric</a:t>
            </a:r>
            <a:r>
              <a:rPr lang="en-US" sz="3200" b="1" spc="-5" dirty="0">
                <a:cs typeface="Times New Roman" panose="02020603050405020304"/>
              </a:rPr>
              <a:t> </a:t>
            </a:r>
            <a:r>
              <a:rPr sz="3200" b="1" spc="-5" dirty="0">
                <a:cs typeface="Times New Roman" panose="02020603050405020304"/>
              </a:rPr>
              <a:t>li</a:t>
            </a:r>
            <a:r>
              <a:rPr sz="3200" b="1" dirty="0">
                <a:cs typeface="Times New Roman" panose="02020603050405020304"/>
              </a:rPr>
              <a:t>t</a:t>
            </a:r>
            <a:r>
              <a:rPr sz="3200" b="1" spc="-5" dirty="0">
                <a:cs typeface="Times New Roman" panose="02020603050405020304"/>
              </a:rPr>
              <a:t>e</a:t>
            </a:r>
            <a:r>
              <a:rPr sz="3200" b="1" spc="-20" dirty="0">
                <a:cs typeface="Times New Roman" panose="02020603050405020304"/>
              </a:rPr>
              <a:t>r</a:t>
            </a:r>
            <a:r>
              <a:rPr sz="3200" b="1" spc="-5" dirty="0">
                <a:cs typeface="Times New Roman" panose="02020603050405020304"/>
              </a:rPr>
              <a:t>als</a:t>
            </a:r>
            <a:r>
              <a:rPr lang="en-US" sz="3200" b="1" spc="-5" dirty="0">
                <a:cs typeface="Times New Roman" panose="02020603050405020304"/>
              </a:rPr>
              <a:t> </a:t>
            </a:r>
            <a:r>
              <a:rPr sz="3200" b="1" spc="-5" dirty="0">
                <a:cs typeface="Times New Roman" panose="02020603050405020304"/>
              </a:rPr>
              <a:t>mu</a:t>
            </a:r>
            <a:r>
              <a:rPr sz="3200" b="1" dirty="0">
                <a:cs typeface="Times New Roman" panose="02020603050405020304"/>
              </a:rPr>
              <a:t>s</a:t>
            </a:r>
            <a:r>
              <a:rPr sz="3200" b="1" spc="-5" dirty="0">
                <a:cs typeface="Times New Roman" panose="02020603050405020304"/>
              </a:rPr>
              <a:t>t</a:t>
            </a:r>
            <a:r>
              <a:rPr sz="3200" b="1" dirty="0">
                <a:cs typeface="Times New Roman" panose="02020603050405020304"/>
              </a:rPr>
              <a:t>	</a:t>
            </a:r>
            <a:r>
              <a:rPr sz="3200" b="1" spc="5" dirty="0">
                <a:cs typeface="Times New Roman" panose="02020603050405020304"/>
              </a:rPr>
              <a:t>n</a:t>
            </a:r>
            <a:r>
              <a:rPr sz="3200" b="1" spc="-5" dirty="0">
                <a:cs typeface="Times New Roman" panose="02020603050405020304"/>
              </a:rPr>
              <a:t>ot</a:t>
            </a:r>
            <a:r>
              <a:rPr lang="en-US" sz="3200" b="1" spc="-5" dirty="0">
                <a:cs typeface="Times New Roman" panose="02020603050405020304"/>
              </a:rPr>
              <a:t> </a:t>
            </a:r>
            <a:r>
              <a:rPr sz="3200" b="1" dirty="0">
                <a:cs typeface="Times New Roman" panose="02020603050405020304"/>
              </a:rPr>
              <a:t>b</a:t>
            </a:r>
            <a:r>
              <a:rPr sz="3200" b="1" spc="-5" dirty="0">
                <a:cs typeface="Times New Roman" panose="02020603050405020304"/>
              </a:rPr>
              <a:t>e</a:t>
            </a:r>
            <a:r>
              <a:rPr lang="en-US" sz="3200" b="1" spc="-5" dirty="0">
                <a:cs typeface="Times New Roman" panose="02020603050405020304"/>
              </a:rPr>
              <a:t> </a:t>
            </a:r>
            <a:r>
              <a:rPr sz="3200" b="1" spc="-5" dirty="0">
                <a:cs typeface="Times New Roman" panose="02020603050405020304"/>
              </a:rPr>
              <a:t>enc</a:t>
            </a:r>
            <a:r>
              <a:rPr sz="3200" b="1" dirty="0">
                <a:cs typeface="Times New Roman" panose="02020603050405020304"/>
              </a:rPr>
              <a:t>l</a:t>
            </a:r>
            <a:r>
              <a:rPr sz="3200" b="1" spc="-5" dirty="0">
                <a:cs typeface="Times New Roman" panose="02020603050405020304"/>
              </a:rPr>
              <a:t>o</a:t>
            </a:r>
            <a:r>
              <a:rPr sz="3200" b="1" dirty="0">
                <a:cs typeface="Times New Roman" panose="02020603050405020304"/>
              </a:rPr>
              <a:t>s</a:t>
            </a:r>
            <a:r>
              <a:rPr sz="3200" b="1" spc="-5" dirty="0">
                <a:cs typeface="Times New Roman" panose="02020603050405020304"/>
              </a:rPr>
              <a:t>ed</a:t>
            </a:r>
            <a:r>
              <a:rPr lang="en-US" sz="3200" b="1" spc="-5" dirty="0">
                <a:cs typeface="Times New Roman" panose="02020603050405020304"/>
              </a:rPr>
              <a:t> </a:t>
            </a:r>
            <a:r>
              <a:rPr sz="3200" b="1" spc="-5" dirty="0">
                <a:cs typeface="Times New Roman" panose="02020603050405020304"/>
              </a:rPr>
              <a:t>in</a:t>
            </a:r>
            <a:r>
              <a:rPr lang="en-US" sz="3200" b="1" spc="-5" dirty="0">
                <a:cs typeface="Times New Roman" panose="02020603050405020304"/>
              </a:rPr>
              <a:t> </a:t>
            </a:r>
            <a:r>
              <a:rPr sz="3200" b="1" spc="-5" dirty="0">
                <a:cs typeface="Times New Roman" panose="02020603050405020304"/>
              </a:rPr>
              <a:t>quotes (e.g.</a:t>
            </a:r>
            <a:r>
              <a:rPr sz="3200" b="1" spc="5" dirty="0">
                <a:cs typeface="Times New Roman" panose="02020603050405020304"/>
              </a:rPr>
              <a:t> </a:t>
            </a:r>
            <a:r>
              <a:rPr sz="3200" b="1" dirty="0">
                <a:cs typeface="Times New Roman" panose="02020603050405020304"/>
              </a:rPr>
              <a:t>650.00).</a:t>
            </a:r>
            <a:endParaRPr sz="3200" dirty="0"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C76-1553-4678-BDB3-77587A1CA3C2}" type="slidenum">
              <a:rPr lang="en-GB" smtClean="0"/>
            </a:fld>
            <a:endParaRPr lang="en-GB" dirty="0"/>
          </a:p>
        </p:txBody>
      </p:sp>
      <p:sp>
        <p:nvSpPr>
          <p:cNvPr id="6" name="Google Shape;129;p17"/>
          <p:cNvSpPr txBox="1"/>
          <p:nvPr/>
        </p:nvSpPr>
        <p:spPr>
          <a:xfrm>
            <a:off x="1371601" y="200283"/>
            <a:ext cx="9133114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INSERT</a:t>
            </a:r>
            <a:endParaRPr lang="en-US" sz="4800" b="1" dirty="0"/>
          </a:p>
        </p:txBody>
      </p:sp>
      <p:sp>
        <p:nvSpPr>
          <p:cNvPr id="7" name="Footer Placeholder 3"/>
          <p:cNvSpPr txBox="1"/>
          <p:nvPr/>
        </p:nvSpPr>
        <p:spPr>
          <a:xfrm>
            <a:off x="2530929" y="6492875"/>
            <a:ext cx="632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© Department of Computing &amp; Technology, Faculty of Engineering Design and Technology</a:t>
            </a:r>
            <a:endParaRPr lang="en-GB" dirty="0"/>
          </a:p>
        </p:txBody>
      </p:sp>
      <p:sp>
        <p:nvSpPr>
          <p:cNvPr id="4" name="object 3"/>
          <p:cNvSpPr txBox="1"/>
          <p:nvPr/>
        </p:nvSpPr>
        <p:spPr>
          <a:xfrm>
            <a:off x="816429" y="1544489"/>
            <a:ext cx="11147688" cy="479438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265" marR="747395" indent="-26035">
              <a:lnSpc>
                <a:spcPct val="150000"/>
              </a:lnSpc>
              <a:spcBef>
                <a:spcPts val="100"/>
              </a:spcBef>
            </a:pPr>
            <a:r>
              <a:rPr sz="2800" b="1" spc="-20" dirty="0">
                <a:latin typeface="Times New Roman" panose="02020603050405020304"/>
                <a:cs typeface="Times New Roman" panose="02020603050405020304"/>
              </a:rPr>
              <a:t>INSERT INTO </a:t>
            </a:r>
            <a:r>
              <a:rPr sz="2800" b="1" spc="-35" dirty="0">
                <a:latin typeface="Times New Roman" panose="02020603050405020304"/>
                <a:cs typeface="Times New Roman" panose="02020603050405020304"/>
              </a:rPr>
              <a:t>TableName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[ (columnList) ]  </a:t>
            </a:r>
            <a:endParaRPr lang="en-US" sz="2800" b="1" spc="-5" dirty="0">
              <a:latin typeface="Times New Roman" panose="02020603050405020304"/>
              <a:cs typeface="Times New Roman" panose="02020603050405020304"/>
            </a:endParaRPr>
          </a:p>
          <a:p>
            <a:pPr marL="469265" marR="747395" indent="-26035">
              <a:lnSpc>
                <a:spcPct val="150000"/>
              </a:lnSpc>
              <a:spcBef>
                <a:spcPts val="100"/>
              </a:spcBef>
            </a:pPr>
            <a:r>
              <a:rPr sz="2800" b="1" spc="-70" dirty="0">
                <a:latin typeface="Times New Roman" panose="02020603050405020304"/>
                <a:cs typeface="Times New Roman" panose="02020603050405020304"/>
              </a:rPr>
              <a:t>VALUES</a:t>
            </a:r>
            <a:r>
              <a:rPr sz="2800" b="1" spc="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20" dirty="0">
                <a:latin typeface="Times New Roman" panose="02020603050405020304"/>
                <a:cs typeface="Times New Roman" panose="02020603050405020304"/>
              </a:rPr>
              <a:t>(dataValueList)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>
              <a:lnSpc>
                <a:spcPct val="150000"/>
              </a:lnSpc>
              <a:spcBef>
                <a:spcPts val="55"/>
              </a:spcBef>
            </a:pPr>
            <a:endParaRPr sz="3750" dirty="0">
              <a:latin typeface="Times New Roman" panose="02020603050405020304"/>
              <a:cs typeface="Times New Roman" panose="02020603050405020304"/>
            </a:endParaRPr>
          </a:p>
          <a:p>
            <a:pPr marL="354965" marR="5080" indent="-342900" algn="just">
              <a:lnSpc>
                <a:spcPct val="150000"/>
              </a:lnSpc>
              <a:buClr>
                <a:srgbClr val="FF00FF"/>
              </a:buClr>
              <a:buSzPct val="75000"/>
              <a:buFont typeface="Wingdings" panose="05000000000000000000"/>
              <a:buChar char=""/>
              <a:tabLst>
                <a:tab pos="355600" algn="l"/>
              </a:tabLst>
            </a:pPr>
            <a:r>
              <a:rPr sz="2800" b="1" i="1" spc="-5" dirty="0">
                <a:latin typeface="Times New Roman" panose="02020603050405020304"/>
                <a:cs typeface="Times New Roman" panose="02020603050405020304"/>
              </a:rPr>
              <a:t>columnList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is optional; if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omitted, SQL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assumes  a list of all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columns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in their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original </a:t>
            </a:r>
            <a:r>
              <a:rPr sz="2800" b="1" spc="-40" dirty="0">
                <a:latin typeface="Times New Roman" panose="02020603050405020304"/>
                <a:cs typeface="Times New Roman" panose="02020603050405020304"/>
              </a:rPr>
              <a:t>CREATE </a:t>
            </a:r>
            <a:r>
              <a:rPr sz="2800" b="1" spc="6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0" dirty="0">
                <a:latin typeface="Times New Roman" panose="02020603050405020304"/>
                <a:cs typeface="Times New Roman" panose="02020603050405020304"/>
              </a:rPr>
              <a:t>TABLE</a:t>
            </a:r>
            <a:r>
              <a:rPr sz="2800" b="1" spc="1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0" dirty="0">
                <a:latin typeface="Times New Roman" panose="02020603050405020304"/>
                <a:cs typeface="Times New Roman" panose="02020603050405020304"/>
              </a:rPr>
              <a:t>order.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354965" marR="6350" indent="-342900" algn="just">
              <a:lnSpc>
                <a:spcPct val="150000"/>
              </a:lnSpc>
              <a:spcBef>
                <a:spcPts val="720"/>
              </a:spcBef>
              <a:buClr>
                <a:srgbClr val="FF00FF"/>
              </a:buClr>
              <a:buSzPct val="75000"/>
              <a:buFont typeface="Wingdings" panose="05000000000000000000"/>
              <a:buChar char=""/>
              <a:tabLst>
                <a:tab pos="355600" algn="l"/>
              </a:tabLst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Any columns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omitted must have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been 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declared 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as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NULL 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when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table 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was created,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unless  </a:t>
            </a:r>
            <a:r>
              <a:rPr sz="2800" b="1" spc="-75" dirty="0">
                <a:latin typeface="Times New Roman" panose="02020603050405020304"/>
                <a:cs typeface="Times New Roman" panose="02020603050405020304"/>
              </a:rPr>
              <a:t>DEFAULT </a:t>
            </a:r>
            <a:r>
              <a:rPr sz="2800" b="1" spc="-15" dirty="0">
                <a:latin typeface="Times New Roman" panose="02020603050405020304"/>
                <a:cs typeface="Times New Roman" panose="02020603050405020304"/>
              </a:rPr>
              <a:t>was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specified </a:t>
            </a:r>
            <a:r>
              <a:rPr sz="2800" b="1" spc="-10" dirty="0">
                <a:latin typeface="Times New Roman" panose="02020603050405020304"/>
                <a:cs typeface="Times New Roman" panose="02020603050405020304"/>
              </a:rPr>
              <a:t>when creating</a:t>
            </a:r>
            <a:r>
              <a:rPr sz="2800" b="1" spc="16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column.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C76-1553-4678-BDB3-77587A1CA3C2}" type="slidenum">
              <a:rPr lang="en-GB" smtClean="0"/>
            </a:fld>
            <a:endParaRPr lang="en-GB" dirty="0"/>
          </a:p>
        </p:txBody>
      </p:sp>
      <p:sp>
        <p:nvSpPr>
          <p:cNvPr id="6" name="Google Shape;129;p17"/>
          <p:cNvSpPr txBox="1"/>
          <p:nvPr/>
        </p:nvSpPr>
        <p:spPr>
          <a:xfrm>
            <a:off x="1371601" y="200283"/>
            <a:ext cx="9133114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UPDATE</a:t>
            </a:r>
            <a:endParaRPr lang="en-US" sz="4800" b="1" dirty="0"/>
          </a:p>
        </p:txBody>
      </p:sp>
      <p:sp>
        <p:nvSpPr>
          <p:cNvPr id="7" name="Footer Placeholder 3"/>
          <p:cNvSpPr txBox="1"/>
          <p:nvPr/>
        </p:nvSpPr>
        <p:spPr>
          <a:xfrm>
            <a:off x="2530929" y="6492875"/>
            <a:ext cx="632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© Department of Computing &amp; Technology, Faculty of Engineering Design and Technology</a:t>
            </a:r>
            <a:endParaRPr lang="en-GB" dirty="0"/>
          </a:p>
        </p:txBody>
      </p:sp>
      <p:sp>
        <p:nvSpPr>
          <p:cNvPr id="8" name="object 3"/>
          <p:cNvSpPr txBox="1"/>
          <p:nvPr/>
        </p:nvSpPr>
        <p:spPr>
          <a:xfrm>
            <a:off x="476967" y="1769508"/>
            <a:ext cx="11092544" cy="5195652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469265">
              <a:spcBef>
                <a:spcPts val="435"/>
              </a:spcBef>
            </a:pPr>
            <a:r>
              <a:rPr sz="2800" b="1" spc="-40" dirty="0">
                <a:latin typeface="Times New Roman" panose="02020603050405020304"/>
                <a:cs typeface="Times New Roman" panose="02020603050405020304"/>
              </a:rPr>
              <a:t>UPDATE</a:t>
            </a:r>
            <a:r>
              <a:rPr sz="28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35" dirty="0">
                <a:latin typeface="Times New Roman" panose="02020603050405020304"/>
                <a:cs typeface="Times New Roman" panose="02020603050405020304"/>
              </a:rPr>
              <a:t>TableName</a:t>
            </a: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469265">
              <a:spcBef>
                <a:spcPts val="340"/>
              </a:spcBef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SET columnName1 =</a:t>
            </a:r>
            <a:r>
              <a:rPr sz="2800" b="1" spc="-2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30" dirty="0">
                <a:latin typeface="Times New Roman" panose="02020603050405020304"/>
                <a:cs typeface="Times New Roman" panose="02020603050405020304"/>
              </a:rPr>
              <a:t>dataValue1</a:t>
            </a:r>
            <a:r>
              <a:rPr lang="en-US" sz="2800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[,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columnName2 = </a:t>
            </a:r>
            <a:r>
              <a:rPr sz="2800" b="1" spc="-20" dirty="0">
                <a:latin typeface="Times New Roman" panose="02020603050405020304"/>
                <a:cs typeface="Times New Roman" panose="02020603050405020304"/>
              </a:rPr>
              <a:t>dataValue2...] 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[WHERE</a:t>
            </a:r>
            <a:r>
              <a:rPr lang="en-US" sz="28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spc="-5" dirty="0" err="1">
                <a:latin typeface="Times New Roman" panose="02020603050405020304"/>
                <a:cs typeface="Times New Roman" panose="02020603050405020304"/>
              </a:rPr>
              <a:t>searchCondition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]</a:t>
            </a:r>
            <a:endParaRPr lang="en-US" sz="2800" b="1" spc="-5" dirty="0">
              <a:latin typeface="Times New Roman" panose="02020603050405020304"/>
              <a:cs typeface="Times New Roman" panose="02020603050405020304"/>
            </a:endParaRPr>
          </a:p>
          <a:p>
            <a:pPr marL="469265">
              <a:spcBef>
                <a:spcPts val="340"/>
              </a:spcBef>
            </a:pPr>
            <a:endParaRPr sz="2800" dirty="0">
              <a:latin typeface="Times New Roman" panose="02020603050405020304"/>
              <a:cs typeface="Times New Roman" panose="02020603050405020304"/>
            </a:endParaRPr>
          </a:p>
          <a:p>
            <a:pPr marL="354965" marR="5080" indent="-342900">
              <a:lnSpc>
                <a:spcPts val="3020"/>
              </a:lnSpc>
              <a:spcBef>
                <a:spcPts val="680"/>
              </a:spcBef>
              <a:buClr>
                <a:srgbClr val="FF00FF"/>
              </a:buClr>
              <a:buSzPct val="75000"/>
              <a:buFont typeface="Wingdings" panose="05000000000000000000"/>
              <a:buChar char=""/>
              <a:tabLst>
                <a:tab pos="355600" algn="l"/>
                <a:tab pos="1229995" algn="l"/>
                <a:tab pos="2370455" algn="l"/>
                <a:tab pos="3844290" algn="l"/>
                <a:tab pos="5024120" algn="l"/>
                <a:tab pos="5531485" algn="l"/>
                <a:tab pos="6278245" algn="l"/>
                <a:tab pos="6817995" algn="l"/>
              </a:tabLst>
            </a:pP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SET	cla</a:t>
            </a:r>
            <a:r>
              <a:rPr sz="2800" b="1" spc="10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se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b="1" spc="-20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if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i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es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mes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	o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	on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	o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mo</a:t>
            </a:r>
            <a:r>
              <a:rPr sz="2800" b="1" spc="-5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e  columns that </a:t>
            </a:r>
            <a:r>
              <a:rPr sz="2800" b="1" spc="-20" dirty="0">
                <a:latin typeface="Times New Roman" panose="02020603050405020304"/>
                <a:cs typeface="Times New Roman" panose="02020603050405020304"/>
              </a:rPr>
              <a:t>are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to </a:t>
            </a:r>
            <a:r>
              <a:rPr sz="2800" b="1" spc="-5" dirty="0">
                <a:latin typeface="Times New Roman" panose="02020603050405020304"/>
                <a:cs typeface="Times New Roman" panose="02020603050405020304"/>
              </a:rPr>
              <a:t>be</a:t>
            </a:r>
            <a:r>
              <a:rPr sz="2800" b="1" spc="2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sz="2800" b="1" dirty="0">
                <a:latin typeface="Times New Roman" panose="02020603050405020304"/>
                <a:cs typeface="Times New Roman" panose="02020603050405020304"/>
              </a:rPr>
              <a:t>updated.</a:t>
            </a:r>
            <a:endParaRPr lang="en-US" sz="2800" b="1" dirty="0">
              <a:latin typeface="Times New Roman" panose="02020603050405020304"/>
              <a:cs typeface="Times New Roman" panose="02020603050405020304"/>
            </a:endParaRPr>
          </a:p>
          <a:p>
            <a:pPr marL="355600" indent="-342900">
              <a:spcBef>
                <a:spcPts val="775"/>
              </a:spcBef>
              <a:buClr>
                <a:srgbClr val="FF00FF"/>
              </a:buClr>
              <a:buSzPct val="75000"/>
              <a:buFont typeface="Wingdings" panose="05000000000000000000"/>
              <a:buChar char=""/>
              <a:tabLst>
                <a:tab pos="355600" algn="l"/>
              </a:tabLst>
            </a:pPr>
            <a:r>
              <a:rPr lang="en-US" sz="2800" b="1" spc="-10" dirty="0">
                <a:latin typeface="Times New Roman" panose="02020603050405020304"/>
                <a:cs typeface="Times New Roman" panose="02020603050405020304"/>
              </a:rPr>
              <a:t>WHERE </a:t>
            </a:r>
            <a:r>
              <a:rPr lang="en-US" sz="2800" b="1" spc="-5" dirty="0">
                <a:latin typeface="Times New Roman" panose="02020603050405020304"/>
                <a:cs typeface="Times New Roman" panose="02020603050405020304"/>
              </a:rPr>
              <a:t>clause is</a:t>
            </a:r>
            <a:r>
              <a:rPr lang="en-US" sz="2800" b="1" spc="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b="1" dirty="0">
                <a:latin typeface="Times New Roman" panose="02020603050405020304"/>
                <a:cs typeface="Times New Roman" panose="02020603050405020304"/>
              </a:rPr>
              <a:t>optional:</a:t>
            </a: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 marL="756285" marR="5080">
              <a:spcBef>
                <a:spcPts val="670"/>
              </a:spcBef>
              <a:tabLst>
                <a:tab pos="1109345" algn="l"/>
                <a:tab pos="2501265" algn="l"/>
                <a:tab pos="3667760" algn="l"/>
                <a:tab pos="5069840" algn="l"/>
                <a:tab pos="5691505" algn="l"/>
                <a:tab pos="7075170" algn="l"/>
              </a:tabLst>
            </a:pPr>
            <a:r>
              <a:rPr lang="en-US" sz="2800" b="1" spc="-5" dirty="0">
                <a:latin typeface="Times New Roman" panose="02020603050405020304"/>
                <a:cs typeface="Times New Roman" panose="02020603050405020304"/>
              </a:rPr>
              <a:t>if	omi</a:t>
            </a:r>
            <a:r>
              <a:rPr lang="en-US" sz="2800" b="1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lang="en-US" sz="2800" b="1" spc="-5" dirty="0">
                <a:latin typeface="Times New Roman" panose="02020603050405020304"/>
                <a:cs typeface="Times New Roman" panose="02020603050405020304"/>
              </a:rPr>
              <a:t>te</a:t>
            </a:r>
            <a:r>
              <a:rPr lang="en-US" sz="2800" b="1" spc="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lang="en-US" sz="2800" b="1" spc="-5" dirty="0">
                <a:latin typeface="Times New Roman" panose="02020603050405020304"/>
                <a:cs typeface="Times New Roman" panose="02020603050405020304"/>
              </a:rPr>
              <a:t>,</a:t>
            </a:r>
            <a:r>
              <a:rPr lang="en-US" sz="28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en-US" sz="2800" b="1" spc="-5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US" sz="2800" b="1" spc="10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sz="2800" b="1" spc="-5" dirty="0">
                <a:latin typeface="Times New Roman" panose="02020603050405020304"/>
                <a:cs typeface="Times New Roman" panose="02020603050405020304"/>
              </a:rPr>
              <a:t>med</a:t>
            </a:r>
            <a:r>
              <a:rPr lang="en-US" sz="28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en-US" sz="2800" b="1" spc="-5" dirty="0">
                <a:latin typeface="Times New Roman" panose="02020603050405020304"/>
                <a:cs typeface="Times New Roman" panose="02020603050405020304"/>
              </a:rPr>
              <a:t>c</a:t>
            </a:r>
            <a:r>
              <a:rPr lang="en-US" sz="2800" b="1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lang="en-US" sz="2800" b="1" spc="-5" dirty="0">
                <a:latin typeface="Times New Roman" panose="02020603050405020304"/>
                <a:cs typeface="Times New Roman" panose="02020603050405020304"/>
              </a:rPr>
              <a:t>lum</a:t>
            </a:r>
            <a:r>
              <a:rPr lang="en-US" sz="2800" b="1" dirty="0">
                <a:latin typeface="Times New Roman" panose="02020603050405020304"/>
                <a:cs typeface="Times New Roman" panose="02020603050405020304"/>
              </a:rPr>
              <a:t>n</a:t>
            </a:r>
            <a:r>
              <a:rPr lang="en-US" sz="2800" b="1" spc="-5" dirty="0">
                <a:latin typeface="Times New Roman" panose="02020603050405020304"/>
                <a:cs typeface="Times New Roman" panose="02020603050405020304"/>
              </a:rPr>
              <a:t>s</a:t>
            </a:r>
            <a:r>
              <a:rPr lang="en-US" sz="28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en-US" sz="2800" b="1" spc="-5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sz="2800" b="1" spc="-55" dirty="0">
                <a:latin typeface="Times New Roman" panose="02020603050405020304"/>
                <a:cs typeface="Times New Roman" panose="02020603050405020304"/>
              </a:rPr>
              <a:t>r</a:t>
            </a:r>
            <a:r>
              <a:rPr lang="en-US" sz="2800" b="1" spc="-5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lang="en-US" sz="28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en-US" sz="2800" b="1" spc="-5" dirty="0">
                <a:latin typeface="Times New Roman" panose="02020603050405020304"/>
                <a:cs typeface="Times New Roman" panose="02020603050405020304"/>
              </a:rPr>
              <a:t>u</a:t>
            </a:r>
            <a:r>
              <a:rPr lang="en-US" sz="2800" b="1" dirty="0">
                <a:latin typeface="Times New Roman" panose="02020603050405020304"/>
                <a:cs typeface="Times New Roman" panose="02020603050405020304"/>
              </a:rPr>
              <a:t>p</a:t>
            </a:r>
            <a:r>
              <a:rPr lang="en-US" sz="2800" b="1" spc="-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lang="en-US" sz="2800" b="1" dirty="0">
                <a:latin typeface="Times New Roman" panose="02020603050405020304"/>
                <a:cs typeface="Times New Roman" panose="02020603050405020304"/>
              </a:rPr>
              <a:t>a</a:t>
            </a:r>
            <a:r>
              <a:rPr lang="en-US" sz="2800" b="1" spc="-5" dirty="0">
                <a:latin typeface="Times New Roman" panose="02020603050405020304"/>
                <a:cs typeface="Times New Roman" panose="02020603050405020304"/>
              </a:rPr>
              <a:t>t</a:t>
            </a:r>
            <a:r>
              <a:rPr lang="en-US" sz="2800" b="1" dirty="0">
                <a:latin typeface="Times New Roman" panose="02020603050405020304"/>
                <a:cs typeface="Times New Roman" panose="02020603050405020304"/>
              </a:rPr>
              <a:t>e</a:t>
            </a:r>
            <a:r>
              <a:rPr lang="en-US" sz="2800" b="1" spc="-5" dirty="0">
                <a:latin typeface="Times New Roman" panose="02020603050405020304"/>
                <a:cs typeface="Times New Roman" panose="02020603050405020304"/>
              </a:rPr>
              <a:t>d</a:t>
            </a:r>
            <a:r>
              <a:rPr lang="en-US" sz="2800" b="1" dirty="0">
                <a:latin typeface="Times New Roman" panose="02020603050405020304"/>
                <a:cs typeface="Times New Roman" panose="02020603050405020304"/>
              </a:rPr>
              <a:t>	</a:t>
            </a:r>
            <a:r>
              <a:rPr lang="en-US" sz="2800" b="1" spc="-5" dirty="0">
                <a:latin typeface="Times New Roman" panose="02020603050405020304"/>
                <a:cs typeface="Times New Roman" panose="02020603050405020304"/>
              </a:rPr>
              <a:t>f</a:t>
            </a:r>
            <a:r>
              <a:rPr lang="en-US" sz="2800" b="1" dirty="0">
                <a:latin typeface="Times New Roman" panose="02020603050405020304"/>
                <a:cs typeface="Times New Roman" panose="02020603050405020304"/>
              </a:rPr>
              <a:t>o</a:t>
            </a:r>
            <a:r>
              <a:rPr lang="en-US" sz="2800" b="1" spc="-5" dirty="0">
                <a:latin typeface="Times New Roman" panose="02020603050405020304"/>
                <a:cs typeface="Times New Roman" panose="02020603050405020304"/>
              </a:rPr>
              <a:t>r  </a:t>
            </a:r>
            <a:r>
              <a:rPr lang="en-US" sz="2800" b="1" dirty="0">
                <a:latin typeface="Times New Roman" panose="02020603050405020304"/>
                <a:cs typeface="Times New Roman" panose="02020603050405020304"/>
              </a:rPr>
              <a:t>all </a:t>
            </a:r>
            <a:r>
              <a:rPr lang="en-US" sz="2800" b="1" spc="-25" dirty="0">
                <a:latin typeface="Times New Roman" panose="02020603050405020304"/>
                <a:cs typeface="Times New Roman" panose="02020603050405020304"/>
              </a:rPr>
              <a:t>rows </a:t>
            </a:r>
            <a:r>
              <a:rPr lang="en-US" sz="2800" b="1" spc="-5" dirty="0">
                <a:latin typeface="Times New Roman" panose="02020603050405020304"/>
                <a:cs typeface="Times New Roman" panose="02020603050405020304"/>
              </a:rPr>
              <a:t>in</a:t>
            </a:r>
            <a:r>
              <a:rPr lang="en-US" sz="2800" b="1" spc="4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b="1" spc="-5" dirty="0">
                <a:latin typeface="Times New Roman" panose="02020603050405020304"/>
                <a:cs typeface="Times New Roman" panose="02020603050405020304"/>
              </a:rPr>
              <a:t>table;</a:t>
            </a: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 marL="756285">
              <a:spcBef>
                <a:spcPts val="675"/>
              </a:spcBef>
              <a:tabLst>
                <a:tab pos="1205865" algn="l"/>
                <a:tab pos="2847340" algn="l"/>
                <a:tab pos="3733165" algn="l"/>
                <a:tab pos="4755515" algn="l"/>
                <a:tab pos="5708650" algn="l"/>
                <a:tab pos="6555740" algn="l"/>
              </a:tabLst>
            </a:pPr>
            <a:r>
              <a:rPr lang="en-US" sz="2800" b="1" spc="-5" dirty="0">
                <a:latin typeface="Times New Roman" panose="02020603050405020304"/>
                <a:cs typeface="Times New Roman" panose="02020603050405020304"/>
              </a:rPr>
              <a:t>if	specified,	only	</a:t>
            </a:r>
            <a:r>
              <a:rPr lang="en-US" sz="2800" b="1" dirty="0">
                <a:latin typeface="Times New Roman" panose="02020603050405020304"/>
                <a:cs typeface="Times New Roman" panose="02020603050405020304"/>
              </a:rPr>
              <a:t>those	</a:t>
            </a:r>
            <a:r>
              <a:rPr lang="en-US" sz="2800" b="1" spc="-25" dirty="0">
                <a:latin typeface="Times New Roman" panose="02020603050405020304"/>
                <a:cs typeface="Times New Roman" panose="02020603050405020304"/>
              </a:rPr>
              <a:t>rows	</a:t>
            </a:r>
            <a:r>
              <a:rPr lang="en-US" sz="2800" b="1" spc="-5" dirty="0">
                <a:latin typeface="Times New Roman" panose="02020603050405020304"/>
                <a:cs typeface="Times New Roman" panose="02020603050405020304"/>
              </a:rPr>
              <a:t>that	satisfy</a:t>
            </a:r>
            <a:r>
              <a:rPr lang="en-US" sz="280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b="1" i="1" spc="-5" dirty="0" err="1">
                <a:latin typeface="Times New Roman" panose="02020603050405020304"/>
                <a:cs typeface="Times New Roman" panose="02020603050405020304"/>
              </a:rPr>
              <a:t>searchCondition</a:t>
            </a:r>
            <a:r>
              <a:rPr lang="en-US" sz="2800" b="1" i="1" spc="-5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b="1" spc="-20" dirty="0">
                <a:latin typeface="Times New Roman" panose="02020603050405020304"/>
                <a:cs typeface="Times New Roman" panose="02020603050405020304"/>
              </a:rPr>
              <a:t>are</a:t>
            </a:r>
            <a:r>
              <a:rPr lang="en-US" sz="2800" b="1" spc="-30" dirty="0"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2800" b="1" dirty="0">
                <a:latin typeface="Times New Roman" panose="02020603050405020304"/>
                <a:cs typeface="Times New Roman" panose="02020603050405020304"/>
              </a:rPr>
              <a:t>updated.</a:t>
            </a:r>
            <a:endParaRPr lang="en-US" sz="2800" dirty="0">
              <a:latin typeface="Times New Roman" panose="02020603050405020304"/>
              <a:cs typeface="Times New Roman" panose="02020603050405020304"/>
            </a:endParaRPr>
          </a:p>
          <a:p>
            <a:pPr marL="354965" marR="5080" indent="-342900">
              <a:lnSpc>
                <a:spcPts val="3020"/>
              </a:lnSpc>
              <a:spcBef>
                <a:spcPts val="680"/>
              </a:spcBef>
              <a:buClr>
                <a:srgbClr val="FF00FF"/>
              </a:buClr>
              <a:buSzPct val="75000"/>
              <a:buFont typeface="Wingdings" panose="05000000000000000000"/>
              <a:buChar char=""/>
              <a:tabLst>
                <a:tab pos="355600" algn="l"/>
                <a:tab pos="1229995" algn="l"/>
                <a:tab pos="2370455" algn="l"/>
                <a:tab pos="3844290" algn="l"/>
                <a:tab pos="5024120" algn="l"/>
                <a:tab pos="5531485" algn="l"/>
                <a:tab pos="6278245" algn="l"/>
                <a:tab pos="6817995" algn="l"/>
              </a:tabLst>
            </a:pPr>
            <a:endParaRPr sz="2800" dirty="0">
              <a:latin typeface="Times New Roman" panose="02020603050405020304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CAFC76-1553-4678-BDB3-77587A1CA3C2}" type="slidenum">
              <a:rPr lang="en-GB" smtClean="0"/>
            </a:fld>
            <a:endParaRPr lang="en-GB" dirty="0"/>
          </a:p>
        </p:txBody>
      </p:sp>
      <p:sp>
        <p:nvSpPr>
          <p:cNvPr id="6" name="Google Shape;129;p17"/>
          <p:cNvSpPr txBox="1"/>
          <p:nvPr/>
        </p:nvSpPr>
        <p:spPr>
          <a:xfrm>
            <a:off x="1371601" y="200283"/>
            <a:ext cx="9133114" cy="923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 b="1" dirty="0"/>
              <a:t>DELETE</a:t>
            </a:r>
            <a:endParaRPr lang="en-US" sz="4800" b="1" dirty="0"/>
          </a:p>
        </p:txBody>
      </p:sp>
      <p:sp>
        <p:nvSpPr>
          <p:cNvPr id="7" name="Footer Placeholder 3"/>
          <p:cNvSpPr txBox="1"/>
          <p:nvPr/>
        </p:nvSpPr>
        <p:spPr>
          <a:xfrm>
            <a:off x="2530929" y="6492875"/>
            <a:ext cx="6324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dirty="0"/>
              <a:t>© Department of Computing &amp; Technology, Faculty of Engineering Design and Technology</a:t>
            </a:r>
            <a:endParaRPr lang="en-GB" dirty="0"/>
          </a:p>
        </p:txBody>
      </p:sp>
      <p:sp>
        <p:nvSpPr>
          <p:cNvPr id="4" name="object 3"/>
          <p:cNvSpPr txBox="1"/>
          <p:nvPr/>
        </p:nvSpPr>
        <p:spPr>
          <a:xfrm>
            <a:off x="424543" y="1807029"/>
            <a:ext cx="11266714" cy="39195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469900" marR="2731770">
              <a:lnSpc>
                <a:spcPct val="120000"/>
              </a:lnSpc>
              <a:spcBef>
                <a:spcPts val="100"/>
              </a:spcBef>
            </a:pPr>
            <a:r>
              <a:rPr sz="2800" b="1" spc="-10" dirty="0">
                <a:latin typeface="+mj-lt"/>
                <a:cs typeface="Times New Roman" panose="02020603050405020304"/>
              </a:rPr>
              <a:t>DELETE FROM</a:t>
            </a:r>
            <a:r>
              <a:rPr sz="2800" b="1" spc="-45" dirty="0">
                <a:latin typeface="+mj-lt"/>
                <a:cs typeface="Times New Roman" panose="02020603050405020304"/>
              </a:rPr>
              <a:t> </a:t>
            </a:r>
            <a:r>
              <a:rPr sz="2800" b="1" spc="-35" dirty="0" err="1">
                <a:latin typeface="+mj-lt"/>
                <a:cs typeface="Times New Roman" panose="02020603050405020304"/>
              </a:rPr>
              <a:t>TableName</a:t>
            </a:r>
            <a:r>
              <a:rPr sz="2800" b="1" spc="-35" dirty="0">
                <a:latin typeface="+mj-lt"/>
                <a:cs typeface="Times New Roman" panose="02020603050405020304"/>
              </a:rPr>
              <a:t>  </a:t>
            </a:r>
            <a:endParaRPr lang="en-US" sz="2800" b="1" spc="-35" dirty="0">
              <a:latin typeface="+mj-lt"/>
              <a:cs typeface="Times New Roman" panose="02020603050405020304"/>
            </a:endParaRPr>
          </a:p>
          <a:p>
            <a:pPr marL="469900" marR="2731770">
              <a:lnSpc>
                <a:spcPct val="120000"/>
              </a:lnSpc>
              <a:spcBef>
                <a:spcPts val="100"/>
              </a:spcBef>
            </a:pPr>
            <a:r>
              <a:rPr sz="2800" b="1" spc="-5" dirty="0">
                <a:latin typeface="+mj-lt"/>
                <a:cs typeface="Times New Roman" panose="02020603050405020304"/>
              </a:rPr>
              <a:t>[WHERE</a:t>
            </a:r>
            <a:r>
              <a:rPr sz="2800" b="1" spc="-10" dirty="0">
                <a:latin typeface="+mj-lt"/>
                <a:cs typeface="Times New Roman" panose="02020603050405020304"/>
              </a:rPr>
              <a:t> </a:t>
            </a:r>
            <a:r>
              <a:rPr sz="2800" b="1" spc="-5" dirty="0">
                <a:latin typeface="+mj-lt"/>
                <a:cs typeface="Times New Roman" panose="02020603050405020304"/>
              </a:rPr>
              <a:t>searchCondition]</a:t>
            </a:r>
            <a:endParaRPr sz="2800" dirty="0">
              <a:latin typeface="+mj-lt"/>
              <a:cs typeface="Times New Roman" panose="02020603050405020304"/>
            </a:endParaRPr>
          </a:p>
          <a:p>
            <a:pPr marL="355600" marR="5080" indent="-342900" algn="just">
              <a:spcBef>
                <a:spcPts val="2350"/>
              </a:spcBef>
              <a:buClr>
                <a:srgbClr val="FF00FF"/>
              </a:buClr>
              <a:buSzPct val="75000"/>
              <a:buFont typeface="Wingdings" panose="05000000000000000000"/>
              <a:buChar char=""/>
              <a:tabLst>
                <a:tab pos="355600" algn="l"/>
              </a:tabLst>
            </a:pPr>
            <a:r>
              <a:rPr sz="2800" b="1" i="1" spc="-35" dirty="0">
                <a:latin typeface="+mj-lt"/>
                <a:cs typeface="Times New Roman" panose="02020603050405020304"/>
              </a:rPr>
              <a:t>TableName </a:t>
            </a:r>
            <a:r>
              <a:rPr sz="2800" b="1" spc="-5" dirty="0">
                <a:latin typeface="+mj-lt"/>
                <a:cs typeface="Times New Roman" panose="02020603050405020304"/>
              </a:rPr>
              <a:t>can </a:t>
            </a:r>
            <a:r>
              <a:rPr sz="2800" b="1" dirty="0">
                <a:latin typeface="+mj-lt"/>
                <a:cs typeface="Times New Roman" panose="02020603050405020304"/>
              </a:rPr>
              <a:t>be </a:t>
            </a:r>
            <a:r>
              <a:rPr sz="2800" b="1" spc="-5" dirty="0">
                <a:latin typeface="+mj-lt"/>
                <a:cs typeface="Times New Roman" panose="02020603050405020304"/>
              </a:rPr>
              <a:t>name </a:t>
            </a:r>
            <a:r>
              <a:rPr sz="2800" b="1" dirty="0">
                <a:latin typeface="+mj-lt"/>
                <a:cs typeface="Times New Roman" panose="02020603050405020304"/>
              </a:rPr>
              <a:t>of </a:t>
            </a:r>
            <a:r>
              <a:rPr sz="2800" b="1" spc="-5" dirty="0">
                <a:latin typeface="+mj-lt"/>
                <a:cs typeface="Times New Roman" panose="02020603050405020304"/>
              </a:rPr>
              <a:t>a base table </a:t>
            </a:r>
            <a:r>
              <a:rPr sz="2800" b="1" dirty="0">
                <a:latin typeface="+mj-lt"/>
                <a:cs typeface="Times New Roman" panose="02020603050405020304"/>
              </a:rPr>
              <a:t>or an  </a:t>
            </a:r>
            <a:r>
              <a:rPr sz="2800" b="1" spc="-5" dirty="0">
                <a:latin typeface="+mj-lt"/>
                <a:cs typeface="Times New Roman" panose="02020603050405020304"/>
              </a:rPr>
              <a:t>updatable</a:t>
            </a:r>
            <a:r>
              <a:rPr sz="2800" b="1" spc="-15" dirty="0">
                <a:latin typeface="+mj-lt"/>
                <a:cs typeface="Times New Roman" panose="02020603050405020304"/>
              </a:rPr>
              <a:t> </a:t>
            </a:r>
            <a:r>
              <a:rPr sz="2800" b="1" spc="-40" dirty="0">
                <a:latin typeface="+mj-lt"/>
                <a:cs typeface="Times New Roman" panose="02020603050405020304"/>
              </a:rPr>
              <a:t>view.</a:t>
            </a:r>
            <a:endParaRPr lang="en-US" sz="2800" b="1" spc="-40" dirty="0">
              <a:latin typeface="+mj-lt"/>
              <a:cs typeface="Times New Roman" panose="02020603050405020304"/>
            </a:endParaRPr>
          </a:p>
          <a:p>
            <a:pPr marL="355600" marR="5080" indent="-342900" algn="just">
              <a:spcBef>
                <a:spcPts val="2350"/>
              </a:spcBef>
              <a:buClr>
                <a:srgbClr val="FF00FF"/>
              </a:buClr>
              <a:buSzPct val="75000"/>
              <a:buFont typeface="Wingdings" panose="05000000000000000000"/>
              <a:buChar char=""/>
              <a:tabLst>
                <a:tab pos="355600" algn="l"/>
              </a:tabLst>
            </a:pPr>
            <a:endParaRPr sz="2800" dirty="0">
              <a:latin typeface="+mj-lt"/>
              <a:cs typeface="Times New Roman" panose="02020603050405020304"/>
            </a:endParaRPr>
          </a:p>
          <a:p>
            <a:pPr marL="355600" marR="5080" indent="-342900" algn="just">
              <a:spcBef>
                <a:spcPts val="675"/>
              </a:spcBef>
              <a:buClr>
                <a:srgbClr val="FF00FF"/>
              </a:buClr>
              <a:buSzPct val="75000"/>
              <a:buFont typeface="Wingdings" panose="05000000000000000000"/>
              <a:buChar char=""/>
              <a:tabLst>
                <a:tab pos="355600" algn="l"/>
              </a:tabLst>
            </a:pPr>
            <a:r>
              <a:rPr sz="2800" b="1" i="1" spc="-5" dirty="0">
                <a:latin typeface="+mj-lt"/>
                <a:cs typeface="Times New Roman" panose="02020603050405020304"/>
              </a:rPr>
              <a:t>searchCondition </a:t>
            </a:r>
            <a:r>
              <a:rPr sz="2800" b="1" spc="-5" dirty="0">
                <a:latin typeface="+mj-lt"/>
                <a:cs typeface="Times New Roman" panose="02020603050405020304"/>
              </a:rPr>
              <a:t>is </a:t>
            </a:r>
            <a:r>
              <a:rPr sz="2800" b="1" dirty="0">
                <a:latin typeface="+mj-lt"/>
                <a:cs typeface="Times New Roman" panose="02020603050405020304"/>
              </a:rPr>
              <a:t>optional; </a:t>
            </a:r>
            <a:r>
              <a:rPr sz="2800" b="1" spc="-5" dirty="0">
                <a:latin typeface="+mj-lt"/>
                <a:cs typeface="Times New Roman" panose="02020603050405020304"/>
              </a:rPr>
              <a:t>if omitted, </a:t>
            </a:r>
            <a:r>
              <a:rPr sz="2800" b="1" dirty="0">
                <a:latin typeface="+mj-lt"/>
                <a:cs typeface="Times New Roman" panose="02020603050405020304"/>
              </a:rPr>
              <a:t>all </a:t>
            </a:r>
            <a:r>
              <a:rPr sz="2800" b="1" spc="-25" dirty="0">
                <a:latin typeface="+mj-lt"/>
                <a:cs typeface="Times New Roman" panose="02020603050405020304"/>
              </a:rPr>
              <a:t>rows  </a:t>
            </a:r>
            <a:r>
              <a:rPr sz="2800" b="1" spc="-20" dirty="0">
                <a:latin typeface="+mj-lt"/>
                <a:cs typeface="Times New Roman" panose="02020603050405020304"/>
              </a:rPr>
              <a:t>are </a:t>
            </a:r>
            <a:r>
              <a:rPr sz="2800" b="1" spc="-5" dirty="0">
                <a:latin typeface="+mj-lt"/>
                <a:cs typeface="Times New Roman" panose="02020603050405020304"/>
              </a:rPr>
              <a:t>deleted </a:t>
            </a:r>
            <a:r>
              <a:rPr sz="2800" b="1" spc="-15" dirty="0">
                <a:latin typeface="+mj-lt"/>
                <a:cs typeface="Times New Roman" panose="02020603050405020304"/>
              </a:rPr>
              <a:t>from </a:t>
            </a:r>
            <a:r>
              <a:rPr sz="2800" b="1" dirty="0">
                <a:latin typeface="+mj-lt"/>
                <a:cs typeface="Times New Roman" panose="02020603050405020304"/>
              </a:rPr>
              <a:t>table. </a:t>
            </a:r>
            <a:r>
              <a:rPr sz="2800" b="1" spc="-5" dirty="0">
                <a:latin typeface="+mj-lt"/>
                <a:cs typeface="Times New Roman" panose="02020603050405020304"/>
              </a:rPr>
              <a:t>This does </a:t>
            </a:r>
            <a:r>
              <a:rPr sz="2800" b="1" dirty="0">
                <a:latin typeface="+mj-lt"/>
                <a:cs typeface="Times New Roman" panose="02020603050405020304"/>
              </a:rPr>
              <a:t>not </a:t>
            </a:r>
            <a:r>
              <a:rPr sz="2800" b="1" spc="-5" dirty="0">
                <a:latin typeface="+mj-lt"/>
                <a:cs typeface="Times New Roman" panose="02020603050405020304"/>
              </a:rPr>
              <a:t>delete  </a:t>
            </a:r>
            <a:r>
              <a:rPr sz="2800" b="1" dirty="0">
                <a:latin typeface="+mj-lt"/>
                <a:cs typeface="Times New Roman" panose="02020603050405020304"/>
              </a:rPr>
              <a:t>table. </a:t>
            </a:r>
            <a:r>
              <a:rPr sz="2800" b="1" spc="-5" dirty="0">
                <a:latin typeface="+mj-lt"/>
                <a:cs typeface="Times New Roman" panose="02020603050405020304"/>
              </a:rPr>
              <a:t>If </a:t>
            </a:r>
            <a:r>
              <a:rPr sz="2800" b="1" i="1" dirty="0">
                <a:latin typeface="+mj-lt"/>
                <a:cs typeface="Times New Roman" panose="02020603050405020304"/>
              </a:rPr>
              <a:t>search_condition </a:t>
            </a:r>
            <a:r>
              <a:rPr sz="2800" b="1" spc="-5" dirty="0">
                <a:latin typeface="+mj-lt"/>
                <a:cs typeface="Times New Roman" panose="02020603050405020304"/>
              </a:rPr>
              <a:t>is specified, </a:t>
            </a:r>
            <a:r>
              <a:rPr sz="2800" b="1" dirty="0">
                <a:latin typeface="+mj-lt"/>
                <a:cs typeface="Times New Roman" panose="02020603050405020304"/>
              </a:rPr>
              <a:t>only those  </a:t>
            </a:r>
            <a:r>
              <a:rPr sz="2800" b="1" spc="-25" dirty="0">
                <a:latin typeface="+mj-lt"/>
                <a:cs typeface="Times New Roman" panose="02020603050405020304"/>
              </a:rPr>
              <a:t>rows </a:t>
            </a:r>
            <a:r>
              <a:rPr sz="2800" b="1" spc="-5" dirty="0">
                <a:latin typeface="+mj-lt"/>
                <a:cs typeface="Times New Roman" panose="02020603050405020304"/>
              </a:rPr>
              <a:t>that </a:t>
            </a:r>
            <a:r>
              <a:rPr sz="2800" b="1" dirty="0">
                <a:latin typeface="+mj-lt"/>
                <a:cs typeface="Times New Roman" panose="02020603050405020304"/>
              </a:rPr>
              <a:t>satisfy condition </a:t>
            </a:r>
            <a:r>
              <a:rPr sz="2800" b="1" spc="-20" dirty="0">
                <a:latin typeface="+mj-lt"/>
                <a:cs typeface="Times New Roman" panose="02020603050405020304"/>
              </a:rPr>
              <a:t>are</a:t>
            </a:r>
            <a:r>
              <a:rPr sz="2800" b="1" spc="30" dirty="0">
                <a:latin typeface="+mj-lt"/>
                <a:cs typeface="Times New Roman" panose="02020603050405020304"/>
              </a:rPr>
              <a:t> </a:t>
            </a:r>
            <a:r>
              <a:rPr sz="2800" b="1" spc="-5" dirty="0">
                <a:latin typeface="+mj-lt"/>
                <a:cs typeface="Times New Roman" panose="02020603050405020304"/>
              </a:rPr>
              <a:t>deleted.</a:t>
            </a:r>
            <a:endParaRPr sz="2800" dirty="0">
              <a:latin typeface="+mj-lt"/>
              <a:cs typeface="Times New Roman" panose="020206030504050203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edian">
      <a:dk1>
        <a:sysClr val="windowText" lastClr="000000"/>
      </a:dk1>
      <a:lt1>
        <a:sysClr val="window" lastClr="FFFFFF"/>
      </a:lt1>
      <a:dk2>
        <a:srgbClr val="775F55"/>
      </a:dk2>
      <a:lt2>
        <a:srgbClr val="EBDDC3"/>
      </a:lt2>
      <a:accent1>
        <a:srgbClr val="94B6D2"/>
      </a:accent1>
      <a:accent2>
        <a:srgbClr val="DD8047"/>
      </a:accent2>
      <a:accent3>
        <a:srgbClr val="A5AB81"/>
      </a:accent3>
      <a:accent4>
        <a:srgbClr val="D8B25C"/>
      </a:accent4>
      <a:accent5>
        <a:srgbClr val="7BA79D"/>
      </a:accent5>
      <a:accent6>
        <a:srgbClr val="968C8C"/>
      </a:accent6>
      <a:hlink>
        <a:srgbClr val="F7B615"/>
      </a:hlink>
      <a:folHlink>
        <a:srgbClr val="704404"/>
      </a:folHlink>
    </a:clrScheme>
    <a:fontScheme name="Trebuchet MS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5298</Words>
  <Application>WPS Presentation</Application>
  <PresentationFormat>Widescreen</PresentationFormat>
  <Paragraphs>335</Paragraphs>
  <Slides>16</Slides>
  <Notes>6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16</vt:i4>
      </vt:variant>
    </vt:vector>
  </HeadingPairs>
  <TitlesOfParts>
    <vt:vector size="31" baseType="lpstr">
      <vt:lpstr>Arial</vt:lpstr>
      <vt:lpstr>SimSun</vt:lpstr>
      <vt:lpstr>Wingdings</vt:lpstr>
      <vt:lpstr>Trebuchet MS</vt:lpstr>
      <vt:lpstr>Courier New</vt:lpstr>
      <vt:lpstr>Carlito</vt:lpstr>
      <vt:lpstr>Segoe Print</vt:lpstr>
      <vt:lpstr>Wingdings</vt:lpstr>
      <vt:lpstr>Times New Roman</vt:lpstr>
      <vt:lpstr>Nunito</vt:lpstr>
      <vt:lpstr>Calibri</vt:lpstr>
      <vt:lpstr>Times New Roman</vt:lpstr>
      <vt:lpstr>Microsoft YaHei</vt:lpstr>
      <vt:lpstr>Arial Unicode MS</vt:lpstr>
      <vt:lpstr>Office Theme</vt:lpstr>
      <vt:lpstr>PowerPoint 演示文稿</vt:lpstr>
      <vt:lpstr>Lecture Objectives and Learning outcomes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UCU</dc:title>
  <dc:creator>Microsoft Office User</dc:creator>
  <cp:lastModifiedBy>Edube Emma</cp:lastModifiedBy>
  <cp:revision>38</cp:revision>
  <cp:lastPrinted>2023-10-04T13:42:00Z</cp:lastPrinted>
  <dcterms:created xsi:type="dcterms:W3CDTF">2023-08-23T08:11:00Z</dcterms:created>
  <dcterms:modified xsi:type="dcterms:W3CDTF">2024-02-29T08:36:15Z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3DCE60BBCF1E4665B97988BAAC3818F4_13</vt:lpwstr>
  </property>
  <property fmtid="{D5CDD505-2E9C-101B-9397-08002B2CF9AE}" pid="3" name="KSOProductBuildVer">
    <vt:lpwstr>1033-12.2.0.13292</vt:lpwstr>
  </property>
</Properties>
</file>