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8" r:id="rId3"/>
    <p:sldId id="259" r:id="rId4"/>
    <p:sldId id="260" r:id="rId5"/>
    <p:sldId id="269" r:id="rId6"/>
    <p:sldId id="272" r:id="rId7"/>
    <p:sldId id="271" r:id="rId8"/>
    <p:sldId id="261" r:id="rId9"/>
    <p:sldId id="262" r:id="rId10"/>
    <p:sldId id="265" r:id="rId11"/>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win"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zh-CN" altLang="en-US" dirty="0"/>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zh-CN" altLang="en-US" dirty="0"/>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zh-CN" altLang="en-US" dirty="0"/>
          </a:p>
        </p:txBody>
      </p:sp>
      <p:sp>
        <p:nvSpPr>
          <p:cNvPr id="5" name="Footer Placeholder 4"/>
          <p:cNvSpPr>
            <a:spLocks noGrp="1"/>
          </p:cNvSpPr>
          <p:nvPr>
            <p:ph type="ftr" sz="quarter" idx="11"/>
          </p:nvPr>
        </p:nvSpPr>
        <p:spPr/>
        <p:txBody>
          <a:bodyPr/>
          <a:p>
            <a:pPr lvl="0"/>
            <a:endParaRPr lang="zh-CN" altLang="en-US" dirty="0"/>
          </a:p>
        </p:txBody>
      </p:sp>
      <p:sp>
        <p:nvSpPr>
          <p:cNvPr id="6" name="Slide Number Placeholder 5"/>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zh-CN" altLang="en-US" dirty="0"/>
          </a:p>
        </p:txBody>
      </p:sp>
      <p:sp>
        <p:nvSpPr>
          <p:cNvPr id="5" name="Footer Placeholder 4"/>
          <p:cNvSpPr>
            <a:spLocks noGrp="1"/>
          </p:cNvSpPr>
          <p:nvPr>
            <p:ph type="ftr" sz="quarter" idx="11"/>
          </p:nvPr>
        </p:nvSpPr>
        <p:spPr/>
        <p:txBody>
          <a:bodyPr/>
          <a:p>
            <a:pPr lvl="0"/>
            <a:endParaRPr lang="zh-CN" altLang="en-US" dirty="0"/>
          </a:p>
        </p:txBody>
      </p:sp>
      <p:sp>
        <p:nvSpPr>
          <p:cNvPr id="6" name="Slide Number Placeholder 5"/>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zh-CN" altLang="en-US" dirty="0"/>
          </a:p>
        </p:txBody>
      </p:sp>
      <p:sp>
        <p:nvSpPr>
          <p:cNvPr id="5" name="Footer Placeholder 4"/>
          <p:cNvSpPr>
            <a:spLocks noGrp="1"/>
          </p:cNvSpPr>
          <p:nvPr>
            <p:ph type="ftr" sz="quarter" idx="11"/>
          </p:nvPr>
        </p:nvSpPr>
        <p:spPr/>
        <p:txBody>
          <a:bodyPr/>
          <a:p>
            <a:pPr lvl="0"/>
            <a:endParaRPr lang="zh-CN" altLang="en-US" dirty="0"/>
          </a:p>
        </p:txBody>
      </p:sp>
      <p:sp>
        <p:nvSpPr>
          <p:cNvPr id="6" name="Slide Number Placeholder 5"/>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lvl="0"/>
            <a:endParaRPr lang="zh-CN" altLang="en-US" dirty="0"/>
          </a:p>
        </p:txBody>
      </p:sp>
      <p:sp>
        <p:nvSpPr>
          <p:cNvPr id="5" name="Footer Placeholder 4"/>
          <p:cNvSpPr>
            <a:spLocks noGrp="1"/>
          </p:cNvSpPr>
          <p:nvPr>
            <p:ph type="ftr" sz="quarter" idx="11"/>
          </p:nvPr>
        </p:nvSpPr>
        <p:spPr/>
        <p:txBody>
          <a:bodyPr/>
          <a:p>
            <a:pPr lvl="0"/>
            <a:endParaRPr lang="zh-CN" altLang="en-US" dirty="0"/>
          </a:p>
        </p:txBody>
      </p:sp>
      <p:sp>
        <p:nvSpPr>
          <p:cNvPr id="6" name="Slide Number Placeholder 5"/>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lvl="0"/>
            <a:endParaRPr lang="zh-CN" altLang="en-US" dirty="0"/>
          </a:p>
        </p:txBody>
      </p:sp>
      <p:sp>
        <p:nvSpPr>
          <p:cNvPr id="6" name="Footer Placeholder 5"/>
          <p:cNvSpPr>
            <a:spLocks noGrp="1"/>
          </p:cNvSpPr>
          <p:nvPr>
            <p:ph type="ftr" sz="quarter" idx="11"/>
          </p:nvPr>
        </p:nvSpPr>
        <p:spPr/>
        <p:txBody>
          <a:bodyPr/>
          <a:p>
            <a:pPr lvl="0"/>
            <a:endParaRPr lang="zh-CN" altLang="en-US" dirty="0"/>
          </a:p>
        </p:txBody>
      </p:sp>
      <p:sp>
        <p:nvSpPr>
          <p:cNvPr id="7" name="Slide Number Placeholder 6"/>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lvl="0"/>
            <a:endParaRPr lang="zh-CN" altLang="en-US" dirty="0"/>
          </a:p>
        </p:txBody>
      </p:sp>
      <p:sp>
        <p:nvSpPr>
          <p:cNvPr id="8" name="Footer Placeholder 7"/>
          <p:cNvSpPr>
            <a:spLocks noGrp="1"/>
          </p:cNvSpPr>
          <p:nvPr>
            <p:ph type="ftr" sz="quarter" idx="11"/>
          </p:nvPr>
        </p:nvSpPr>
        <p:spPr/>
        <p:txBody>
          <a:bodyPr/>
          <a:p>
            <a:pPr lvl="0"/>
            <a:endParaRPr lang="zh-CN" altLang="en-US" dirty="0"/>
          </a:p>
        </p:txBody>
      </p:sp>
      <p:sp>
        <p:nvSpPr>
          <p:cNvPr id="9" name="Slide Number Placeholder 8"/>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lvl="0"/>
            <a:endParaRPr lang="zh-CN" altLang="en-US" dirty="0"/>
          </a:p>
        </p:txBody>
      </p:sp>
      <p:sp>
        <p:nvSpPr>
          <p:cNvPr id="4" name="Footer Placeholder 3"/>
          <p:cNvSpPr>
            <a:spLocks noGrp="1"/>
          </p:cNvSpPr>
          <p:nvPr>
            <p:ph type="ftr" sz="quarter" idx="11"/>
          </p:nvPr>
        </p:nvSpPr>
        <p:spPr/>
        <p:txBody>
          <a:bodyPr/>
          <a:p>
            <a:pPr lvl="0"/>
            <a:endParaRPr lang="zh-CN" altLang="en-US" dirty="0"/>
          </a:p>
        </p:txBody>
      </p:sp>
      <p:sp>
        <p:nvSpPr>
          <p:cNvPr id="5" name="Slide Number Placeholder 4"/>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endParaRPr lang="zh-CN" altLang="en-US" dirty="0"/>
          </a:p>
        </p:txBody>
      </p:sp>
      <p:sp>
        <p:nvSpPr>
          <p:cNvPr id="3" name="Footer Placeholder 2"/>
          <p:cNvSpPr>
            <a:spLocks noGrp="1"/>
          </p:cNvSpPr>
          <p:nvPr>
            <p:ph type="ftr" sz="quarter" idx="11"/>
          </p:nvPr>
        </p:nvSpPr>
        <p:spPr/>
        <p:txBody>
          <a:bodyPr/>
          <a:p>
            <a:pPr lvl="0"/>
            <a:endParaRPr lang="zh-CN" altLang="en-US" dirty="0"/>
          </a:p>
        </p:txBody>
      </p:sp>
      <p:sp>
        <p:nvSpPr>
          <p:cNvPr id="4" name="Slide Number Placeholder 3"/>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zh-CN" altLang="en-US" dirty="0"/>
          </a:p>
        </p:txBody>
      </p:sp>
      <p:sp>
        <p:nvSpPr>
          <p:cNvPr id="6" name="Footer Placeholder 5"/>
          <p:cNvSpPr>
            <a:spLocks noGrp="1"/>
          </p:cNvSpPr>
          <p:nvPr>
            <p:ph type="ftr" sz="quarter" idx="11"/>
          </p:nvPr>
        </p:nvSpPr>
        <p:spPr/>
        <p:txBody>
          <a:bodyPr/>
          <a:p>
            <a:pPr lvl="0"/>
            <a:endParaRPr lang="zh-CN" altLang="en-US" dirty="0"/>
          </a:p>
        </p:txBody>
      </p:sp>
      <p:sp>
        <p:nvSpPr>
          <p:cNvPr id="7" name="Slide Number Placeholder 6"/>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zh-CN" altLang="en-US" dirty="0"/>
          </a:p>
        </p:txBody>
      </p:sp>
      <p:sp>
        <p:nvSpPr>
          <p:cNvPr id="6" name="Footer Placeholder 5"/>
          <p:cNvSpPr>
            <a:spLocks noGrp="1"/>
          </p:cNvSpPr>
          <p:nvPr>
            <p:ph type="ftr" sz="quarter" idx="11"/>
          </p:nvPr>
        </p:nvSpPr>
        <p:spPr/>
        <p:txBody>
          <a:bodyPr/>
          <a:p>
            <a:pPr lvl="0"/>
            <a:endParaRPr lang="zh-CN" altLang="en-US" dirty="0"/>
          </a:p>
        </p:txBody>
      </p:sp>
      <p:sp>
        <p:nvSpPr>
          <p:cNvPr id="7" name="Slide Number Placeholder 6"/>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a:endParaRPr lang="zh-CN" altLang="en-US" dirty="0"/>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a:endParaRPr lang="zh-CN" altLang="en-US" dirty="0"/>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p:nvPr>
        </p:nvSpPr>
        <p:spPr>
          <a:xfrm>
            <a:off x="1143000" y="1154430"/>
            <a:ext cx="6858000" cy="2355850"/>
          </a:xfrm>
        </p:spPr>
        <p:txBody>
          <a:bodyPr/>
          <a:p>
            <a:r>
              <a:rPr lang="en-IN" altLang="en-US"/>
              <a:t>PRESENTATION ON</a:t>
            </a:r>
            <a:br>
              <a:rPr lang="en-IN" altLang="en-US"/>
            </a:br>
            <a:r>
              <a:rPr lang="en-IN" altLang="en-US"/>
              <a:t>PROJECT REPORT</a:t>
            </a:r>
            <a:endParaRPr lang="en-IN" altLang="en-US"/>
          </a:p>
        </p:txBody>
      </p:sp>
      <p:sp>
        <p:nvSpPr>
          <p:cNvPr id="3" name="Subtitle 2"/>
          <p:cNvSpPr>
            <a:spLocks noGrp="1" noChangeArrowheads="1"/>
          </p:cNvSpPr>
          <p:nvPr>
            <p:ph type="subTitle" idx="1"/>
          </p:nvPr>
        </p:nvSpPr>
        <p:spPr>
          <a:xfrm>
            <a:off x="1143000" y="4119245"/>
            <a:ext cx="6858000" cy="1109345"/>
          </a:xfrm>
        </p:spPr>
        <p:txBody>
          <a:bodyPr/>
          <a:p>
            <a:endParaRPr lang="en-IN" altLang="en-US" sz="2000"/>
          </a:p>
        </p:txBody>
      </p:sp>
      <p:sp>
        <p:nvSpPr>
          <p:cNvPr id="10" name="Text Box 9"/>
          <p:cNvSpPr txBox="1"/>
          <p:nvPr/>
        </p:nvSpPr>
        <p:spPr>
          <a:xfrm>
            <a:off x="5525770" y="5993765"/>
            <a:ext cx="3375025" cy="706755"/>
          </a:xfrm>
          <a:prstGeom prst="rect">
            <a:avLst/>
          </a:prstGeom>
          <a:noFill/>
        </p:spPr>
        <p:txBody>
          <a:bodyPr wrap="square" rtlCol="0">
            <a:spAutoFit/>
          </a:bodyPr>
          <a:p>
            <a:pPr algn="l"/>
            <a:r>
              <a:rPr lang="en-IN" altLang="en-US" sz="2000">
                <a:sym typeface="+mn-ea"/>
              </a:rPr>
              <a:t>BY:</a:t>
            </a:r>
            <a:endParaRPr lang="en-IN" altLang="en-US" sz="2000"/>
          </a:p>
          <a:p>
            <a:pPr algn="l"/>
            <a:r>
              <a:rPr lang="en-IN" altLang="en-US" sz="2000">
                <a:sym typeface="+mn-ea"/>
              </a:rPr>
              <a:t> ALBIN BABY</a:t>
            </a:r>
            <a:endParaRPr lang="en-I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t>PROBLEM STATEMENT</a:t>
            </a:r>
            <a:endParaRPr lang="en-IN" altLang="en-US"/>
          </a:p>
        </p:txBody>
      </p:sp>
      <p:sp>
        <p:nvSpPr>
          <p:cNvPr id="5" name="Content Placeholder 4"/>
          <p:cNvSpPr>
            <a:spLocks noGrp="1"/>
          </p:cNvSpPr>
          <p:nvPr>
            <p:ph idx="1"/>
          </p:nvPr>
        </p:nvSpPr>
        <p:spPr/>
        <p:txBody>
          <a:bodyPr/>
          <a:p>
            <a:pPr algn="just"/>
            <a:r>
              <a:rPr lang="en-US" sz="2800">
                <a:latin typeface="Times New Roman" panose="02020603050405020304" charset="0"/>
                <a:cs typeface="Times New Roman" panose="02020603050405020304" charset="0"/>
              </a:rPr>
              <a:t>Coronavirus Outbreak Prediction Using Machine Learning  Covid-19 Outbreak Prediction</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 </a:t>
            </a:r>
            <a:r>
              <a:rPr lang="en-IN" altLang="en-US" sz="2800">
                <a:latin typeface="Times New Roman" panose="02020603050405020304" charset="0"/>
                <a:cs typeface="Times New Roman" panose="02020603050405020304" charset="0"/>
              </a:rPr>
              <a:t>We will analyse the outbreak of coronavirus across various regions, visualize them using charts and graphs and predict the no of upcoming cases using Linear Regression and Support Vector Machine (SVM) model in python</a:t>
            </a:r>
            <a:endParaRPr lang="en-US" sz="2800">
              <a:latin typeface="Times New Roman" panose="02020603050405020304" charset="0"/>
              <a:cs typeface="Times New Roman" panose="02020603050405020304" charset="0"/>
            </a:endParaRPr>
          </a:p>
          <a:p>
            <a:pPr algn="just"/>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INTRODUCTION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39750" y="1268730"/>
            <a:ext cx="8229600" cy="4953000"/>
          </a:xfrm>
        </p:spPr>
        <p:txBody>
          <a:bodyPr/>
          <a:p>
            <a:pPr marL="0" indent="0" algn="just">
              <a:buNone/>
            </a:pPr>
            <a:r>
              <a:rPr lang="en-IN" altLang="en-US" sz="2400">
                <a:latin typeface="Times New Roman" panose="02020603050405020304" charset="0"/>
                <a:cs typeface="Times New Roman" panose="02020603050405020304" charset="0"/>
              </a:rPr>
              <a:t>Coronavirus (Covid-19) has become the most buzzed topic these days. Its outbreak has taken the world by storm. In this we'll see what Coronavirus is, how did it emerge, and what are its symptoms. Then, we will see what has been its impact so far and analyze the outbreak of Coronavirus across various regions, visualize them using charts and graphs, and predict the number of upcoming confirmed cases using the Linear Regression model in Python. </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GRAPH</a:t>
            </a:r>
            <a:endParaRPr lang="en-IN" altLang="en-US"/>
          </a:p>
        </p:txBody>
      </p:sp>
      <p:pic>
        <p:nvPicPr>
          <p:cNvPr id="4" name="Content Placeholder 3" descr="download"/>
          <p:cNvPicPr>
            <a:picLocks noChangeAspect="1"/>
          </p:cNvPicPr>
          <p:nvPr>
            <p:ph idx="1"/>
          </p:nvPr>
        </p:nvPicPr>
        <p:blipFill>
          <a:blip r:embed="rId1"/>
          <a:stretch>
            <a:fillRect/>
          </a:stretch>
        </p:blipFill>
        <p:spPr>
          <a:xfrm>
            <a:off x="457200" y="1380490"/>
            <a:ext cx="8229600" cy="4540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GRAPH(2)</a:t>
            </a:r>
            <a:endParaRPr lang="en-IN" altLang="en-US"/>
          </a:p>
        </p:txBody>
      </p:sp>
      <p:pic>
        <p:nvPicPr>
          <p:cNvPr id="4" name="Content Placeholder 3" descr="download (3)"/>
          <p:cNvPicPr>
            <a:picLocks noChangeAspect="1"/>
          </p:cNvPicPr>
          <p:nvPr>
            <p:ph idx="1"/>
          </p:nvPr>
        </p:nvPicPr>
        <p:blipFill>
          <a:blip r:embed="rId1"/>
          <a:stretch>
            <a:fillRect/>
          </a:stretch>
        </p:blipFill>
        <p:spPr>
          <a:xfrm>
            <a:off x="530225" y="1174750"/>
            <a:ext cx="8082280" cy="4953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GRAPH(3)</a:t>
            </a:r>
            <a:endParaRPr lang="en-IN" altLang="en-US"/>
          </a:p>
        </p:txBody>
      </p:sp>
      <p:pic>
        <p:nvPicPr>
          <p:cNvPr id="4" name="Content Placeholder 3" descr="download (2)"/>
          <p:cNvPicPr>
            <a:picLocks noChangeAspect="1"/>
          </p:cNvPicPr>
          <p:nvPr>
            <p:ph idx="1"/>
          </p:nvPr>
        </p:nvPicPr>
        <p:blipFill>
          <a:blip r:embed="rId1"/>
          <a:stretch>
            <a:fillRect/>
          </a:stretch>
        </p:blipFill>
        <p:spPr>
          <a:xfrm>
            <a:off x="530225" y="1174750"/>
            <a:ext cx="8082280" cy="4953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METHODOLOGY</a:t>
            </a:r>
            <a:endParaRPr lang="en-IN" altLang="en-US"/>
          </a:p>
        </p:txBody>
      </p:sp>
      <p:sp>
        <p:nvSpPr>
          <p:cNvPr id="3" name="Content Placeholder 2"/>
          <p:cNvSpPr>
            <a:spLocks noGrp="1"/>
          </p:cNvSpPr>
          <p:nvPr>
            <p:ph idx="1"/>
          </p:nvPr>
        </p:nvSpPr>
        <p:spPr/>
        <p:txBody>
          <a:bodyPr/>
          <a:p>
            <a:r>
              <a:rPr lang="en-IN" altLang="en-US" sz="2000" b="1" u="sng"/>
              <a:t>ALGORITHMS</a:t>
            </a:r>
            <a:endParaRPr lang="en-IN" altLang="en-US" sz="2000" b="1" u="sng"/>
          </a:p>
          <a:p>
            <a:pPr marL="0" indent="0">
              <a:buNone/>
            </a:pPr>
            <a:r>
              <a:rPr lang="en-IN" altLang="en-US" sz="1800"/>
              <a:t>        &gt;</a:t>
            </a:r>
            <a:r>
              <a:rPr lang="en-IN" altLang="en-US" sz="1800" b="1"/>
              <a:t> </a:t>
            </a:r>
            <a:r>
              <a:rPr lang="en-IN" altLang="en-US" sz="1800" b="1" i="1">
                <a:latin typeface="Times New Roman" panose="02020603050405020304" charset="0"/>
                <a:cs typeface="Times New Roman" panose="02020603050405020304" charset="0"/>
              </a:rPr>
              <a:t>Linear Regression</a:t>
            </a:r>
            <a:endParaRPr lang="en-IN" altLang="en-US" sz="1800" i="1"/>
          </a:p>
          <a:p>
            <a:pPr marL="0" indent="0">
              <a:buNone/>
            </a:pPr>
            <a:r>
              <a:rPr lang="en-IN" altLang="en-US" sz="1400"/>
              <a:t>                   </a:t>
            </a:r>
            <a:r>
              <a:rPr lang="en-IN" altLang="en-US" sz="1400">
                <a:latin typeface="Times New Roman" panose="02020603050405020304" charset="0"/>
                <a:cs typeface="Times New Roman" panose="02020603050405020304" charset="0"/>
              </a:rPr>
              <a:t>why linear Regression ?</a:t>
            </a:r>
            <a:endParaRPr lang="en-IN" altLang="en-US" sz="1400">
              <a:latin typeface="Times New Roman" panose="02020603050405020304" charset="0"/>
              <a:cs typeface="Times New Roman" panose="02020603050405020304" charset="0"/>
            </a:endParaRPr>
          </a:p>
          <a:p>
            <a:pPr marL="0" indent="0" algn="just">
              <a:buNone/>
            </a:pPr>
            <a:r>
              <a:rPr lang="en-IN" altLang="en-US" sz="1400"/>
              <a:t>                                 </a:t>
            </a:r>
            <a:r>
              <a:rPr lang="en-IN" altLang="en-US" sz="1400">
                <a:latin typeface="Times New Roman" panose="02020603050405020304" charset="0"/>
                <a:cs typeface="Times New Roman" panose="02020603050405020304" charset="0"/>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lang="en-IN" altLang="en-US" sz="1400">
              <a:latin typeface="Times New Roman" panose="02020603050405020304" charset="0"/>
              <a:cs typeface="Times New Roman" panose="02020603050405020304" charset="0"/>
            </a:endParaRPr>
          </a:p>
          <a:p>
            <a:pPr marL="0" indent="0" algn="just">
              <a:buNone/>
            </a:pPr>
            <a:r>
              <a:rPr lang="en-IN" altLang="en-US" sz="1400">
                <a:latin typeface="Times New Roman" panose="02020603050405020304" charset="0"/>
                <a:cs typeface="Times New Roman" panose="02020603050405020304" charset="0"/>
              </a:rPr>
              <a:t>                   X = input variable (also called independent variable)</a:t>
            </a:r>
            <a:endParaRPr lang="en-IN" altLang="en-US" sz="1400">
              <a:latin typeface="Times New Roman" panose="02020603050405020304" charset="0"/>
              <a:cs typeface="Times New Roman" panose="02020603050405020304" charset="0"/>
            </a:endParaRPr>
          </a:p>
          <a:p>
            <a:pPr marL="0" indent="0">
              <a:buNone/>
            </a:pPr>
            <a:r>
              <a:rPr lang="en-IN" altLang="en-US" sz="1400">
                <a:latin typeface="Times New Roman" panose="02020603050405020304" charset="0"/>
                <a:cs typeface="Times New Roman" panose="02020603050405020304" charset="0"/>
              </a:rPr>
              <a:t>                   Y = output variable (also called dependent variable)</a:t>
            </a:r>
            <a:endParaRPr lang="en-IN" altLang="en-US" sz="1400">
              <a:latin typeface="Times New Roman" panose="02020603050405020304" charset="0"/>
              <a:cs typeface="Times New Roman" panose="02020603050405020304" charset="0"/>
            </a:endParaRPr>
          </a:p>
          <a:p>
            <a:pPr marL="0" indent="0">
              <a:buNone/>
            </a:pPr>
            <a:r>
              <a:rPr lang="en-IN" altLang="en-US" sz="1400"/>
              <a:t>           </a:t>
            </a:r>
            <a:r>
              <a:rPr lang="en-IN" altLang="en-US" sz="1800"/>
              <a:t>&gt; </a:t>
            </a:r>
            <a:r>
              <a:rPr lang="en-IN" altLang="en-US" sz="1800" b="1" i="1">
                <a:latin typeface="Times New Roman" panose="02020603050405020304" charset="0"/>
                <a:cs typeface="Times New Roman" panose="02020603050405020304" charset="0"/>
              </a:rPr>
              <a:t>Support Vector Machine(SVM)</a:t>
            </a:r>
            <a:endParaRPr lang="en-IN" altLang="en-US" sz="1800" i="1">
              <a:latin typeface="Times New Roman" panose="02020603050405020304" charset="0"/>
              <a:cs typeface="Times New Roman" panose="02020603050405020304" charset="0"/>
            </a:endParaRPr>
          </a:p>
          <a:p>
            <a:pPr marL="0" indent="0">
              <a:buNone/>
            </a:pPr>
            <a:r>
              <a:rPr lang="en-IN" altLang="en-US" sz="1400"/>
              <a:t>                     :-</a:t>
            </a:r>
            <a:r>
              <a:rPr lang="en-IN" altLang="en-US" sz="1400" b="1">
                <a:latin typeface="Times New Roman" panose="02020603050405020304" charset="0"/>
                <a:cs typeface="Times New Roman" panose="02020603050405020304" charset="0"/>
                <a:sym typeface="+mn-ea"/>
              </a:rPr>
              <a:t>paratmeters used</a:t>
            </a:r>
            <a:r>
              <a:rPr lang="en-IN" altLang="en-US" sz="1400">
                <a:latin typeface="Times New Roman" panose="02020603050405020304" charset="0"/>
                <a:cs typeface="Times New Roman" panose="02020603050405020304" charset="0"/>
                <a:sym typeface="+mn-ea"/>
              </a:rPr>
              <a:t> : kernal, c, gamma, epsilon, shrinking, svm_grid</a:t>
            </a:r>
            <a:endParaRPr lang="en-IN" altLang="en-US" sz="1400">
              <a:latin typeface="Times New Roman" panose="02020603050405020304" charset="0"/>
              <a:cs typeface="Times New Roman" panose="02020603050405020304" charset="0"/>
            </a:endParaRPr>
          </a:p>
          <a:p>
            <a:pPr marL="0" indent="0">
              <a:buNone/>
            </a:pPr>
            <a:r>
              <a:rPr lang="en-IN" altLang="en-US" sz="1400">
                <a:latin typeface="Times New Roman" panose="02020603050405020304" charset="0"/>
                <a:cs typeface="Times New Roman" panose="02020603050405020304" charset="0"/>
              </a:rPr>
              <a:t>                      Why SVM?</a:t>
            </a:r>
            <a:endParaRPr lang="en-IN" altLang="en-US" sz="1400">
              <a:latin typeface="Times New Roman" panose="02020603050405020304" charset="0"/>
              <a:cs typeface="Times New Roman" panose="02020603050405020304" charset="0"/>
            </a:endParaRPr>
          </a:p>
          <a:p>
            <a:pPr marL="0" indent="0">
              <a:buNone/>
            </a:pPr>
            <a:r>
              <a:rPr lang="en-IN" altLang="en-US" sz="1400">
                <a:latin typeface="Times New Roman" panose="02020603050405020304" charset="0"/>
                <a:cs typeface="Times New Roman" panose="02020603050405020304" charset="0"/>
              </a:rPr>
              <a:t>                                  SVM Classifiers offer good accuracy and perform faster prediction compared to other    	algorithms. They also use less memory because they use a subset of training points in the decision 	phase. SVM works well with a clear margin of separation and with high dimensional space.</a:t>
            </a:r>
            <a:endParaRPr lang="en-IN" altLang="en-US" sz="1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FINDINGS</a:t>
            </a:r>
            <a:endParaRPr lang="en-IN" altLang="en-US"/>
          </a:p>
        </p:txBody>
      </p:sp>
      <p:sp>
        <p:nvSpPr>
          <p:cNvPr id="3" name="Content Placeholder 2"/>
          <p:cNvSpPr>
            <a:spLocks noGrp="1"/>
          </p:cNvSpPr>
          <p:nvPr>
            <p:ph idx="1"/>
          </p:nvPr>
        </p:nvSpPr>
        <p:spPr/>
        <p:txBody>
          <a:bodyPr/>
          <a:p>
            <a:r>
              <a:rPr lang="en-IN" altLang="en-US"/>
              <a:t>Total number of confirmed cases (1-22-2020) to (3-13-2022) is 167499</a:t>
            </a:r>
            <a:endParaRPr lang="en-IN" altLang="en-US"/>
          </a:p>
          <a:p>
            <a:r>
              <a:rPr lang="en-IN" altLang="en-US">
                <a:sym typeface="+mn-ea"/>
              </a:rPr>
              <a:t>Total number of death cases (1-22-2020) to (3-13-2022) is 6440</a:t>
            </a:r>
            <a:endParaRPr lang="en-IN" altLang="en-US">
              <a:sym typeface="+mn-ea"/>
            </a:endParaRPr>
          </a:p>
          <a:p>
            <a:r>
              <a:rPr lang="en-IN" altLang="en-US">
                <a:sym typeface="+mn-ea"/>
              </a:rPr>
              <a:t>Total number of death cases (1-22-2020) to (3-13-2022) is 76034</a:t>
            </a:r>
            <a:endParaRPr lang="en-IN" altLang="en-US">
              <a:sym typeface="+mn-ea"/>
            </a:endParaRPr>
          </a:p>
          <a:p>
            <a:pPr marL="0" indent="0">
              <a:buNone/>
            </a:pPr>
            <a:r>
              <a:rPr lang="en-IN" altLang="en-US"/>
              <a:t>	</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a:t>
            </a:r>
            <a:endParaRPr lang="en-IN" altLang="en-US"/>
          </a:p>
        </p:txBody>
      </p:sp>
      <p:sp>
        <p:nvSpPr>
          <p:cNvPr id="3" name="Content Placeholder 2"/>
          <p:cNvSpPr>
            <a:spLocks noGrp="1"/>
          </p:cNvSpPr>
          <p:nvPr>
            <p:ph idx="1"/>
          </p:nvPr>
        </p:nvSpPr>
        <p:spPr/>
        <p:txBody>
          <a:bodyPr/>
          <a:p>
            <a:pPr marL="0" indent="0">
              <a:buNone/>
            </a:pPr>
            <a:r>
              <a:rPr lang="en-IN" altLang="en-US" sz="2400"/>
              <a:t> :- Data set from simplilearn website</a:t>
            </a:r>
            <a:endParaRPr lang="en-IN" altLang="en-US" sz="2400"/>
          </a:p>
          <a:p>
            <a:pPr marL="0" indent="0">
              <a:buNone/>
            </a:pPr>
            <a:r>
              <a:rPr lang="en-IN" altLang="en-US" sz="2400"/>
              <a:t> :- Reference video from youtube channel</a:t>
            </a:r>
            <a:endParaRPr lang="en-IN" altLang="en-US" sz="2400"/>
          </a:p>
          <a:p>
            <a:pPr marL="0" indent="0">
              <a:buNone/>
            </a:pPr>
            <a:r>
              <a:rPr lang="en-IN" altLang="en-US" sz="2400"/>
              <a:t>   (simplilearn)</a:t>
            </a:r>
            <a:endParaRPr lang="en-IN" altLang="en-US" sz="24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2174</Words>
  <Application>WPS Presentation</Application>
  <PresentationFormat/>
  <Paragraphs>47</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Microsoft YaHei</vt:lpstr>
      <vt:lpstr>Arial Unicode MS</vt:lpstr>
      <vt:lpstr>Calibri</vt:lpstr>
      <vt:lpstr>Bahnschrift</vt:lpstr>
      <vt:lpstr>Times New Roman</vt:lpstr>
      <vt:lpstr>Blue Waves</vt:lpstr>
      <vt:lpstr>PRESENTATION ON PROJECT REPORT</vt:lpstr>
      <vt:lpstr>PROBLEM STATEMENT</vt:lpstr>
      <vt:lpstr>INTRODUCTION</vt:lpstr>
      <vt:lpstr>PowerPoint 演示文稿</vt:lpstr>
      <vt:lpstr>PowerPoint 演示文稿</vt:lpstr>
      <vt:lpstr>PowerPoint 演示文稿</vt:lpstr>
      <vt:lpstr>METHODOLOGY</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dc:title>
  <dc:creator>edwin</dc:creator>
  <cp:lastModifiedBy>edwin</cp:lastModifiedBy>
  <cp:revision>6</cp:revision>
  <dcterms:created xsi:type="dcterms:W3CDTF">2022-11-18T16:23:11Z</dcterms:created>
  <dcterms:modified xsi:type="dcterms:W3CDTF">2022-11-22T04:18:56Z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D58E786CE94441479683BB7F92196EEF</vt:lpwstr>
  </property>
</Properties>
</file>