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84" r:id="rId5"/>
    <p:sldId id="286" r:id="rId6"/>
    <p:sldId id="287" r:id="rId7"/>
    <p:sldId id="300" r:id="rId8"/>
    <p:sldId id="302" r:id="rId9"/>
    <p:sldId id="303" r:id="rId10"/>
    <p:sldId id="301" r:id="rId11"/>
    <p:sldId id="304" r:id="rId12"/>
    <p:sldId id="261" r:id="rId13"/>
    <p:sldId id="262" r:id="rId14"/>
    <p:sldId id="293" r:id="rId15"/>
    <p:sldId id="298" r:id="rId16"/>
    <p:sldId id="299"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99" autoAdjust="0"/>
  </p:normalViewPr>
  <p:slideViewPr>
    <p:cSldViewPr snapToGrid="0" snapToObjects="1" showGuides="1">
      <p:cViewPr varScale="1">
        <p:scale>
          <a:sx n="66" d="100"/>
          <a:sy n="66" d="100"/>
        </p:scale>
        <p:origin x="668" y="3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tx2">
                <a:alpha val="99000"/>
              </a:schemeClr>
            </a:solidFill>
            <a:ln>
              <a:noFill/>
            </a:ln>
            <a:effectLst/>
          </c:spPr>
          <c:invertIfNegative val="0"/>
          <c:cat>
            <c:strRef>
              <c:f>Sheet1!$A$2:$A$5</c:f>
              <c:strCache>
                <c:ptCount val="4"/>
                <c:pt idx="0">
                  <c:v>Q4</c:v>
                </c:pt>
                <c:pt idx="1">
                  <c:v>Q3</c:v>
                </c:pt>
                <c:pt idx="2">
                  <c:v>Q2</c:v>
                </c:pt>
                <c:pt idx="3">
                  <c:v>Q1</c:v>
                </c:pt>
              </c:strCache>
            </c:strRef>
          </c:cat>
          <c:val>
            <c:numRef>
              <c:f>Sheet1!$B$2:$B$5</c:f>
              <c:numCache>
                <c:formatCode>General</c:formatCode>
                <c:ptCount val="4"/>
                <c:pt idx="0">
                  <c:v>4.5</c:v>
                </c:pt>
                <c:pt idx="1">
                  <c:v>3.5</c:v>
                </c:pt>
                <c:pt idx="2">
                  <c:v>2.5</c:v>
                </c:pt>
                <c:pt idx="3">
                  <c:v>4.3</c:v>
                </c:pt>
              </c:numCache>
            </c:numRef>
          </c:val>
          <c:extLst>
            <c:ext xmlns:c16="http://schemas.microsoft.com/office/drawing/2014/chart" uri="{C3380CC4-5D6E-409C-BE32-E72D297353CC}">
              <c16:uniqueId val="{00000000-7222-4864-9A92-C5D990DF2D3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Q4</c:v>
                </c:pt>
                <c:pt idx="1">
                  <c:v>Q3</c:v>
                </c:pt>
                <c:pt idx="2">
                  <c:v>Q2</c:v>
                </c:pt>
                <c:pt idx="3">
                  <c:v>Q1</c:v>
                </c:pt>
              </c:strCache>
            </c:strRef>
          </c:cat>
          <c:val>
            <c:numRef>
              <c:f>Sheet1!$C$2:$C$5</c:f>
              <c:numCache>
                <c:formatCode>General</c:formatCode>
                <c:ptCount val="4"/>
                <c:pt idx="0">
                  <c:v>2.8</c:v>
                </c:pt>
                <c:pt idx="1">
                  <c:v>1.8</c:v>
                </c:pt>
                <c:pt idx="2">
                  <c:v>4.4000000000000004</c:v>
                </c:pt>
                <c:pt idx="3">
                  <c:v>2.4</c:v>
                </c:pt>
              </c:numCache>
            </c:numRef>
          </c:val>
          <c:extLst>
            <c:ext xmlns:c16="http://schemas.microsoft.com/office/drawing/2014/chart" uri="{C3380CC4-5D6E-409C-BE32-E72D297353CC}">
              <c16:uniqueId val="{00000001-7222-4864-9A92-C5D990DF2D33}"/>
            </c:ext>
          </c:extLst>
        </c:ser>
        <c:ser>
          <c:idx val="2"/>
          <c:order val="2"/>
          <c:tx>
            <c:strRef>
              <c:f>Sheet1!$D$1</c:f>
              <c:strCache>
                <c:ptCount val="1"/>
                <c:pt idx="0">
                  <c:v>Series 1</c:v>
                </c:pt>
              </c:strCache>
            </c:strRef>
          </c:tx>
          <c:spPr>
            <a:solidFill>
              <a:schemeClr val="accent3"/>
            </a:solidFill>
            <a:ln>
              <a:noFill/>
            </a:ln>
            <a:effectLst/>
          </c:spPr>
          <c:invertIfNegative val="0"/>
          <c:cat>
            <c:strRef>
              <c:f>Sheet1!$A$2:$A$5</c:f>
              <c:strCache>
                <c:ptCount val="4"/>
                <c:pt idx="0">
                  <c:v>Q4</c:v>
                </c:pt>
                <c:pt idx="1">
                  <c:v>Q3</c:v>
                </c:pt>
                <c:pt idx="2">
                  <c:v>Q2</c:v>
                </c:pt>
                <c:pt idx="3">
                  <c:v>Q1</c:v>
                </c:pt>
              </c:strCache>
            </c:strRef>
          </c:cat>
          <c:val>
            <c:numRef>
              <c:f>Sheet1!$D$2:$D$5</c:f>
              <c:numCache>
                <c:formatCode>General</c:formatCode>
                <c:ptCount val="4"/>
                <c:pt idx="0">
                  <c:v>5</c:v>
                </c:pt>
                <c:pt idx="1">
                  <c:v>3</c:v>
                </c:pt>
                <c:pt idx="2">
                  <c:v>2</c:v>
                </c:pt>
                <c:pt idx="3">
                  <c:v>2</c:v>
                </c:pt>
              </c:numCache>
            </c:numRef>
          </c:val>
          <c:extLst>
            <c:ext xmlns:c16="http://schemas.microsoft.com/office/drawing/2014/chart" uri="{C3380CC4-5D6E-409C-BE32-E72D297353CC}">
              <c16:uniqueId val="{00000002-7222-4864-9A92-C5D990DF2D33}"/>
            </c:ext>
          </c:extLst>
        </c:ser>
        <c:dLbls>
          <c:showLegendKey val="0"/>
          <c:showVal val="0"/>
          <c:showCatName val="0"/>
          <c:showSerName val="0"/>
          <c:showPercent val="0"/>
          <c:showBubbleSize val="0"/>
        </c:dLbls>
        <c:gapWidth val="182"/>
        <c:axId val="1238477584"/>
        <c:axId val="1238481520"/>
      </c:barChart>
      <c:catAx>
        <c:axId val="1238477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crossAx val="1238481520"/>
        <c:crosses val="autoZero"/>
        <c:auto val="1"/>
        <c:lblAlgn val="ctr"/>
        <c:lblOffset val="100"/>
        <c:noMultiLvlLbl val="0"/>
      </c:catAx>
      <c:valAx>
        <c:axId val="1238481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Univers" panose="020B0503020202020204" pitchFamily="34" charset="0"/>
                <a:ea typeface="+mn-ea"/>
                <a:cs typeface="+mn-cs"/>
              </a:defRPr>
            </a:pPr>
            <a:endParaRPr lang="en-US"/>
          </a:p>
        </c:txPr>
        <c:crossAx val="123847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Univers Condensed Light" panose="020B030602020204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0D899352-AC99-4113-B5EC-27163B12B7B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1001375" cy="4160838"/>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Uber Trip Analysis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Ramireddy Devendranath Reddy</a:t>
            </a:r>
          </a:p>
          <a:p>
            <a:endParaRPr lang="en-US" dirty="0"/>
          </a:p>
        </p:txBody>
      </p:sp>
      <p:pic>
        <p:nvPicPr>
          <p:cNvPr id="5" name="Picture Placeholder 4">
            <a:extLst>
              <a:ext uri="{FF2B5EF4-FFF2-40B4-BE49-F238E27FC236}">
                <a16:creationId xmlns:a16="http://schemas.microsoft.com/office/drawing/2014/main" id="{FDCEE01C-EFD3-4A9E-82BF-E7FF459C4F68}"/>
              </a:ext>
            </a:extLst>
          </p:cNvPr>
          <p:cNvPicPr>
            <a:picLocks noGrp="1" noChangeAspect="1"/>
          </p:cNvPicPr>
          <p:nvPr>
            <p:ph type="pic" sz="quarter" idx="10"/>
          </p:nvPr>
        </p:nvPicPr>
        <p:blipFill>
          <a:blip r:embed="rId2"/>
          <a:srcRect l="20824" r="20824"/>
          <a:stretch>
            <a:fillRect/>
          </a:stretch>
        </p:blipFill>
        <p:spPr>
          <a:xfrm>
            <a:off x="7246779" y="808522"/>
            <a:ext cx="3834628" cy="4932385"/>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dirty="0"/>
              <a:t>Density of trips in the city</a:t>
            </a:r>
          </a:p>
        </p:txBody>
      </p:sp>
      <p:graphicFrame>
        <p:nvGraphicFramePr>
          <p:cNvPr id="14" name="Content Placeholder 13">
            <a:extLst>
              <a:ext uri="{FF2B5EF4-FFF2-40B4-BE49-F238E27FC236}">
                <a16:creationId xmlns:a16="http://schemas.microsoft.com/office/drawing/2014/main" id="{DA114D53-FAB3-91E5-14AB-5B375DA2617E}"/>
              </a:ext>
            </a:extLst>
          </p:cNvPr>
          <p:cNvGraphicFramePr>
            <a:graphicFrameLocks noGrp="1"/>
          </p:cNvGraphicFramePr>
          <p:nvPr>
            <p:ph idx="1"/>
            <p:extLst>
              <p:ext uri="{D42A27DB-BD31-4B8C-83A1-F6EECF244321}">
                <p14:modId xmlns:p14="http://schemas.microsoft.com/office/powerpoint/2010/main" val="3742022588"/>
              </p:ext>
            </p:extLst>
          </p:nvPr>
        </p:nvGraphicFramePr>
        <p:xfrm>
          <a:off x="838200" y="2063011"/>
          <a:ext cx="10477500" cy="367044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3307912261"/>
                    </a:ext>
                  </a:extLst>
                </a:gridCol>
                <a:gridCol w="2095500">
                  <a:extLst>
                    <a:ext uri="{9D8B030D-6E8A-4147-A177-3AD203B41FA5}">
                      <a16:colId xmlns:a16="http://schemas.microsoft.com/office/drawing/2014/main" val="205469312"/>
                    </a:ext>
                  </a:extLst>
                </a:gridCol>
                <a:gridCol w="2095500">
                  <a:extLst>
                    <a:ext uri="{9D8B030D-6E8A-4147-A177-3AD203B41FA5}">
                      <a16:colId xmlns:a16="http://schemas.microsoft.com/office/drawing/2014/main" val="2233447510"/>
                    </a:ext>
                  </a:extLst>
                </a:gridCol>
                <a:gridCol w="2095500">
                  <a:extLst>
                    <a:ext uri="{9D8B030D-6E8A-4147-A177-3AD203B41FA5}">
                      <a16:colId xmlns:a16="http://schemas.microsoft.com/office/drawing/2014/main" val="2618575971"/>
                    </a:ext>
                  </a:extLst>
                </a:gridCol>
                <a:gridCol w="2095500">
                  <a:extLst>
                    <a:ext uri="{9D8B030D-6E8A-4147-A177-3AD203B41FA5}">
                      <a16:colId xmlns:a16="http://schemas.microsoft.com/office/drawing/2014/main" val="706485337"/>
                    </a:ext>
                  </a:extLst>
                </a:gridCol>
              </a:tblGrid>
              <a:tr h="734088">
                <a:tc>
                  <a:txBody>
                    <a:bodyPr/>
                    <a:lstStyle/>
                    <a:p>
                      <a:pPr algn="ctr"/>
                      <a:endParaRPr lang="en-US" sz="2000" b="0" i="0" dirty="0">
                        <a:ln>
                          <a:solidFill>
                            <a:srgbClr val="C95B3A"/>
                          </a:solidFill>
                        </a:ln>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rPr>
                        <a:t>B2B</a:t>
                      </a:r>
                      <a:endParaRPr lang="en-US" sz="2000" b="0" i="0" dirty="0">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rPr>
                        <a:t>Supply chain</a:t>
                      </a:r>
                      <a:endParaRPr lang="en-US" sz="2000" b="0" i="0" dirty="0">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rPr>
                        <a:t>ROI</a:t>
                      </a:r>
                      <a:endParaRPr lang="en-US" sz="2000" b="0" i="0" dirty="0">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lang="en-US" sz="2000" b="0" i="0" dirty="0">
                          <a:solidFill>
                            <a:schemeClr val="tx1"/>
                          </a:solidFill>
                          <a:latin typeface="Univers Condensed Light" panose="020B0306020202040204" pitchFamily="34" charset="0"/>
                        </a:rPr>
                        <a:t>E-commerce</a:t>
                      </a:r>
                      <a:endParaRPr lang="en-US" sz="2000" b="0" i="0" dirty="0">
                        <a:solidFill>
                          <a:schemeClr val="tx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910302437"/>
                  </a:ext>
                </a:extLst>
              </a:tr>
              <a:tr h="734088">
                <a:tc>
                  <a:txBody>
                    <a:bodyPr/>
                    <a:lstStyle/>
                    <a:p>
                      <a:pPr algn="ctr"/>
                      <a:r>
                        <a:rPr lang="en-US" sz="2000" b="0" i="0" dirty="0">
                          <a:solidFill>
                            <a:schemeClr val="bg1"/>
                          </a:solidFill>
                          <a:latin typeface="Univers Condensed Light" panose="020B0306020202040204" pitchFamily="34" charset="0"/>
                        </a:rPr>
                        <a:t>Q1</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4.5</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2.3</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1.7</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5.0</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54227287"/>
                  </a:ext>
                </a:extLst>
              </a:tr>
              <a:tr h="734088">
                <a:tc>
                  <a:txBody>
                    <a:bodyPr/>
                    <a:lstStyle/>
                    <a:p>
                      <a:pPr algn="ctr"/>
                      <a:r>
                        <a:rPr lang="en-US" sz="2000" b="0" i="0" dirty="0">
                          <a:solidFill>
                            <a:schemeClr val="bg1"/>
                          </a:solidFill>
                          <a:latin typeface="Univers Condensed Light" panose="020B0306020202040204" pitchFamily="34" charset="0"/>
                        </a:rPr>
                        <a:t>Q2</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5.1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3.0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21463532"/>
                  </a:ext>
                </a:extLst>
              </a:tr>
              <a:tr h="734088">
                <a:tc>
                  <a:txBody>
                    <a:bodyPr/>
                    <a:lstStyle/>
                    <a:p>
                      <a:pPr algn="ctr"/>
                      <a:r>
                        <a:rPr lang="en-US" sz="2000" b="0" i="0" dirty="0">
                          <a:solidFill>
                            <a:schemeClr val="bg1"/>
                          </a:solidFill>
                          <a:latin typeface="Univers Condensed Light" panose="020B0306020202040204" pitchFamily="34" charset="0"/>
                        </a:rPr>
                        <a:t>Q3</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2.1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2.5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944132588"/>
                  </a:ext>
                </a:extLst>
              </a:tr>
              <a:tr h="734088">
                <a:tc>
                  <a:txBody>
                    <a:bodyPr/>
                    <a:lstStyle/>
                    <a:p>
                      <a:pPr algn="ctr"/>
                      <a:r>
                        <a:rPr lang="en-US" sz="2000" b="0" i="0" dirty="0">
                          <a:solidFill>
                            <a:schemeClr val="bg1"/>
                          </a:solidFill>
                          <a:latin typeface="Univers Condensed Light" panose="020B0306020202040204" pitchFamily="34" charset="0"/>
                        </a:rPr>
                        <a:t>Q4</a:t>
                      </a:r>
                      <a:endParaRPr lang="en-US" sz="2000" b="0" i="0" dirty="0">
                        <a:solidFill>
                          <a:schemeClr val="bg1"/>
                        </a:solidFill>
                        <a:latin typeface="Univers Condensed Light" panose="020B0306020202040204" pitchFamily="34" charset="0"/>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0" i="0" dirty="0">
                          <a:solidFill>
                            <a:schemeClr val="bg1"/>
                          </a:solidFill>
                          <a:latin typeface="Univers Condensed Light" panose="020B0306020202040204" pitchFamily="34" charset="0"/>
                          <a:cs typeface="Posterama" panose="020B0504020200020000" pitchFamily="34"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696221205"/>
                  </a:ext>
                </a:extLst>
              </a:tr>
            </a:tbl>
          </a:graphicData>
        </a:graphic>
      </p:graphicFrame>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10</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pic>
        <p:nvPicPr>
          <p:cNvPr id="6" name="Picture 5">
            <a:extLst>
              <a:ext uri="{FF2B5EF4-FFF2-40B4-BE49-F238E27FC236}">
                <a16:creationId xmlns:a16="http://schemas.microsoft.com/office/drawing/2014/main" id="{4ADBFFFE-2D71-4890-A2A6-8B093F1990BB}"/>
              </a:ext>
            </a:extLst>
          </p:cNvPr>
          <p:cNvPicPr>
            <a:picLocks noChangeAspect="1"/>
          </p:cNvPicPr>
          <p:nvPr/>
        </p:nvPicPr>
        <p:blipFill>
          <a:blip r:embed="rId2"/>
          <a:stretch>
            <a:fillRect/>
          </a:stretch>
        </p:blipFill>
        <p:spPr>
          <a:xfrm>
            <a:off x="1" y="2063010"/>
            <a:ext cx="12192000" cy="4794989"/>
          </a:xfrm>
          <a:prstGeom prst="rect">
            <a:avLst/>
          </a:prstGeom>
        </p:spPr>
      </p:pic>
    </p:spTree>
    <p:extLst>
      <p:ext uri="{BB962C8B-B14F-4D97-AF65-F5344CB8AC3E}">
        <p14:creationId xmlns:p14="http://schemas.microsoft.com/office/powerpoint/2010/main" val="201102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a:xfrm>
            <a:off x="404261" y="512063"/>
            <a:ext cx="11511815" cy="1133857"/>
          </a:xfrm>
        </p:spPr>
        <p:txBody>
          <a:bodyPr/>
          <a:lstStyle/>
          <a:p>
            <a:br>
              <a:rPr lang="en-US" dirty="0"/>
            </a:br>
            <a:endParaRPr lang="en-US" dirty="0"/>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a:xfrm>
            <a:off x="685800" y="423512"/>
            <a:ext cx="3246120" cy="5520088"/>
          </a:xfrm>
        </p:spPr>
        <p:txBody>
          <a:bodyPr/>
          <a:lstStyle/>
          <a:p>
            <a:r>
              <a:rPr lang="en-US" dirty="0"/>
              <a:t>Uber trips on hourly, daily and weekly basis</a:t>
            </a:r>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932688" y="2319688"/>
            <a:ext cx="2743200" cy="3409779"/>
          </a:xfrm>
        </p:spPr>
        <p:txBody>
          <a:bodyPr/>
          <a:lstStyle/>
          <a:p>
            <a:r>
              <a:rPr lang="en-US" dirty="0"/>
              <a:t>​</a:t>
            </a:r>
            <a:br>
              <a:rPr lang="en-US" dirty="0"/>
            </a:br>
            <a:r>
              <a:rPr lang="en-US" dirty="0"/>
              <a:t>​</a:t>
            </a:r>
          </a:p>
          <a:p>
            <a:r>
              <a:rPr lang="en-US" dirty="0"/>
              <a:t>We have used distribution plot for analyzing the data on which hour, day and weekday was the trip highest. </a:t>
            </a:r>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a:xfrm>
            <a:off x="4480560" y="423512"/>
            <a:ext cx="3246120" cy="5520088"/>
          </a:xfrm>
        </p:spPr>
        <p:txBody>
          <a:bodyPr/>
          <a:lstStyle/>
          <a:p>
            <a:r>
              <a:rPr lang="en-US" dirty="0"/>
              <a:t>Correlating the data on weekly and hourly basis</a:t>
            </a: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a:xfrm>
            <a:off x="4715873" y="2791326"/>
            <a:ext cx="2743200" cy="2938142"/>
          </a:xfrm>
        </p:spPr>
        <p:txBody>
          <a:bodyPr/>
          <a:lstStyle/>
          <a:p>
            <a:r>
              <a:rPr lang="en-US" dirty="0"/>
              <a:t>Predicting the correlation of the weekdays and hourly data using a heat map which helps us to predict on which hour of which day was the trips highest.</a:t>
            </a:r>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a:xfrm>
            <a:off x="8247888" y="423512"/>
            <a:ext cx="3246120" cy="5520088"/>
          </a:xfrm>
        </p:spPr>
        <p:txBody>
          <a:bodyPr/>
          <a:lstStyle/>
          <a:p>
            <a:r>
              <a:rPr lang="en-US" dirty="0"/>
              <a:t>Density of the trips in the city</a:t>
            </a:r>
          </a:p>
          <a:p>
            <a:endParaRPr lang="en-US" dirty="0"/>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a:xfrm>
            <a:off x="8489914" y="2877954"/>
            <a:ext cx="2743200" cy="2851514"/>
          </a:xfrm>
        </p:spPr>
        <p:txBody>
          <a:bodyPr/>
          <a:lstStyle/>
          <a:p>
            <a:r>
              <a:rPr lang="en-US" dirty="0"/>
              <a:t>Finding the density of the trips according to the location on daily basis which help us to predict and apply machine learning on the model.</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11</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309524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dirty="0"/>
              <a:t>Inferences</a:t>
            </a:r>
            <a:br>
              <a:rPr lang="en-US" dirty="0"/>
            </a:br>
            <a:endParaRPr lang="en-US" dirty="0"/>
          </a:p>
        </p:txBody>
      </p:sp>
      <p:pic>
        <p:nvPicPr>
          <p:cNvPr id="12" name="Picture Placeholder 11" descr="Shoulder bag with golden chain on plain background">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rotWithShape="1">
          <a:blip r:embed="rId2"/>
          <a:srcRect l="223" r="223"/>
          <a:stretch/>
        </p:blipFill>
        <p:spPr/>
      </p:pic>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p:txBody>
          <a:bodyPr/>
          <a:lstStyle/>
          <a:p>
            <a:pPr marL="285750" indent="-285750">
              <a:buFont typeface="Arial" panose="020B0604020202020204" pitchFamily="34" charset="0"/>
              <a:buChar char="•"/>
            </a:pPr>
            <a:r>
              <a:rPr lang="en-US" dirty="0"/>
              <a:t>Analyzing the Uber data in hourly, daily and weekly basis. </a:t>
            </a:r>
          </a:p>
          <a:p>
            <a:pPr marL="285750" indent="-285750">
              <a:buFont typeface="Arial" panose="020B0604020202020204" pitchFamily="34" charset="0"/>
              <a:buChar char="•"/>
            </a:pPr>
            <a:r>
              <a:rPr lang="en-US" dirty="0"/>
              <a:t>Analyzing the Uber data by correlating the data between Weekdays and Hours basis where it shows the correlation on which day and at what hour what is the density of the trip..</a:t>
            </a:r>
          </a:p>
          <a:p>
            <a:pPr marL="285750" indent="-285750">
              <a:buFont typeface="Arial" panose="020B0604020202020204" pitchFamily="34" charset="0"/>
              <a:buChar char="•"/>
            </a:pPr>
            <a:r>
              <a:rPr lang="en-US" dirty="0"/>
              <a:t>Analyzing the Uber data on the density of the trips in the particular locations using scatter plot.</a:t>
            </a:r>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12</a:t>
            </a:fld>
            <a:endParaRPr lang="en-US" dirty="0"/>
          </a:p>
        </p:txBody>
      </p:sp>
      <p:pic>
        <p:nvPicPr>
          <p:cNvPr id="5" name="Picture 4">
            <a:extLst>
              <a:ext uri="{FF2B5EF4-FFF2-40B4-BE49-F238E27FC236}">
                <a16:creationId xmlns:a16="http://schemas.microsoft.com/office/drawing/2014/main" id="{2D16A005-CBD1-4820-91AB-3F1B96033CA1}"/>
              </a:ext>
            </a:extLst>
          </p:cNvPr>
          <p:cNvPicPr>
            <a:picLocks noChangeAspect="1"/>
          </p:cNvPicPr>
          <p:nvPr/>
        </p:nvPicPr>
        <p:blipFill>
          <a:blip r:embed="rId3"/>
          <a:stretch>
            <a:fillRect/>
          </a:stretch>
        </p:blipFill>
        <p:spPr>
          <a:xfrm>
            <a:off x="0" y="0"/>
            <a:ext cx="4351128" cy="6858000"/>
          </a:xfrm>
          <a:prstGeom prst="rect">
            <a:avLst/>
          </a:prstGeom>
        </p:spPr>
      </p:pic>
    </p:spTree>
    <p:extLst>
      <p:ext uri="{BB962C8B-B14F-4D97-AF65-F5344CB8AC3E}">
        <p14:creationId xmlns:p14="http://schemas.microsoft.com/office/powerpoint/2010/main" val="58420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AEF6-8943-42DB-9ADD-79037E443DD0}"/>
              </a:ext>
            </a:extLst>
          </p:cNvPr>
          <p:cNvSpPr>
            <a:spLocks noGrp="1"/>
          </p:cNvSpPr>
          <p:nvPr>
            <p:ph type="ctrTitle"/>
          </p:nvPr>
        </p:nvSpPr>
        <p:spPr/>
        <p:txBody>
          <a:bodyPr/>
          <a:lstStyle/>
          <a:p>
            <a:r>
              <a:rPr lang="en-US" dirty="0"/>
              <a:t>References</a:t>
            </a:r>
            <a:br>
              <a:rPr lang="en-US" dirty="0"/>
            </a:br>
            <a:endParaRPr lang="en-US" dirty="0"/>
          </a:p>
        </p:txBody>
      </p:sp>
      <p:sp>
        <p:nvSpPr>
          <p:cNvPr id="3" name="Subtitle 2">
            <a:extLst>
              <a:ext uri="{FF2B5EF4-FFF2-40B4-BE49-F238E27FC236}">
                <a16:creationId xmlns:a16="http://schemas.microsoft.com/office/drawing/2014/main" id="{84207CC5-CCF2-49F2-9A37-9C8709BBA0D7}"/>
              </a:ext>
            </a:extLst>
          </p:cNvPr>
          <p:cNvSpPr>
            <a:spLocks noGrp="1"/>
          </p:cNvSpPr>
          <p:nvPr>
            <p:ph type="subTitle" idx="1"/>
          </p:nvPr>
        </p:nvSpPr>
        <p:spPr>
          <a:xfrm>
            <a:off x="1527048" y="3108960"/>
            <a:ext cx="4373238" cy="1883664"/>
          </a:xfrm>
        </p:spPr>
        <p:txBody>
          <a:bodyPr/>
          <a:lstStyle/>
          <a:p>
            <a:r>
              <a:rPr lang="en-US" sz="2000" b="0" i="0" dirty="0">
                <a:solidFill>
                  <a:srgbClr val="222222"/>
                </a:solidFill>
                <a:effectLst/>
              </a:rPr>
              <a:t>Kaggle – </a:t>
            </a:r>
            <a:r>
              <a:rPr lang="en-US" sz="2000" i="0" dirty="0">
                <a:solidFill>
                  <a:srgbClr val="202124"/>
                </a:solidFill>
                <a:effectLst/>
              </a:rPr>
              <a:t>Uber Dataset</a:t>
            </a:r>
            <a:endParaRPr lang="en-US" sz="2000" b="0" i="0" dirty="0">
              <a:solidFill>
                <a:srgbClr val="222222"/>
              </a:solidFill>
              <a:effectLst/>
            </a:endParaRPr>
          </a:p>
          <a:p>
            <a:pPr algn="l" fontAlgn="base"/>
            <a:r>
              <a:rPr lang="en-US" sz="2000" dirty="0"/>
              <a:t>Images – Google</a:t>
            </a:r>
          </a:p>
          <a:p>
            <a:pPr algn="l" fontAlgn="base"/>
            <a:r>
              <a:rPr lang="en-US" sz="2000" dirty="0"/>
              <a:t>Graphs –  Code/Git hub</a:t>
            </a:r>
          </a:p>
        </p:txBody>
      </p:sp>
    </p:spTree>
    <p:extLst>
      <p:ext uri="{BB962C8B-B14F-4D97-AF65-F5344CB8AC3E}">
        <p14:creationId xmlns:p14="http://schemas.microsoft.com/office/powerpoint/2010/main" val="31366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8" y="1901951"/>
            <a:ext cx="8945238" cy="3286065"/>
          </a:xfrm>
        </p:spPr>
        <p:txBody>
          <a:bodyPr/>
          <a:lstStyle/>
          <a:p>
            <a:pPr algn="ctr"/>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527048" y="3108960"/>
            <a:ext cx="9214746" cy="1883664"/>
          </a:xfrm>
        </p:spPr>
        <p:txBody>
          <a:bodyPr/>
          <a:lstStyle/>
          <a:p>
            <a:r>
              <a:rPr lang="en-US" sz="2400" dirty="0"/>
              <a:t>				-</a:t>
            </a:r>
            <a:r>
              <a:rPr lang="en-US" sz="3200" dirty="0"/>
              <a:t>Ramireddy Devendranath Reddy</a:t>
            </a:r>
          </a:p>
          <a:p>
            <a:endParaRPr lang="en-US" dirty="0"/>
          </a:p>
        </p:txBody>
      </p:sp>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Objective</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Methodology of Prediction</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Inferences</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a:xfrm>
            <a:off x="9227529" y="4319944"/>
            <a:ext cx="2544167" cy="630936"/>
          </a:xfrm>
        </p:spPr>
        <p:txBody>
          <a:bodyPr/>
          <a:lstStyle/>
          <a:p>
            <a:r>
              <a:rPr lang="en-US" dirty="0"/>
              <a:t>References</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en-US" dirty="0"/>
              <a:t>Analyzing Uber trips according to the given data and criteria.</a:t>
            </a:r>
          </a:p>
          <a:p>
            <a:r>
              <a:rPr lang="en-US" b="0" i="0" dirty="0">
                <a:solidFill>
                  <a:srgbClr val="222222"/>
                </a:solidFill>
                <a:effectLst/>
              </a:rPr>
              <a:t>Understanding the business model can help identify challenges that can be solved using analytics and scientific data. In this article, we go through the </a:t>
            </a:r>
            <a:r>
              <a:rPr lang="en-US" b="1" i="0" dirty="0">
                <a:solidFill>
                  <a:srgbClr val="222222"/>
                </a:solidFill>
                <a:effectLst/>
              </a:rPr>
              <a:t>Uber</a:t>
            </a:r>
            <a:r>
              <a:rPr lang="en-US" b="0" i="0" dirty="0">
                <a:solidFill>
                  <a:srgbClr val="222222"/>
                </a:solidFill>
                <a:effectLst/>
              </a:rPr>
              <a:t> Model, which provides a framework for end-to-end prediction analytics of </a:t>
            </a:r>
            <a:r>
              <a:rPr lang="en-US" b="1" i="0" dirty="0">
                <a:solidFill>
                  <a:srgbClr val="222222"/>
                </a:solidFill>
                <a:effectLst/>
              </a:rPr>
              <a:t>Uber</a:t>
            </a:r>
            <a:r>
              <a:rPr lang="en-US" b="0" i="0" dirty="0">
                <a:solidFill>
                  <a:srgbClr val="222222"/>
                </a:solidFill>
                <a:effectLst/>
              </a:rPr>
              <a:t> data prediction sources.</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pic>
        <p:nvPicPr>
          <p:cNvPr id="5" name="Picture 4">
            <a:extLst>
              <a:ext uri="{FF2B5EF4-FFF2-40B4-BE49-F238E27FC236}">
                <a16:creationId xmlns:a16="http://schemas.microsoft.com/office/drawing/2014/main" id="{3808FC62-E129-4271-A969-6D4A27C6825A}"/>
              </a:ext>
            </a:extLst>
          </p:cNvPr>
          <p:cNvPicPr>
            <a:picLocks noChangeAspect="1"/>
          </p:cNvPicPr>
          <p:nvPr/>
        </p:nvPicPr>
        <p:blipFill>
          <a:blip r:embed="rId3"/>
          <a:stretch>
            <a:fillRect/>
          </a:stretch>
        </p:blipFill>
        <p:spPr>
          <a:xfrm>
            <a:off x="8203933" y="1"/>
            <a:ext cx="3988067" cy="6858000"/>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174282"/>
            <a:ext cx="5038344" cy="981777"/>
          </a:xfrm>
        </p:spPr>
        <p:txBody>
          <a:bodyPr/>
          <a:lstStyle/>
          <a:p>
            <a:r>
              <a:rPr lang="en-US" dirty="0">
                <a:sym typeface="DM Sans Medium"/>
              </a:rPr>
              <a:t>Objective</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233061"/>
            <a:ext cx="5010912" cy="3282215"/>
          </a:xfrm>
        </p:spPr>
        <p:txBody>
          <a:bodyPr/>
          <a:lstStyle/>
          <a:p>
            <a:pPr marL="397764" indent="-342900">
              <a:buFont typeface="Arial" panose="020B0604020202020204" pitchFamily="34" charset="0"/>
              <a:buChar char="•"/>
            </a:pPr>
            <a:r>
              <a:rPr lang="en-US" b="0" i="0" dirty="0">
                <a:solidFill>
                  <a:srgbClr val="222222"/>
                </a:solidFill>
                <a:effectLst/>
              </a:rPr>
              <a:t>Analyzing the provided Uber data in hourly, daily and weekly basis so that the data would be easily understandable form the client and will be a better prediction and to makes necessary changes.</a:t>
            </a:r>
          </a:p>
          <a:p>
            <a:pPr marL="397764" indent="-342900">
              <a:buFont typeface="Arial" panose="020B0604020202020204" pitchFamily="34" charset="0"/>
              <a:buChar char="•"/>
            </a:pPr>
            <a:endParaRPr lang="en-US" b="0" i="0" dirty="0">
              <a:solidFill>
                <a:srgbClr val="222222"/>
              </a:solidFill>
              <a:effectLst/>
            </a:endParaRPr>
          </a:p>
          <a:p>
            <a:pPr marL="397764" indent="-342900">
              <a:buFont typeface="Arial" panose="020B0604020202020204" pitchFamily="34" charset="0"/>
              <a:buChar char="•"/>
            </a:pPr>
            <a:r>
              <a:rPr lang="en-US" dirty="0">
                <a:solidFill>
                  <a:srgbClr val="222222"/>
                </a:solidFill>
              </a:rPr>
              <a:t>Getting the correlation of the data on weekly vs hourly basis so that it would be better to understand about the trips.</a:t>
            </a:r>
          </a:p>
          <a:p>
            <a:pPr marL="397764" indent="-342900">
              <a:buFont typeface="Arial" panose="020B0604020202020204" pitchFamily="34" charset="0"/>
              <a:buChar char="•"/>
            </a:pPr>
            <a:endParaRPr lang="en-US" dirty="0">
              <a:solidFill>
                <a:srgbClr val="222222"/>
              </a:solidFill>
            </a:endParaRPr>
          </a:p>
          <a:p>
            <a:pPr marL="397764" indent="-342900">
              <a:buFont typeface="Arial" panose="020B0604020202020204" pitchFamily="34" charset="0"/>
              <a:buChar char="•"/>
            </a:pPr>
            <a:r>
              <a:rPr lang="en-US" dirty="0">
                <a:solidFill>
                  <a:srgbClr val="222222"/>
                </a:solidFill>
              </a:rPr>
              <a:t>Analyzing the density of the trips in a particular location on daily basics.</a:t>
            </a:r>
          </a:p>
          <a:p>
            <a:endParaRPr lang="en-US" dirty="0">
              <a:solidFill>
                <a:srgbClr val="222222"/>
              </a:solidFill>
            </a:endParaRP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pic>
        <p:nvPicPr>
          <p:cNvPr id="5" name="Picture 4">
            <a:extLst>
              <a:ext uri="{FF2B5EF4-FFF2-40B4-BE49-F238E27FC236}">
                <a16:creationId xmlns:a16="http://schemas.microsoft.com/office/drawing/2014/main" id="{3808FC62-E129-4271-A969-6D4A27C6825A}"/>
              </a:ext>
            </a:extLst>
          </p:cNvPr>
          <p:cNvPicPr>
            <a:picLocks noChangeAspect="1"/>
          </p:cNvPicPr>
          <p:nvPr/>
        </p:nvPicPr>
        <p:blipFill>
          <a:blip r:embed="rId3"/>
          <a:stretch>
            <a:fillRect/>
          </a:stretch>
        </p:blipFill>
        <p:spPr>
          <a:xfrm>
            <a:off x="8203933" y="1"/>
            <a:ext cx="3988067" cy="6858000"/>
          </a:xfrm>
          <a:prstGeom prst="rect">
            <a:avLst/>
          </a:prstGeom>
        </p:spPr>
      </p:pic>
    </p:spTree>
    <p:extLst>
      <p:ext uri="{BB962C8B-B14F-4D97-AF65-F5344CB8AC3E}">
        <p14:creationId xmlns:p14="http://schemas.microsoft.com/office/powerpoint/2010/main" val="42131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AADC-9977-4B71-AF1C-76727D872C46}"/>
              </a:ext>
            </a:extLst>
          </p:cNvPr>
          <p:cNvSpPr>
            <a:spLocks noGrp="1"/>
          </p:cNvSpPr>
          <p:nvPr>
            <p:ph type="ctrTitle"/>
          </p:nvPr>
        </p:nvSpPr>
        <p:spPr>
          <a:xfrm>
            <a:off x="1212783" y="1463040"/>
            <a:ext cx="8566483" cy="1965960"/>
          </a:xfrm>
        </p:spPr>
        <p:txBody>
          <a:bodyPr/>
          <a:lstStyle/>
          <a:p>
            <a:pPr algn="ctr"/>
            <a:r>
              <a:rPr lang="en-US" dirty="0"/>
              <a:t>Methodology</a:t>
            </a:r>
          </a:p>
        </p:txBody>
      </p:sp>
    </p:spTree>
    <p:extLst>
      <p:ext uri="{BB962C8B-B14F-4D97-AF65-F5344CB8AC3E}">
        <p14:creationId xmlns:p14="http://schemas.microsoft.com/office/powerpoint/2010/main" val="213234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FD74-1765-48E0-89BE-B5A170F6C6C8}"/>
              </a:ext>
            </a:extLst>
          </p:cNvPr>
          <p:cNvSpPr>
            <a:spLocks noGrp="1"/>
          </p:cNvSpPr>
          <p:nvPr>
            <p:ph type="title"/>
          </p:nvPr>
        </p:nvSpPr>
        <p:spPr>
          <a:xfrm>
            <a:off x="1139952" y="210207"/>
            <a:ext cx="9912096" cy="1868849"/>
          </a:xfrm>
        </p:spPr>
        <p:txBody>
          <a:bodyPr/>
          <a:lstStyle/>
          <a:p>
            <a:r>
              <a:rPr lang="en-US" b="1" i="0" dirty="0">
                <a:effectLst/>
                <a:latin typeface="-apple-system"/>
              </a:rPr>
              <a:t>Data </a:t>
            </a:r>
            <a:r>
              <a:rPr lang="en-US" b="1" dirty="0">
                <a:latin typeface="-apple-system"/>
              </a:rPr>
              <a:t>when the </a:t>
            </a:r>
            <a:r>
              <a:rPr lang="en-US" b="1" i="0" dirty="0">
                <a:effectLst/>
                <a:latin typeface="-apple-system"/>
              </a:rPr>
              <a:t>Uber trips were highest on </a:t>
            </a:r>
            <a:r>
              <a:rPr lang="en-US" b="1" dirty="0">
                <a:latin typeface="-apple-system"/>
              </a:rPr>
              <a:t>hours</a:t>
            </a:r>
            <a:r>
              <a:rPr lang="en-US" b="1" i="0" dirty="0">
                <a:effectLst/>
                <a:latin typeface="-apple-system"/>
              </a:rPr>
              <a:t> basis</a:t>
            </a:r>
            <a:endParaRPr lang="en-US" dirty="0"/>
          </a:p>
        </p:txBody>
      </p:sp>
      <p:sp>
        <p:nvSpPr>
          <p:cNvPr id="3" name="Slide Number Placeholder 2">
            <a:extLst>
              <a:ext uri="{FF2B5EF4-FFF2-40B4-BE49-F238E27FC236}">
                <a16:creationId xmlns:a16="http://schemas.microsoft.com/office/drawing/2014/main" id="{13431265-1125-4A38-972A-4F91962B6755}"/>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4" name="Footer Placeholder 3">
            <a:extLst>
              <a:ext uri="{FF2B5EF4-FFF2-40B4-BE49-F238E27FC236}">
                <a16:creationId xmlns:a16="http://schemas.microsoft.com/office/drawing/2014/main" id="{734E351C-A33B-401B-82BC-04F3BFB35BEE}"/>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D349B195-D324-4705-B138-2B083169E2C0}"/>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AB17790A-215D-42F6-A278-18279FAA5835}"/>
              </a:ext>
            </a:extLst>
          </p:cNvPr>
          <p:cNvPicPr>
            <a:picLocks noChangeAspect="1"/>
          </p:cNvPicPr>
          <p:nvPr/>
        </p:nvPicPr>
        <p:blipFill>
          <a:blip r:embed="rId2"/>
          <a:stretch>
            <a:fillRect/>
          </a:stretch>
        </p:blipFill>
        <p:spPr>
          <a:xfrm>
            <a:off x="182881" y="2079057"/>
            <a:ext cx="12009120" cy="4658628"/>
          </a:xfrm>
          <a:prstGeom prst="rect">
            <a:avLst/>
          </a:prstGeom>
        </p:spPr>
      </p:pic>
    </p:spTree>
    <p:extLst>
      <p:ext uri="{BB962C8B-B14F-4D97-AF65-F5344CB8AC3E}">
        <p14:creationId xmlns:p14="http://schemas.microsoft.com/office/powerpoint/2010/main" val="356475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FD74-1765-48E0-89BE-B5A170F6C6C8}"/>
              </a:ext>
            </a:extLst>
          </p:cNvPr>
          <p:cNvSpPr>
            <a:spLocks noGrp="1"/>
          </p:cNvSpPr>
          <p:nvPr>
            <p:ph type="title"/>
          </p:nvPr>
        </p:nvSpPr>
        <p:spPr>
          <a:xfrm>
            <a:off x="1139952" y="210207"/>
            <a:ext cx="9912096" cy="1868849"/>
          </a:xfrm>
        </p:spPr>
        <p:txBody>
          <a:bodyPr/>
          <a:lstStyle/>
          <a:p>
            <a:r>
              <a:rPr lang="en-US" b="1" i="0" dirty="0">
                <a:effectLst/>
                <a:latin typeface="-apple-system"/>
              </a:rPr>
              <a:t>Data </a:t>
            </a:r>
            <a:r>
              <a:rPr lang="en-US" b="1" dirty="0">
                <a:latin typeface="-apple-system"/>
              </a:rPr>
              <a:t>when the </a:t>
            </a:r>
            <a:r>
              <a:rPr lang="en-US" b="1" i="0" dirty="0">
                <a:effectLst/>
                <a:latin typeface="-apple-system"/>
              </a:rPr>
              <a:t>Uber trips were highest on day’s basis.</a:t>
            </a:r>
            <a:endParaRPr lang="en-US" dirty="0"/>
          </a:p>
        </p:txBody>
      </p:sp>
      <p:sp>
        <p:nvSpPr>
          <p:cNvPr id="3" name="Slide Number Placeholder 2">
            <a:extLst>
              <a:ext uri="{FF2B5EF4-FFF2-40B4-BE49-F238E27FC236}">
                <a16:creationId xmlns:a16="http://schemas.microsoft.com/office/drawing/2014/main" id="{13431265-1125-4A38-972A-4F91962B6755}"/>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4" name="Footer Placeholder 3">
            <a:extLst>
              <a:ext uri="{FF2B5EF4-FFF2-40B4-BE49-F238E27FC236}">
                <a16:creationId xmlns:a16="http://schemas.microsoft.com/office/drawing/2014/main" id="{734E351C-A33B-401B-82BC-04F3BFB35BEE}"/>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D349B195-D324-4705-B138-2B083169E2C0}"/>
              </a:ext>
            </a:extLst>
          </p:cNvPr>
          <p:cNvSpPr>
            <a:spLocks noGrp="1"/>
          </p:cNvSpPr>
          <p:nvPr>
            <p:ph type="dt" sz="half" idx="10"/>
          </p:nvPr>
        </p:nvSpPr>
        <p:spPr/>
        <p:txBody>
          <a:bodyPr/>
          <a:lstStyle/>
          <a:p>
            <a:r>
              <a:rPr lang="en-US" noProof="0"/>
              <a:t>20XX</a:t>
            </a:r>
          </a:p>
        </p:txBody>
      </p:sp>
      <p:pic>
        <p:nvPicPr>
          <p:cNvPr id="6" name="Picture 5">
            <a:extLst>
              <a:ext uri="{FF2B5EF4-FFF2-40B4-BE49-F238E27FC236}">
                <a16:creationId xmlns:a16="http://schemas.microsoft.com/office/drawing/2014/main" id="{04DA3E76-4D77-483E-80E3-91385933C136}"/>
              </a:ext>
            </a:extLst>
          </p:cNvPr>
          <p:cNvPicPr>
            <a:picLocks noChangeAspect="1"/>
          </p:cNvPicPr>
          <p:nvPr/>
        </p:nvPicPr>
        <p:blipFill>
          <a:blip r:embed="rId2"/>
          <a:stretch>
            <a:fillRect/>
          </a:stretch>
        </p:blipFill>
        <p:spPr>
          <a:xfrm>
            <a:off x="144379" y="2059806"/>
            <a:ext cx="11993663" cy="4798194"/>
          </a:xfrm>
          <a:prstGeom prst="rect">
            <a:avLst/>
          </a:prstGeom>
        </p:spPr>
      </p:pic>
    </p:spTree>
    <p:extLst>
      <p:ext uri="{BB962C8B-B14F-4D97-AF65-F5344CB8AC3E}">
        <p14:creationId xmlns:p14="http://schemas.microsoft.com/office/powerpoint/2010/main" val="382186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FD74-1765-48E0-89BE-B5A170F6C6C8}"/>
              </a:ext>
            </a:extLst>
          </p:cNvPr>
          <p:cNvSpPr>
            <a:spLocks noGrp="1"/>
          </p:cNvSpPr>
          <p:nvPr>
            <p:ph type="title"/>
          </p:nvPr>
        </p:nvSpPr>
        <p:spPr>
          <a:xfrm>
            <a:off x="1139952" y="210207"/>
            <a:ext cx="9912096" cy="1868849"/>
          </a:xfrm>
        </p:spPr>
        <p:txBody>
          <a:bodyPr/>
          <a:lstStyle/>
          <a:p>
            <a:r>
              <a:rPr lang="en-US" b="1" i="0" dirty="0">
                <a:effectLst/>
                <a:latin typeface="-apple-system"/>
              </a:rPr>
              <a:t>Data </a:t>
            </a:r>
            <a:r>
              <a:rPr lang="en-US" b="1" dirty="0">
                <a:latin typeface="-apple-system"/>
              </a:rPr>
              <a:t>when the </a:t>
            </a:r>
            <a:r>
              <a:rPr lang="en-US" b="1" i="0" dirty="0">
                <a:effectLst/>
                <a:latin typeface="-apple-system"/>
              </a:rPr>
              <a:t>Uber trips were highest on weekly basis</a:t>
            </a:r>
          </a:p>
        </p:txBody>
      </p:sp>
      <p:sp>
        <p:nvSpPr>
          <p:cNvPr id="3" name="Slide Number Placeholder 2">
            <a:extLst>
              <a:ext uri="{FF2B5EF4-FFF2-40B4-BE49-F238E27FC236}">
                <a16:creationId xmlns:a16="http://schemas.microsoft.com/office/drawing/2014/main" id="{13431265-1125-4A38-972A-4F91962B6755}"/>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4" name="Footer Placeholder 3">
            <a:extLst>
              <a:ext uri="{FF2B5EF4-FFF2-40B4-BE49-F238E27FC236}">
                <a16:creationId xmlns:a16="http://schemas.microsoft.com/office/drawing/2014/main" id="{734E351C-A33B-401B-82BC-04F3BFB35BEE}"/>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D349B195-D324-4705-B138-2B083169E2C0}"/>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526E3789-D94D-4827-9530-A20059834B34}"/>
              </a:ext>
            </a:extLst>
          </p:cNvPr>
          <p:cNvPicPr>
            <a:picLocks noChangeAspect="1"/>
          </p:cNvPicPr>
          <p:nvPr/>
        </p:nvPicPr>
        <p:blipFill>
          <a:blip r:embed="rId2"/>
          <a:stretch>
            <a:fillRect/>
          </a:stretch>
        </p:blipFill>
        <p:spPr>
          <a:xfrm>
            <a:off x="77002" y="2079056"/>
            <a:ext cx="12114997" cy="4778944"/>
          </a:xfrm>
          <a:prstGeom prst="rect">
            <a:avLst/>
          </a:prstGeom>
        </p:spPr>
      </p:pic>
    </p:spTree>
    <p:extLst>
      <p:ext uri="{BB962C8B-B14F-4D97-AF65-F5344CB8AC3E}">
        <p14:creationId xmlns:p14="http://schemas.microsoft.com/office/powerpoint/2010/main" val="157805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Data of weekdays vs hour</a:t>
            </a:r>
          </a:p>
        </p:txBody>
      </p:sp>
      <p:graphicFrame>
        <p:nvGraphicFramePr>
          <p:cNvPr id="7" name="Chart 13" descr="bar chart&#10;">
            <a:extLst>
              <a:ext uri="{FF2B5EF4-FFF2-40B4-BE49-F238E27FC236}">
                <a16:creationId xmlns:a16="http://schemas.microsoft.com/office/drawing/2014/main" id="{7E0EC39C-E7E1-4A4A-B298-8D66CD618ECA}"/>
              </a:ext>
            </a:extLst>
          </p:cNvPr>
          <p:cNvGraphicFramePr>
            <a:graphicFrameLocks noGrp="1"/>
          </p:cNvGraphicFramePr>
          <p:nvPr>
            <p:ph idx="1"/>
            <p:extLst>
              <p:ext uri="{D42A27DB-BD31-4B8C-83A1-F6EECF244321}">
                <p14:modId xmlns:p14="http://schemas.microsoft.com/office/powerpoint/2010/main" val="3591202614"/>
              </p:ext>
            </p:extLst>
          </p:nvPr>
        </p:nvGraphicFramePr>
        <p:xfrm>
          <a:off x="86628" y="1809749"/>
          <a:ext cx="12012328" cy="4937559"/>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283108495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{066CDB7E-EC1D-4ED3-8E30-7C0DAE688350}tf11429527_win32</Template>
  <TotalTime>196</TotalTime>
  <Words>442</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Century Gothic</vt:lpstr>
      <vt:lpstr>Karla</vt:lpstr>
      <vt:lpstr>Univers Condensed Light</vt:lpstr>
      <vt:lpstr>Office Theme</vt:lpstr>
      <vt:lpstr>Uber Trip Analysis</vt:lpstr>
      <vt:lpstr>Agenda</vt:lpstr>
      <vt:lpstr>Introduction </vt:lpstr>
      <vt:lpstr>Objective </vt:lpstr>
      <vt:lpstr>Methodology</vt:lpstr>
      <vt:lpstr>Data when the Uber trips were highest on hours basis</vt:lpstr>
      <vt:lpstr>Data when the Uber trips were highest on day’s basis.</vt:lpstr>
      <vt:lpstr>Data when the Uber trips were highest on weekly basis</vt:lpstr>
      <vt:lpstr>Data of weekdays vs hour</vt:lpstr>
      <vt:lpstr>Density of trips in the city</vt:lpstr>
      <vt:lpstr> </vt:lpstr>
      <vt:lpstr>Inferences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Trip Analysis</dc:title>
  <dc:creator>DEVA REDDY</dc:creator>
  <cp:lastModifiedBy>DEVA REDDY</cp:lastModifiedBy>
  <cp:revision>12</cp:revision>
  <dcterms:created xsi:type="dcterms:W3CDTF">2022-11-19T05:47:05Z</dcterms:created>
  <dcterms:modified xsi:type="dcterms:W3CDTF">2022-11-19T09:03:17Z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