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8" r:id="rId6"/>
    <p:sldId id="259" r:id="rId7"/>
    <p:sldId id="261" r:id="rId8"/>
    <p:sldId id="260" r:id="rId9"/>
    <p:sldId id="262"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1F8F0A8-BB75-4376-B110-E84695636E7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9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3608-5C6D-4C5D-855C-F5A1E916245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164905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00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47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1772357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97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63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36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51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74982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53608-5C6D-4C5D-855C-F5A1E916245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8F0A8-BB75-4376-B110-E84695636E7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90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253608-5C6D-4C5D-855C-F5A1E916245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18349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53608-5C6D-4C5D-855C-F5A1E916245E}"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F8F0A8-BB75-4376-B110-E84695636E7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14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253608-5C6D-4C5D-855C-F5A1E916245E}"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F8F0A8-BB75-4376-B110-E84695636E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57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53608-5C6D-4C5D-855C-F5A1E916245E}"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422047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3608-5C6D-4C5D-855C-F5A1E916245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8F0A8-BB75-4376-B110-E84695636E7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83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253608-5C6D-4C5D-855C-F5A1E916245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8F0A8-BB75-4376-B110-E84695636E71}" type="slidenum">
              <a:rPr lang="en-IN" smtClean="0"/>
              <a:t>‹#›</a:t>
            </a:fld>
            <a:endParaRPr lang="en-IN"/>
          </a:p>
        </p:txBody>
      </p:sp>
    </p:spTree>
    <p:extLst>
      <p:ext uri="{BB962C8B-B14F-4D97-AF65-F5344CB8AC3E}">
        <p14:creationId xmlns:p14="http://schemas.microsoft.com/office/powerpoint/2010/main" val="277215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253608-5C6D-4C5D-855C-F5A1E916245E}" type="datetimeFigureOut">
              <a:rPr lang="en-IN" smtClean="0"/>
              <a:t>20-11-2022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8F0A8-BB75-4376-B110-E84695636E71}" type="slidenum">
              <a:rPr lang="en-IN" smtClean="0"/>
              <a:t>‹#›</a:t>
            </a:fld>
            <a:endParaRPr lang="en-IN"/>
          </a:p>
        </p:txBody>
      </p:sp>
    </p:spTree>
    <p:extLst>
      <p:ext uri="{BB962C8B-B14F-4D97-AF65-F5344CB8AC3E}">
        <p14:creationId xmlns:p14="http://schemas.microsoft.com/office/powerpoint/2010/main" val="2857483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jovian.ai/outlink?url=https%3A%2F%2Fwww.kaggle.com%2Fshrutimehta%2Fzomato-restaurants-data" TargetMode="External"/><Relationship Id="rId7" Type="http://schemas.openxmlformats.org/officeDocument/2006/relationships/hyperlink" Target="https://jovian.ai/outlink?url=https%3A%2F%2Fgithub.com%2FJovianML%2Fopendatasets" TargetMode="External"/><Relationship Id="rId2" Type="http://schemas.openxmlformats.org/officeDocument/2006/relationships/hyperlink" Target="https://www.researchgate.net/publication/350089083_SWOC_ANALYSIS_OF_ZOMATO_-A_CASE_OF_ONLINE_FOOD_DELIVERY_SERVICES" TargetMode="External"/><Relationship Id="rId1" Type="http://schemas.openxmlformats.org/officeDocument/2006/relationships/slideLayout" Target="../slideLayouts/slideLayout7.xml"/><Relationship Id="rId6" Type="http://schemas.openxmlformats.org/officeDocument/2006/relationships/hyperlink" Target="https://jovian.ai/outlink?url=https%3A%2F%2Fseaborn.pydata.org%2Ftutorial.html" TargetMode="External"/><Relationship Id="rId5" Type="http://schemas.openxmlformats.org/officeDocument/2006/relationships/hyperlink" Target="https://jovian.ai/outlink?url=https%3A%2F%2Fmatplotlib.org%2F3.3.1%2Fusers%2Findex.html" TargetMode="External"/><Relationship Id="rId4" Type="http://schemas.openxmlformats.org/officeDocument/2006/relationships/hyperlink" Target="https://jovian.ai/outlink?url=https%3A%2F%2Fpandas.pydata.org%2Fdocs%2Fuser_guide%2F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8685" y="1828800"/>
            <a:ext cx="3103094" cy="785132"/>
          </a:xfrm>
        </p:spPr>
        <p:txBody>
          <a:bodyPr/>
          <a:lstStyle/>
          <a:p>
            <a:r>
              <a:rPr lang="en-IN" dirty="0" err="1" smtClean="0"/>
              <a:t>Edubridge</a:t>
            </a:r>
            <a:endParaRPr lang="en-IN" dirty="0"/>
          </a:p>
        </p:txBody>
      </p:sp>
      <p:sp>
        <p:nvSpPr>
          <p:cNvPr id="3" name="Subtitle 2"/>
          <p:cNvSpPr>
            <a:spLocks noGrp="1"/>
          </p:cNvSpPr>
          <p:nvPr>
            <p:ph type="subTitle" idx="1"/>
          </p:nvPr>
        </p:nvSpPr>
        <p:spPr>
          <a:xfrm>
            <a:off x="2692397" y="3721991"/>
            <a:ext cx="6815669" cy="1320802"/>
          </a:xfrm>
        </p:spPr>
        <p:txBody>
          <a:bodyPr>
            <a:normAutofit/>
          </a:bodyPr>
          <a:lstStyle/>
          <a:p>
            <a:r>
              <a:rPr lang="en-IN" sz="3600" b="1" dirty="0" err="1"/>
              <a:t>Zomato</a:t>
            </a:r>
            <a:r>
              <a:rPr lang="en-IN" sz="3600" b="1" dirty="0"/>
              <a:t> Restaurants Analysis </a:t>
            </a:r>
            <a:r>
              <a:rPr lang="en-IN" sz="3600" b="1" dirty="0" smtClean="0"/>
              <a:t>in Bangalore City</a:t>
            </a:r>
            <a:endParaRPr lang="en-IN" sz="3600" b="1" dirty="0"/>
          </a:p>
        </p:txBody>
      </p:sp>
      <p:sp>
        <p:nvSpPr>
          <p:cNvPr id="4" name="Title 1"/>
          <p:cNvSpPr txBox="1">
            <a:spLocks/>
          </p:cNvSpPr>
          <p:nvPr/>
        </p:nvSpPr>
        <p:spPr>
          <a:xfrm>
            <a:off x="3987232" y="2613932"/>
            <a:ext cx="4225998" cy="785132"/>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Projects</a:t>
            </a:r>
            <a:endParaRPr lang="en-IN" dirty="0"/>
          </a:p>
        </p:txBody>
      </p:sp>
    </p:spTree>
    <p:extLst>
      <p:ext uri="{BB962C8B-B14F-4D97-AF65-F5344CB8AC3E}">
        <p14:creationId xmlns:p14="http://schemas.microsoft.com/office/powerpoint/2010/main" val="89552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80247" y="82758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dirty="0" smtClean="0"/>
              <a:t>Inferences</a:t>
            </a:r>
            <a:endParaRPr lang="en-IN" dirty="0"/>
          </a:p>
        </p:txBody>
      </p:sp>
      <p:sp>
        <p:nvSpPr>
          <p:cNvPr id="4" name="Rectangle 3"/>
          <p:cNvSpPr/>
          <p:nvPr/>
        </p:nvSpPr>
        <p:spPr>
          <a:xfrm>
            <a:off x="780246" y="1485958"/>
            <a:ext cx="10450131" cy="2585323"/>
          </a:xfrm>
          <a:prstGeom prst="rect">
            <a:avLst/>
          </a:prstGeom>
        </p:spPr>
        <p:txBody>
          <a:bodyPr wrap="square">
            <a:spAutoFit/>
          </a:bodyPr>
          <a:lstStyle/>
          <a:p>
            <a:pPr marL="285750" indent="-285750">
              <a:buFont typeface="Arial" panose="020B0604020202020204" pitchFamily="34" charset="0"/>
              <a:buChar char="•"/>
            </a:pPr>
            <a:r>
              <a:rPr lang="en-IN" dirty="0"/>
              <a:t>The dataset is skewed towards India and doesn't represent the complete data of restaurants worldwide.</a:t>
            </a:r>
          </a:p>
          <a:p>
            <a:pPr marL="285750" indent="-285750">
              <a:buFont typeface="Arial" panose="020B0604020202020204" pitchFamily="34" charset="0"/>
              <a:buChar char="•"/>
            </a:pPr>
            <a:r>
              <a:rPr lang="en-IN" dirty="0"/>
              <a:t>Restaurants rating is </a:t>
            </a:r>
            <a:r>
              <a:rPr lang="en-IN" dirty="0" smtClean="0"/>
              <a:t>categorized between 1-5</a:t>
            </a:r>
            <a:endParaRPr lang="en-IN" dirty="0"/>
          </a:p>
          <a:p>
            <a:pPr marL="285750" indent="-285750">
              <a:buFont typeface="Arial" panose="020B0604020202020204" pitchFamily="34" charset="0"/>
              <a:buChar char="•"/>
            </a:pPr>
            <a:r>
              <a:rPr lang="en-IN" dirty="0" smtClean="0"/>
              <a:t>Connaught </a:t>
            </a:r>
            <a:r>
              <a:rPr lang="en-IN" dirty="0"/>
              <a:t>Palace has maximum restaurants listed on </a:t>
            </a:r>
            <a:r>
              <a:rPr lang="en-IN" dirty="0" err="1"/>
              <a:t>Zomato</a:t>
            </a:r>
            <a:r>
              <a:rPr lang="en-IN" dirty="0"/>
              <a:t> but in terms of online delivery acceptance </a:t>
            </a:r>
            <a:r>
              <a:rPr lang="en-IN" dirty="0" smtClean="0"/>
              <a:t>BTM area seems </a:t>
            </a:r>
            <a:r>
              <a:rPr lang="en-IN" dirty="0"/>
              <a:t>to be doing better.</a:t>
            </a:r>
          </a:p>
          <a:p>
            <a:pPr marL="285750" indent="-285750">
              <a:buFont typeface="Arial" panose="020B0604020202020204" pitchFamily="34" charset="0"/>
              <a:buChar char="•"/>
            </a:pPr>
            <a:r>
              <a:rPr lang="en-IN" dirty="0"/>
              <a:t>The top-rated restaurants seem to be getting a better rating on the following cuisine</a:t>
            </a:r>
          </a:p>
          <a:p>
            <a:pPr marL="285750" indent="-285750">
              <a:buFont typeface="Arial" panose="020B0604020202020204" pitchFamily="34" charset="0"/>
              <a:buChar char="•"/>
            </a:pPr>
            <a:r>
              <a:rPr lang="en-IN" dirty="0" smtClean="0"/>
              <a:t>There </a:t>
            </a:r>
            <a:r>
              <a:rPr lang="en-IN" dirty="0"/>
              <a:t>is no relation between cost and rating. Some of the best-rated restaurants are low on cost and vice versa.</a:t>
            </a:r>
          </a:p>
          <a:p>
            <a:r>
              <a:rPr lang="en-IN" dirty="0"/>
              <a:t>On common Eateries, For Breakfast and Coffee location, Indian restaurants seem to be better rated but for Fast food chain and Ice cream </a:t>
            </a:r>
            <a:r>
              <a:rPr lang="en-IN" dirty="0" err="1"/>
              <a:t>parlors</a:t>
            </a:r>
            <a:r>
              <a:rPr lang="en-IN" dirty="0"/>
              <a:t>, American restaurants seem to be doing better.</a:t>
            </a:r>
          </a:p>
          <a:p>
            <a:endParaRPr lang="en-IN" dirty="0" smtClean="0"/>
          </a:p>
        </p:txBody>
      </p:sp>
    </p:spTree>
    <p:extLst>
      <p:ext uri="{BB962C8B-B14F-4D97-AF65-F5344CB8AC3E}">
        <p14:creationId xmlns:p14="http://schemas.microsoft.com/office/powerpoint/2010/main" val="51380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2647" y="97998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dirty="0" smtClean="0"/>
              <a:t>References</a:t>
            </a:r>
            <a:endParaRPr lang="en-IN" dirty="0"/>
          </a:p>
        </p:txBody>
      </p:sp>
      <p:sp>
        <p:nvSpPr>
          <p:cNvPr id="3" name="TextBox 2"/>
          <p:cNvSpPr txBox="1"/>
          <p:nvPr/>
        </p:nvSpPr>
        <p:spPr>
          <a:xfrm>
            <a:off x="932647" y="1867438"/>
            <a:ext cx="7850745"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hlinkClick r:id="rId2"/>
              </a:rPr>
              <a:t>https://www.researchgate.net/publication/350089083_SWOC_ANALYSIS_OF_ZOMATO_-A_CASE_OF_ONLINE_FOOD_DELIVERY_SERVICES</a:t>
            </a:r>
            <a:endParaRPr lang="en-IN" dirty="0" smtClean="0"/>
          </a:p>
          <a:p>
            <a:pPr marL="285750" indent="-285750">
              <a:buFont typeface="Arial" panose="020B0604020202020204" pitchFamily="34" charset="0"/>
              <a:buChar char="•"/>
            </a:pPr>
            <a:r>
              <a:rPr lang="en-IN" u="sng" dirty="0" smtClean="0">
                <a:hlinkClick r:id="rId3"/>
              </a:rPr>
              <a:t>https</a:t>
            </a:r>
            <a:r>
              <a:rPr lang="en-IN" u="sng" dirty="0">
                <a:hlinkClick r:id="rId3"/>
              </a:rPr>
              <a:t>://</a:t>
            </a:r>
            <a:r>
              <a:rPr lang="en-IN" u="sng" dirty="0" smtClean="0">
                <a:hlinkClick r:id="rId3"/>
              </a:rPr>
              <a:t>www.kaggle.com/shrutimehta/zomato-restaurants-data</a:t>
            </a:r>
            <a:endParaRPr lang="en-IN" dirty="0" smtClean="0"/>
          </a:p>
          <a:p>
            <a:pPr marL="285750" indent="-285750">
              <a:buFont typeface="Arial" panose="020B0604020202020204" pitchFamily="34" charset="0"/>
              <a:buChar char="•"/>
            </a:pPr>
            <a:r>
              <a:rPr lang="en-IN" u="sng" dirty="0" smtClean="0">
                <a:hlinkClick r:id="rId4"/>
              </a:rPr>
              <a:t>https</a:t>
            </a:r>
            <a:r>
              <a:rPr lang="en-IN" u="sng" dirty="0">
                <a:hlinkClick r:id="rId4"/>
              </a:rPr>
              <a:t>://</a:t>
            </a:r>
            <a:r>
              <a:rPr lang="en-IN" u="sng" dirty="0" smtClean="0">
                <a:hlinkClick r:id="rId4"/>
              </a:rPr>
              <a:t>pandas.pydata.org/docs/user_guide/index.html</a:t>
            </a:r>
            <a:endParaRPr lang="en-IN" dirty="0" smtClean="0"/>
          </a:p>
          <a:p>
            <a:pPr marL="285750" indent="-285750">
              <a:buFont typeface="Arial" panose="020B0604020202020204" pitchFamily="34" charset="0"/>
              <a:buChar char="•"/>
            </a:pPr>
            <a:r>
              <a:rPr lang="en-IN" u="sng" dirty="0" smtClean="0">
                <a:hlinkClick r:id="rId5"/>
              </a:rPr>
              <a:t>https</a:t>
            </a:r>
            <a:r>
              <a:rPr lang="en-IN" u="sng" dirty="0">
                <a:hlinkClick r:id="rId5"/>
              </a:rPr>
              <a:t>://</a:t>
            </a:r>
            <a:r>
              <a:rPr lang="en-IN" u="sng" dirty="0" smtClean="0">
                <a:hlinkClick r:id="rId5"/>
              </a:rPr>
              <a:t>matplotlib.org/3.3.1/users/index.html</a:t>
            </a:r>
            <a:endParaRPr lang="en-IN" dirty="0" smtClean="0"/>
          </a:p>
          <a:p>
            <a:pPr marL="285750" indent="-285750">
              <a:buFont typeface="Arial" panose="020B0604020202020204" pitchFamily="34" charset="0"/>
              <a:buChar char="•"/>
            </a:pPr>
            <a:r>
              <a:rPr lang="en-IN" u="sng" dirty="0" smtClean="0">
                <a:hlinkClick r:id="rId6"/>
              </a:rPr>
              <a:t>https</a:t>
            </a:r>
            <a:r>
              <a:rPr lang="en-IN" u="sng" dirty="0">
                <a:hlinkClick r:id="rId6"/>
              </a:rPr>
              <a:t>://</a:t>
            </a:r>
            <a:r>
              <a:rPr lang="en-IN" u="sng" dirty="0" smtClean="0">
                <a:hlinkClick r:id="rId6"/>
              </a:rPr>
              <a:t>seaborn.pydata.org/tutorial.html</a:t>
            </a:r>
            <a:endParaRPr lang="en-IN" dirty="0" smtClean="0"/>
          </a:p>
          <a:p>
            <a:pPr marL="285750" indent="-285750">
              <a:buFont typeface="Arial" panose="020B0604020202020204" pitchFamily="34" charset="0"/>
              <a:buChar char="•"/>
            </a:pPr>
            <a:r>
              <a:rPr lang="en-IN" u="sng" dirty="0" smtClean="0">
                <a:hlinkClick r:id="rId7"/>
              </a:rPr>
              <a:t>https</a:t>
            </a:r>
            <a:r>
              <a:rPr lang="en-IN" u="sng" dirty="0">
                <a:hlinkClick r:id="rId7"/>
              </a:rPr>
              <a:t>://github.com/JovianML/opendatasets</a:t>
            </a: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8226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71306" y="3079242"/>
            <a:ext cx="3523443"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dirty="0" smtClean="0"/>
              <a:t>THANK YOU</a:t>
            </a:r>
            <a:endParaRPr lang="en-IN" dirty="0"/>
          </a:p>
        </p:txBody>
      </p:sp>
    </p:spTree>
    <p:extLst>
      <p:ext uri="{BB962C8B-B14F-4D97-AF65-F5344CB8AC3E}">
        <p14:creationId xmlns:p14="http://schemas.microsoft.com/office/powerpoint/2010/main" val="368078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6823" y="694968"/>
            <a:ext cx="3340100" cy="869950"/>
          </a:xfrm>
        </p:spPr>
        <p:txBody>
          <a:bodyPr/>
          <a:lstStyle/>
          <a:p>
            <a:r>
              <a:rPr lang="en-IN" dirty="0" smtClean="0"/>
              <a:t>Introduction</a:t>
            </a:r>
            <a:endParaRPr lang="en-IN" dirty="0"/>
          </a:p>
        </p:txBody>
      </p:sp>
      <p:sp>
        <p:nvSpPr>
          <p:cNvPr id="4" name="Content Placeholder 3"/>
          <p:cNvSpPr txBox="1">
            <a:spLocks noGrp="1"/>
          </p:cNvSpPr>
          <p:nvPr>
            <p:ph idx="4294967295"/>
          </p:nvPr>
        </p:nvSpPr>
        <p:spPr>
          <a:xfrm>
            <a:off x="656823" y="1668821"/>
            <a:ext cx="10998200" cy="2459135"/>
          </a:xfrm>
          <a:prstGeom prst="rect">
            <a:avLst/>
          </a:prstGeom>
          <a:noFill/>
        </p:spPr>
        <p:txBody>
          <a:bodyPr wrap="square" rtlCol="0">
            <a:spAutoFit/>
          </a:bodyPr>
          <a:lstStyle/>
          <a:p>
            <a:pPr marL="0" indent="0">
              <a:buNone/>
            </a:pPr>
            <a:r>
              <a:rPr lang="en-IN" dirty="0"/>
              <a:t>One of the most rapid advances in the e-commerce sector has been online food delivery. This industry has </a:t>
            </a:r>
            <a:r>
              <a:rPr lang="en-IN" dirty="0" smtClean="0"/>
              <a:t>changed </a:t>
            </a:r>
            <a:r>
              <a:rPr lang="en-IN" dirty="0"/>
              <a:t>the way people think about food because customers can now choose from a wide range of cuisines </a:t>
            </a:r>
            <a:r>
              <a:rPr lang="en-IN" dirty="0" smtClean="0"/>
              <a:t>from </a:t>
            </a:r>
            <a:r>
              <a:rPr lang="en-IN" dirty="0"/>
              <a:t>a variety of restaurants listed online, globally and at any time. Below is the mentioned list of online food </a:t>
            </a:r>
            <a:r>
              <a:rPr lang="en-IN" dirty="0" smtClean="0"/>
              <a:t>companies </a:t>
            </a:r>
            <a:r>
              <a:rPr lang="en-IN" dirty="0"/>
              <a:t>with their country of origin and year of </a:t>
            </a:r>
            <a:r>
              <a:rPr lang="en-IN" dirty="0" smtClean="0"/>
              <a:t>establishment</a:t>
            </a:r>
          </a:p>
          <a:p>
            <a:pPr marL="0" indent="0">
              <a:buNone/>
            </a:pPr>
            <a:endParaRPr lang="en-IN" dirty="0"/>
          </a:p>
        </p:txBody>
      </p:sp>
    </p:spTree>
    <p:extLst>
      <p:ext uri="{BB962C8B-B14F-4D97-AF65-F5344CB8AC3E}">
        <p14:creationId xmlns:p14="http://schemas.microsoft.com/office/powerpoint/2010/main" val="382761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Problem Statement </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basic idea of </a:t>
            </a:r>
            <a:r>
              <a:rPr lang="en-IN" dirty="0" err="1"/>
              <a:t>analyzing</a:t>
            </a:r>
            <a:r>
              <a:rPr lang="en-IN" dirty="0"/>
              <a:t> the </a:t>
            </a:r>
            <a:r>
              <a:rPr lang="en-IN" dirty="0" err="1"/>
              <a:t>Zomato</a:t>
            </a:r>
            <a:r>
              <a:rPr lang="en-IN" dirty="0"/>
              <a:t> dataset is to get a fair idea about the factors affecting the aggregate rating of each restaurant, establishment of different types of restaurant at different places, Bengaluru being one such city has more than 12,000 restaurants with restaurants serving dishes from all over the world. With each day new restaurants opening the industry </a:t>
            </a:r>
            <a:r>
              <a:rPr lang="en-IN" dirty="0" err="1"/>
              <a:t>has`nt</a:t>
            </a:r>
            <a:r>
              <a:rPr lang="en-IN" dirty="0"/>
              <a:t> been saturated yet and the demand is increasing day by day. </a:t>
            </a:r>
            <a:r>
              <a:rPr lang="en-IN" dirty="0" err="1"/>
              <a:t>Inspite</a:t>
            </a:r>
            <a:r>
              <a:rPr lang="en-IN" dirty="0"/>
              <a:t> of increasing demand it however has become difficult for new restaurants to compete with established restaurants. Most of the people here are dependent mainly on the restaurant food as they don`t have time to cook for themselves. What kind of a food is more popular in a locality. Do the entire locality loves vegetarian food.</a:t>
            </a:r>
            <a:endParaRPr lang="en-IN" dirty="0"/>
          </a:p>
        </p:txBody>
      </p:sp>
    </p:spTree>
    <p:extLst>
      <p:ext uri="{BB962C8B-B14F-4D97-AF65-F5344CB8AC3E}">
        <p14:creationId xmlns:p14="http://schemas.microsoft.com/office/powerpoint/2010/main" val="293616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585" y="844117"/>
            <a:ext cx="6864439" cy="2585323"/>
          </a:xfrm>
          <a:prstGeom prst="rect">
            <a:avLst/>
          </a:prstGeom>
          <a:noFill/>
        </p:spPr>
        <p:txBody>
          <a:bodyPr wrap="square" rtlCol="0">
            <a:spAutoFit/>
          </a:bodyPr>
          <a:lstStyle/>
          <a:p>
            <a:r>
              <a:rPr lang="en-IN" b="1" dirty="0"/>
              <a:t>Some of the common questions </a:t>
            </a:r>
            <a:r>
              <a:rPr lang="en-IN" b="1" dirty="0" smtClean="0"/>
              <a:t>come to every people in </a:t>
            </a:r>
            <a:r>
              <a:rPr lang="en-IN" b="1" dirty="0"/>
              <a:t>mind are –</a:t>
            </a:r>
          </a:p>
          <a:p>
            <a:pPr marL="285750" indent="-285750">
              <a:buFont typeface="Arial" panose="020B0604020202020204" pitchFamily="34" charset="0"/>
              <a:buChar char="•"/>
            </a:pPr>
            <a:r>
              <a:rPr lang="en-IN" dirty="0"/>
              <a:t>When will this food order get </a:t>
            </a:r>
            <a:r>
              <a:rPr lang="en-IN" dirty="0" smtClean="0"/>
              <a:t>delivered?</a:t>
            </a:r>
          </a:p>
          <a:p>
            <a:pPr marL="285750" indent="-285750">
              <a:buFont typeface="Arial" panose="020B0604020202020204" pitchFamily="34" charset="0"/>
              <a:buChar char="•"/>
            </a:pPr>
            <a:r>
              <a:rPr lang="en-IN" dirty="0" smtClean="0"/>
              <a:t>How </a:t>
            </a:r>
            <a:r>
              <a:rPr lang="en-IN" dirty="0"/>
              <a:t>much time will the restaurant take to prepare this food </a:t>
            </a:r>
            <a:r>
              <a:rPr lang="en-IN" dirty="0" smtClean="0"/>
              <a:t>order?</a:t>
            </a:r>
          </a:p>
          <a:p>
            <a:pPr marL="285750" indent="-285750">
              <a:buFont typeface="Arial" panose="020B0604020202020204" pitchFamily="34" charset="0"/>
              <a:buChar char="•"/>
            </a:pPr>
            <a:r>
              <a:rPr lang="en-IN" dirty="0" smtClean="0"/>
              <a:t>Who </a:t>
            </a:r>
            <a:r>
              <a:rPr lang="en-IN" dirty="0"/>
              <a:t>should be the delivery partner (DP) for this food </a:t>
            </a:r>
            <a:r>
              <a:rPr lang="en-IN" dirty="0" smtClean="0"/>
              <a:t>order?</a:t>
            </a:r>
          </a:p>
          <a:p>
            <a:pPr marL="285750" indent="-285750">
              <a:buFont typeface="Arial" panose="020B0604020202020204" pitchFamily="34" charset="0"/>
              <a:buChar char="•"/>
            </a:pPr>
            <a:r>
              <a:rPr lang="en-IN" dirty="0" smtClean="0"/>
              <a:t>Is </a:t>
            </a:r>
            <a:r>
              <a:rPr lang="en-IN" dirty="0"/>
              <a:t>this photo a food </a:t>
            </a:r>
            <a:r>
              <a:rPr lang="en-IN" dirty="0" smtClean="0"/>
              <a:t>shot?</a:t>
            </a:r>
          </a:p>
          <a:p>
            <a:pPr marL="285750" indent="-285750">
              <a:buFont typeface="Arial" panose="020B0604020202020204" pitchFamily="34" charset="0"/>
              <a:buChar char="•"/>
            </a:pPr>
            <a:r>
              <a:rPr lang="en-IN" dirty="0" smtClean="0"/>
              <a:t>Is </a:t>
            </a:r>
            <a:r>
              <a:rPr lang="en-IN" dirty="0"/>
              <a:t>the DP properly </a:t>
            </a:r>
            <a:r>
              <a:rPr lang="en-IN" dirty="0" smtClean="0"/>
              <a:t>groomed?</a:t>
            </a:r>
          </a:p>
          <a:p>
            <a:pPr marL="285750" indent="-285750">
              <a:buFont typeface="Arial" panose="020B0604020202020204" pitchFamily="34" charset="0"/>
              <a:buChar char="•"/>
            </a:pPr>
            <a:r>
              <a:rPr lang="en-IN" dirty="0" smtClean="0"/>
              <a:t>Is </a:t>
            </a:r>
            <a:r>
              <a:rPr lang="en-IN" dirty="0"/>
              <a:t>the DP wearing a </a:t>
            </a:r>
            <a:r>
              <a:rPr lang="en-IN" dirty="0" smtClean="0"/>
              <a:t>mask?</a:t>
            </a:r>
          </a:p>
          <a:p>
            <a:pPr marL="285750" indent="-285750">
              <a:buFont typeface="Arial" panose="020B0604020202020204" pitchFamily="34" charset="0"/>
              <a:buChar char="•"/>
            </a:pPr>
            <a:r>
              <a:rPr lang="en-IN" dirty="0" smtClean="0"/>
              <a:t>Is </a:t>
            </a:r>
            <a:r>
              <a:rPr lang="en-IN" dirty="0"/>
              <a:t>this review a fake review?</a:t>
            </a:r>
          </a:p>
          <a:p>
            <a:endParaRPr lang="en-IN" dirty="0"/>
          </a:p>
        </p:txBody>
      </p:sp>
    </p:spTree>
    <p:extLst>
      <p:ext uri="{BB962C8B-B14F-4D97-AF65-F5344CB8AC3E}">
        <p14:creationId xmlns:p14="http://schemas.microsoft.com/office/powerpoint/2010/main" val="246467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8490" y="811369"/>
            <a:ext cx="2962141" cy="534473"/>
          </a:xfrm>
        </p:spPr>
        <p:txBody>
          <a:bodyPr>
            <a:normAutofit fontScale="90000"/>
          </a:bodyPr>
          <a:lstStyle/>
          <a:p>
            <a:r>
              <a:rPr lang="en-IN" dirty="0" smtClean="0"/>
              <a:t>Methodology</a:t>
            </a:r>
            <a:endParaRPr lang="en-IN" dirty="0"/>
          </a:p>
        </p:txBody>
      </p:sp>
      <p:sp>
        <p:nvSpPr>
          <p:cNvPr id="4" name="TextBox 3"/>
          <p:cNvSpPr txBox="1"/>
          <p:nvPr/>
        </p:nvSpPr>
        <p:spPr>
          <a:xfrm>
            <a:off x="895080" y="1648497"/>
            <a:ext cx="9665595" cy="4524315"/>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Import the Required Library</a:t>
            </a:r>
          </a:p>
          <a:p>
            <a:pPr marL="342900" indent="-342900">
              <a:buFont typeface="+mj-lt"/>
              <a:buAutoNum type="alphaLcParenR"/>
            </a:pPr>
            <a:r>
              <a:rPr lang="en-IN" dirty="0" smtClean="0"/>
              <a:t>import </a:t>
            </a:r>
            <a:r>
              <a:rPr lang="en-IN" dirty="0" err="1" smtClean="0"/>
              <a:t>numpy</a:t>
            </a:r>
            <a:r>
              <a:rPr lang="en-IN" dirty="0" smtClean="0"/>
              <a:t> as np</a:t>
            </a:r>
          </a:p>
          <a:p>
            <a:pPr marL="342900" indent="-342900">
              <a:buFont typeface="+mj-lt"/>
              <a:buAutoNum type="alphaLcParenR"/>
            </a:pPr>
            <a:r>
              <a:rPr lang="en-IN" dirty="0" smtClean="0"/>
              <a:t>import pandas as </a:t>
            </a:r>
            <a:r>
              <a:rPr lang="en-IN" dirty="0" err="1" smtClean="0"/>
              <a:t>pd</a:t>
            </a:r>
            <a:endParaRPr lang="en-IN" dirty="0" smtClean="0"/>
          </a:p>
          <a:p>
            <a:pPr marL="342900" indent="-342900">
              <a:buFont typeface="+mj-lt"/>
              <a:buAutoNum type="alphaLcParenR"/>
            </a:pPr>
            <a:r>
              <a:rPr lang="en-IN" dirty="0" smtClean="0"/>
              <a:t>import </a:t>
            </a:r>
            <a:r>
              <a:rPr lang="en-IN" dirty="0" err="1" smtClean="0"/>
              <a:t>matplotlib.pyplot</a:t>
            </a:r>
            <a:r>
              <a:rPr lang="en-IN" dirty="0" smtClean="0"/>
              <a:t> as </a:t>
            </a:r>
            <a:r>
              <a:rPr lang="en-IN" dirty="0" err="1" smtClean="0"/>
              <a:t>plt</a:t>
            </a:r>
            <a:endParaRPr lang="en-IN" dirty="0" smtClean="0"/>
          </a:p>
          <a:p>
            <a:pPr marL="342900" indent="-342900">
              <a:buFont typeface="+mj-lt"/>
              <a:buAutoNum type="alphaLcParenR"/>
            </a:pPr>
            <a:r>
              <a:rPr lang="en-IN" dirty="0" smtClean="0"/>
              <a:t>import </a:t>
            </a:r>
            <a:r>
              <a:rPr lang="en-IN" dirty="0" err="1" smtClean="0"/>
              <a:t>seaborn</a:t>
            </a:r>
            <a:r>
              <a:rPr lang="en-IN" dirty="0" smtClean="0"/>
              <a:t> as </a:t>
            </a:r>
            <a:r>
              <a:rPr lang="en-IN" dirty="0" err="1" smtClean="0"/>
              <a:t>sns</a:t>
            </a:r>
            <a:endParaRPr lang="en-IN" dirty="0" smtClean="0"/>
          </a:p>
          <a:p>
            <a:pPr marL="342900" indent="-342900">
              <a:buFont typeface="+mj-lt"/>
              <a:buAutoNum type="alphaLcParenR"/>
            </a:pPr>
            <a:r>
              <a:rPr lang="en-IN" dirty="0" smtClean="0"/>
              <a:t>from </a:t>
            </a:r>
            <a:r>
              <a:rPr lang="en-IN" dirty="0" err="1" smtClean="0"/>
              <a:t>sklearn.linear_model</a:t>
            </a:r>
            <a:r>
              <a:rPr lang="en-IN" dirty="0" smtClean="0"/>
              <a:t> import </a:t>
            </a:r>
            <a:r>
              <a:rPr lang="en-IN" dirty="0" err="1" smtClean="0"/>
              <a:t>LogisticRegression</a:t>
            </a:r>
            <a:endParaRPr lang="en-IN" dirty="0" smtClean="0"/>
          </a:p>
          <a:p>
            <a:pPr marL="342900" indent="-342900">
              <a:buFont typeface="+mj-lt"/>
              <a:buAutoNum type="alphaLcParenR"/>
            </a:pPr>
            <a:r>
              <a:rPr lang="en-IN" dirty="0" smtClean="0"/>
              <a:t>from </a:t>
            </a:r>
            <a:r>
              <a:rPr lang="en-IN" dirty="0" err="1" smtClean="0"/>
              <a:t>sklearn.linear_model</a:t>
            </a:r>
            <a:r>
              <a:rPr lang="en-IN" dirty="0" smtClean="0"/>
              <a:t> import </a:t>
            </a:r>
            <a:r>
              <a:rPr lang="en-IN" dirty="0" err="1" smtClean="0"/>
              <a:t>LinearRegression</a:t>
            </a:r>
            <a:endParaRPr lang="en-IN" dirty="0" smtClean="0"/>
          </a:p>
          <a:p>
            <a:pPr marL="342900" indent="-342900">
              <a:buFont typeface="+mj-lt"/>
              <a:buAutoNum type="alphaLcParenR"/>
            </a:pPr>
            <a:r>
              <a:rPr lang="en-IN" dirty="0" smtClean="0"/>
              <a:t>from </a:t>
            </a:r>
            <a:r>
              <a:rPr lang="en-IN" dirty="0" err="1" smtClean="0"/>
              <a:t>sklearn.model_selection</a:t>
            </a:r>
            <a:r>
              <a:rPr lang="en-IN" dirty="0" smtClean="0"/>
              <a:t> import </a:t>
            </a:r>
            <a:r>
              <a:rPr lang="en-IN" dirty="0" err="1" smtClean="0"/>
              <a:t>train_test_split</a:t>
            </a:r>
            <a:endParaRPr lang="en-IN" dirty="0" smtClean="0"/>
          </a:p>
          <a:p>
            <a:pPr marL="342900" indent="-342900">
              <a:buFont typeface="+mj-lt"/>
              <a:buAutoNum type="alphaLcParenR"/>
            </a:pPr>
            <a:r>
              <a:rPr lang="en-IN" dirty="0" smtClean="0"/>
              <a:t>from </a:t>
            </a:r>
            <a:r>
              <a:rPr lang="en-IN" dirty="0" err="1" smtClean="0"/>
              <a:t>sklearn.metrics</a:t>
            </a:r>
            <a:r>
              <a:rPr lang="en-IN" dirty="0" smtClean="0"/>
              <a:t> import </a:t>
            </a:r>
            <a:r>
              <a:rPr lang="en-IN" dirty="0" err="1" smtClean="0"/>
              <a:t>classification_report</a:t>
            </a:r>
            <a:r>
              <a:rPr lang="en-IN" dirty="0" smtClean="0"/>
              <a:t> </a:t>
            </a:r>
          </a:p>
          <a:p>
            <a:pPr marL="342900" indent="-342900">
              <a:buFont typeface="+mj-lt"/>
              <a:buAutoNum type="alphaLcParenR"/>
            </a:pPr>
            <a:r>
              <a:rPr lang="en-IN" dirty="0" smtClean="0"/>
              <a:t>from </a:t>
            </a:r>
            <a:r>
              <a:rPr lang="en-IN" dirty="0" err="1" smtClean="0"/>
              <a:t>sklearn.metrics</a:t>
            </a:r>
            <a:r>
              <a:rPr lang="en-IN" dirty="0" smtClean="0"/>
              <a:t> import </a:t>
            </a:r>
            <a:r>
              <a:rPr lang="en-IN" dirty="0" err="1" smtClean="0"/>
              <a:t>confusion_matrix</a:t>
            </a:r>
            <a:endParaRPr lang="en-IN" dirty="0" smtClean="0"/>
          </a:p>
          <a:p>
            <a:pPr marL="342900" indent="-342900">
              <a:buFont typeface="+mj-lt"/>
              <a:buAutoNum type="alphaLcParenR"/>
            </a:pPr>
            <a:r>
              <a:rPr lang="en-IN" dirty="0" smtClean="0"/>
              <a:t>from </a:t>
            </a:r>
            <a:r>
              <a:rPr lang="en-IN" dirty="0" err="1" smtClean="0"/>
              <a:t>sklearn.metrics</a:t>
            </a:r>
            <a:r>
              <a:rPr lang="en-IN" dirty="0" smtClean="0"/>
              <a:t> import r2_score </a:t>
            </a:r>
            <a:endParaRPr lang="en-IN" dirty="0"/>
          </a:p>
          <a:p>
            <a:endParaRPr lang="en-IN" b="1" dirty="0" smtClean="0"/>
          </a:p>
          <a:p>
            <a:pPr marL="285750" indent="-285750">
              <a:buFont typeface="Arial" panose="020B0604020202020204" pitchFamily="34" charset="0"/>
              <a:buChar char="•"/>
            </a:pPr>
            <a:r>
              <a:rPr lang="en-IN" b="1" dirty="0" smtClean="0"/>
              <a:t>Loading the Data set of “Zomato.csv” </a:t>
            </a:r>
          </a:p>
          <a:p>
            <a:pPr marL="285750" indent="-285750">
              <a:buFont typeface="Arial" panose="020B0604020202020204" pitchFamily="34" charset="0"/>
              <a:buChar char="•"/>
            </a:pPr>
            <a:r>
              <a:rPr lang="en-IN" dirty="0" err="1" smtClean="0"/>
              <a:t>Pd.read_csv</a:t>
            </a:r>
            <a:endParaRPr lang="en-IN" b="1" dirty="0" smtClean="0"/>
          </a:p>
          <a:p>
            <a:pPr marL="342900" indent="-342900">
              <a:buFont typeface="+mj-lt"/>
              <a:buAutoNum type="alphaLcParenR"/>
            </a:pPr>
            <a:endParaRPr lang="en-IN" b="1"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09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73" y="784470"/>
            <a:ext cx="4078526" cy="5342385"/>
          </a:xfrm>
          <a:prstGeom prst="rect">
            <a:avLst/>
          </a:prstGeom>
        </p:spPr>
      </p:pic>
      <p:sp>
        <p:nvSpPr>
          <p:cNvPr id="9" name="Rectangle 8"/>
          <p:cNvSpPr/>
          <p:nvPr/>
        </p:nvSpPr>
        <p:spPr>
          <a:xfrm>
            <a:off x="873740" y="936870"/>
            <a:ext cx="6635934" cy="2585323"/>
          </a:xfrm>
          <a:prstGeom prst="rect">
            <a:avLst/>
          </a:prstGeom>
        </p:spPr>
        <p:txBody>
          <a:bodyPr wrap="square">
            <a:spAutoFit/>
          </a:bodyPr>
          <a:lstStyle/>
          <a:p>
            <a:pPr marL="285750" indent="-285750">
              <a:buFont typeface="Arial" panose="020B0604020202020204" pitchFamily="34" charset="0"/>
              <a:buChar char="•"/>
            </a:pPr>
            <a:r>
              <a:rPr lang="en-IN" b="1" dirty="0" smtClean="0"/>
              <a:t>Data Cleaning</a:t>
            </a:r>
          </a:p>
          <a:p>
            <a:pPr marL="342900" indent="-342900">
              <a:buFont typeface="+mj-lt"/>
              <a:buAutoNum type="alphaLcParenR"/>
            </a:pPr>
            <a:r>
              <a:rPr lang="en-IN" dirty="0"/>
              <a:t>Deleting </a:t>
            </a:r>
            <a:r>
              <a:rPr lang="en-IN" dirty="0" smtClean="0"/>
              <a:t>Un required columns in data set for cleaning data</a:t>
            </a:r>
          </a:p>
          <a:p>
            <a:pPr marL="342900" indent="-342900">
              <a:buFont typeface="+mj-lt"/>
              <a:buAutoNum type="alphaLcParenR"/>
            </a:pPr>
            <a:r>
              <a:rPr lang="en-IN" dirty="0" smtClean="0"/>
              <a:t>Some columns</a:t>
            </a:r>
            <a:r>
              <a:rPr lang="en-IN" dirty="0"/>
              <a:t> </a:t>
            </a:r>
            <a:r>
              <a:rPr lang="en-IN" dirty="0" smtClean="0"/>
              <a:t>name rename because handle to easy way </a:t>
            </a:r>
          </a:p>
          <a:p>
            <a:pPr marL="342900" indent="-342900">
              <a:buFont typeface="+mj-lt"/>
              <a:buAutoNum type="alphaLcParenR"/>
            </a:pPr>
            <a:r>
              <a:rPr lang="en-IN" dirty="0" smtClean="0"/>
              <a:t>Dropping duplicates</a:t>
            </a:r>
            <a:r>
              <a:rPr lang="en-IN" dirty="0"/>
              <a:t> </a:t>
            </a:r>
            <a:r>
              <a:rPr lang="en-IN" dirty="0" smtClean="0"/>
              <a:t>in the data sets.</a:t>
            </a:r>
          </a:p>
          <a:p>
            <a:pPr marL="342900" indent="-342900">
              <a:buFont typeface="+mj-lt"/>
              <a:buAutoNum type="alphaLcParenR"/>
            </a:pPr>
            <a:r>
              <a:rPr lang="en-IN" dirty="0" smtClean="0"/>
              <a:t>Remove </a:t>
            </a:r>
            <a:r>
              <a:rPr lang="en-IN" dirty="0"/>
              <a:t>the </a:t>
            </a:r>
            <a:r>
              <a:rPr lang="en-IN" dirty="0" smtClean="0"/>
              <a:t>nan values </a:t>
            </a:r>
            <a:r>
              <a:rPr lang="en-IN" dirty="0"/>
              <a:t>from the </a:t>
            </a:r>
            <a:r>
              <a:rPr lang="en-IN" dirty="0" smtClean="0"/>
              <a:t>dataset</a:t>
            </a:r>
          </a:p>
          <a:p>
            <a:pPr marL="342900" indent="-342900">
              <a:buFont typeface="+mj-lt"/>
              <a:buAutoNum type="alphaLcParenR"/>
            </a:pPr>
            <a:r>
              <a:rPr lang="en-IN" dirty="0" smtClean="0"/>
              <a:t>Remove the 0 value from data set</a:t>
            </a:r>
          </a:p>
          <a:p>
            <a:pPr marL="342900" indent="-342900">
              <a:buFont typeface="+mj-lt"/>
              <a:buAutoNum type="alphaLcParenR"/>
            </a:pPr>
            <a:r>
              <a:rPr lang="en-IN" dirty="0" smtClean="0"/>
              <a:t>Transformation some data value like cost value convert in to float value. </a:t>
            </a:r>
            <a:endParaRPr lang="en-IN" dirty="0"/>
          </a:p>
          <a:p>
            <a:pPr marL="342900" indent="-342900">
              <a:buFont typeface="+mj-lt"/>
              <a:buAutoNum type="alphaLcParenR"/>
            </a:pPr>
            <a:endParaRPr lang="en-IN" b="1"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673" y="936870"/>
            <a:ext cx="4078526" cy="5342385"/>
          </a:xfrm>
          <a:prstGeom prst="rect">
            <a:avLst/>
          </a:prstGeom>
        </p:spPr>
      </p:pic>
    </p:spTree>
    <p:extLst>
      <p:ext uri="{BB962C8B-B14F-4D97-AF65-F5344CB8AC3E}">
        <p14:creationId xmlns:p14="http://schemas.microsoft.com/office/powerpoint/2010/main" val="351050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29" y="861744"/>
            <a:ext cx="5702060" cy="4524315"/>
          </a:xfrm>
          <a:prstGeom prst="rect">
            <a:avLst/>
          </a:prstGeom>
        </p:spPr>
        <p:txBody>
          <a:bodyPr wrap="square">
            <a:spAutoFit/>
          </a:bodyPr>
          <a:lstStyle/>
          <a:p>
            <a:pPr marL="285750" indent="-285750">
              <a:buFont typeface="Arial" panose="020B0604020202020204" pitchFamily="34" charset="0"/>
              <a:buChar char="•"/>
            </a:pPr>
            <a:r>
              <a:rPr lang="en-IN" b="1" dirty="0" smtClean="0"/>
              <a:t>Data Visualization</a:t>
            </a:r>
          </a:p>
          <a:p>
            <a:r>
              <a:rPr lang="en-IN" dirty="0"/>
              <a:t> Using plots to find relations between the </a:t>
            </a:r>
            <a:r>
              <a:rPr lang="en-IN" dirty="0" smtClean="0"/>
              <a:t>features</a:t>
            </a:r>
          </a:p>
          <a:p>
            <a:pPr marL="342900" indent="-342900">
              <a:buFont typeface="+mj-lt"/>
              <a:buAutoNum type="alphaLcParenR"/>
            </a:pPr>
            <a:r>
              <a:rPr lang="en-IN" dirty="0"/>
              <a:t>Restaurants delivering Online or </a:t>
            </a:r>
            <a:r>
              <a:rPr lang="en-IN" dirty="0" smtClean="0"/>
              <a:t>not</a:t>
            </a:r>
          </a:p>
          <a:p>
            <a:pPr marL="342900" indent="-342900">
              <a:buFont typeface="+mj-lt"/>
              <a:buAutoNum type="alphaLcParenR"/>
            </a:pPr>
            <a:r>
              <a:rPr lang="en-IN" dirty="0" smtClean="0"/>
              <a:t>Restaurants </a:t>
            </a:r>
            <a:r>
              <a:rPr lang="en-IN" dirty="0"/>
              <a:t>allowing table booking or </a:t>
            </a:r>
            <a:r>
              <a:rPr lang="en-IN" dirty="0" smtClean="0"/>
              <a:t>not</a:t>
            </a:r>
          </a:p>
          <a:p>
            <a:pPr marL="342900" indent="-342900">
              <a:buFont typeface="+mj-lt"/>
              <a:buAutoNum type="alphaLcParenR"/>
            </a:pPr>
            <a:r>
              <a:rPr lang="en-IN" dirty="0" smtClean="0"/>
              <a:t>Table </a:t>
            </a:r>
            <a:r>
              <a:rPr lang="en-IN" dirty="0"/>
              <a:t>booking Rate vs </a:t>
            </a:r>
            <a:r>
              <a:rPr lang="en-IN" dirty="0" smtClean="0"/>
              <a:t>Rate</a:t>
            </a:r>
          </a:p>
          <a:p>
            <a:pPr marL="342900" indent="-342900">
              <a:buFont typeface="+mj-lt"/>
              <a:buAutoNum type="alphaLcParenR"/>
            </a:pPr>
            <a:r>
              <a:rPr lang="en-IN" dirty="0" smtClean="0"/>
              <a:t>Best Location</a:t>
            </a:r>
          </a:p>
          <a:p>
            <a:pPr marL="342900" indent="-342900">
              <a:buFont typeface="+mj-lt"/>
              <a:buAutoNum type="alphaLcParenR"/>
            </a:pPr>
            <a:r>
              <a:rPr lang="en-IN" dirty="0" smtClean="0"/>
              <a:t>Relation </a:t>
            </a:r>
            <a:r>
              <a:rPr lang="en-IN" dirty="0"/>
              <a:t>between Location and </a:t>
            </a:r>
            <a:r>
              <a:rPr lang="en-IN" dirty="0" smtClean="0"/>
              <a:t>Rating</a:t>
            </a:r>
          </a:p>
          <a:p>
            <a:pPr marL="342900" indent="-342900">
              <a:buFont typeface="+mj-lt"/>
              <a:buAutoNum type="alphaLcParenR"/>
            </a:pPr>
            <a:r>
              <a:rPr lang="en-IN" dirty="0" smtClean="0"/>
              <a:t>Restaurant Type</a:t>
            </a:r>
          </a:p>
          <a:p>
            <a:pPr marL="342900" indent="-342900">
              <a:buFont typeface="+mj-lt"/>
              <a:buAutoNum type="alphaLcParenR"/>
            </a:pPr>
            <a:r>
              <a:rPr lang="en-IN" dirty="0" smtClean="0"/>
              <a:t>Gaussian </a:t>
            </a:r>
            <a:r>
              <a:rPr lang="en-IN" dirty="0"/>
              <a:t>Rest type and </a:t>
            </a:r>
            <a:r>
              <a:rPr lang="en-IN" dirty="0" smtClean="0"/>
              <a:t>Rating</a:t>
            </a:r>
          </a:p>
          <a:p>
            <a:pPr marL="342900" indent="-342900">
              <a:buFont typeface="+mj-lt"/>
              <a:buAutoNum type="alphaLcParenR"/>
            </a:pPr>
            <a:r>
              <a:rPr lang="en-IN" dirty="0" smtClean="0"/>
              <a:t>Types </a:t>
            </a:r>
            <a:r>
              <a:rPr lang="en-IN" dirty="0"/>
              <a:t>of </a:t>
            </a:r>
            <a:r>
              <a:rPr lang="en-IN" dirty="0" smtClean="0"/>
              <a:t>Services</a:t>
            </a:r>
          </a:p>
          <a:p>
            <a:pPr marL="342900" indent="-342900">
              <a:buFont typeface="+mj-lt"/>
              <a:buAutoNum type="alphaLcParenR"/>
            </a:pPr>
            <a:r>
              <a:rPr lang="en-IN" dirty="0" smtClean="0"/>
              <a:t>Relation between Type and Rating</a:t>
            </a:r>
          </a:p>
          <a:p>
            <a:pPr marL="342900" indent="-342900">
              <a:buFont typeface="+mj-lt"/>
              <a:buAutoNum type="alphaLcParenR"/>
            </a:pPr>
            <a:r>
              <a:rPr lang="en-IN" dirty="0" smtClean="0"/>
              <a:t>Cost of Restaurant</a:t>
            </a:r>
          </a:p>
          <a:p>
            <a:pPr marL="342900" indent="-342900">
              <a:buFont typeface="+mj-lt"/>
              <a:buAutoNum type="alphaLcParenR"/>
            </a:pPr>
            <a:r>
              <a:rPr lang="en-IN" dirty="0" smtClean="0"/>
              <a:t>No. of restaurants in a Location</a:t>
            </a:r>
          </a:p>
          <a:p>
            <a:pPr marL="342900" indent="-342900">
              <a:buFont typeface="+mj-lt"/>
              <a:buAutoNum type="alphaLcParenR"/>
            </a:pPr>
            <a:r>
              <a:rPr lang="en-IN" dirty="0" smtClean="0"/>
              <a:t>Restaurant type</a:t>
            </a:r>
          </a:p>
          <a:p>
            <a:pPr marL="342900" indent="-342900">
              <a:buFont typeface="+mj-lt"/>
              <a:buAutoNum type="alphaLcParenR"/>
            </a:pPr>
            <a:r>
              <a:rPr lang="en-IN" dirty="0" smtClean="0"/>
              <a:t>Most famous restaurant chains in Bengaluru</a:t>
            </a:r>
          </a:p>
          <a:p>
            <a:endParaRPr lang="en-IN" dirty="0" smtClean="0"/>
          </a:p>
        </p:txBody>
      </p:sp>
    </p:spTree>
    <p:extLst>
      <p:ext uri="{BB962C8B-B14F-4D97-AF65-F5344CB8AC3E}">
        <p14:creationId xmlns:p14="http://schemas.microsoft.com/office/powerpoint/2010/main" val="8761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46" y="647656"/>
            <a:ext cx="5859888" cy="22204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25" y="3385702"/>
            <a:ext cx="5127421" cy="25227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36" y="647656"/>
            <a:ext cx="4766597" cy="222046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946" y="3385702"/>
            <a:ext cx="5950040" cy="2522773"/>
          </a:xfrm>
          <a:prstGeom prst="rect">
            <a:avLst/>
          </a:prstGeom>
        </p:spPr>
      </p:pic>
      <p:sp>
        <p:nvSpPr>
          <p:cNvPr id="10" name="TextBox 9"/>
          <p:cNvSpPr txBox="1"/>
          <p:nvPr/>
        </p:nvSpPr>
        <p:spPr>
          <a:xfrm>
            <a:off x="1596163" y="2868120"/>
            <a:ext cx="2962141" cy="369332"/>
          </a:xfrm>
          <a:prstGeom prst="rect">
            <a:avLst/>
          </a:prstGeom>
          <a:noFill/>
        </p:spPr>
        <p:txBody>
          <a:bodyPr wrap="square" rtlCol="0">
            <a:spAutoFit/>
          </a:bodyPr>
          <a:lstStyle/>
          <a:p>
            <a:r>
              <a:rPr lang="en-IN" dirty="0" smtClean="0"/>
              <a:t>Restaurants type/ Frequency </a:t>
            </a:r>
            <a:endParaRPr lang="en-IN" dirty="0"/>
          </a:p>
        </p:txBody>
      </p:sp>
      <p:sp>
        <p:nvSpPr>
          <p:cNvPr id="11" name="TextBox 10"/>
          <p:cNvSpPr txBox="1"/>
          <p:nvPr/>
        </p:nvSpPr>
        <p:spPr>
          <a:xfrm>
            <a:off x="8615966" y="2890009"/>
            <a:ext cx="1303730" cy="369332"/>
          </a:xfrm>
          <a:prstGeom prst="rect">
            <a:avLst/>
          </a:prstGeom>
          <a:noFill/>
        </p:spPr>
        <p:txBody>
          <a:bodyPr wrap="square" rtlCol="0">
            <a:spAutoFit/>
          </a:bodyPr>
          <a:lstStyle/>
          <a:p>
            <a:r>
              <a:rPr lang="en-IN" dirty="0" smtClean="0"/>
              <a:t>Rating /type</a:t>
            </a:r>
            <a:endParaRPr lang="en-IN" dirty="0"/>
          </a:p>
        </p:txBody>
      </p:sp>
      <p:sp>
        <p:nvSpPr>
          <p:cNvPr id="12" name="TextBox 11"/>
          <p:cNvSpPr txBox="1"/>
          <p:nvPr/>
        </p:nvSpPr>
        <p:spPr>
          <a:xfrm>
            <a:off x="1838715" y="5872059"/>
            <a:ext cx="2269645" cy="369332"/>
          </a:xfrm>
          <a:prstGeom prst="rect">
            <a:avLst/>
          </a:prstGeom>
          <a:noFill/>
        </p:spPr>
        <p:txBody>
          <a:bodyPr wrap="square" rtlCol="0">
            <a:spAutoFit/>
          </a:bodyPr>
          <a:lstStyle/>
          <a:p>
            <a:r>
              <a:rPr lang="en-IN" dirty="0" smtClean="0"/>
              <a:t>Location/ Frequency </a:t>
            </a:r>
            <a:endParaRPr lang="en-IN" dirty="0"/>
          </a:p>
        </p:txBody>
      </p:sp>
      <p:sp>
        <p:nvSpPr>
          <p:cNvPr id="13" name="TextBox 12"/>
          <p:cNvSpPr txBox="1"/>
          <p:nvPr/>
        </p:nvSpPr>
        <p:spPr>
          <a:xfrm>
            <a:off x="8133008" y="5908475"/>
            <a:ext cx="2269645" cy="369332"/>
          </a:xfrm>
          <a:prstGeom prst="rect">
            <a:avLst/>
          </a:prstGeom>
          <a:noFill/>
        </p:spPr>
        <p:txBody>
          <a:bodyPr wrap="square" rtlCol="0">
            <a:spAutoFit/>
          </a:bodyPr>
          <a:lstStyle/>
          <a:p>
            <a:r>
              <a:rPr lang="en-IN" dirty="0" smtClean="0"/>
              <a:t>City/ Count </a:t>
            </a:r>
            <a:endParaRPr lang="en-IN" dirty="0"/>
          </a:p>
        </p:txBody>
      </p:sp>
    </p:spTree>
    <p:extLst>
      <p:ext uri="{BB962C8B-B14F-4D97-AF65-F5344CB8AC3E}">
        <p14:creationId xmlns:p14="http://schemas.microsoft.com/office/powerpoint/2010/main" val="364052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111" y="2383344"/>
            <a:ext cx="6096000" cy="1200329"/>
          </a:xfrm>
          <a:prstGeom prst="rect">
            <a:avLst/>
          </a:prstGeom>
        </p:spPr>
        <p:txBody>
          <a:bodyPr>
            <a:spAutoFit/>
          </a:bodyPr>
          <a:lstStyle/>
          <a:p>
            <a:pPr marL="285750" indent="-285750">
              <a:buFont typeface="Arial" panose="020B0604020202020204" pitchFamily="34" charset="0"/>
              <a:buChar char="•"/>
            </a:pPr>
            <a:r>
              <a:rPr lang="en-IN" b="1" dirty="0" smtClean="0"/>
              <a:t>Regression Analysis process</a:t>
            </a:r>
            <a:endParaRPr lang="en-IN" dirty="0" smtClean="0"/>
          </a:p>
          <a:p>
            <a:pPr marL="800100" lvl="1" indent="-342900">
              <a:buFont typeface="+mj-lt"/>
              <a:buAutoNum type="alphaLcParenR"/>
            </a:pPr>
            <a:r>
              <a:rPr lang="en-IN" dirty="0" smtClean="0"/>
              <a:t>Linear Regression</a:t>
            </a:r>
          </a:p>
          <a:p>
            <a:pPr marL="800100" lvl="1" indent="-342900">
              <a:buFont typeface="+mj-lt"/>
              <a:buAutoNum type="alphaLcParenR"/>
            </a:pPr>
            <a:r>
              <a:rPr lang="en-IN" dirty="0" smtClean="0"/>
              <a:t>Decision </a:t>
            </a:r>
            <a:r>
              <a:rPr lang="en-IN" dirty="0"/>
              <a:t>Tree Regression</a:t>
            </a:r>
          </a:p>
          <a:p>
            <a:pPr marL="800100" lvl="1" indent="-342900">
              <a:buFont typeface="+mj-lt"/>
              <a:buAutoNum type="alphaLcParenR"/>
            </a:pPr>
            <a:r>
              <a:rPr lang="en-IN" dirty="0"/>
              <a:t>Random Forest Regression</a:t>
            </a:r>
          </a:p>
        </p:txBody>
      </p:sp>
      <p:sp>
        <p:nvSpPr>
          <p:cNvPr id="4" name="Rectangle 3"/>
          <p:cNvSpPr/>
          <p:nvPr/>
        </p:nvSpPr>
        <p:spPr>
          <a:xfrm>
            <a:off x="792147" y="1288835"/>
            <a:ext cx="7354326" cy="923330"/>
          </a:xfrm>
          <a:prstGeom prst="rect">
            <a:avLst/>
          </a:prstGeom>
        </p:spPr>
        <p:txBody>
          <a:bodyPr wrap="square">
            <a:spAutoFit/>
          </a:bodyPr>
          <a:lstStyle/>
          <a:p>
            <a:pPr marL="285750" indent="-285750">
              <a:buFont typeface="Arial" panose="020B0604020202020204" pitchFamily="34" charset="0"/>
              <a:buChar char="•"/>
            </a:pPr>
            <a:r>
              <a:rPr lang="en-IN" b="1" dirty="0"/>
              <a:t>Regression </a:t>
            </a:r>
            <a:r>
              <a:rPr lang="en-IN" b="1" dirty="0" smtClean="0"/>
              <a:t>Analysis</a:t>
            </a:r>
          </a:p>
          <a:p>
            <a:r>
              <a:rPr lang="en-IN" dirty="0" smtClean="0"/>
              <a:t>I used regression analysis because first it is supervised data set and second data set has true false columns, which was part of analysis.</a:t>
            </a:r>
          </a:p>
        </p:txBody>
      </p:sp>
    </p:spTree>
    <p:extLst>
      <p:ext uri="{BB962C8B-B14F-4D97-AF65-F5344CB8AC3E}">
        <p14:creationId xmlns:p14="http://schemas.microsoft.com/office/powerpoint/2010/main" val="28205862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646</TotalTime>
  <Words>594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Edubridge</vt:lpstr>
      <vt:lpstr>Introduction</vt:lpstr>
      <vt:lpstr>Problem Statement </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dc:title>
  <dc:creator>GOVIND CHOUDHARY</dc:creator>
  <cp:lastModifiedBy>GOVIND CHOUDHARY</cp:lastModifiedBy>
  <cp:revision>15</cp:revision>
  <dcterms:created xsi:type="dcterms:W3CDTF">2022-11-20T17:03:18Z</dcterms:created>
  <dcterms:modified xsi:type="dcterms:W3CDTF">2022-11-21T03:49:20Z</dcterms:modified>
</cp:coreProperties>
</file>