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>
      <p:cViewPr varScale="1">
        <p:scale>
          <a:sx n="82" d="100"/>
          <a:sy n="82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1841-CFA6-4C78-A0FC-4210375D4393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5C607-031F-43A7-97D0-F5CFDC7CD8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596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1841-CFA6-4C78-A0FC-4210375D4393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5C607-031F-43A7-97D0-F5CFDC7CD8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214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1841-CFA6-4C78-A0FC-4210375D4393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5C607-031F-43A7-97D0-F5CFDC7CD8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71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1841-CFA6-4C78-A0FC-4210375D4393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5C607-031F-43A7-97D0-F5CFDC7CD8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259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1841-CFA6-4C78-A0FC-4210375D4393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5C607-031F-43A7-97D0-F5CFDC7CD8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646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1841-CFA6-4C78-A0FC-4210375D4393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5C607-031F-43A7-97D0-F5CFDC7CD8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6107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1841-CFA6-4C78-A0FC-4210375D4393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5C607-031F-43A7-97D0-F5CFDC7CD8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9344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1841-CFA6-4C78-A0FC-4210375D4393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5C607-031F-43A7-97D0-F5CFDC7CD8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1385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1841-CFA6-4C78-A0FC-4210375D4393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5C607-031F-43A7-97D0-F5CFDC7CD8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417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1841-CFA6-4C78-A0FC-4210375D4393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5C607-031F-43A7-97D0-F5CFDC7CD8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4978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1841-CFA6-4C78-A0FC-4210375D4393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5C607-031F-43A7-97D0-F5CFDC7CD8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934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E1841-CFA6-4C78-A0FC-4210375D4393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5C607-031F-43A7-97D0-F5CFDC7CD8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369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592" y="476672"/>
            <a:ext cx="7772400" cy="1470025"/>
          </a:xfrm>
        </p:spPr>
        <p:txBody>
          <a:bodyPr/>
          <a:lstStyle/>
          <a:p>
            <a:r>
              <a:rPr lang="en-US" dirty="0"/>
              <a:t>Capstone Project	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132856"/>
            <a:ext cx="6400800" cy="3505944"/>
          </a:xfrm>
        </p:spPr>
        <p:txBody>
          <a:bodyPr>
            <a:normAutofit fontScale="85000" lnSpcReduction="20000"/>
          </a:bodyPr>
          <a:lstStyle/>
          <a:p>
            <a:r>
              <a:rPr lang="en-US" sz="5200" b="1" dirty="0">
                <a:latin typeface="+mj-lt"/>
              </a:rPr>
              <a:t>Credit Card Fraud Detection using Machine Learning</a:t>
            </a:r>
            <a:endParaRPr lang="en-US" u="sng" dirty="0"/>
          </a:p>
          <a:p>
            <a:endParaRPr lang="en-US" u="sng" dirty="0">
              <a:solidFill>
                <a:srgbClr val="FF0000"/>
              </a:solidFill>
            </a:endParaRPr>
          </a:p>
          <a:p>
            <a:endParaRPr lang="en-US" u="sng" dirty="0">
              <a:solidFill>
                <a:srgbClr val="FF0000"/>
              </a:solidFill>
            </a:endParaRPr>
          </a:p>
          <a:p>
            <a:endParaRPr lang="en-US" u="sng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                                 </a:t>
            </a:r>
            <a:r>
              <a:rPr lang="en-US" sz="2600" dirty="0">
                <a:solidFill>
                  <a:srgbClr val="FF0000"/>
                </a:solidFill>
              </a:rPr>
              <a:t>Name : </a:t>
            </a:r>
            <a:r>
              <a:rPr lang="en-US" sz="2600" dirty="0" err="1">
                <a:solidFill>
                  <a:srgbClr val="FF0000"/>
                </a:solidFill>
              </a:rPr>
              <a:t>Mugdha</a:t>
            </a:r>
            <a:r>
              <a:rPr lang="en-US" sz="2600" dirty="0">
                <a:solidFill>
                  <a:srgbClr val="FF0000"/>
                </a:solidFill>
              </a:rPr>
              <a:t> Kulkarni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967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 this machine learning project, we build K-Nearest Neighbor Algorithm and Decision Tree classifiers and see which one works best.</a:t>
            </a:r>
          </a:p>
          <a:p>
            <a:r>
              <a:rPr lang="en-US" dirty="0"/>
              <a:t>The Decision Tree algorithm is a supervised machine learning algorithm used for classification and regression tasks. </a:t>
            </a:r>
          </a:p>
          <a:p>
            <a:r>
              <a:rPr lang="en-US" dirty="0"/>
              <a:t>The algorithm’s aim is to build a training model that predicts the value of a target class variable</a:t>
            </a:r>
          </a:p>
          <a:p>
            <a:r>
              <a:rPr lang="en-US" dirty="0"/>
              <a:t>We just received 99.94% accuracy in our credit card fraud detection. </a:t>
            </a:r>
          </a:p>
          <a:p>
            <a:r>
              <a:rPr lang="en-US" dirty="0"/>
              <a:t>This number should not be surprising as our data was balanced towards one class. </a:t>
            </a:r>
          </a:p>
          <a:p>
            <a:r>
              <a:rPr lang="en-US" dirty="0"/>
              <a:t>when we round up the results of each model, it shows 0.99 (99% accurate) which is a very good score.</a:t>
            </a:r>
          </a:p>
          <a:p>
            <a:r>
              <a:rPr lang="en-US" dirty="0"/>
              <a:t>We have seen that KNN algorithm is best for this fraud detection.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8854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35029" y="2528794"/>
            <a:ext cx="3873945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/>
              <a:t>Thank-You</a:t>
            </a: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457067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of Talk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Experimental Setup and Method</a:t>
            </a:r>
          </a:p>
          <a:p>
            <a:r>
              <a:rPr lang="en-US" dirty="0"/>
              <a:t>Performance Evaluation and Result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Reference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912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 Fraud can be defined as criminal deception with intent of   acquiring financial gain.</a:t>
            </a:r>
          </a:p>
          <a:p>
            <a:r>
              <a:rPr lang="en-US" sz="3300" b="1" dirty="0"/>
              <a:t> Credit Card Fraud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Inner Card fraud:-Done by using false Identity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External Card Fraud:-Done by Using stolen credit card</a:t>
            </a:r>
          </a:p>
          <a:p>
            <a:r>
              <a:rPr lang="en-US" sz="3300" b="1" dirty="0"/>
              <a:t>How Frauds are Recognized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Location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Items you buy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Frequency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Amount</a:t>
            </a:r>
          </a:p>
        </p:txBody>
      </p:sp>
    </p:spTree>
    <p:extLst>
      <p:ext uri="{BB962C8B-B14F-4D97-AF65-F5344CB8AC3E}">
        <p14:creationId xmlns:p14="http://schemas.microsoft.com/office/powerpoint/2010/main" val="1413452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 The data is highly skewed.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Normal Machine learning algorithms would   give 99% +Accuracy.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But we can get 99.8% accuracy even if we classify all frauds as legitimate.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7665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Analytics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12776"/>
            <a:ext cx="6560639" cy="4007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5123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Experimental Setup and Method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r>
              <a:rPr lang="en-US" dirty="0"/>
              <a:t>Dataset :</a:t>
            </a:r>
          </a:p>
          <a:p>
            <a:pPr marL="0" indent="0">
              <a:buNone/>
            </a:pPr>
            <a:r>
              <a:rPr lang="en-US" dirty="0"/>
              <a:t>        Sourced from Kaggle Machine Learning Group.</a:t>
            </a:r>
          </a:p>
          <a:p>
            <a:pPr marL="0" indent="0">
              <a:buNone/>
            </a:pPr>
            <a:r>
              <a:rPr lang="en-US" dirty="0"/>
              <a:t>       Consisting 2,84,807 transactions, and in that (632) 0.172% fraud cases.</a:t>
            </a:r>
          </a:p>
          <a:p>
            <a:pPr marL="0" indent="0">
              <a:buNone/>
            </a:pPr>
            <a:r>
              <a:rPr lang="en-US" dirty="0"/>
              <a:t>        Highly unbalanced and skewed towards fraud class.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7404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Applied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Decision Tree Classifiers :</a:t>
            </a:r>
          </a:p>
          <a:p>
            <a:r>
              <a:rPr lang="en-US" dirty="0"/>
              <a:t>The Decision Tree algorithm is a supervised machine learning algorithm used for classification and regression tasks. </a:t>
            </a:r>
          </a:p>
          <a:p>
            <a:r>
              <a:rPr lang="en-US" dirty="0"/>
              <a:t>The algorithm’s aim is to build a training model that predicts the value of a target class variable</a:t>
            </a:r>
          </a:p>
          <a:p>
            <a:r>
              <a:rPr lang="en-US" dirty="0"/>
              <a:t>We just received 99.92% accuracy in our credit card fraud detection. </a:t>
            </a:r>
          </a:p>
          <a:p>
            <a:pPr>
              <a:buFont typeface="Wingdings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4970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0AF44-57C9-F68B-B9AA-6B84A4DF2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620688"/>
            <a:ext cx="7772400" cy="1470025"/>
          </a:xfrm>
        </p:spPr>
        <p:txBody>
          <a:bodyPr>
            <a:normAutofit/>
          </a:bodyPr>
          <a:lstStyle/>
          <a:p>
            <a:r>
              <a:rPr lang="en-IN" sz="3600" b="1" dirty="0"/>
              <a:t>K-Nearest </a:t>
            </a:r>
            <a:r>
              <a:rPr lang="en-IN" sz="3600" b="1" dirty="0" err="1"/>
              <a:t>Neighbor</a:t>
            </a:r>
            <a:r>
              <a:rPr lang="en-IN" sz="3600" b="1" dirty="0"/>
              <a:t>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3A2ECB-7BDA-8923-894F-40E66E08A6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276872"/>
            <a:ext cx="6400800" cy="4104456"/>
          </a:xfrm>
        </p:spPr>
        <p:txBody>
          <a:bodyPr>
            <a:normAutofit fontScale="92500" lnSpcReduction="2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</a:rPr>
              <a:t>We have built the model using the K-Nearest Neighbor Algorithm and mentioned the ‘</a:t>
            </a:r>
            <a:r>
              <a:rPr lang="en-US" b="0" i="0" dirty="0" err="1">
                <a:solidFill>
                  <a:srgbClr val="292929"/>
                </a:solidFill>
                <a:effectLst/>
              </a:rPr>
              <a:t>n_neighbors</a:t>
            </a:r>
            <a:r>
              <a:rPr lang="en-US" b="0" i="0" dirty="0">
                <a:solidFill>
                  <a:srgbClr val="292929"/>
                </a:solidFill>
                <a:effectLst/>
              </a:rPr>
              <a:t>’ to be ‘7’.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</a:rPr>
              <a:t>The value of the ‘</a:t>
            </a:r>
            <a:r>
              <a:rPr lang="en-US" b="0" i="0" dirty="0" err="1">
                <a:solidFill>
                  <a:srgbClr val="292929"/>
                </a:solidFill>
                <a:effectLst/>
              </a:rPr>
              <a:t>n_neighbors</a:t>
            </a:r>
            <a:r>
              <a:rPr lang="en-US" b="0" i="0" dirty="0">
                <a:solidFill>
                  <a:srgbClr val="292929"/>
                </a:solidFill>
                <a:effectLst/>
              </a:rPr>
              <a:t>’ is randomly selected but can be chosen optimistically through iterating a range of values, followed by fitting and storing the predicted values into the ‘</a:t>
            </a:r>
            <a:r>
              <a:rPr lang="en-US" b="0" i="0" dirty="0" err="1">
                <a:solidFill>
                  <a:srgbClr val="292929"/>
                </a:solidFill>
                <a:effectLst/>
              </a:rPr>
              <a:t>knn_yhat</a:t>
            </a:r>
            <a:r>
              <a:rPr lang="en-US" b="0" i="0" dirty="0">
                <a:solidFill>
                  <a:srgbClr val="292929"/>
                </a:solidFill>
                <a:effectLst/>
              </a:rPr>
              <a:t>’ variable.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2196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/>
          </a:bodyPr>
          <a:lstStyle/>
          <a:p>
            <a:r>
              <a:rPr lang="en-US" dirty="0"/>
              <a:t>We can also evaluate on the below algorithms</a:t>
            </a:r>
          </a:p>
          <a:p>
            <a:pPr marL="0" indent="0">
              <a:buNone/>
            </a:pPr>
            <a:r>
              <a:rPr lang="en-US" dirty="0"/>
              <a:t>     Random Forest and Logistic Regression</a:t>
            </a:r>
          </a:p>
          <a:p>
            <a:r>
              <a:rPr lang="en-US" dirty="0"/>
              <a:t>Performance of naïve bayes, K-nearest </a:t>
            </a:r>
            <a:r>
              <a:rPr lang="en-US" dirty="0" err="1"/>
              <a:t>neighbour</a:t>
            </a:r>
            <a:r>
              <a:rPr lang="en-US" dirty="0"/>
              <a:t> and logistic regression classifier are evaluated based on: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Accuracy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Sensitivity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Specificity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Precision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8769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440</Words>
  <Application>Microsoft Office PowerPoint</Application>
  <PresentationFormat>On-screen Show (4:3)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Office Theme</vt:lpstr>
      <vt:lpstr>Capstone Project </vt:lpstr>
      <vt:lpstr>Flow of Talk </vt:lpstr>
      <vt:lpstr>Introduction</vt:lpstr>
      <vt:lpstr>Challenges</vt:lpstr>
      <vt:lpstr>Exploratory Data Analytics</vt:lpstr>
      <vt:lpstr>Experimental Setup and Method </vt:lpstr>
      <vt:lpstr>Algorithm Applied </vt:lpstr>
      <vt:lpstr>K-Nearest Neighbor Algorithm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Admin</dc:creator>
  <cp:lastModifiedBy>ASHISH KULKARNI</cp:lastModifiedBy>
  <cp:revision>10</cp:revision>
  <dcterms:created xsi:type="dcterms:W3CDTF">2022-11-18T16:39:47Z</dcterms:created>
  <dcterms:modified xsi:type="dcterms:W3CDTF">2022-11-21T11:00:07Z</dcterms:modified>
</cp:coreProperties>
</file>