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389" r:id="rId6"/>
    <p:sldId id="317" r:id="rId7"/>
    <p:sldId id="384" r:id="rId8"/>
    <p:sldId id="277" r:id="rId9"/>
    <p:sldId id="278" r:id="rId10"/>
    <p:sldId id="279" r:id="rId11"/>
    <p:sldId id="268" r:id="rId12"/>
    <p:sldId id="272" r:id="rId13"/>
    <p:sldId id="27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8DA"/>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5" d="100"/>
          <a:sy n="85" d="100"/>
        </p:scale>
        <p:origin x="590" y="6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11/28/2022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uk.anygator.com/search/new+car+prices+u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azurelad.com/2017/06/03/introduction-to-data-science/"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large room with many cars in it&#10;&#10;Description automatically generated with low confidence">
            <a:extLst>
              <a:ext uri="{FF2B5EF4-FFF2-40B4-BE49-F238E27FC236}">
                <a16:creationId xmlns:a16="http://schemas.microsoft.com/office/drawing/2014/main" id="{37224F60-DFC4-780F-DA60-1731D5CF603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04799" y="188729"/>
            <a:ext cx="11782425" cy="6279431"/>
          </a:xfrm>
          <a:prstGeom prst="rect">
            <a:avLst/>
          </a:prstGeom>
        </p:spPr>
      </p:pic>
      <p:sp>
        <p:nvSpPr>
          <p:cNvPr id="12" name="Title 11">
            <a:extLst>
              <a:ext uri="{FF2B5EF4-FFF2-40B4-BE49-F238E27FC236}">
                <a16:creationId xmlns:a16="http://schemas.microsoft.com/office/drawing/2014/main" id="{AE8ADAD8-D5F7-3DCF-2604-4AB1C02FA5E7}"/>
              </a:ext>
            </a:extLst>
          </p:cNvPr>
          <p:cNvSpPr txBox="1">
            <a:spLocks noGrp="1"/>
          </p:cNvSpPr>
          <p:nvPr>
            <p:ph type="ctrTitle"/>
          </p:nvPr>
        </p:nvSpPr>
        <p:spPr>
          <a:xfrm>
            <a:off x="1019176" y="474662"/>
            <a:ext cx="9963150" cy="1231106"/>
          </a:xfrm>
          <a:prstGeom prst="rect">
            <a:avLst/>
          </a:prstGeom>
          <a:noFill/>
        </p:spPr>
        <p:txBody>
          <a:bodyPr wrap="square" rtlCol="0">
            <a:spAutoFit/>
          </a:bodyPr>
          <a:lstStyle/>
          <a:p>
            <a:r>
              <a:rPr lang="en-US" sz="8000" dirty="0">
                <a:solidFill>
                  <a:schemeClr val="bg1"/>
                </a:solidFill>
              </a:rPr>
              <a:t>Car Price Prediction</a:t>
            </a:r>
            <a:endParaRPr lang="en-IN" sz="8000" dirty="0">
              <a:solidFill>
                <a:schemeClr val="bg1"/>
              </a:solidFill>
            </a:endParaRPr>
          </a:p>
        </p:txBody>
      </p:sp>
      <p:sp>
        <p:nvSpPr>
          <p:cNvPr id="13" name="TextBox 12">
            <a:extLst>
              <a:ext uri="{FF2B5EF4-FFF2-40B4-BE49-F238E27FC236}">
                <a16:creationId xmlns:a16="http://schemas.microsoft.com/office/drawing/2014/main" id="{719B0865-5ECC-BC13-6566-85989ED868C3}"/>
              </a:ext>
            </a:extLst>
          </p:cNvPr>
          <p:cNvSpPr txBox="1"/>
          <p:nvPr/>
        </p:nvSpPr>
        <p:spPr>
          <a:xfrm rot="10800000" flipV="1">
            <a:off x="9421907" y="5442448"/>
            <a:ext cx="2770093" cy="646331"/>
          </a:xfrm>
          <a:prstGeom prst="rect">
            <a:avLst/>
          </a:prstGeom>
          <a:noFill/>
        </p:spPr>
        <p:txBody>
          <a:bodyPr wrap="square" rtlCol="0">
            <a:spAutoFit/>
          </a:bodyPr>
          <a:lstStyle/>
          <a:p>
            <a:r>
              <a:rPr lang="en-US" dirty="0"/>
              <a:t>Project by:</a:t>
            </a:r>
          </a:p>
          <a:p>
            <a:r>
              <a:rPr lang="en-US" dirty="0"/>
              <a:t>MAYURESH V PATIL</a:t>
            </a:r>
            <a:endParaRPr lang="en-IN"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a:extLst>
              <a:ext uri="{FF2B5EF4-FFF2-40B4-BE49-F238E27FC236}">
                <a16:creationId xmlns:a16="http://schemas.microsoft.com/office/drawing/2014/main" id="{17D64E5D-0B12-AF54-1F73-BB580C1F597B}"/>
              </a:ext>
            </a:extLst>
          </p:cNvPr>
          <p:cNvSpPr txBox="1"/>
          <p:nvPr/>
        </p:nvSpPr>
        <p:spPr>
          <a:xfrm>
            <a:off x="569843" y="609600"/>
            <a:ext cx="11065566" cy="2492990"/>
          </a:xfrm>
          <a:prstGeom prst="rect">
            <a:avLst/>
          </a:prstGeom>
          <a:noFill/>
        </p:spPr>
        <p:txBody>
          <a:bodyPr wrap="square" rtlCol="0">
            <a:spAutoFit/>
          </a:bodyPr>
          <a:lstStyle/>
          <a:p>
            <a:r>
              <a:rPr lang="en-US" sz="4400" dirty="0"/>
              <a:t>Machine Learning Predicting Model:</a:t>
            </a:r>
          </a:p>
          <a:p>
            <a:r>
              <a:rPr lang="en-US" sz="4400" dirty="0"/>
              <a:t>Linear Regression model</a:t>
            </a:r>
          </a:p>
          <a:p>
            <a:endParaRPr lang="en-US" sz="4400" dirty="0"/>
          </a:p>
          <a:p>
            <a:endParaRPr lang="en-IN" sz="2400" dirty="0"/>
          </a:p>
        </p:txBody>
      </p:sp>
      <p:pic>
        <p:nvPicPr>
          <p:cNvPr id="24" name="Picture 23" descr="Graphical user interface, text, application, Word">
            <a:extLst>
              <a:ext uri="{FF2B5EF4-FFF2-40B4-BE49-F238E27FC236}">
                <a16:creationId xmlns:a16="http://schemas.microsoft.com/office/drawing/2014/main" id="{68B368C6-099E-21CB-569D-5DED7CC398A8}"/>
              </a:ext>
            </a:extLst>
          </p:cNvPr>
          <p:cNvPicPr>
            <a:picLocks noChangeAspect="1"/>
          </p:cNvPicPr>
          <p:nvPr/>
        </p:nvPicPr>
        <p:blipFill>
          <a:blip r:embed="rId3"/>
          <a:stretch>
            <a:fillRect/>
          </a:stretch>
        </p:blipFill>
        <p:spPr>
          <a:xfrm>
            <a:off x="40180" y="2478157"/>
            <a:ext cx="11581978" cy="3922643"/>
          </a:xfrm>
          <a:prstGeom prst="rect">
            <a:avLst/>
          </a:prstGeom>
        </p:spPr>
      </p:pic>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1F617D2-0172-826B-A413-E5D243481D3B}"/>
              </a:ext>
            </a:extLst>
          </p:cNvPr>
          <p:cNvSpPr txBox="1"/>
          <p:nvPr/>
        </p:nvSpPr>
        <p:spPr>
          <a:xfrm>
            <a:off x="556591" y="357809"/>
            <a:ext cx="11370366" cy="2246769"/>
          </a:xfrm>
          <a:prstGeom prst="rect">
            <a:avLst/>
          </a:prstGeom>
          <a:noFill/>
        </p:spPr>
        <p:txBody>
          <a:bodyPr wrap="square" rtlCol="0">
            <a:spAutoFit/>
          </a:bodyPr>
          <a:lstStyle/>
          <a:p>
            <a:r>
              <a:rPr lang="en-US" sz="4400" dirty="0"/>
              <a:t>Results:</a:t>
            </a:r>
          </a:p>
          <a:p>
            <a:endParaRPr lang="en-US" sz="2400" dirty="0"/>
          </a:p>
          <a:p>
            <a:r>
              <a:rPr lang="en-US" sz="2400" b="1" i="0" dirty="0">
                <a:effectLst/>
                <a:latin typeface="arial" panose="020B0604020202020204" pitchFamily="34" charset="0"/>
              </a:rPr>
              <a:t>The sign of a linear regression coefficient tells you whether there</a:t>
            </a:r>
            <a:endParaRPr lang="en-US" sz="2400" b="1" dirty="0">
              <a:latin typeface="arial" panose="020B0604020202020204" pitchFamily="34" charset="0"/>
            </a:endParaRPr>
          </a:p>
          <a:p>
            <a:r>
              <a:rPr lang="en-US" sz="2400" b="1" i="0" dirty="0">
                <a:effectLst/>
                <a:latin typeface="arial" panose="020B0604020202020204" pitchFamily="34" charset="0"/>
              </a:rPr>
              <a:t> is a positive or negative correlation between each </a:t>
            </a:r>
            <a:r>
              <a:rPr lang="en-US" sz="2400" b="1" i="0" dirty="0" err="1">
                <a:effectLst/>
                <a:latin typeface="arial" panose="020B0604020202020204" pitchFamily="34" charset="0"/>
              </a:rPr>
              <a:t>independentvariable</a:t>
            </a:r>
            <a:r>
              <a:rPr lang="en-US" sz="2400" b="1" i="0" dirty="0">
                <a:effectLst/>
                <a:latin typeface="arial" panose="020B0604020202020204" pitchFamily="34" charset="0"/>
              </a:rPr>
              <a:t> and the dependent variable</a:t>
            </a:r>
            <a:r>
              <a:rPr lang="en-US" sz="2400" b="0" i="0" dirty="0">
                <a:effectLst/>
                <a:latin typeface="arial" panose="020B0604020202020204" pitchFamily="34" charset="0"/>
              </a:rPr>
              <a:t>.</a:t>
            </a:r>
            <a:endParaRPr lang="en-IN" sz="2400" dirty="0"/>
          </a:p>
        </p:txBody>
      </p:sp>
    </p:spTree>
    <p:extLst>
      <p:ext uri="{BB962C8B-B14F-4D97-AF65-F5344CB8AC3E}">
        <p14:creationId xmlns:p14="http://schemas.microsoft.com/office/powerpoint/2010/main" val="142054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7A2BEBA-DA6C-36DD-D3B9-98754E96D436}"/>
              </a:ext>
            </a:extLst>
          </p:cNvPr>
          <p:cNvSpPr>
            <a:spLocks noGrp="1"/>
          </p:cNvSpPr>
          <p:nvPr>
            <p:ph type="title"/>
          </p:nvPr>
        </p:nvSpPr>
        <p:spPr>
          <a:xfrm>
            <a:off x="786062" y="549276"/>
            <a:ext cx="3834064" cy="1279524"/>
          </a:xfrm>
        </p:spPr>
        <p:txBody>
          <a:bodyPr/>
          <a:lstStyle/>
          <a:p>
            <a:r>
              <a:rPr lang="en-US" dirty="0"/>
              <a:t>Agenda:</a:t>
            </a:r>
            <a:endParaRPr lang="en-IN" dirty="0"/>
          </a:p>
        </p:txBody>
      </p:sp>
      <p:sp>
        <p:nvSpPr>
          <p:cNvPr id="23" name="TextBox 22">
            <a:extLst>
              <a:ext uri="{FF2B5EF4-FFF2-40B4-BE49-F238E27FC236}">
                <a16:creationId xmlns:a16="http://schemas.microsoft.com/office/drawing/2014/main" id="{11596D17-3428-5EC2-5FE3-60659AD30CBF}"/>
              </a:ext>
            </a:extLst>
          </p:cNvPr>
          <p:cNvSpPr txBox="1"/>
          <p:nvPr/>
        </p:nvSpPr>
        <p:spPr>
          <a:xfrm>
            <a:off x="3352799" y="2358189"/>
            <a:ext cx="5614737" cy="2862322"/>
          </a:xfrm>
          <a:prstGeom prst="rect">
            <a:avLst/>
          </a:prstGeom>
          <a:noFill/>
        </p:spPr>
        <p:txBody>
          <a:bodyPr wrap="square" rtlCol="0">
            <a:spAutoFit/>
          </a:bodyPr>
          <a:lstStyle/>
          <a:p>
            <a:pPr marL="571500" indent="-571500">
              <a:buFont typeface="Arial" panose="020B0604020202020204" pitchFamily="34" charset="0"/>
              <a:buChar char="•"/>
            </a:pPr>
            <a:r>
              <a:rPr lang="en-US" sz="3600" dirty="0"/>
              <a:t>Introduction</a:t>
            </a:r>
          </a:p>
          <a:p>
            <a:pPr marL="571500" indent="-571500">
              <a:buFont typeface="Arial" panose="020B0604020202020204" pitchFamily="34" charset="0"/>
              <a:buChar char="•"/>
            </a:pPr>
            <a:r>
              <a:rPr lang="en-US" sz="3600" dirty="0"/>
              <a:t>Data Collection</a:t>
            </a:r>
          </a:p>
          <a:p>
            <a:pPr marL="571500" indent="-571500">
              <a:buFont typeface="Arial" panose="020B0604020202020204" pitchFamily="34" charset="0"/>
              <a:buChar char="•"/>
            </a:pPr>
            <a:r>
              <a:rPr lang="en-US" sz="3600" dirty="0"/>
              <a:t>Data Cleaning</a:t>
            </a:r>
          </a:p>
          <a:p>
            <a:pPr marL="571500" indent="-571500">
              <a:buFont typeface="Arial" panose="020B0604020202020204" pitchFamily="34" charset="0"/>
              <a:buChar char="•"/>
            </a:pPr>
            <a:r>
              <a:rPr lang="en-US" sz="3600" dirty="0"/>
              <a:t>Exploratory Data Analysis</a:t>
            </a:r>
          </a:p>
          <a:p>
            <a:pPr marL="571500" indent="-571500">
              <a:buFont typeface="Arial" panose="020B0604020202020204" pitchFamily="34" charset="0"/>
              <a:buChar char="•"/>
            </a:pPr>
            <a:r>
              <a:rPr lang="en-US" sz="3600"/>
              <a:t>Predicting </a:t>
            </a:r>
            <a:r>
              <a:rPr lang="en-US" sz="3600" dirty="0"/>
              <a:t>Model</a:t>
            </a: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641684" y="474307"/>
            <a:ext cx="7411453" cy="1005576"/>
          </a:xfrm>
        </p:spPr>
        <p:txBody>
          <a:bodyPr vert="horz" wrap="square" lIns="0" tIns="0" rIns="0" bIns="0" rtlCol="0" anchor="b" anchorCtr="0">
            <a:normAutofit/>
          </a:bodyPr>
          <a:lstStyle/>
          <a:p>
            <a:pPr>
              <a:lnSpc>
                <a:spcPct val="100000"/>
              </a:lnSpc>
            </a:pPr>
            <a:r>
              <a:rPr lang="en-US" dirty="0"/>
              <a:t>Project Overview</a:t>
            </a:r>
            <a:endParaRPr lang="en-US" sz="6400" kern="1200" dirty="0">
              <a:solidFill>
                <a:schemeClr val="tx1"/>
              </a:solidFill>
              <a:latin typeface="+mj-lt"/>
              <a:ea typeface="+mj-ea"/>
              <a:cs typeface="+mj-cs"/>
            </a:endParaRPr>
          </a:p>
        </p:txBody>
      </p:sp>
      <p:sp>
        <p:nvSpPr>
          <p:cNvPr id="12" name="TextBox 11">
            <a:extLst>
              <a:ext uri="{FF2B5EF4-FFF2-40B4-BE49-F238E27FC236}">
                <a16:creationId xmlns:a16="http://schemas.microsoft.com/office/drawing/2014/main" id="{9EADC20F-9425-91E7-25A9-C93FC9256118}"/>
              </a:ext>
            </a:extLst>
          </p:cNvPr>
          <p:cNvSpPr txBox="1"/>
          <p:nvPr/>
        </p:nvSpPr>
        <p:spPr>
          <a:xfrm>
            <a:off x="582480" y="2213034"/>
            <a:ext cx="10013520" cy="4154984"/>
          </a:xfrm>
          <a:prstGeom prst="rect">
            <a:avLst/>
          </a:prstGeom>
          <a:noFill/>
        </p:spPr>
        <p:txBody>
          <a:bodyPr wrap="square" rtlCol="0">
            <a:spAutoFit/>
          </a:bodyPr>
          <a:lstStyle/>
          <a:p>
            <a:r>
              <a:rPr lang="en-US" sz="2200" dirty="0"/>
              <a:t>Problem Definition:</a:t>
            </a:r>
          </a:p>
          <a:p>
            <a:r>
              <a:rPr lang="en-IN" sz="2200" dirty="0"/>
              <a:t>Used cars sales are on global increase. There is a need for car price prediction system to effectively determine business finance and customer purchase</a:t>
            </a:r>
          </a:p>
          <a:p>
            <a:endParaRPr lang="en-IN" sz="2200" dirty="0"/>
          </a:p>
          <a:p>
            <a:r>
              <a:rPr lang="en-IN" sz="2200" dirty="0"/>
              <a:t>Solution:</a:t>
            </a:r>
          </a:p>
          <a:p>
            <a:r>
              <a:rPr lang="en-IN" sz="2200" dirty="0"/>
              <a:t>*A model can be developed to predict and assign that price too the vehicle</a:t>
            </a:r>
          </a:p>
          <a:p>
            <a:r>
              <a:rPr lang="en-IN" sz="2200" dirty="0"/>
              <a:t>*To effectively determine the worthiness of car by studying variety of features</a:t>
            </a:r>
          </a:p>
          <a:p>
            <a:endParaRPr lang="en-IN" sz="2200" dirty="0"/>
          </a:p>
          <a:p>
            <a:r>
              <a:rPr lang="en-IN" sz="2200" dirty="0"/>
              <a:t>Results:</a:t>
            </a:r>
          </a:p>
          <a:p>
            <a:r>
              <a:rPr lang="en-IN" sz="2200" dirty="0"/>
              <a:t>*To predicts the actual market value considering various characteristics that helps both buyers and sellers</a:t>
            </a:r>
          </a:p>
          <a:p>
            <a:endParaRPr lang="en-IN" sz="2200" dirty="0"/>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545432"/>
            <a:ext cx="4500562" cy="1203157"/>
          </a:xfrm>
        </p:spPr>
        <p:txBody>
          <a:bodyPr/>
          <a:lstStyle/>
          <a:p>
            <a:r>
              <a:rPr lang="en-US" dirty="0"/>
              <a:t>Introduction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1428499" y="1748588"/>
            <a:ext cx="9046995" cy="4331369"/>
          </a:xfrm>
          <a:noFill/>
        </p:spPr>
        <p:txBody>
          <a:bodyPr>
            <a:normAutofit fontScale="92500" lnSpcReduction="20000"/>
          </a:bodyPr>
          <a:lstStyle/>
          <a:p>
            <a:r>
              <a:rPr lang="en-US" sz="2400" dirty="0"/>
              <a:t>Determining whether the listed price of a used car is a challenging task, due to the many factors that drive a used vehicle’s price on the market</a:t>
            </a:r>
          </a:p>
          <a:p>
            <a:r>
              <a:rPr lang="en-US" sz="2400" dirty="0"/>
              <a:t> The focus of this project is developing machine learning models that can accurately predict the price of a used car based on its features, in order to make informed purchases. </a:t>
            </a:r>
          </a:p>
          <a:p>
            <a:r>
              <a:rPr lang="en-US" sz="2400" dirty="0"/>
              <a:t>We implement and evaluate various learning methods on a dataset consisting of the sale prices of different makes and models across cities in the United States. </a:t>
            </a:r>
          </a:p>
          <a:p>
            <a:r>
              <a:rPr lang="en-US" sz="2400" dirty="0"/>
              <a:t>Conventional linear regression also yielded satisfactory results, with the advantage of a significantly lower training time in comparison to the aforementioned methods. </a:t>
            </a:r>
          </a:p>
        </p:txBody>
      </p:sp>
    </p:spTree>
    <p:extLst>
      <p:ext uri="{BB962C8B-B14F-4D97-AF65-F5344CB8AC3E}">
        <p14:creationId xmlns:p14="http://schemas.microsoft.com/office/powerpoint/2010/main" val="215888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Data Collection:</a:t>
            </a:r>
            <a:br>
              <a:rPr lang="en-US" dirty="0"/>
            </a:br>
            <a:br>
              <a:rPr lang="en-US" dirty="0"/>
            </a:br>
            <a:r>
              <a:rPr lang="en-US" sz="2200" dirty="0"/>
              <a:t>* For accurate and real time analysis ,data is prepared from scratch</a:t>
            </a:r>
            <a:br>
              <a:rPr lang="en-US" sz="2200" dirty="0"/>
            </a:br>
            <a:br>
              <a:rPr lang="en-US" sz="2200" dirty="0"/>
            </a:br>
            <a:r>
              <a:rPr lang="en-US" sz="2200" dirty="0"/>
              <a:t>*</a:t>
            </a:r>
            <a:r>
              <a:rPr lang="en-US" dirty="0"/>
              <a:t> </a:t>
            </a:r>
            <a:r>
              <a:rPr lang="en-US" sz="2200" dirty="0"/>
              <a:t>Data is scrapped from </a:t>
            </a:r>
            <a:r>
              <a:rPr lang="en-US" sz="2200" dirty="0" err="1"/>
              <a:t>kaggle</a:t>
            </a:r>
            <a:r>
              <a:rPr lang="en-US" sz="2200" dirty="0"/>
              <a:t>  ‘cars dataset ’</a:t>
            </a:r>
            <a:br>
              <a:rPr lang="en-US" dirty="0"/>
            </a:br>
            <a:br>
              <a:rPr lang="en-US" dirty="0"/>
            </a:b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pic>
        <p:nvPicPr>
          <p:cNvPr id="9" name="Picture 8" descr="Diagram&#10;&#10;Description automatically generated">
            <a:extLst>
              <a:ext uri="{FF2B5EF4-FFF2-40B4-BE49-F238E27FC236}">
                <a16:creationId xmlns:a16="http://schemas.microsoft.com/office/drawing/2014/main" id="{7F35B952-F3E6-F49D-C802-C061EE8EF65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803374" y="3195925"/>
            <a:ext cx="7407965" cy="3080720"/>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Sample Dataset</a:t>
            </a:r>
            <a:br>
              <a:rPr lang="en-US" dirty="0"/>
            </a:br>
            <a:endParaRPr lang="en-US" dirty="0"/>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6" name="Picture 5" descr="Graphical user interface, text, application&#10;&#10;Description automatically generated">
            <a:extLst>
              <a:ext uri="{FF2B5EF4-FFF2-40B4-BE49-F238E27FC236}">
                <a16:creationId xmlns:a16="http://schemas.microsoft.com/office/drawing/2014/main" id="{DCDE1206-4CB3-F9CB-DA47-44155A4A0E97}"/>
              </a:ext>
            </a:extLst>
          </p:cNvPr>
          <p:cNvPicPr>
            <a:picLocks noChangeAspect="1"/>
          </p:cNvPicPr>
          <p:nvPr/>
        </p:nvPicPr>
        <p:blipFill>
          <a:blip r:embed="rId2"/>
          <a:stretch>
            <a:fillRect/>
          </a:stretch>
        </p:blipFill>
        <p:spPr>
          <a:xfrm>
            <a:off x="342401" y="2504661"/>
            <a:ext cx="11507197" cy="3848663"/>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6" name="TextBox 5">
            <a:extLst>
              <a:ext uri="{FF2B5EF4-FFF2-40B4-BE49-F238E27FC236}">
                <a16:creationId xmlns:a16="http://schemas.microsoft.com/office/drawing/2014/main" id="{3B530C4C-34A9-8C2B-4488-B9110B2A11A4}"/>
              </a:ext>
            </a:extLst>
          </p:cNvPr>
          <p:cNvSpPr txBox="1"/>
          <p:nvPr/>
        </p:nvSpPr>
        <p:spPr>
          <a:xfrm>
            <a:off x="622852" y="357810"/>
            <a:ext cx="10495722" cy="4093428"/>
          </a:xfrm>
          <a:prstGeom prst="rect">
            <a:avLst/>
          </a:prstGeom>
          <a:noFill/>
        </p:spPr>
        <p:txBody>
          <a:bodyPr wrap="square" rtlCol="0">
            <a:spAutoFit/>
          </a:bodyPr>
          <a:lstStyle/>
          <a:p>
            <a:r>
              <a:rPr lang="en-US" sz="4400" dirty="0"/>
              <a:t>Data Cleaning </a:t>
            </a:r>
          </a:p>
          <a:p>
            <a:r>
              <a:rPr lang="en-US" sz="2400" b="0" i="0" dirty="0">
                <a:effectLst/>
                <a:latin typeface="urw-din"/>
              </a:rPr>
              <a:t>Data cleaning is one of the important parts of machine learning. It plays a significant part in building a model. It surely isn’t the fanciest part of machine learning and at the same time, there aren’t any hidden tricks or secrets to uncover. However, the success or failure of a project relies on proper data cleaning. Professional data scientists usually invest a very large portion of their time in this step because of the belief that </a:t>
            </a:r>
            <a:r>
              <a:rPr lang="en-US" sz="2400" b="1" i="0" dirty="0">
                <a:effectLst/>
                <a:latin typeface="urw-din"/>
              </a:rPr>
              <a:t>“Better data beats fancier algorithms”</a:t>
            </a:r>
            <a:r>
              <a:rPr lang="en-US" sz="2400" b="0" i="0" dirty="0">
                <a:effectLst/>
                <a:latin typeface="urw-din"/>
              </a:rPr>
              <a:t>. </a:t>
            </a:r>
            <a:br>
              <a:rPr lang="en-US" sz="2400" dirty="0"/>
            </a:br>
            <a:r>
              <a:rPr lang="en-US" sz="2400" b="0" i="0" dirty="0">
                <a:effectLst/>
                <a:latin typeface="urw-din"/>
              </a:rPr>
              <a:t>If we have a well-cleaned dataset, there are chances that we can get achieve good results with simple algorithms also, which can prove very beneficial at times especially in terms of computation when the dataset size is large</a:t>
            </a:r>
            <a:endParaRPr lang="en-IN" sz="2200" dirty="0"/>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Diagram&#10;&#10;Description automatically generated">
            <a:extLst>
              <a:ext uri="{FF2B5EF4-FFF2-40B4-BE49-F238E27FC236}">
                <a16:creationId xmlns:a16="http://schemas.microsoft.com/office/drawing/2014/main" id="{05613564-3322-475A-F2C2-93DCA9E46CD6}"/>
              </a:ext>
            </a:extLst>
          </p:cNvPr>
          <p:cNvPicPr>
            <a:picLocks noChangeAspect="1"/>
          </p:cNvPicPr>
          <p:nvPr/>
        </p:nvPicPr>
        <p:blipFill>
          <a:blip r:embed="rId3"/>
          <a:stretch>
            <a:fillRect/>
          </a:stretch>
        </p:blipFill>
        <p:spPr>
          <a:xfrm>
            <a:off x="1407111" y="1351723"/>
            <a:ext cx="8452505" cy="5204678"/>
          </a:xfrm>
          <a:prstGeom prst="rect">
            <a:avLst/>
          </a:prstGeom>
        </p:spPr>
      </p:pic>
      <p:sp>
        <p:nvSpPr>
          <p:cNvPr id="37" name="TextBox 36">
            <a:extLst>
              <a:ext uri="{FF2B5EF4-FFF2-40B4-BE49-F238E27FC236}">
                <a16:creationId xmlns:a16="http://schemas.microsoft.com/office/drawing/2014/main" id="{BE2EF7A9-3213-AD6D-4B8D-E87BD1BC78E7}"/>
              </a:ext>
            </a:extLst>
          </p:cNvPr>
          <p:cNvSpPr txBox="1"/>
          <p:nvPr/>
        </p:nvSpPr>
        <p:spPr>
          <a:xfrm>
            <a:off x="795130" y="301599"/>
            <a:ext cx="7103166" cy="707886"/>
          </a:xfrm>
          <a:prstGeom prst="rect">
            <a:avLst/>
          </a:prstGeom>
          <a:noFill/>
        </p:spPr>
        <p:txBody>
          <a:bodyPr wrap="square" rtlCol="0">
            <a:spAutoFit/>
          </a:bodyPr>
          <a:lstStyle/>
          <a:p>
            <a:r>
              <a:rPr lang="en-US" sz="4000" dirty="0"/>
              <a:t>Data Cleaning:</a:t>
            </a:r>
            <a:endParaRPr lang="en-IN" sz="4000" dirty="0"/>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7F285C6-B61A-8CE8-FF14-A755FB09618A}"/>
              </a:ext>
            </a:extLst>
          </p:cNvPr>
          <p:cNvSpPr>
            <a:spLocks noGrp="1"/>
          </p:cNvSpPr>
          <p:nvPr>
            <p:ph type="title"/>
          </p:nvPr>
        </p:nvSpPr>
        <p:spPr/>
        <p:txBody>
          <a:bodyPr/>
          <a:lstStyle/>
          <a:p>
            <a:r>
              <a:rPr lang="en-US" dirty="0"/>
              <a:t>Exploratory data analysis</a:t>
            </a:r>
            <a:endParaRPr lang="en-IN" dirty="0"/>
          </a:p>
        </p:txBody>
      </p:sp>
      <p:sp>
        <p:nvSpPr>
          <p:cNvPr id="10" name="Content Placeholder 9">
            <a:extLst>
              <a:ext uri="{FF2B5EF4-FFF2-40B4-BE49-F238E27FC236}">
                <a16:creationId xmlns:a16="http://schemas.microsoft.com/office/drawing/2014/main" id="{A1C6B77A-BBE5-90CF-917C-E796E9BF51DD}"/>
              </a:ext>
            </a:extLst>
          </p:cNvPr>
          <p:cNvSpPr>
            <a:spLocks noGrp="1"/>
          </p:cNvSpPr>
          <p:nvPr>
            <p:ph idx="1"/>
          </p:nvPr>
        </p:nvSpPr>
        <p:spPr/>
        <p:txBody>
          <a:bodyPr/>
          <a:lstStyle/>
          <a:p>
            <a:r>
              <a:rPr lang="en-US" sz="2400" dirty="0"/>
              <a:t>In order to get a better understanding of the data, we plotted a histogram of the data. We noticed that the dataset had many outliers, primarily due to large price sensitivity of used cars. Typically, models that are the </a:t>
            </a:r>
          </a:p>
          <a:p>
            <a:r>
              <a:rPr lang="en-US" sz="2400" dirty="0"/>
              <a:t>latest year and have low mileage sell for a premium, however, there were many data points that did not conform to this. This is because accident history and condition can have a significant effect on the car’s price.</a:t>
            </a:r>
          </a:p>
          <a:p>
            <a:r>
              <a:rPr lang="en-US" sz="2400" dirty="0"/>
              <a:t> Since we did not have access to vehicle history and condition, we pruned our dataset to three standard deviations around the mean in order to remove outliers</a:t>
            </a:r>
            <a:r>
              <a:rPr lang="en-US" dirty="0"/>
              <a:t>. </a:t>
            </a:r>
            <a:endParaRPr lang="en-IN" dirty="0"/>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{72BAD664-297E-4FD1-9E62-3AABB40191A5}tf33713516_win32</Template>
  <TotalTime>95</TotalTime>
  <Words>556</Words>
  <Application>Microsoft Office PowerPoint</Application>
  <PresentationFormat>Widescreen</PresentationFormat>
  <Paragraphs>51</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vt:lpstr>
      <vt:lpstr>Calibri</vt:lpstr>
      <vt:lpstr>Gill Sans MT</vt:lpstr>
      <vt:lpstr>urw-din</vt:lpstr>
      <vt:lpstr>Walbaum Display</vt:lpstr>
      <vt:lpstr>3DFloatVTI</vt:lpstr>
      <vt:lpstr>Car Price Prediction</vt:lpstr>
      <vt:lpstr>Agenda:</vt:lpstr>
      <vt:lpstr>Project Overview</vt:lpstr>
      <vt:lpstr>Introduction</vt:lpstr>
      <vt:lpstr>Data Collection:  * For accurate and real time analysis ,data is prepared from scratch  * Data is scrapped from kaggle  ‘cars dataset ’  </vt:lpstr>
      <vt:lpstr>Sample Dataset </vt:lpstr>
      <vt:lpstr>PowerPoint Presentation</vt:lpstr>
      <vt:lpstr>PowerPoint Presentation</vt:lpstr>
      <vt:lpstr>Exploratory data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mayuresh patil</dc:creator>
  <cp:lastModifiedBy>mayuresh patil</cp:lastModifiedBy>
  <cp:revision>1</cp:revision>
  <dcterms:created xsi:type="dcterms:W3CDTF">2022-11-19T01:26:17Z</dcterms:created>
  <dcterms:modified xsi:type="dcterms:W3CDTF">2022-11-28T13:41:00Z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